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ppt/theme/themeOverride38.xml" ContentType="application/vnd.openxmlformats-officedocument.themeOverride+xml"/>
  <Override PartName="/ppt/notesSlides/notesSlide38.xml" ContentType="application/vnd.openxmlformats-officedocument.presentationml.notesSlide+xml"/>
  <Override PartName="/ppt/theme/themeOverride39.xml" ContentType="application/vnd.openxmlformats-officedocument.themeOverride+xml"/>
  <Override PartName="/ppt/notesSlides/notesSlide39.xml" ContentType="application/vnd.openxmlformats-officedocument.presentationml.notesSlide+xml"/>
  <Override PartName="/ppt/theme/themeOverride40.xml" ContentType="application/vnd.openxmlformats-officedocument.themeOverride+xml"/>
  <Override PartName="/ppt/notesSlides/notesSlide40.xml" ContentType="application/vnd.openxmlformats-officedocument.presentationml.notesSlide+xml"/>
  <Override PartName="/ppt/theme/themeOverride41.xml" ContentType="application/vnd.openxmlformats-officedocument.themeOverride+xml"/>
  <Override PartName="/ppt/notesSlides/notesSlide41.xml" ContentType="application/vnd.openxmlformats-officedocument.presentationml.notesSlide+xml"/>
  <Override PartName="/ppt/theme/themeOverride42.xml" ContentType="application/vnd.openxmlformats-officedocument.themeOverride+xml"/>
  <Override PartName="/ppt/notesSlides/notesSlide42.xml" ContentType="application/vnd.openxmlformats-officedocument.presentationml.notesSlide+xml"/>
  <Override PartName="/ppt/theme/themeOverride43.xml" ContentType="application/vnd.openxmlformats-officedocument.themeOverride+xml"/>
  <Override PartName="/ppt/notesSlides/notesSlide43.xml" ContentType="application/vnd.openxmlformats-officedocument.presentationml.notesSlide+xml"/>
  <Override PartName="/ppt/theme/themeOverride44.xml" ContentType="application/vnd.openxmlformats-officedocument.themeOverride+xml"/>
  <Override PartName="/ppt/notesSlides/notesSlide44.xml" ContentType="application/vnd.openxmlformats-officedocument.presentationml.notesSlide+xml"/>
  <Override PartName="/ppt/theme/themeOverride45.xml" ContentType="application/vnd.openxmlformats-officedocument.themeOverride+xml"/>
  <Override PartName="/ppt/notesSlides/notesSlide45.xml" ContentType="application/vnd.openxmlformats-officedocument.presentationml.notesSlide+xml"/>
  <Override PartName="/ppt/theme/themeOverride46.xml" ContentType="application/vnd.openxmlformats-officedocument.themeOverride+xml"/>
  <Override PartName="/ppt/notesSlides/notesSlide46.xml" ContentType="application/vnd.openxmlformats-officedocument.presentationml.notesSlide+xml"/>
  <Override PartName="/ppt/theme/themeOverride47.xml" ContentType="application/vnd.openxmlformats-officedocument.themeOverride+xml"/>
  <Override PartName="/ppt/notesSlides/notesSlide47.xml" ContentType="application/vnd.openxmlformats-officedocument.presentationml.notesSlide+xml"/>
  <Override PartName="/ppt/theme/themeOverride48.xml" ContentType="application/vnd.openxmlformats-officedocument.themeOverride+xml"/>
  <Override PartName="/ppt/notesSlides/notesSlide48.xml" ContentType="application/vnd.openxmlformats-officedocument.presentationml.notesSlide+xml"/>
  <Override PartName="/ppt/theme/themeOverride49.xml" ContentType="application/vnd.openxmlformats-officedocument.themeOverride+xml"/>
  <Override PartName="/ppt/notesSlides/notesSlide49.xml" ContentType="application/vnd.openxmlformats-officedocument.presentationml.notesSlide+xml"/>
  <Override PartName="/ppt/theme/themeOverride50.xml" ContentType="application/vnd.openxmlformats-officedocument.themeOverride+xml"/>
  <Override PartName="/ppt/notesSlides/notesSlide50.xml" ContentType="application/vnd.openxmlformats-officedocument.presentationml.notesSlide+xml"/>
  <Override PartName="/ppt/theme/themeOverride51.xml" ContentType="application/vnd.openxmlformats-officedocument.themeOverr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58" r:id="rId4"/>
    <p:sldId id="259" r:id="rId5"/>
    <p:sldId id="260" r:id="rId6"/>
    <p:sldId id="261" r:id="rId7"/>
    <p:sldId id="263" r:id="rId8"/>
    <p:sldId id="262" r:id="rId9"/>
    <p:sldId id="266" r:id="rId10"/>
    <p:sldId id="264" r:id="rId11"/>
    <p:sldId id="265" r:id="rId12"/>
    <p:sldId id="267" r:id="rId13"/>
    <p:sldId id="268" r:id="rId14"/>
    <p:sldId id="269" r:id="rId15"/>
    <p:sldId id="270" r:id="rId16"/>
    <p:sldId id="274" r:id="rId17"/>
    <p:sldId id="271" r:id="rId18"/>
    <p:sldId id="272" r:id="rId19"/>
    <p:sldId id="273" r:id="rId20"/>
    <p:sldId id="275" r:id="rId21"/>
    <p:sldId id="276" r:id="rId22"/>
    <p:sldId id="277" r:id="rId23"/>
    <p:sldId id="279" r:id="rId24"/>
    <p:sldId id="280" r:id="rId25"/>
    <p:sldId id="283" r:id="rId26"/>
    <p:sldId id="281" r:id="rId27"/>
    <p:sldId id="282" r:id="rId28"/>
    <p:sldId id="284" r:id="rId29"/>
    <p:sldId id="285" r:id="rId30"/>
    <p:sldId id="286" r:id="rId31"/>
    <p:sldId id="287" r:id="rId32"/>
    <p:sldId id="288" r:id="rId33"/>
    <p:sldId id="290" r:id="rId34"/>
    <p:sldId id="291" r:id="rId35"/>
    <p:sldId id="308" r:id="rId36"/>
    <p:sldId id="309" r:id="rId37"/>
    <p:sldId id="292" r:id="rId38"/>
    <p:sldId id="293" r:id="rId39"/>
    <p:sldId id="294"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16" autoAdjust="0"/>
  </p:normalViewPr>
  <p:slideViewPr>
    <p:cSldViewPr>
      <p:cViewPr varScale="1">
        <p:scale>
          <a:sx n="98" d="100"/>
          <a:sy n="98" d="100"/>
        </p:scale>
        <p:origin x="19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645CFA2-05EC-4D2F-835B-2544701A297F}" type="datetimeFigureOut">
              <a:rPr lang="cs-CZ" smtClean="0"/>
              <a:t>30.09.2021</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EE1A7F3-2BDC-4782-BB12-910FE00DB613}" type="slidenum">
              <a:rPr lang="cs-CZ" smtClean="0"/>
              <a:t>‹#›</a:t>
            </a:fld>
            <a:endParaRPr lang="cs-CZ"/>
          </a:p>
        </p:txBody>
      </p:sp>
    </p:spTree>
    <p:extLst>
      <p:ext uri="{BB962C8B-B14F-4D97-AF65-F5344CB8AC3E}">
        <p14:creationId xmlns:p14="http://schemas.microsoft.com/office/powerpoint/2010/main" val="258227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managementmania.com/cs/kaizen" TargetMode="External"/><Relationship Id="rId13" Type="http://schemas.openxmlformats.org/officeDocument/2006/relationships/hyperlink" Target="https://managementmania.com/cs/total-quality-management" TargetMode="External"/><Relationship Id="rId18" Type="http://schemas.openxmlformats.org/officeDocument/2006/relationships/hyperlink" Target="https://managementmania.com/cs/paretovo-pravidlo" TargetMode="External"/><Relationship Id="rId26" Type="http://schemas.openxmlformats.org/officeDocument/2006/relationships/hyperlink" Target="https://managementmania.com/cs/iso-9001" TargetMode="External"/><Relationship Id="rId3" Type="http://schemas.openxmlformats.org/officeDocument/2006/relationships/hyperlink" Target="https://managementmania.com/cs/advanced-product-quality-planning" TargetMode="External"/><Relationship Id="rId21" Type="http://schemas.openxmlformats.org/officeDocument/2006/relationships/hyperlink" Target="https://managementmania.com/cs/quality-function-deployment" TargetMode="External"/><Relationship Id="rId7" Type="http://schemas.openxmlformats.org/officeDocument/2006/relationships/hyperlink" Target="https://managementmania.com/cs/efqm-excellence-model" TargetMode="External"/><Relationship Id="rId12" Type="http://schemas.openxmlformats.org/officeDocument/2006/relationships/hyperlink" Target="https://managementmania.com/cs/six-sigma" TargetMode="External"/><Relationship Id="rId17" Type="http://schemas.openxmlformats.org/officeDocument/2006/relationships/hyperlink" Target="https://managementmania.com/cs/kano-model" TargetMode="External"/><Relationship Id="rId25" Type="http://schemas.openxmlformats.org/officeDocument/2006/relationships/hyperlink" Target="https://managementmania.com/cs/wibi" TargetMode="External"/><Relationship Id="rId2" Type="http://schemas.openxmlformats.org/officeDocument/2006/relationships/slide" Target="../slides/slide35.xml"/><Relationship Id="rId16" Type="http://schemas.openxmlformats.org/officeDocument/2006/relationships/hyperlink" Target="https://managementmania.com/cs/ishikawuv-diagram" TargetMode="External"/><Relationship Id="rId20" Type="http://schemas.openxmlformats.org/officeDocument/2006/relationships/hyperlink" Target="https://managementmania.com/cs/fault-tree-analysis" TargetMode="External"/><Relationship Id="rId29" Type="http://schemas.openxmlformats.org/officeDocument/2006/relationships/hyperlink" Target="https://managementmania.com/cs/automobilovy-prumysl" TargetMode="External"/><Relationship Id="rId1" Type="http://schemas.openxmlformats.org/officeDocument/2006/relationships/notesMaster" Target="../notesMasters/notesMaster1.xml"/><Relationship Id="rId6" Type="http://schemas.openxmlformats.org/officeDocument/2006/relationships/hyperlink" Target="https://managementmania.com/cs/cyklus-zlepsovani" TargetMode="External"/><Relationship Id="rId11" Type="http://schemas.openxmlformats.org/officeDocument/2006/relationships/hyperlink" Target="https://managementmania.com/cs/poka-yoke" TargetMode="External"/><Relationship Id="rId24" Type="http://schemas.openxmlformats.org/officeDocument/2006/relationships/hyperlink" Target="https://managementmania.com/cs/ppap-production-part-approval-process" TargetMode="External"/><Relationship Id="rId5" Type="http://schemas.openxmlformats.org/officeDocument/2006/relationships/hyperlink" Target="https://managementmania.com/cs/deminguv-cyklus" TargetMode="External"/><Relationship Id="rId15" Type="http://schemas.openxmlformats.org/officeDocument/2006/relationships/hyperlink" Target="https://managementmania.com/cs/design-of-experiments" TargetMode="External"/><Relationship Id="rId23" Type="http://schemas.openxmlformats.org/officeDocument/2006/relationships/hyperlink" Target="https://managementmania.com/cs/measurement-system-analysis" TargetMode="External"/><Relationship Id="rId28" Type="http://schemas.openxmlformats.org/officeDocument/2006/relationships/hyperlink" Target="https://managementmania.com/cs/qs-9000" TargetMode="External"/><Relationship Id="rId10" Type="http://schemas.openxmlformats.org/officeDocument/2006/relationships/hyperlink" Target="https://managementmania.com/cs/lean" TargetMode="External"/><Relationship Id="rId19" Type="http://schemas.openxmlformats.org/officeDocument/2006/relationships/hyperlink" Target="https://managementmania.com/cs/failure-mode-and-effect-analysis" TargetMode="External"/><Relationship Id="rId4" Type="http://schemas.openxmlformats.org/officeDocument/2006/relationships/hyperlink" Target="https://managementmania.com/cs/model-caf-common-assessment-framework" TargetMode="External"/><Relationship Id="rId9" Type="http://schemas.openxmlformats.org/officeDocument/2006/relationships/hyperlink" Target="https://managementmania.com/cs/krouzky-kvality" TargetMode="External"/><Relationship Id="rId14" Type="http://schemas.openxmlformats.org/officeDocument/2006/relationships/hyperlink" Target="https://managementmania.com/cs/metoda-5s" TargetMode="External"/><Relationship Id="rId22" Type="http://schemas.openxmlformats.org/officeDocument/2006/relationships/hyperlink" Target="https://managementmania.com/cs/global-eight-disciplines" TargetMode="External"/><Relationship Id="rId27" Type="http://schemas.openxmlformats.org/officeDocument/2006/relationships/hyperlink" Target="https://managementmania.com/cs/iso-ts-16949" TargetMode="External"/><Relationship Id="rId30" Type="http://schemas.openxmlformats.org/officeDocument/2006/relationships/hyperlink" Target="https://managementmania.com/cs/vda-61"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a:t>
            </a:fld>
            <a:endParaRPr lang="cs-CZ"/>
          </a:p>
        </p:txBody>
      </p:sp>
    </p:spTree>
    <p:extLst>
      <p:ext uri="{BB962C8B-B14F-4D97-AF65-F5344CB8AC3E}">
        <p14:creationId xmlns:p14="http://schemas.microsoft.com/office/powerpoint/2010/main" val="1057226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i="1" dirty="0"/>
              <a:t>TYPICKÁ STRUKTURA SYSTÉMU ŘÍZENÍ VÝROBNÍ LOGISTIKY </a:t>
            </a:r>
            <a:endParaRPr lang="cs-CZ" dirty="0"/>
          </a:p>
          <a:p>
            <a:r>
              <a:rPr lang="cs-CZ" dirty="0"/>
              <a:t>Systémy řízení výrobní logistiky obsahují různé subsystémy nebo moduly. Za typickou strukturu je možno považovat následující: </a:t>
            </a:r>
          </a:p>
          <a:p>
            <a:r>
              <a:rPr lang="cs-CZ" dirty="0"/>
              <a:t> </a:t>
            </a:r>
            <a:r>
              <a:rPr lang="cs-CZ" b="1" dirty="0"/>
              <a:t>technická příprava výroby </a:t>
            </a:r>
            <a:r>
              <a:rPr lang="cs-CZ" dirty="0"/>
              <a:t>– datová základna obsahující hlavní konstrukčně technologická data daného podniku jako jsou např. kusovníky, pracovní (technologické) postupy, kapacitní jednotky, normy aj., </a:t>
            </a:r>
          </a:p>
          <a:p>
            <a:r>
              <a:rPr lang="cs-CZ" dirty="0"/>
              <a:t> </a:t>
            </a:r>
            <a:r>
              <a:rPr lang="cs-CZ" b="1" dirty="0"/>
              <a:t>nákup </a:t>
            </a:r>
            <a:r>
              <a:rPr lang="cs-CZ" dirty="0"/>
              <a:t>– agendy zabývající se vytvářením požadavků na nákup, zajištěním vlastního nákupu, objednání kooperací a subdodávek, odsouhlasení věcné správnosti dodávky, vytváření podkladů pro úhrady došlých faktur, </a:t>
            </a:r>
          </a:p>
          <a:p>
            <a:r>
              <a:rPr lang="cs-CZ" dirty="0"/>
              <a:t> </a:t>
            </a:r>
            <a:r>
              <a:rPr lang="cs-CZ" b="1" dirty="0"/>
              <a:t>skladové hospodářství </a:t>
            </a:r>
            <a:r>
              <a:rPr lang="cs-CZ" dirty="0"/>
              <a:t>– agendy příjmů a výdejů materiálů ze skladů, evidence položek materiálů, inventury skladů, dodávky do výroby apod., </a:t>
            </a:r>
          </a:p>
          <a:p>
            <a:r>
              <a:rPr lang="cs-CZ" dirty="0"/>
              <a:t> </a:t>
            </a:r>
            <a:r>
              <a:rPr lang="cs-CZ" b="1" dirty="0"/>
              <a:t>prodej </a:t>
            </a:r>
            <a:r>
              <a:rPr lang="cs-CZ" dirty="0"/>
              <a:t>– agendy skladu expedice, tvorba podkladů pro fakturaci, katalogy zákazníků, evidence kupních smluv, plány prodeje aj., </a:t>
            </a:r>
          </a:p>
          <a:p>
            <a:r>
              <a:rPr lang="cs-CZ" dirty="0"/>
              <a:t> </a:t>
            </a:r>
            <a:r>
              <a:rPr lang="cs-CZ" b="1" dirty="0"/>
              <a:t>řízení a plánování výroby </a:t>
            </a:r>
            <a:r>
              <a:rPr lang="cs-CZ" dirty="0"/>
              <a:t>– zaplánování zakázek, sledování jejich průběhu podnikem, aj. </a:t>
            </a:r>
          </a:p>
          <a:p>
            <a:r>
              <a:rPr lang="cs-CZ" dirty="0"/>
              <a:t> </a:t>
            </a:r>
            <a:r>
              <a:rPr lang="cs-CZ" b="1" dirty="0"/>
              <a:t>kalkulace </a:t>
            </a:r>
            <a:r>
              <a:rPr lang="cs-CZ" dirty="0"/>
              <a:t>vyráběných zakázek, porovnání kalkulací plánových, operativních a skutečných aj., </a:t>
            </a:r>
          </a:p>
          <a:p>
            <a:r>
              <a:rPr lang="cs-CZ" dirty="0"/>
              <a:t> </a:t>
            </a:r>
            <a:r>
              <a:rPr lang="cs-CZ" b="1" dirty="0"/>
              <a:t>jemné plánování</a:t>
            </a:r>
            <a:r>
              <a:rPr lang="cs-CZ" dirty="0"/>
              <a:t>, dílenské řízení a zpětné hlášení prací. </a:t>
            </a:r>
          </a:p>
          <a:p>
            <a:endParaRPr lang="cs-CZ" dirty="0"/>
          </a:p>
          <a:p>
            <a:r>
              <a:rPr lang="cs-CZ" b="1" i="1" dirty="0"/>
              <a:t>4.1.4 TYPICKÁ FUNKCIONALITA SYSTÉMU ŘÍZENÍ VÝROBNÍ LOGISTIKY </a:t>
            </a:r>
            <a:endParaRPr lang="cs-CZ" dirty="0"/>
          </a:p>
          <a:p>
            <a:r>
              <a:rPr lang="cs-CZ" dirty="0"/>
              <a:t>Systémy pro řízení výrobní logistiky založené na konceptu MRP II mohou fungovat následovně: </a:t>
            </a:r>
          </a:p>
          <a:p>
            <a:r>
              <a:rPr lang="cs-CZ" dirty="0"/>
              <a:t>Do systému přicházejí a shromažďují se zde předpovědi a požadavky zákazníků, jejich objednávky a z nich je vytvářen plán hlavní výroby a navazujících pomocných výrob a subdodávek. Jedná se o činnosti: </a:t>
            </a:r>
          </a:p>
          <a:p>
            <a:r>
              <a:rPr lang="cs-CZ" dirty="0"/>
              <a:t> předpovědi požadavků zákazníků; </a:t>
            </a:r>
          </a:p>
          <a:p>
            <a:r>
              <a:rPr lang="cs-CZ" dirty="0"/>
              <a:t> zaplánování objednávek zákazníků; </a:t>
            </a:r>
          </a:p>
          <a:p>
            <a:r>
              <a:rPr lang="cs-CZ" dirty="0"/>
              <a:t> plánovaní hlavní výroby; </a:t>
            </a:r>
          </a:p>
          <a:p>
            <a:r>
              <a:rPr lang="cs-CZ" dirty="0"/>
              <a:t> plánování pomocných výrob a subdodávek. </a:t>
            </a:r>
          </a:p>
          <a:p>
            <a:endParaRPr lang="cs-CZ" dirty="0"/>
          </a:p>
          <a:p>
            <a:r>
              <a:rPr lang="cs-CZ" dirty="0"/>
              <a:t>Plán hlavní výroby společně s konstrukčně technologickou datovou základnou a stavem zásob na skladě je hlavním vstupem pro plánování požadavků na materiál a potřeb kapacit. Výstupem je jemný plán výroby včetně kapacitního plánu a plánu zajištění materiálu. Jedná se o činnosti: </a:t>
            </a:r>
          </a:p>
          <a:p>
            <a:r>
              <a:rPr lang="cs-CZ" dirty="0"/>
              <a:t> technická příprava výroby – kusovníky, pracovní (technologické) postupy, výrobní kapacity, normování; </a:t>
            </a:r>
          </a:p>
          <a:p>
            <a:r>
              <a:rPr lang="cs-CZ" dirty="0"/>
              <a:t> plánování potřeb v čase; </a:t>
            </a:r>
          </a:p>
          <a:p>
            <a:r>
              <a:rPr lang="cs-CZ" dirty="0"/>
              <a:t> plánování požadavků na materiál; </a:t>
            </a:r>
          </a:p>
          <a:p>
            <a:r>
              <a:rPr lang="cs-CZ" dirty="0"/>
              <a:t> plánování výrobních kapacit; </a:t>
            </a:r>
          </a:p>
          <a:p>
            <a:r>
              <a:rPr lang="cs-CZ" dirty="0"/>
              <a:t> jemný plán výroby. </a:t>
            </a:r>
          </a:p>
          <a:p>
            <a:endParaRPr lang="cs-CZ" dirty="0"/>
          </a:p>
          <a:p>
            <a:r>
              <a:rPr lang="cs-CZ" dirty="0"/>
              <a:t>Na základě jemného plánu výroby vzniká plán dílenského řízení včetně dodávek nakupovaných komponent v potřebném čase, jsou detailně naplánovány jednotlivé výrobní operace a je zajištěna zpětná vazba. Jedná se o činnosti: </a:t>
            </a:r>
          </a:p>
          <a:p>
            <a:r>
              <a:rPr lang="cs-CZ" dirty="0"/>
              <a:t> nákup; </a:t>
            </a:r>
          </a:p>
          <a:p>
            <a:r>
              <a:rPr lang="cs-CZ" dirty="0"/>
              <a:t> uvolňování výrobních zakázek; </a:t>
            </a:r>
          </a:p>
          <a:p>
            <a:r>
              <a:rPr lang="cs-CZ" dirty="0"/>
              <a:t> dílenské řízení; </a:t>
            </a:r>
          </a:p>
          <a:p>
            <a:r>
              <a:rPr lang="cs-CZ" dirty="0"/>
              <a:t> zpětné hlášení postupu prací; </a:t>
            </a:r>
          </a:p>
          <a:p>
            <a:r>
              <a:rPr lang="cs-CZ" dirty="0"/>
              <a:t> výstupy do dalších systémů – např. odhlašování operací do mzdového systému. </a:t>
            </a:r>
          </a:p>
          <a:p>
            <a:pPr marL="0" indent="0">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10</a:t>
            </a:fld>
            <a:endParaRPr lang="cs-CZ"/>
          </a:p>
        </p:txBody>
      </p:sp>
    </p:spTree>
    <p:extLst>
      <p:ext uri="{BB962C8B-B14F-4D97-AF65-F5344CB8AC3E}">
        <p14:creationId xmlns:p14="http://schemas.microsoft.com/office/powerpoint/2010/main" val="261597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11</a:t>
            </a:fld>
            <a:endParaRPr lang="cs-CZ"/>
          </a:p>
        </p:txBody>
      </p:sp>
    </p:spTree>
    <p:extLst>
      <p:ext uri="{BB962C8B-B14F-4D97-AF65-F5344CB8AC3E}">
        <p14:creationId xmlns:p14="http://schemas.microsoft.com/office/powerpoint/2010/main" val="543506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12</a:t>
            </a:fld>
            <a:endParaRPr lang="cs-CZ"/>
          </a:p>
        </p:txBody>
      </p:sp>
    </p:spTree>
    <p:extLst>
      <p:ext uri="{BB962C8B-B14F-4D97-AF65-F5344CB8AC3E}">
        <p14:creationId xmlns:p14="http://schemas.microsoft.com/office/powerpoint/2010/main" val="3650055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13</a:t>
            </a:fld>
            <a:endParaRPr lang="cs-CZ"/>
          </a:p>
        </p:txBody>
      </p:sp>
    </p:spTree>
    <p:extLst>
      <p:ext uri="{BB962C8B-B14F-4D97-AF65-F5344CB8AC3E}">
        <p14:creationId xmlns:p14="http://schemas.microsoft.com/office/powerpoint/2010/main" val="197536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14</a:t>
            </a:fld>
            <a:endParaRPr lang="cs-CZ"/>
          </a:p>
        </p:txBody>
      </p:sp>
    </p:spTree>
    <p:extLst>
      <p:ext uri="{BB962C8B-B14F-4D97-AF65-F5344CB8AC3E}">
        <p14:creationId xmlns:p14="http://schemas.microsoft.com/office/powerpoint/2010/main" val="376211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15</a:t>
            </a:fld>
            <a:endParaRPr lang="cs-CZ"/>
          </a:p>
        </p:txBody>
      </p:sp>
    </p:spTree>
    <p:extLst>
      <p:ext uri="{BB962C8B-B14F-4D97-AF65-F5344CB8AC3E}">
        <p14:creationId xmlns:p14="http://schemas.microsoft.com/office/powerpoint/2010/main" val="887887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16</a:t>
            </a:fld>
            <a:endParaRPr lang="cs-CZ"/>
          </a:p>
        </p:txBody>
      </p:sp>
    </p:spTree>
    <p:extLst>
      <p:ext uri="{BB962C8B-B14F-4D97-AF65-F5344CB8AC3E}">
        <p14:creationId xmlns:p14="http://schemas.microsoft.com/office/powerpoint/2010/main" val="329186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17</a:t>
            </a:fld>
            <a:endParaRPr lang="cs-CZ"/>
          </a:p>
        </p:txBody>
      </p:sp>
    </p:spTree>
    <p:extLst>
      <p:ext uri="{BB962C8B-B14F-4D97-AF65-F5344CB8AC3E}">
        <p14:creationId xmlns:p14="http://schemas.microsoft.com/office/powerpoint/2010/main" val="2982191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18</a:t>
            </a:fld>
            <a:endParaRPr lang="cs-CZ"/>
          </a:p>
        </p:txBody>
      </p:sp>
    </p:spTree>
    <p:extLst>
      <p:ext uri="{BB962C8B-B14F-4D97-AF65-F5344CB8AC3E}">
        <p14:creationId xmlns:p14="http://schemas.microsoft.com/office/powerpoint/2010/main" val="4000771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19</a:t>
            </a:fld>
            <a:endParaRPr lang="cs-CZ"/>
          </a:p>
        </p:txBody>
      </p:sp>
    </p:spTree>
    <p:extLst>
      <p:ext uri="{BB962C8B-B14F-4D97-AF65-F5344CB8AC3E}">
        <p14:creationId xmlns:p14="http://schemas.microsoft.com/office/powerpoint/2010/main" val="23702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a:t>
            </a:fld>
            <a:endParaRPr lang="cs-CZ"/>
          </a:p>
        </p:txBody>
      </p:sp>
    </p:spTree>
    <p:extLst>
      <p:ext uri="{BB962C8B-B14F-4D97-AF65-F5344CB8AC3E}">
        <p14:creationId xmlns:p14="http://schemas.microsoft.com/office/powerpoint/2010/main" val="1411220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20</a:t>
            </a:fld>
            <a:endParaRPr lang="cs-CZ"/>
          </a:p>
        </p:txBody>
      </p:sp>
    </p:spTree>
    <p:extLst>
      <p:ext uri="{BB962C8B-B14F-4D97-AF65-F5344CB8AC3E}">
        <p14:creationId xmlns:p14="http://schemas.microsoft.com/office/powerpoint/2010/main" val="2376196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21</a:t>
            </a:fld>
            <a:endParaRPr lang="cs-CZ"/>
          </a:p>
        </p:txBody>
      </p:sp>
    </p:spTree>
    <p:extLst>
      <p:ext uri="{BB962C8B-B14F-4D97-AF65-F5344CB8AC3E}">
        <p14:creationId xmlns:p14="http://schemas.microsoft.com/office/powerpoint/2010/main" val="2925656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22</a:t>
            </a:fld>
            <a:endParaRPr lang="cs-CZ"/>
          </a:p>
        </p:txBody>
      </p:sp>
    </p:spTree>
    <p:extLst>
      <p:ext uri="{BB962C8B-B14F-4D97-AF65-F5344CB8AC3E}">
        <p14:creationId xmlns:p14="http://schemas.microsoft.com/office/powerpoint/2010/main" val="312483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23</a:t>
            </a:fld>
            <a:endParaRPr lang="cs-CZ"/>
          </a:p>
        </p:txBody>
      </p:sp>
    </p:spTree>
    <p:extLst>
      <p:ext uri="{BB962C8B-B14F-4D97-AF65-F5344CB8AC3E}">
        <p14:creationId xmlns:p14="http://schemas.microsoft.com/office/powerpoint/2010/main" val="204837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24</a:t>
            </a:fld>
            <a:endParaRPr lang="cs-CZ"/>
          </a:p>
        </p:txBody>
      </p:sp>
    </p:spTree>
    <p:extLst>
      <p:ext uri="{BB962C8B-B14F-4D97-AF65-F5344CB8AC3E}">
        <p14:creationId xmlns:p14="http://schemas.microsoft.com/office/powerpoint/2010/main" val="94437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25</a:t>
            </a:fld>
            <a:endParaRPr lang="cs-CZ"/>
          </a:p>
        </p:txBody>
      </p:sp>
    </p:spTree>
    <p:extLst>
      <p:ext uri="{BB962C8B-B14F-4D97-AF65-F5344CB8AC3E}">
        <p14:creationId xmlns:p14="http://schemas.microsoft.com/office/powerpoint/2010/main" val="3359382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26</a:t>
            </a:fld>
            <a:endParaRPr lang="cs-CZ"/>
          </a:p>
        </p:txBody>
      </p:sp>
    </p:spTree>
    <p:extLst>
      <p:ext uri="{BB962C8B-B14F-4D97-AF65-F5344CB8AC3E}">
        <p14:creationId xmlns:p14="http://schemas.microsoft.com/office/powerpoint/2010/main" val="3329475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27</a:t>
            </a:fld>
            <a:endParaRPr lang="cs-CZ"/>
          </a:p>
        </p:txBody>
      </p:sp>
    </p:spTree>
    <p:extLst>
      <p:ext uri="{BB962C8B-B14F-4D97-AF65-F5344CB8AC3E}">
        <p14:creationId xmlns:p14="http://schemas.microsoft.com/office/powerpoint/2010/main" val="3151772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28</a:t>
            </a:fld>
            <a:endParaRPr lang="cs-CZ"/>
          </a:p>
        </p:txBody>
      </p:sp>
    </p:spTree>
    <p:extLst>
      <p:ext uri="{BB962C8B-B14F-4D97-AF65-F5344CB8AC3E}">
        <p14:creationId xmlns:p14="http://schemas.microsoft.com/office/powerpoint/2010/main" val="597969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29</a:t>
            </a:fld>
            <a:endParaRPr lang="cs-CZ"/>
          </a:p>
        </p:txBody>
      </p:sp>
    </p:spTree>
    <p:extLst>
      <p:ext uri="{BB962C8B-B14F-4D97-AF65-F5344CB8AC3E}">
        <p14:creationId xmlns:p14="http://schemas.microsoft.com/office/powerpoint/2010/main" val="85656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Historie vzniku a následné implementace IS na podporu výrobní logistiky se vztahuje ke konci 60. let minulého století. Začaly se intenzivně zavádět podnikové informační systémy, jejichž základ je založen na systémech kategorie označované jako </a:t>
            </a:r>
            <a:r>
              <a:rPr lang="cs-CZ" sz="1200" b="1" i="0" u="none" strike="noStrike" kern="1200" baseline="0" dirty="0">
                <a:solidFill>
                  <a:schemeClr val="tx1"/>
                </a:solidFill>
                <a:latin typeface="+mn-lt"/>
                <a:ea typeface="+mn-ea"/>
                <a:cs typeface="+mn-cs"/>
              </a:rPr>
              <a:t>ERP </a:t>
            </a:r>
            <a:r>
              <a:rPr lang="cs-CZ" sz="1200" b="0" i="0" u="none" strike="noStrike" kern="1200" baseline="0" dirty="0">
                <a:solidFill>
                  <a:schemeClr val="tx1"/>
                </a:solidFill>
                <a:latin typeface="+mn-lt"/>
                <a:ea typeface="+mn-ea"/>
                <a:cs typeface="+mn-cs"/>
              </a:rPr>
              <a:t>(</a:t>
            </a:r>
            <a:r>
              <a:rPr lang="cs-CZ" sz="1200" b="0" i="1" u="none" strike="noStrike" kern="1200" baseline="0" dirty="0" err="1">
                <a:solidFill>
                  <a:schemeClr val="tx1"/>
                </a:solidFill>
                <a:latin typeface="+mn-lt"/>
                <a:ea typeface="+mn-ea"/>
                <a:cs typeface="+mn-cs"/>
              </a:rPr>
              <a:t>Enterprise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Resource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0" u="none" strike="noStrike" kern="1200" baseline="0" dirty="0">
                <a:solidFill>
                  <a:schemeClr val="tx1"/>
                </a:solidFill>
                <a:latin typeface="+mn-lt"/>
                <a:ea typeface="+mn-ea"/>
                <a:cs typeface="+mn-cs"/>
              </a:rPr>
              <a:t>). Tyto systémy řízení podniků, jak je známe v dnešní podobě, vznikaly a vycházely ze dvou podnikových směrů: podpory procesů účetnictví a podpory procesů výroby. Z pohledu logistiky bude zajímavé sledovat podporu procesů ve výrobě. </a:t>
            </a:r>
          </a:p>
          <a:p>
            <a:r>
              <a:rPr lang="cs-CZ" sz="1200" b="0" i="0" u="none" strike="noStrike" kern="1200" baseline="0" dirty="0">
                <a:solidFill>
                  <a:schemeClr val="tx1"/>
                </a:solidFill>
                <a:latin typeface="+mn-lt"/>
                <a:ea typeface="+mn-ea"/>
                <a:cs typeface="+mn-cs"/>
              </a:rPr>
              <a:t>Jako první algoritmizovaný postup v této oblasti byla metoda plánování materiálových potřeb (</a:t>
            </a:r>
            <a:r>
              <a:rPr lang="cs-CZ" sz="1200" b="1" i="0" u="none" strike="noStrike" kern="1200" baseline="0" dirty="0">
                <a:solidFill>
                  <a:schemeClr val="tx1"/>
                </a:solidFill>
                <a:latin typeface="+mn-lt"/>
                <a:ea typeface="+mn-ea"/>
                <a:cs typeface="+mn-cs"/>
              </a:rPr>
              <a:t>MRP </a:t>
            </a:r>
            <a:r>
              <a:rPr lang="cs-CZ" sz="1200" b="0" i="0"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Material</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Requirements</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0" u="none" strike="noStrike" kern="1200" baseline="0" dirty="0">
                <a:solidFill>
                  <a:schemeClr val="tx1"/>
                </a:solidFill>
                <a:latin typeface="+mn-lt"/>
                <a:ea typeface="+mn-ea"/>
                <a:cs typeface="+mn-cs"/>
              </a:rPr>
              <a:t>). Plánování touto metodou vycházelo z materiálových kusovníků hotových výrobků a aktuálních objednávek na tyto výrobky. Systémy MRP plánovaly pouze materiál bez uvažování výrobních kapacit. Nevýhodou této metody bylo, že nebrala v úvahu kapacitní možnosti výroby, vypočítávala zkreslené průběžné doby výroby, vedla k příliš vysokým zásobám a stanovovala příliš dlouhé průběžné doby výroby. Celkově se jí vyčítala špatná synchronizace výrobních procesů (skladování, přesun, výrobní operace). </a:t>
            </a:r>
          </a:p>
          <a:p>
            <a:r>
              <a:rPr lang="cs-CZ" sz="1200" b="0" i="0" u="none" strike="noStrike" kern="1200" baseline="0" dirty="0">
                <a:solidFill>
                  <a:schemeClr val="tx1"/>
                </a:solidFill>
                <a:latin typeface="+mn-lt"/>
                <a:ea typeface="+mn-ea"/>
                <a:cs typeface="+mn-cs"/>
              </a:rPr>
              <a:t>Později byl vyvinut systém pro plánování časového rozvržení výrobních kapacit, tzv. </a:t>
            </a:r>
            <a:r>
              <a:rPr lang="cs-CZ" sz="1200" b="1" i="0" u="none" strike="noStrike" kern="1200" baseline="0" dirty="0">
                <a:solidFill>
                  <a:schemeClr val="tx1"/>
                </a:solidFill>
                <a:latin typeface="+mn-lt"/>
                <a:ea typeface="+mn-ea"/>
                <a:cs typeface="+mn-cs"/>
              </a:rPr>
              <a:t>CRP - </a:t>
            </a:r>
            <a:r>
              <a:rPr lang="cs-CZ" sz="1200" b="0" i="1" u="none" strike="noStrike" kern="1200" baseline="0" dirty="0" err="1">
                <a:solidFill>
                  <a:schemeClr val="tx1"/>
                </a:solidFill>
                <a:latin typeface="+mn-lt"/>
                <a:ea typeface="+mn-ea"/>
                <a:cs typeface="+mn-cs"/>
              </a:rPr>
              <a:t>Capacity</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Resource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0" u="none" strike="noStrike" kern="1200" baseline="0" dirty="0">
                <a:solidFill>
                  <a:schemeClr val="tx1"/>
                </a:solidFill>
                <a:latin typeface="+mn-lt"/>
                <a:ea typeface="+mn-ea"/>
                <a:cs typeface="+mn-cs"/>
              </a:rPr>
              <a:t>. Tento systém pracoval nezávisle na MRP, ale měl také velkou nevýhodu - spojovat je musel člověk ručně. </a:t>
            </a:r>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a:t>
            </a:fld>
            <a:endParaRPr lang="cs-CZ"/>
          </a:p>
        </p:txBody>
      </p:sp>
    </p:spTree>
    <p:extLst>
      <p:ext uri="{BB962C8B-B14F-4D97-AF65-F5344CB8AC3E}">
        <p14:creationId xmlns:p14="http://schemas.microsoft.com/office/powerpoint/2010/main" val="77472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30</a:t>
            </a:fld>
            <a:endParaRPr lang="cs-CZ"/>
          </a:p>
        </p:txBody>
      </p:sp>
    </p:spTree>
    <p:extLst>
      <p:ext uri="{BB962C8B-B14F-4D97-AF65-F5344CB8AC3E}">
        <p14:creationId xmlns:p14="http://schemas.microsoft.com/office/powerpoint/2010/main" val="1959213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31</a:t>
            </a:fld>
            <a:endParaRPr lang="cs-CZ"/>
          </a:p>
        </p:txBody>
      </p:sp>
    </p:spTree>
    <p:extLst>
      <p:ext uri="{BB962C8B-B14F-4D97-AF65-F5344CB8AC3E}">
        <p14:creationId xmlns:p14="http://schemas.microsoft.com/office/powerpoint/2010/main" val="3185931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32</a:t>
            </a:fld>
            <a:endParaRPr lang="cs-CZ"/>
          </a:p>
        </p:txBody>
      </p:sp>
    </p:spTree>
    <p:extLst>
      <p:ext uri="{BB962C8B-B14F-4D97-AF65-F5344CB8AC3E}">
        <p14:creationId xmlns:p14="http://schemas.microsoft.com/office/powerpoint/2010/main" val="2070924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33</a:t>
            </a:fld>
            <a:endParaRPr lang="cs-CZ"/>
          </a:p>
        </p:txBody>
      </p:sp>
    </p:spTree>
    <p:extLst>
      <p:ext uri="{BB962C8B-B14F-4D97-AF65-F5344CB8AC3E}">
        <p14:creationId xmlns:p14="http://schemas.microsoft.com/office/powerpoint/2010/main" val="1563050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34</a:t>
            </a:fld>
            <a:endParaRPr lang="cs-CZ"/>
          </a:p>
        </p:txBody>
      </p:sp>
    </p:spTree>
    <p:extLst>
      <p:ext uri="{BB962C8B-B14F-4D97-AF65-F5344CB8AC3E}">
        <p14:creationId xmlns:p14="http://schemas.microsoft.com/office/powerpoint/2010/main" val="3962076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Metody řízení</a:t>
            </a:r>
            <a:r>
              <a:rPr lang="cs-CZ" dirty="0"/>
              <a:t> kvality jsou:</a:t>
            </a:r>
          </a:p>
          <a:p>
            <a:r>
              <a:rPr lang="cs-CZ" dirty="0">
                <a:hlinkClick r:id="rId3" tooltip="APQP (Advanced Product Quality Planning)"/>
              </a:rPr>
              <a:t>APQP (</a:t>
            </a:r>
            <a:r>
              <a:rPr lang="cs-CZ" dirty="0" err="1">
                <a:hlinkClick r:id="rId3" tooltip="APQP (Advanced Product Quality Planning)"/>
              </a:rPr>
              <a:t>Advanced</a:t>
            </a:r>
            <a:r>
              <a:rPr lang="cs-CZ" dirty="0">
                <a:hlinkClick r:id="rId3" tooltip="APQP (Advanced Product Quality Planning)"/>
              </a:rPr>
              <a:t> </a:t>
            </a:r>
            <a:r>
              <a:rPr lang="cs-CZ" dirty="0" err="1">
                <a:hlinkClick r:id="rId3" tooltip="APQP (Advanced Product Quality Planning)"/>
              </a:rPr>
              <a:t>Product</a:t>
            </a:r>
            <a:r>
              <a:rPr lang="cs-CZ" dirty="0">
                <a:hlinkClick r:id="rId3" tooltip="APQP (Advanced Product Quality Planning)"/>
              </a:rPr>
              <a:t> </a:t>
            </a:r>
            <a:r>
              <a:rPr lang="cs-CZ" dirty="0" err="1">
                <a:hlinkClick r:id="rId3" tooltip="APQP (Advanced Product Quality Planning)"/>
              </a:rPr>
              <a:t>Quality</a:t>
            </a:r>
            <a:r>
              <a:rPr lang="cs-CZ" dirty="0">
                <a:hlinkClick r:id="rId3" tooltip="APQP (Advanced Product Quality Planning)"/>
              </a:rPr>
              <a:t> </a:t>
            </a:r>
            <a:r>
              <a:rPr lang="cs-CZ" dirty="0" err="1">
                <a:hlinkClick r:id="rId3" tooltip="APQP (Advanced Product Quality Planning)"/>
              </a:rPr>
              <a:t>Planning</a:t>
            </a:r>
            <a:r>
              <a:rPr lang="cs-CZ" dirty="0">
                <a:hlinkClick r:id="rId3" tooltip="APQP (Advanced Product Quality Planning)"/>
              </a:rPr>
              <a:t>)</a:t>
            </a:r>
            <a:endParaRPr lang="cs-CZ" dirty="0"/>
          </a:p>
          <a:p>
            <a:r>
              <a:rPr lang="cs-CZ" dirty="0">
                <a:hlinkClick r:id="rId4" tooltip="CAF (Common Assessment Framework)"/>
              </a:rPr>
              <a:t>CAF</a:t>
            </a:r>
            <a:endParaRPr lang="cs-CZ" dirty="0"/>
          </a:p>
          <a:p>
            <a:r>
              <a:rPr lang="cs-CZ" dirty="0" err="1">
                <a:hlinkClick r:id="rId5" tooltip="Demingův cyklus (PDCA cyklus)"/>
              </a:rPr>
              <a:t>Demingův</a:t>
            </a:r>
            <a:r>
              <a:rPr lang="cs-CZ" dirty="0">
                <a:hlinkClick r:id="rId5" tooltip="Demingův cyklus (PDCA cyklus)"/>
              </a:rPr>
              <a:t> cyklus (PDCA)</a:t>
            </a:r>
            <a:endParaRPr lang="cs-CZ" dirty="0"/>
          </a:p>
          <a:p>
            <a:r>
              <a:rPr lang="cs-CZ" dirty="0">
                <a:hlinkClick r:id="rId6" tooltip="DMAIC - cyklus zlepšování"/>
              </a:rPr>
              <a:t>DMAIC</a:t>
            </a:r>
            <a:endParaRPr lang="cs-CZ" dirty="0"/>
          </a:p>
          <a:p>
            <a:r>
              <a:rPr lang="cs-CZ" dirty="0">
                <a:hlinkClick r:id="rId7" tooltip="EFQM Excellence Model"/>
              </a:rPr>
              <a:t>EFQM Excellence Model</a:t>
            </a:r>
            <a:endParaRPr lang="cs-CZ" dirty="0"/>
          </a:p>
          <a:p>
            <a:r>
              <a:rPr lang="cs-CZ" dirty="0" err="1">
                <a:hlinkClick r:id="rId8" tooltip="Kaizen"/>
              </a:rPr>
              <a:t>Kaizen</a:t>
            </a:r>
            <a:endParaRPr lang="cs-CZ" dirty="0"/>
          </a:p>
          <a:p>
            <a:r>
              <a:rPr lang="cs-CZ" dirty="0">
                <a:hlinkClick r:id="rId9" tooltip="Kroužky kvality (Quality Circles)"/>
              </a:rPr>
              <a:t>Kroužky kvality (</a:t>
            </a:r>
            <a:r>
              <a:rPr lang="cs-CZ" dirty="0" err="1">
                <a:hlinkClick r:id="rId9" tooltip="Kroužky kvality (Quality Circles)"/>
              </a:rPr>
              <a:t>Quality</a:t>
            </a:r>
            <a:r>
              <a:rPr lang="cs-CZ" dirty="0">
                <a:hlinkClick r:id="rId9" tooltip="Kroužky kvality (Quality Circles)"/>
              </a:rPr>
              <a:t> </a:t>
            </a:r>
            <a:r>
              <a:rPr lang="cs-CZ" dirty="0" err="1">
                <a:hlinkClick r:id="rId9" tooltip="Kroužky kvality (Quality Circles)"/>
              </a:rPr>
              <a:t>Circles</a:t>
            </a:r>
            <a:r>
              <a:rPr lang="cs-CZ" dirty="0">
                <a:hlinkClick r:id="rId9" tooltip="Kroužky kvality (Quality Circles)"/>
              </a:rPr>
              <a:t>)</a:t>
            </a:r>
            <a:endParaRPr lang="cs-CZ" dirty="0"/>
          </a:p>
          <a:p>
            <a:r>
              <a:rPr lang="cs-CZ" dirty="0" err="1">
                <a:hlinkClick r:id="rId10" tooltip="Lean"/>
              </a:rPr>
              <a:t>Lean</a:t>
            </a:r>
            <a:endParaRPr lang="cs-CZ" dirty="0"/>
          </a:p>
          <a:p>
            <a:r>
              <a:rPr lang="cs-CZ" dirty="0" err="1">
                <a:hlinkClick r:id="rId11" tooltip="Poka yoke"/>
              </a:rPr>
              <a:t>Poka-yoke</a:t>
            </a:r>
            <a:endParaRPr lang="cs-CZ" dirty="0"/>
          </a:p>
          <a:p>
            <a:r>
              <a:rPr lang="cs-CZ" dirty="0" err="1">
                <a:hlinkClick r:id="rId12" tooltip="Six Sigma"/>
              </a:rPr>
              <a:t>Six</a:t>
            </a:r>
            <a:r>
              <a:rPr lang="cs-CZ" dirty="0">
                <a:hlinkClick r:id="rId12" tooltip="Six Sigma"/>
              </a:rPr>
              <a:t> Sigma</a:t>
            </a:r>
            <a:endParaRPr lang="cs-CZ" dirty="0"/>
          </a:p>
          <a:p>
            <a:r>
              <a:rPr lang="cs-CZ" dirty="0">
                <a:hlinkClick r:id="rId13" tooltip="Total Quality Management (TQM)"/>
              </a:rPr>
              <a:t>TQM – </a:t>
            </a:r>
            <a:r>
              <a:rPr lang="cs-CZ" dirty="0" err="1">
                <a:hlinkClick r:id="rId13" tooltip="Total Quality Management (TQM)"/>
              </a:rPr>
              <a:t>Total</a:t>
            </a:r>
            <a:r>
              <a:rPr lang="cs-CZ" dirty="0">
                <a:hlinkClick r:id="rId13" tooltip="Total Quality Management (TQM)"/>
              </a:rPr>
              <a:t> </a:t>
            </a:r>
            <a:r>
              <a:rPr lang="cs-CZ" dirty="0" err="1">
                <a:hlinkClick r:id="rId13" tooltip="Total Quality Management (TQM)"/>
              </a:rPr>
              <a:t>Quality</a:t>
            </a:r>
            <a:r>
              <a:rPr lang="cs-CZ" dirty="0">
                <a:hlinkClick r:id="rId13" tooltip="Total Quality Management (TQM)"/>
              </a:rPr>
              <a:t> Management</a:t>
            </a:r>
            <a:endParaRPr lang="cs-CZ" dirty="0"/>
          </a:p>
          <a:p>
            <a:r>
              <a:rPr lang="cs-CZ" dirty="0">
                <a:hlinkClick r:id="rId14" tooltip="Metoda 5S"/>
              </a:rPr>
              <a:t>Metoda 5S</a:t>
            </a:r>
            <a:endParaRPr lang="cs-CZ" dirty="0"/>
          </a:p>
          <a:p>
            <a:r>
              <a:rPr lang="cs-CZ" b="1" dirty="0"/>
              <a:t>Analytické techniky</a:t>
            </a:r>
            <a:r>
              <a:rPr lang="cs-CZ" dirty="0"/>
              <a:t> použitelné v řízení kvality jsou:</a:t>
            </a:r>
          </a:p>
          <a:p>
            <a:r>
              <a:rPr lang="cs-CZ" dirty="0">
                <a:hlinkClick r:id="rId15" tooltip="DOE (Design of Experiments)"/>
              </a:rPr>
              <a:t>DOE (Design </a:t>
            </a:r>
            <a:r>
              <a:rPr lang="cs-CZ" dirty="0" err="1">
                <a:hlinkClick r:id="rId15" tooltip="DOE (Design of Experiments)"/>
              </a:rPr>
              <a:t>of</a:t>
            </a:r>
            <a:r>
              <a:rPr lang="cs-CZ" dirty="0">
                <a:hlinkClick r:id="rId15" tooltip="DOE (Design of Experiments)"/>
              </a:rPr>
              <a:t> </a:t>
            </a:r>
            <a:r>
              <a:rPr lang="cs-CZ" dirty="0" err="1">
                <a:hlinkClick r:id="rId15" tooltip="DOE (Design of Experiments)"/>
              </a:rPr>
              <a:t>Experiments</a:t>
            </a:r>
            <a:r>
              <a:rPr lang="cs-CZ" dirty="0">
                <a:hlinkClick r:id="rId15" tooltip="DOE (Design of Experiments)"/>
              </a:rPr>
              <a:t>)</a:t>
            </a:r>
            <a:endParaRPr lang="cs-CZ" dirty="0"/>
          </a:p>
          <a:p>
            <a:r>
              <a:rPr lang="cs-CZ" dirty="0" err="1">
                <a:hlinkClick r:id="rId16" tooltip="Ishikawův diagram"/>
              </a:rPr>
              <a:t>Ishikawův</a:t>
            </a:r>
            <a:r>
              <a:rPr lang="cs-CZ" dirty="0">
                <a:hlinkClick r:id="rId16" tooltip="Ishikawův diagram"/>
              </a:rPr>
              <a:t> diagram</a:t>
            </a:r>
            <a:r>
              <a:rPr lang="cs-CZ" dirty="0"/>
              <a:t> - diagram příčin a následků</a:t>
            </a:r>
          </a:p>
          <a:p>
            <a:r>
              <a:rPr lang="cs-CZ" dirty="0">
                <a:hlinkClick r:id="rId17" tooltip="Kano model"/>
              </a:rPr>
              <a:t>Kano model</a:t>
            </a:r>
            <a:endParaRPr lang="cs-CZ" dirty="0"/>
          </a:p>
          <a:p>
            <a:r>
              <a:rPr lang="cs-CZ" dirty="0" err="1">
                <a:hlinkClick r:id="rId18" tooltip="Paretovo pravidlo (Pravidlo 80/20)"/>
              </a:rPr>
              <a:t>Paretovo</a:t>
            </a:r>
            <a:r>
              <a:rPr lang="cs-CZ" dirty="0">
                <a:hlinkClick r:id="rId18" tooltip="Paretovo pravidlo (Pravidlo 80/20)"/>
              </a:rPr>
              <a:t> pravidlo</a:t>
            </a:r>
            <a:endParaRPr lang="cs-CZ" dirty="0"/>
          </a:p>
          <a:p>
            <a:r>
              <a:rPr lang="cs-CZ" dirty="0">
                <a:hlinkClick r:id="rId19" tooltip="FMEA (Failure Mode and Effect Analysis)"/>
              </a:rPr>
              <a:t>FMEA (</a:t>
            </a:r>
            <a:r>
              <a:rPr lang="cs-CZ" dirty="0" err="1">
                <a:hlinkClick r:id="rId19" tooltip="FMEA (Failure Mode and Effect Analysis)"/>
              </a:rPr>
              <a:t>Failure</a:t>
            </a:r>
            <a:r>
              <a:rPr lang="cs-CZ" dirty="0">
                <a:hlinkClick r:id="rId19" tooltip="FMEA (Failure Mode and Effect Analysis)"/>
              </a:rPr>
              <a:t> Mode and </a:t>
            </a:r>
            <a:r>
              <a:rPr lang="cs-CZ" dirty="0" err="1">
                <a:hlinkClick r:id="rId19" tooltip="FMEA (Failure Mode and Effect Analysis)"/>
              </a:rPr>
              <a:t>Effect</a:t>
            </a:r>
            <a:r>
              <a:rPr lang="cs-CZ" dirty="0">
                <a:hlinkClick r:id="rId19" tooltip="FMEA (Failure Mode and Effect Analysis)"/>
              </a:rPr>
              <a:t> </a:t>
            </a:r>
            <a:r>
              <a:rPr lang="cs-CZ" dirty="0" err="1">
                <a:hlinkClick r:id="rId19" tooltip="FMEA (Failure Mode and Effect Analysis)"/>
              </a:rPr>
              <a:t>Analysis</a:t>
            </a:r>
            <a:r>
              <a:rPr lang="cs-CZ" dirty="0">
                <a:hlinkClick r:id="rId19" tooltip="FMEA (Failure Mode and Effect Analysis)"/>
              </a:rPr>
              <a:t>)</a:t>
            </a:r>
            <a:r>
              <a:rPr lang="cs-CZ" dirty="0"/>
              <a:t> - analýza možných vad a jejich následků</a:t>
            </a:r>
          </a:p>
          <a:p>
            <a:r>
              <a:rPr lang="cs-CZ" dirty="0">
                <a:hlinkClick r:id="rId20" tooltip="FTA (Fault Tree Analysis) - Analýza stromu poruchových stavů"/>
              </a:rPr>
              <a:t>FTA (</a:t>
            </a:r>
            <a:r>
              <a:rPr lang="cs-CZ" dirty="0" err="1">
                <a:hlinkClick r:id="rId20" tooltip="FTA (Fault Tree Analysis) - Analýza stromu poruchových stavů"/>
              </a:rPr>
              <a:t>Fault</a:t>
            </a:r>
            <a:r>
              <a:rPr lang="cs-CZ" dirty="0">
                <a:hlinkClick r:id="rId20" tooltip="FTA (Fault Tree Analysis) - Analýza stromu poruchových stavů"/>
              </a:rPr>
              <a:t> </a:t>
            </a:r>
            <a:r>
              <a:rPr lang="cs-CZ" dirty="0" err="1">
                <a:hlinkClick r:id="rId20" tooltip="FTA (Fault Tree Analysis) - Analýza stromu poruchových stavů"/>
              </a:rPr>
              <a:t>Tree</a:t>
            </a:r>
            <a:r>
              <a:rPr lang="cs-CZ" dirty="0">
                <a:hlinkClick r:id="rId20" tooltip="FTA (Fault Tree Analysis) - Analýza stromu poruchových stavů"/>
              </a:rPr>
              <a:t> </a:t>
            </a:r>
            <a:r>
              <a:rPr lang="cs-CZ" dirty="0" err="1">
                <a:hlinkClick r:id="rId20" tooltip="FTA (Fault Tree Analysis) - Analýza stromu poruchových stavů"/>
              </a:rPr>
              <a:t>Analysis</a:t>
            </a:r>
            <a:r>
              <a:rPr lang="cs-CZ" dirty="0">
                <a:hlinkClick r:id="rId20" tooltip="FTA (Fault Tree Analysis) - Analýza stromu poruchových stavů"/>
              </a:rPr>
              <a:t>)</a:t>
            </a:r>
            <a:r>
              <a:rPr lang="cs-CZ" dirty="0"/>
              <a:t> - analýza stromu poruchových stavů</a:t>
            </a:r>
          </a:p>
          <a:p>
            <a:r>
              <a:rPr lang="cs-CZ" dirty="0">
                <a:hlinkClick r:id="rId21" tooltip="QFD (Quality Function Deployment)"/>
              </a:rPr>
              <a:t>QFD (</a:t>
            </a:r>
            <a:r>
              <a:rPr lang="cs-CZ" dirty="0" err="1">
                <a:hlinkClick r:id="rId21" tooltip="QFD (Quality Function Deployment)"/>
              </a:rPr>
              <a:t>Quality</a:t>
            </a:r>
            <a:r>
              <a:rPr lang="cs-CZ" dirty="0">
                <a:hlinkClick r:id="rId21" tooltip="QFD (Quality Function Deployment)"/>
              </a:rPr>
              <a:t> </a:t>
            </a:r>
            <a:r>
              <a:rPr lang="cs-CZ" dirty="0" err="1">
                <a:hlinkClick r:id="rId21" tooltip="QFD (Quality Function Deployment)"/>
              </a:rPr>
              <a:t>Function</a:t>
            </a:r>
            <a:r>
              <a:rPr lang="cs-CZ" dirty="0">
                <a:hlinkClick r:id="rId21" tooltip="QFD (Quality Function Deployment)"/>
              </a:rPr>
              <a:t> </a:t>
            </a:r>
            <a:r>
              <a:rPr lang="cs-CZ" dirty="0" err="1">
                <a:hlinkClick r:id="rId21" tooltip="QFD (Quality Function Deployment)"/>
              </a:rPr>
              <a:t>Deployment</a:t>
            </a:r>
            <a:r>
              <a:rPr lang="cs-CZ" dirty="0">
                <a:hlinkClick r:id="rId21" tooltip="QFD (Quality Function Deployment)"/>
              </a:rPr>
              <a:t>)</a:t>
            </a:r>
            <a:r>
              <a:rPr lang="cs-CZ" dirty="0"/>
              <a:t> - rozpracování požadavků zákazníka, dům kvality</a:t>
            </a:r>
          </a:p>
          <a:p>
            <a:r>
              <a:rPr lang="cs-CZ" dirty="0">
                <a:hlinkClick r:id="rId22" tooltip="G8D (Global Eight Disciplines)"/>
              </a:rPr>
              <a:t>G8D (</a:t>
            </a:r>
            <a:r>
              <a:rPr lang="cs-CZ" dirty="0" err="1">
                <a:hlinkClick r:id="rId22" tooltip="G8D (Global Eight Disciplines)"/>
              </a:rPr>
              <a:t>Global</a:t>
            </a:r>
            <a:r>
              <a:rPr lang="cs-CZ" dirty="0">
                <a:hlinkClick r:id="rId22" tooltip="G8D (Global Eight Disciplines)"/>
              </a:rPr>
              <a:t> </a:t>
            </a:r>
            <a:r>
              <a:rPr lang="cs-CZ" dirty="0" err="1">
                <a:hlinkClick r:id="rId22" tooltip="G8D (Global Eight Disciplines)"/>
              </a:rPr>
              <a:t>Eight</a:t>
            </a:r>
            <a:r>
              <a:rPr lang="cs-CZ" dirty="0">
                <a:hlinkClick r:id="rId22" tooltip="G8D (Global Eight Disciplines)"/>
              </a:rPr>
              <a:t> </a:t>
            </a:r>
            <a:r>
              <a:rPr lang="cs-CZ" dirty="0" err="1">
                <a:hlinkClick r:id="rId22" tooltip="G8D (Global Eight Disciplines)"/>
              </a:rPr>
              <a:t>Disciplines</a:t>
            </a:r>
            <a:r>
              <a:rPr lang="cs-CZ" dirty="0">
                <a:hlinkClick r:id="rId22" tooltip="G8D (Global Eight Disciplines)"/>
              </a:rPr>
              <a:t>)</a:t>
            </a:r>
            <a:endParaRPr lang="cs-CZ" dirty="0"/>
          </a:p>
          <a:p>
            <a:r>
              <a:rPr lang="cs-CZ" dirty="0">
                <a:hlinkClick r:id="rId23" tooltip="MSA (Measurement System Analysis) Analýza systému měření"/>
              </a:rPr>
              <a:t>MSA (</a:t>
            </a:r>
            <a:r>
              <a:rPr lang="cs-CZ" dirty="0" err="1">
                <a:hlinkClick r:id="rId23" tooltip="MSA (Measurement System Analysis) Analýza systému měření"/>
              </a:rPr>
              <a:t>Measurement</a:t>
            </a:r>
            <a:r>
              <a:rPr lang="cs-CZ" dirty="0">
                <a:hlinkClick r:id="rId23" tooltip="MSA (Measurement System Analysis) Analýza systému měření"/>
              </a:rPr>
              <a:t> </a:t>
            </a:r>
            <a:r>
              <a:rPr lang="cs-CZ" dirty="0" err="1">
                <a:hlinkClick r:id="rId23" tooltip="MSA (Measurement System Analysis) Analýza systému měření"/>
              </a:rPr>
              <a:t>System</a:t>
            </a:r>
            <a:r>
              <a:rPr lang="cs-CZ" dirty="0">
                <a:hlinkClick r:id="rId23" tooltip="MSA (Measurement System Analysis) Analýza systému měření"/>
              </a:rPr>
              <a:t> </a:t>
            </a:r>
            <a:r>
              <a:rPr lang="cs-CZ" dirty="0" err="1">
                <a:hlinkClick r:id="rId23" tooltip="MSA (Measurement System Analysis) Analýza systému měření"/>
              </a:rPr>
              <a:t>Analysis</a:t>
            </a:r>
            <a:r>
              <a:rPr lang="cs-CZ" dirty="0">
                <a:hlinkClick r:id="rId23" tooltip="MSA (Measurement System Analysis) Analýza systému měření"/>
              </a:rPr>
              <a:t>) Analýza systému měření</a:t>
            </a:r>
            <a:endParaRPr lang="cs-CZ" dirty="0"/>
          </a:p>
          <a:p>
            <a:r>
              <a:rPr lang="cs-CZ" dirty="0">
                <a:hlinkClick r:id="rId24" tooltip="PPAP (Production Part Approval Process)"/>
              </a:rPr>
              <a:t>PPAP (</a:t>
            </a:r>
            <a:r>
              <a:rPr lang="cs-CZ" dirty="0" err="1">
                <a:hlinkClick r:id="rId24" tooltip="PPAP (Production Part Approval Process)"/>
              </a:rPr>
              <a:t>Production</a:t>
            </a:r>
            <a:r>
              <a:rPr lang="cs-CZ" dirty="0">
                <a:hlinkClick r:id="rId24" tooltip="PPAP (Production Part Approval Process)"/>
              </a:rPr>
              <a:t> Part </a:t>
            </a:r>
            <a:r>
              <a:rPr lang="cs-CZ" dirty="0" err="1">
                <a:hlinkClick r:id="rId24" tooltip="PPAP (Production Part Approval Process)"/>
              </a:rPr>
              <a:t>Approval</a:t>
            </a:r>
            <a:r>
              <a:rPr lang="cs-CZ" dirty="0">
                <a:hlinkClick r:id="rId24" tooltip="PPAP (Production Part Approval Process)"/>
              </a:rPr>
              <a:t> </a:t>
            </a:r>
            <a:r>
              <a:rPr lang="cs-CZ" dirty="0" err="1">
                <a:hlinkClick r:id="rId24" tooltip="PPAP (Production Part Approval Process)"/>
              </a:rPr>
              <a:t>Process</a:t>
            </a:r>
            <a:r>
              <a:rPr lang="cs-CZ" dirty="0">
                <a:hlinkClick r:id="rId24" tooltip="PPAP (Production Part Approval Process)"/>
              </a:rPr>
              <a:t>)</a:t>
            </a:r>
            <a:endParaRPr lang="cs-CZ" dirty="0"/>
          </a:p>
          <a:p>
            <a:r>
              <a:rPr lang="cs-CZ" dirty="0"/>
              <a:t>SPC (</a:t>
            </a:r>
            <a:r>
              <a:rPr lang="cs-CZ" dirty="0" err="1"/>
              <a:t>Statistical</a:t>
            </a:r>
            <a:r>
              <a:rPr lang="cs-CZ" dirty="0"/>
              <a:t> </a:t>
            </a:r>
            <a:r>
              <a:rPr lang="cs-CZ" dirty="0" err="1"/>
              <a:t>process</a:t>
            </a:r>
            <a:r>
              <a:rPr lang="cs-CZ" dirty="0"/>
              <a:t> </a:t>
            </a:r>
            <a:r>
              <a:rPr lang="cs-CZ" dirty="0" err="1"/>
              <a:t>Control</a:t>
            </a:r>
            <a:r>
              <a:rPr lang="cs-CZ" dirty="0"/>
              <a:t>)</a:t>
            </a:r>
          </a:p>
          <a:p>
            <a:r>
              <a:rPr lang="cs-CZ" dirty="0"/>
              <a:t>Vývojový diagram</a:t>
            </a:r>
          </a:p>
          <a:p>
            <a:r>
              <a:rPr lang="cs-CZ" dirty="0"/>
              <a:t>Histogram (Histogram)</a:t>
            </a:r>
          </a:p>
          <a:p>
            <a:r>
              <a:rPr lang="cs-CZ" dirty="0"/>
              <a:t>Průběhový diagram (Run chart)</a:t>
            </a:r>
          </a:p>
          <a:p>
            <a:r>
              <a:rPr lang="cs-CZ" dirty="0"/>
              <a:t>Řídící graf (</a:t>
            </a:r>
            <a:r>
              <a:rPr lang="cs-CZ" dirty="0" err="1"/>
              <a:t>Control</a:t>
            </a:r>
            <a:r>
              <a:rPr lang="cs-CZ" dirty="0"/>
              <a:t> chart)</a:t>
            </a:r>
          </a:p>
          <a:p>
            <a:r>
              <a:rPr lang="cs-CZ" dirty="0"/>
              <a:t>Korelační diagram (</a:t>
            </a:r>
            <a:r>
              <a:rPr lang="cs-CZ" dirty="0" err="1"/>
              <a:t>Scatter</a:t>
            </a:r>
            <a:r>
              <a:rPr lang="cs-CZ" dirty="0"/>
              <a:t> diagram)</a:t>
            </a:r>
          </a:p>
          <a:p>
            <a:r>
              <a:rPr lang="cs-CZ" dirty="0"/>
              <a:t>Regresní analýza (</a:t>
            </a:r>
            <a:r>
              <a:rPr lang="cs-CZ" dirty="0" err="1"/>
              <a:t>Regression</a:t>
            </a:r>
            <a:r>
              <a:rPr lang="cs-CZ" dirty="0"/>
              <a:t> </a:t>
            </a:r>
            <a:r>
              <a:rPr lang="cs-CZ" dirty="0" err="1"/>
              <a:t>Analysis</a:t>
            </a:r>
            <a:r>
              <a:rPr lang="cs-CZ" dirty="0"/>
              <a:t>)</a:t>
            </a:r>
          </a:p>
          <a:p>
            <a:r>
              <a:rPr lang="cs-CZ" dirty="0">
                <a:hlinkClick r:id="rId25" tooltip="WIBI"/>
              </a:rPr>
              <a:t>WIBI (</a:t>
            </a:r>
            <a:r>
              <a:rPr lang="cs-CZ" dirty="0" err="1">
                <a:hlinkClick r:id="rId25" tooltip="WIBI"/>
              </a:rPr>
              <a:t>Would</a:t>
            </a:r>
            <a:r>
              <a:rPr lang="cs-CZ" dirty="0">
                <a:hlinkClick r:id="rId25" tooltip="WIBI"/>
              </a:rPr>
              <a:t> I Buy </a:t>
            </a:r>
            <a:r>
              <a:rPr lang="cs-CZ" dirty="0" err="1">
                <a:hlinkClick r:id="rId25" tooltip="WIBI"/>
              </a:rPr>
              <a:t>It</a:t>
            </a:r>
            <a:r>
              <a:rPr lang="cs-CZ" dirty="0">
                <a:hlinkClick r:id="rId25" tooltip="WIBI"/>
              </a:rPr>
              <a:t>?)</a:t>
            </a:r>
            <a:r>
              <a:rPr lang="cs-CZ" dirty="0"/>
              <a:t> - metoda “koupil bych to?”</a:t>
            </a:r>
          </a:p>
          <a:p>
            <a:r>
              <a:rPr lang="cs-CZ" b="1" dirty="0"/>
              <a:t>Standardy a rámce</a:t>
            </a:r>
            <a:r>
              <a:rPr lang="cs-CZ" dirty="0"/>
              <a:t> v oblasti kvality:</a:t>
            </a:r>
          </a:p>
          <a:p>
            <a:r>
              <a:rPr lang="cs-CZ" dirty="0">
                <a:hlinkClick r:id="rId26" tooltip="ISO 9001 Systém managementu kvality"/>
              </a:rPr>
              <a:t>ISO 9001 Systém managementu kvality</a:t>
            </a:r>
            <a:r>
              <a:rPr lang="cs-CZ" dirty="0"/>
              <a:t> Systém managementu kvality</a:t>
            </a:r>
          </a:p>
          <a:p>
            <a:r>
              <a:rPr lang="cs-CZ" dirty="0"/>
              <a:t>ISO/TS 10004:2010 - Systém managementu kvality - Spokojenost zákazníků - Průvodce monitorováním a měřením</a:t>
            </a:r>
          </a:p>
          <a:p>
            <a:r>
              <a:rPr lang="cs-CZ" dirty="0"/>
              <a:t>ISO 13485 - Zdravotnické prostředky - Systémy managementu jakosti – Požadavky pro účely předpisů</a:t>
            </a:r>
          </a:p>
          <a:p>
            <a:r>
              <a:rPr lang="cs-CZ" dirty="0">
                <a:hlinkClick r:id="rId27" tooltip="ISO/TS 16949"/>
              </a:rPr>
              <a:t>ISO/TS 16949</a:t>
            </a:r>
            <a:r>
              <a:rPr lang="cs-CZ" dirty="0"/>
              <a:t> - nový mezinárodní standard systému managementu jakosti v automobilovém průmyslu</a:t>
            </a:r>
          </a:p>
          <a:p>
            <a:r>
              <a:rPr lang="cs-CZ" dirty="0">
                <a:hlinkClick r:id="rId28" tooltip="QS 9000"/>
              </a:rPr>
              <a:t>QS 9000</a:t>
            </a:r>
            <a:r>
              <a:rPr lang="cs-CZ" dirty="0"/>
              <a:t> </a:t>
            </a:r>
          </a:p>
          <a:p>
            <a:pPr lvl="1"/>
            <a:r>
              <a:rPr lang="cs-CZ" dirty="0">
                <a:hlinkClick r:id="rId23" tooltip="MSA (Measurement System Analysis) Analýza systému měření"/>
              </a:rPr>
              <a:t>MSA (</a:t>
            </a:r>
            <a:r>
              <a:rPr lang="cs-CZ" dirty="0" err="1">
                <a:hlinkClick r:id="rId23" tooltip="MSA (Measurement System Analysis) Analýza systému měření"/>
              </a:rPr>
              <a:t>Measurement</a:t>
            </a:r>
            <a:r>
              <a:rPr lang="cs-CZ" dirty="0">
                <a:hlinkClick r:id="rId23" tooltip="MSA (Measurement System Analysis) Analýza systému měření"/>
              </a:rPr>
              <a:t> </a:t>
            </a:r>
            <a:r>
              <a:rPr lang="cs-CZ" dirty="0" err="1">
                <a:hlinkClick r:id="rId23" tooltip="MSA (Measurement System Analysis) Analýza systému měření"/>
              </a:rPr>
              <a:t>System</a:t>
            </a:r>
            <a:r>
              <a:rPr lang="cs-CZ" dirty="0">
                <a:hlinkClick r:id="rId23" tooltip="MSA (Measurement System Analysis) Analýza systému měření"/>
              </a:rPr>
              <a:t> </a:t>
            </a:r>
            <a:r>
              <a:rPr lang="cs-CZ" dirty="0" err="1">
                <a:hlinkClick r:id="rId23" tooltip="MSA (Measurement System Analysis) Analýza systému měření"/>
              </a:rPr>
              <a:t>Analysis</a:t>
            </a:r>
            <a:r>
              <a:rPr lang="cs-CZ" dirty="0">
                <a:hlinkClick r:id="rId23" tooltip="MSA (Measurement System Analysis) Analýza systému měření"/>
              </a:rPr>
              <a:t>) Analýza systému měření</a:t>
            </a:r>
            <a:endParaRPr lang="cs-CZ" dirty="0"/>
          </a:p>
          <a:p>
            <a:r>
              <a:rPr lang="cs-CZ" dirty="0"/>
              <a:t>VDA (VDA 1, VDA 2, VDA 3, VDA 4, VDA 5, VDA 6, VDA 7) - německá norma kvality v </a:t>
            </a:r>
            <a:r>
              <a:rPr lang="cs-CZ" dirty="0">
                <a:hlinkClick r:id="rId29" tooltip="Automobilový průmysl"/>
              </a:rPr>
              <a:t>automobilovém průmyslu</a:t>
            </a:r>
            <a:r>
              <a:rPr lang="cs-CZ" dirty="0"/>
              <a:t> </a:t>
            </a:r>
          </a:p>
          <a:p>
            <a:pPr lvl="1"/>
            <a:r>
              <a:rPr lang="cs-CZ" dirty="0">
                <a:hlinkClick r:id="rId30" tooltip="VDA 6.1"/>
              </a:rPr>
              <a:t>VDA 6.1</a:t>
            </a:r>
            <a:endParaRPr lang="cs-CZ" dirty="0"/>
          </a:p>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35</a:t>
            </a:fld>
            <a:endParaRPr lang="cs-CZ"/>
          </a:p>
        </p:txBody>
      </p:sp>
    </p:spTree>
    <p:extLst>
      <p:ext uri="{BB962C8B-B14F-4D97-AF65-F5344CB8AC3E}">
        <p14:creationId xmlns:p14="http://schemas.microsoft.com/office/powerpoint/2010/main" val="883738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36</a:t>
            </a:fld>
            <a:endParaRPr lang="cs-CZ"/>
          </a:p>
        </p:txBody>
      </p:sp>
    </p:spTree>
    <p:extLst>
      <p:ext uri="{BB962C8B-B14F-4D97-AF65-F5344CB8AC3E}">
        <p14:creationId xmlns:p14="http://schemas.microsoft.com/office/powerpoint/2010/main" val="3319195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37</a:t>
            </a:fld>
            <a:endParaRPr lang="cs-CZ"/>
          </a:p>
        </p:txBody>
      </p:sp>
    </p:spTree>
    <p:extLst>
      <p:ext uri="{BB962C8B-B14F-4D97-AF65-F5344CB8AC3E}">
        <p14:creationId xmlns:p14="http://schemas.microsoft.com/office/powerpoint/2010/main" val="1599533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38</a:t>
            </a:fld>
            <a:endParaRPr lang="cs-CZ"/>
          </a:p>
        </p:txBody>
      </p:sp>
    </p:spTree>
    <p:extLst>
      <p:ext uri="{BB962C8B-B14F-4D97-AF65-F5344CB8AC3E}">
        <p14:creationId xmlns:p14="http://schemas.microsoft.com/office/powerpoint/2010/main" val="2450217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39</a:t>
            </a:fld>
            <a:endParaRPr lang="cs-CZ"/>
          </a:p>
        </p:txBody>
      </p:sp>
    </p:spTree>
    <p:extLst>
      <p:ext uri="{BB962C8B-B14F-4D97-AF65-F5344CB8AC3E}">
        <p14:creationId xmlns:p14="http://schemas.microsoft.com/office/powerpoint/2010/main" val="159250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Dalším vývojovým stupněm charakteristickým pro 80. léta 20. století byla metoda plánování materiálových zdrojů – </a:t>
            </a:r>
            <a:r>
              <a:rPr lang="cs-CZ" sz="1200" b="1" i="0" u="none" strike="noStrike" kern="1200" baseline="0" dirty="0">
                <a:solidFill>
                  <a:schemeClr val="tx1"/>
                </a:solidFill>
                <a:latin typeface="+mn-lt"/>
                <a:ea typeface="+mn-ea"/>
                <a:cs typeface="+mn-cs"/>
              </a:rPr>
              <a:t>MRP II.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Koncept systémů MRPII lze charakterizovat následovně: </a:t>
            </a:r>
          </a:p>
          <a:p>
            <a:r>
              <a:rPr lang="cs-CZ" sz="1200" b="0" i="0" u="none" strike="noStrike" kern="1200" baseline="0" dirty="0">
                <a:solidFill>
                  <a:schemeClr val="tx1"/>
                </a:solidFill>
                <a:latin typeface="+mn-lt"/>
                <a:ea typeface="+mn-ea"/>
                <a:cs typeface="+mn-cs"/>
              </a:rPr>
              <a:t> Koncept MRP II je zaměřen na řízení zakázek, především výrobních, případně obchodních. </a:t>
            </a:r>
          </a:p>
          <a:p>
            <a:r>
              <a:rPr lang="cs-CZ" sz="1200" b="0" i="0" u="none" strike="noStrike" kern="1200" baseline="0" dirty="0">
                <a:solidFill>
                  <a:schemeClr val="tx1"/>
                </a:solidFill>
                <a:latin typeface="+mn-lt"/>
                <a:ea typeface="+mn-ea"/>
                <a:cs typeface="+mn-cs"/>
              </a:rPr>
              <a:t> Koncept MRP II je výrazně výrobkově orientovaný. Proto používá k výpočtu požadavků na komponenty a materiál kusovníky a pracovní (technologické) postupy k výpočtu požadavků na kapacity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 Na základě hlavního plánu výroby se vypočítává budoucí potřeba materiálu a kapacit. Na rozdíl od starších systémů se nevychází při predikci pouze z historických dat. Proto lze říci, že koncept MRP II je orientovaný do budoucnosti. </a:t>
            </a:r>
          </a:p>
          <a:p>
            <a:r>
              <a:rPr lang="cs-CZ" sz="1200" b="0" i="0" u="none" strike="noStrike" kern="1200" baseline="0" dirty="0">
                <a:solidFill>
                  <a:schemeClr val="tx1"/>
                </a:solidFill>
                <a:latin typeface="+mn-lt"/>
                <a:ea typeface="+mn-ea"/>
                <a:cs typeface="+mn-cs"/>
              </a:rPr>
              <a:t> Požadavky na kapacity a materiál jsou časově rozlišovány, je použito časové fázování. Ke stanovení správného termínu požadavku se používá průběžných dob výroby. </a:t>
            </a:r>
          </a:p>
          <a:p>
            <a:r>
              <a:rPr lang="cs-CZ" sz="1200" b="0" i="0" u="none" strike="noStrike" kern="1200" baseline="0" dirty="0">
                <a:solidFill>
                  <a:schemeClr val="tx1"/>
                </a:solidFill>
                <a:latin typeface="+mn-lt"/>
                <a:ea typeface="+mn-ea"/>
                <a:cs typeface="+mn-cs"/>
              </a:rPr>
              <a:t> V konceptu MRPII je obsaženo plánování podle priorit, ale vždy s prioritou splnění plánu hlavní výroby. </a:t>
            </a:r>
          </a:p>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a:t>
            </a:fld>
            <a:endParaRPr lang="cs-CZ"/>
          </a:p>
        </p:txBody>
      </p:sp>
    </p:spTree>
    <p:extLst>
      <p:ext uri="{BB962C8B-B14F-4D97-AF65-F5344CB8AC3E}">
        <p14:creationId xmlns:p14="http://schemas.microsoft.com/office/powerpoint/2010/main" val="1748706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40</a:t>
            </a:fld>
            <a:endParaRPr lang="cs-CZ"/>
          </a:p>
        </p:txBody>
      </p:sp>
    </p:spTree>
    <p:extLst>
      <p:ext uri="{BB962C8B-B14F-4D97-AF65-F5344CB8AC3E}">
        <p14:creationId xmlns:p14="http://schemas.microsoft.com/office/powerpoint/2010/main" val="445740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41</a:t>
            </a:fld>
            <a:endParaRPr lang="cs-CZ"/>
          </a:p>
        </p:txBody>
      </p:sp>
    </p:spTree>
    <p:extLst>
      <p:ext uri="{BB962C8B-B14F-4D97-AF65-F5344CB8AC3E}">
        <p14:creationId xmlns:p14="http://schemas.microsoft.com/office/powerpoint/2010/main" val="1555331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42</a:t>
            </a:fld>
            <a:endParaRPr lang="cs-CZ"/>
          </a:p>
        </p:txBody>
      </p:sp>
    </p:spTree>
    <p:extLst>
      <p:ext uri="{BB962C8B-B14F-4D97-AF65-F5344CB8AC3E}">
        <p14:creationId xmlns:p14="http://schemas.microsoft.com/office/powerpoint/2010/main" val="1975700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43</a:t>
            </a:fld>
            <a:endParaRPr lang="cs-CZ"/>
          </a:p>
        </p:txBody>
      </p:sp>
    </p:spTree>
    <p:extLst>
      <p:ext uri="{BB962C8B-B14F-4D97-AF65-F5344CB8AC3E}">
        <p14:creationId xmlns:p14="http://schemas.microsoft.com/office/powerpoint/2010/main" val="4127197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44</a:t>
            </a:fld>
            <a:endParaRPr lang="cs-CZ"/>
          </a:p>
        </p:txBody>
      </p:sp>
    </p:spTree>
    <p:extLst>
      <p:ext uri="{BB962C8B-B14F-4D97-AF65-F5344CB8AC3E}">
        <p14:creationId xmlns:p14="http://schemas.microsoft.com/office/powerpoint/2010/main" val="1729892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45</a:t>
            </a:fld>
            <a:endParaRPr lang="cs-CZ"/>
          </a:p>
        </p:txBody>
      </p:sp>
    </p:spTree>
    <p:extLst>
      <p:ext uri="{BB962C8B-B14F-4D97-AF65-F5344CB8AC3E}">
        <p14:creationId xmlns:p14="http://schemas.microsoft.com/office/powerpoint/2010/main" val="1714076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46</a:t>
            </a:fld>
            <a:endParaRPr lang="cs-CZ"/>
          </a:p>
        </p:txBody>
      </p:sp>
    </p:spTree>
    <p:extLst>
      <p:ext uri="{BB962C8B-B14F-4D97-AF65-F5344CB8AC3E}">
        <p14:creationId xmlns:p14="http://schemas.microsoft.com/office/powerpoint/2010/main" val="891868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47</a:t>
            </a:fld>
            <a:endParaRPr lang="cs-CZ"/>
          </a:p>
        </p:txBody>
      </p:sp>
    </p:spTree>
    <p:extLst>
      <p:ext uri="{BB962C8B-B14F-4D97-AF65-F5344CB8AC3E}">
        <p14:creationId xmlns:p14="http://schemas.microsoft.com/office/powerpoint/2010/main" val="515128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48</a:t>
            </a:fld>
            <a:endParaRPr lang="cs-CZ"/>
          </a:p>
        </p:txBody>
      </p:sp>
    </p:spTree>
    <p:extLst>
      <p:ext uri="{BB962C8B-B14F-4D97-AF65-F5344CB8AC3E}">
        <p14:creationId xmlns:p14="http://schemas.microsoft.com/office/powerpoint/2010/main" val="4123014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49</a:t>
            </a:fld>
            <a:endParaRPr lang="cs-CZ"/>
          </a:p>
        </p:txBody>
      </p:sp>
    </p:spTree>
    <p:extLst>
      <p:ext uri="{BB962C8B-B14F-4D97-AF65-F5344CB8AC3E}">
        <p14:creationId xmlns:p14="http://schemas.microsoft.com/office/powerpoint/2010/main" val="137944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Koncem 80. a začátkem 90. let minulého století ve snaze zahrnout do funkcionality IS podporu dalších podnikových procesů vznikají systémy ERP - </a:t>
            </a:r>
            <a:r>
              <a:rPr lang="cs-CZ" sz="1200" b="0" i="1" u="none" strike="noStrike" kern="1200" baseline="0" dirty="0" err="1">
                <a:solidFill>
                  <a:schemeClr val="tx1"/>
                </a:solidFill>
                <a:latin typeface="+mn-lt"/>
                <a:ea typeface="+mn-ea"/>
                <a:cs typeface="+mn-cs"/>
              </a:rPr>
              <a:t>Enterprise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Resource</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Tyto systémy zajišťují pokrytí podnikových činností informačním systémem především v oblastech: </a:t>
            </a:r>
          </a:p>
          <a:p>
            <a:r>
              <a:rPr lang="cs-CZ" sz="1200" b="0" i="0" u="none" strike="noStrike" kern="1200" baseline="0" dirty="0">
                <a:solidFill>
                  <a:schemeClr val="tx1"/>
                </a:solidFill>
                <a:latin typeface="+mn-lt"/>
                <a:ea typeface="+mn-ea"/>
                <a:cs typeface="+mn-cs"/>
              </a:rPr>
              <a:t> nákupu a skladování materiálu; </a:t>
            </a:r>
          </a:p>
          <a:p>
            <a:r>
              <a:rPr lang="cs-CZ" sz="1200" b="0" i="0" u="none" strike="noStrike" kern="1200" baseline="0" dirty="0">
                <a:solidFill>
                  <a:schemeClr val="tx1"/>
                </a:solidFill>
                <a:latin typeface="+mn-lt"/>
                <a:ea typeface="+mn-ea"/>
                <a:cs typeface="+mn-cs"/>
              </a:rPr>
              <a:t> technické přípravy výroby (zpracování agend kusovníků, technologických postupů, normování apod.); </a:t>
            </a:r>
          </a:p>
          <a:p>
            <a:r>
              <a:rPr lang="cs-CZ" sz="1200" b="0" i="0" u="none" strike="noStrike" kern="1200" baseline="0" dirty="0">
                <a:solidFill>
                  <a:schemeClr val="tx1"/>
                </a:solidFill>
                <a:latin typeface="+mn-lt"/>
                <a:ea typeface="+mn-ea"/>
                <a:cs typeface="+mn-cs"/>
              </a:rPr>
              <a:t> plánování výroby a kalkulací; </a:t>
            </a:r>
          </a:p>
          <a:p>
            <a:r>
              <a:rPr lang="cs-CZ" sz="1200" b="0" i="0" u="none" strike="noStrike" kern="1200" baseline="0" dirty="0">
                <a:solidFill>
                  <a:schemeClr val="tx1"/>
                </a:solidFill>
                <a:latin typeface="+mn-lt"/>
                <a:ea typeface="+mn-ea"/>
                <a:cs typeface="+mn-cs"/>
              </a:rPr>
              <a:t> prodeje.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rámci podnikového systému jsou systémy ERP doplňovány o systémy podporující podnikové činnosti v oblasti ekonomických informací, tj. účetnictví, financování, controllingu a o systémy podporující práci s lidskými zdroji v oblastech zpracování mzdových a personálních agend </a:t>
            </a:r>
          </a:p>
          <a:p>
            <a:r>
              <a:rPr lang="cs-CZ" sz="1200" b="0" i="0" u="none" strike="noStrike" kern="1200" baseline="0" dirty="0">
                <a:solidFill>
                  <a:schemeClr val="tx1"/>
                </a:solidFill>
                <a:latin typeface="+mn-lt"/>
                <a:ea typeface="+mn-ea"/>
                <a:cs typeface="+mn-cs"/>
              </a:rPr>
              <a:t>Dále jsou podnikové systémy doplňovány o systémy pro podporu kancelářských prací a prací s dokumentací, systémy pro podporu marketingových činností. </a:t>
            </a:r>
          </a:p>
          <a:p>
            <a:r>
              <a:rPr lang="cs-CZ" sz="1200" b="0" i="0" u="none" strike="noStrike" kern="1200" baseline="0" dirty="0">
                <a:solidFill>
                  <a:schemeClr val="tx1"/>
                </a:solidFill>
                <a:latin typeface="+mn-lt"/>
                <a:ea typeface="+mn-ea"/>
                <a:cs typeface="+mn-cs"/>
              </a:rPr>
              <a:t>Se systémy kategorie ERP jsou v rámci podnikových systémů více či méně provázány specializované systémy pro podporu konstrukčních prací (CAD), systémy </a:t>
            </a:r>
            <a:r>
              <a:rPr lang="cs-CZ" sz="1200" b="0" i="0" u="none" strike="noStrike" kern="1200" baseline="0" dirty="0" err="1">
                <a:solidFill>
                  <a:schemeClr val="tx1"/>
                </a:solidFill>
                <a:latin typeface="+mn-lt"/>
                <a:ea typeface="+mn-ea"/>
                <a:cs typeface="+mn-cs"/>
              </a:rPr>
              <a:t>pr</a:t>
            </a:r>
            <a:r>
              <a:rPr lang="cs-CZ" sz="1200" b="0"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Pro systémy ERP je typické, že používají transakční zpracování dat, tedy poměrně jednoduché operace s velkým množstvím dat. Systémy ERP nejsou prioritně určeny pro složité výpočty. Počet uživatelů ERP systémů v rámci podniku je vysoký. </a:t>
            </a:r>
          </a:p>
          <a:p>
            <a:r>
              <a:rPr lang="cs-CZ" sz="1200" b="0" i="0" u="none" strike="noStrike" kern="1200" baseline="0" dirty="0">
                <a:solidFill>
                  <a:schemeClr val="tx1"/>
                </a:solidFill>
                <a:latin typeface="+mn-lt"/>
                <a:ea typeface="+mn-ea"/>
                <a:cs typeface="+mn-cs"/>
              </a:rPr>
              <a:t>Typickým rysem plánování výroby v ERP systému je sekvenční plánování, tj. postupné zaplánování výroby do předem stanovených kapacit s malou nebo žádnou podporou optimalizace plánu výroby. Plánovací funkce ERP systémů jsou, vzhledem k jejich technologii založené na transakčním zpracování dat, pomalé. Možnosti reakce ERP systémů na změny jsou omezené, přeplánování výroby v důsledku vyvolané změny je zdlouhavé a mnohdy dochází z důvodu drobné změny k nutnosti přeplánovat výrobu v celém plánovacím časovém úseku. </a:t>
            </a:r>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5</a:t>
            </a:fld>
            <a:endParaRPr lang="cs-CZ"/>
          </a:p>
        </p:txBody>
      </p:sp>
    </p:spTree>
    <p:extLst>
      <p:ext uri="{BB962C8B-B14F-4D97-AF65-F5344CB8AC3E}">
        <p14:creationId xmlns:p14="http://schemas.microsoft.com/office/powerpoint/2010/main" val="9457099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50</a:t>
            </a:fld>
            <a:endParaRPr lang="cs-CZ"/>
          </a:p>
        </p:txBody>
      </p:sp>
    </p:spTree>
    <p:extLst>
      <p:ext uri="{BB962C8B-B14F-4D97-AF65-F5344CB8AC3E}">
        <p14:creationId xmlns:p14="http://schemas.microsoft.com/office/powerpoint/2010/main" val="2613851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51</a:t>
            </a:fld>
            <a:endParaRPr lang="cs-CZ"/>
          </a:p>
        </p:txBody>
      </p:sp>
    </p:spTree>
    <p:extLst>
      <p:ext uri="{BB962C8B-B14F-4D97-AF65-F5344CB8AC3E}">
        <p14:creationId xmlns:p14="http://schemas.microsoft.com/office/powerpoint/2010/main" val="398123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Pro podporu kvality řízení se v podnicích zaváděly komplexní systémy řízení, které mj. obsahovaly systémy řízení výrobní logistiky, označované také jako systémy PPS (</a:t>
            </a:r>
            <a:r>
              <a:rPr lang="cs-CZ" sz="1200" b="0" i="1" u="none" strike="noStrike" kern="1200" baseline="0" dirty="0" err="1">
                <a:solidFill>
                  <a:schemeClr val="tx1"/>
                </a:solidFill>
                <a:latin typeface="+mn-lt"/>
                <a:ea typeface="+mn-ea"/>
                <a:cs typeface="+mn-cs"/>
              </a:rPr>
              <a:t>Production</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Planning</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System</a:t>
            </a:r>
            <a:r>
              <a:rPr lang="cs-CZ" sz="1200" b="0" i="1" u="none" strike="noStrike" kern="1200" baseline="0" dirty="0">
                <a:solidFill>
                  <a:schemeClr val="tx1"/>
                </a:solidFill>
                <a:latin typeface="+mn-lt"/>
                <a:ea typeface="+mn-ea"/>
                <a:cs typeface="+mn-cs"/>
              </a:rPr>
              <a:t> </a:t>
            </a:r>
            <a:r>
              <a:rPr lang="cs-CZ" sz="1200" b="0" i="0" u="none" strike="noStrike" kern="1200" baseline="0" dirty="0">
                <a:solidFill>
                  <a:schemeClr val="tx1"/>
                </a:solidFill>
                <a:latin typeface="+mn-lt"/>
                <a:ea typeface="+mn-ea"/>
                <a:cs typeface="+mn-cs"/>
              </a:rPr>
              <a:t>- systém pro plánování a řízení výroby). V následujícím schématu je analogicky s pyramidou řízení, kde dolní část pyramidy představuje řízení základních aktivit, střední část řízení obchodních aktivit a horní část vrcholové řízení, zobrazena struktura informačního systému podniku.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Základnu informačního systému tvoří systém řízení výrobní logistiky (PPS). Zde se vytvářejí základní informace, případně se čerpají z podpůrných konstrukčních systémů (CAD), technologických systémů (CAPP) nebo systémů jakosti (CAQ). </a:t>
            </a:r>
          </a:p>
          <a:p>
            <a:r>
              <a:rPr lang="cs-CZ" sz="1200" b="0" i="0" u="none" strike="noStrike" kern="1200" baseline="0" dirty="0">
                <a:solidFill>
                  <a:schemeClr val="tx1"/>
                </a:solidFill>
                <a:latin typeface="+mn-lt"/>
                <a:ea typeface="+mn-ea"/>
                <a:cs typeface="+mn-cs"/>
              </a:rPr>
              <a:t>Nad systémem řízení výrobní logistiky jsou ve střední vrstvě systémy, které z něj přebírají potřebné informace, nebo jej samy vytvářejí. Jedná se o systém financí a účetnictví (FAM), mezd a personalistiky (HRM) a řízení marketingu (MM). </a:t>
            </a:r>
          </a:p>
          <a:p>
            <a:r>
              <a:rPr lang="cs-CZ" sz="1200" b="0" i="0" u="none" strike="noStrike" kern="1200" baseline="0" dirty="0">
                <a:solidFill>
                  <a:schemeClr val="tx1"/>
                </a:solidFill>
                <a:latin typeface="+mn-lt"/>
                <a:ea typeface="+mn-ea"/>
                <a:cs typeface="+mn-cs"/>
              </a:rPr>
              <a:t>Vrchol pyramidy představuje systém vrcholového řízení určený pro management podniku, který čerpá informace z obou úrovní, agreguje je a interpretuje v přehledné formě </a:t>
            </a:r>
          </a:p>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6</a:t>
            </a:fld>
            <a:endParaRPr lang="cs-CZ"/>
          </a:p>
        </p:txBody>
      </p:sp>
    </p:spTree>
    <p:extLst>
      <p:ext uri="{BB962C8B-B14F-4D97-AF65-F5344CB8AC3E}">
        <p14:creationId xmlns:p14="http://schemas.microsoft.com/office/powerpoint/2010/main" val="316970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1" u="none" strike="noStrike" kern="1200" baseline="0" dirty="0">
                <a:solidFill>
                  <a:schemeClr val="tx1"/>
                </a:solidFill>
                <a:latin typeface="+mn-lt"/>
                <a:ea typeface="+mn-ea"/>
                <a:cs typeface="+mn-cs"/>
              </a:rPr>
              <a:t>4.1.8 CÍLE SYSTÉMŮ ŘÍZENÍ VÝROBNÍ LOGISTIKY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Hlavní cíle systémů řízení výrobní logistiky (PPS) ve výrobních podnicích lze charakterizovat následovně: </a:t>
            </a:r>
          </a:p>
          <a:p>
            <a:r>
              <a:rPr lang="cs-CZ" sz="1200" b="0" i="0" u="none" strike="noStrike" kern="1200" baseline="0" dirty="0">
                <a:solidFill>
                  <a:schemeClr val="tx1"/>
                </a:solidFill>
                <a:latin typeface="+mn-lt"/>
                <a:ea typeface="+mn-ea"/>
                <a:cs typeface="+mn-cs"/>
              </a:rPr>
              <a:t> včasné stanovení spolehlivých termínů výroby; </a:t>
            </a:r>
          </a:p>
          <a:p>
            <a:r>
              <a:rPr lang="cs-CZ" sz="1200" b="0" i="0" u="none" strike="noStrike" kern="1200" baseline="0" dirty="0">
                <a:solidFill>
                  <a:schemeClr val="tx1"/>
                </a:solidFill>
                <a:latin typeface="+mn-lt"/>
                <a:ea typeface="+mn-ea"/>
                <a:cs typeface="+mn-cs"/>
              </a:rPr>
              <a:t> vysoká termínová spolehlivost v celém podniku; </a:t>
            </a:r>
          </a:p>
          <a:p>
            <a:r>
              <a:rPr lang="cs-CZ" sz="1200" b="0" i="0" u="none" strike="noStrike" kern="1200" baseline="0" dirty="0">
                <a:solidFill>
                  <a:schemeClr val="tx1"/>
                </a:solidFill>
                <a:latin typeface="+mn-lt"/>
                <a:ea typeface="+mn-ea"/>
                <a:cs typeface="+mn-cs"/>
              </a:rPr>
              <a:t> permanentní kontrola úzkých míst a případných problémů; </a:t>
            </a:r>
          </a:p>
          <a:p>
            <a:r>
              <a:rPr lang="cs-CZ" sz="1200" b="0" i="0" u="none" strike="noStrike" kern="1200" baseline="0" dirty="0">
                <a:solidFill>
                  <a:schemeClr val="tx1"/>
                </a:solidFill>
                <a:latin typeface="+mn-lt"/>
                <a:ea typeface="+mn-ea"/>
                <a:cs typeface="+mn-cs"/>
              </a:rPr>
              <a:t> krátké průběžné doby v administrativě a ve výrobě; </a:t>
            </a:r>
          </a:p>
          <a:p>
            <a:r>
              <a:rPr lang="cs-CZ" sz="1200" b="0" i="0" u="none" strike="noStrike" kern="1200" baseline="0" dirty="0">
                <a:solidFill>
                  <a:schemeClr val="tx1"/>
                </a:solidFill>
                <a:latin typeface="+mn-lt"/>
                <a:ea typeface="+mn-ea"/>
                <a:cs typeface="+mn-cs"/>
              </a:rPr>
              <a:t> včasné zabezpečení zdrojů; </a:t>
            </a:r>
          </a:p>
          <a:p>
            <a:r>
              <a:rPr lang="cs-CZ" sz="1200" b="0" i="0" u="none" strike="noStrike" kern="1200" baseline="0" dirty="0">
                <a:solidFill>
                  <a:schemeClr val="tx1"/>
                </a:solidFill>
                <a:latin typeface="+mn-lt"/>
                <a:ea typeface="+mn-ea"/>
                <a:cs typeface="+mn-cs"/>
              </a:rPr>
              <a:t> optimalizace využívaní strojního vybavení; </a:t>
            </a:r>
          </a:p>
          <a:p>
            <a:r>
              <a:rPr lang="cs-CZ" sz="1200" b="0" i="0" u="none" strike="noStrike" kern="1200" baseline="0" dirty="0">
                <a:solidFill>
                  <a:schemeClr val="tx1"/>
                </a:solidFill>
                <a:latin typeface="+mn-lt"/>
                <a:ea typeface="+mn-ea"/>
                <a:cs typeface="+mn-cs"/>
              </a:rPr>
              <a:t> snížení a udržení nízkých zásob ve skladech a ve výrobě; </a:t>
            </a:r>
          </a:p>
          <a:p>
            <a:r>
              <a:rPr lang="cs-CZ" sz="1200" b="0" i="0" u="none" strike="noStrike" kern="1200" baseline="0" dirty="0">
                <a:solidFill>
                  <a:schemeClr val="tx1"/>
                </a:solidFill>
                <a:latin typeface="+mn-lt"/>
                <a:ea typeface="+mn-ea"/>
                <a:cs typeface="+mn-cs"/>
              </a:rPr>
              <a:t> řízení velkého počtu zakázek; </a:t>
            </a:r>
          </a:p>
          <a:p>
            <a:r>
              <a:rPr lang="cs-CZ" sz="1200" b="0" i="0" u="none" strike="noStrike" kern="1200" baseline="0" dirty="0">
                <a:solidFill>
                  <a:schemeClr val="tx1"/>
                </a:solidFill>
                <a:latin typeface="+mn-lt"/>
                <a:ea typeface="+mn-ea"/>
                <a:cs typeface="+mn-cs"/>
              </a:rPr>
              <a:t> vysoká aktuálnost a průhlednost celého vývoje zakázky; </a:t>
            </a:r>
          </a:p>
          <a:p>
            <a:r>
              <a:rPr lang="cs-CZ" sz="1200" b="0" i="0" u="none" strike="noStrike" kern="1200" baseline="0" dirty="0">
                <a:solidFill>
                  <a:schemeClr val="tx1"/>
                </a:solidFill>
                <a:latin typeface="+mn-lt"/>
                <a:ea typeface="+mn-ea"/>
                <a:cs typeface="+mn-cs"/>
              </a:rPr>
              <a:t> vysoká pružnost při plánování, řízení a vývoji s trvalým ohledem na měnící se podmínky; </a:t>
            </a:r>
          </a:p>
          <a:p>
            <a:r>
              <a:rPr lang="cs-CZ" sz="1200" b="0" i="0" u="none" strike="noStrike" kern="1200" baseline="0" dirty="0">
                <a:solidFill>
                  <a:schemeClr val="tx1"/>
                </a:solidFill>
                <a:latin typeface="+mn-lt"/>
                <a:ea typeface="+mn-ea"/>
                <a:cs typeface="+mn-cs"/>
              </a:rPr>
              <a:t> zvýšení rentability výroby. </a:t>
            </a:r>
          </a:p>
          <a:p>
            <a:endParaRPr lang="cs-CZ" sz="1200" b="0" i="0" u="none" strike="noStrike" kern="1200" baseline="0" dirty="0">
              <a:solidFill>
                <a:schemeClr val="tx1"/>
              </a:solidFill>
              <a:latin typeface="+mn-lt"/>
              <a:ea typeface="+mn-ea"/>
              <a:cs typeface="+mn-cs"/>
            </a:endParaRPr>
          </a:p>
          <a:p>
            <a:r>
              <a:rPr lang="cs-CZ" sz="1200" b="1" i="1" u="none" strike="noStrike" kern="1200" baseline="0" dirty="0">
                <a:solidFill>
                  <a:schemeClr val="tx1"/>
                </a:solidFill>
                <a:latin typeface="+mn-lt"/>
                <a:ea typeface="+mn-ea"/>
                <a:cs typeface="+mn-cs"/>
              </a:rPr>
              <a:t>4.1.9 STRUKTURA PPS SYSTÉMU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Typická struktura PPS systému je tvořena: </a:t>
            </a:r>
          </a:p>
          <a:p>
            <a:r>
              <a:rPr lang="cs-CZ" sz="1200" b="0" i="0" u="none" strike="noStrike" kern="1200" baseline="0" dirty="0">
                <a:solidFill>
                  <a:schemeClr val="tx1"/>
                </a:solidFill>
                <a:latin typeface="+mn-lt"/>
                <a:ea typeface="+mn-ea"/>
                <a:cs typeface="+mn-cs"/>
              </a:rPr>
              <a:t> technickou přípravou výroby – kusovníky, technologické postupy, kapacitní jednotky; </a:t>
            </a:r>
          </a:p>
          <a:p>
            <a:r>
              <a:rPr lang="cs-CZ" sz="1200" b="0" i="0" u="none" strike="noStrike" kern="1200" baseline="0" dirty="0">
                <a:solidFill>
                  <a:schemeClr val="tx1"/>
                </a:solidFill>
                <a:latin typeface="+mn-lt"/>
                <a:ea typeface="+mn-ea"/>
                <a:cs typeface="+mn-cs"/>
              </a:rPr>
              <a:t> nákupem; </a:t>
            </a:r>
          </a:p>
          <a:p>
            <a:r>
              <a:rPr lang="cs-CZ" sz="1200" b="0" i="0" u="none" strike="noStrike" kern="1200" baseline="0" dirty="0">
                <a:solidFill>
                  <a:schemeClr val="tx1"/>
                </a:solidFill>
                <a:latin typeface="+mn-lt"/>
                <a:ea typeface="+mn-ea"/>
                <a:cs typeface="+mn-cs"/>
              </a:rPr>
              <a:t> skladovým hospodářstvím; </a:t>
            </a:r>
          </a:p>
          <a:p>
            <a:r>
              <a:rPr lang="cs-CZ" sz="1200" b="0" i="0" u="none" strike="noStrike" kern="1200" baseline="0" dirty="0">
                <a:solidFill>
                  <a:schemeClr val="tx1"/>
                </a:solidFill>
                <a:latin typeface="+mn-lt"/>
                <a:ea typeface="+mn-ea"/>
                <a:cs typeface="+mn-cs"/>
              </a:rPr>
              <a:t> prodejem; </a:t>
            </a:r>
          </a:p>
          <a:p>
            <a:r>
              <a:rPr lang="cs-CZ" sz="1200" b="0" i="0" u="none" strike="noStrike" kern="1200" baseline="0" dirty="0">
                <a:solidFill>
                  <a:schemeClr val="tx1"/>
                </a:solidFill>
                <a:latin typeface="+mn-lt"/>
                <a:ea typeface="+mn-ea"/>
                <a:cs typeface="+mn-cs"/>
              </a:rPr>
              <a:t> řízením výroby; </a:t>
            </a:r>
          </a:p>
          <a:p>
            <a:r>
              <a:rPr lang="cs-CZ" sz="1200" b="0" i="0" u="none" strike="noStrike" kern="1200" baseline="0" dirty="0">
                <a:solidFill>
                  <a:schemeClr val="tx1"/>
                </a:solidFill>
                <a:latin typeface="+mn-lt"/>
                <a:ea typeface="+mn-ea"/>
                <a:cs typeface="+mn-cs"/>
              </a:rPr>
              <a:t> kalkulacemi; </a:t>
            </a:r>
          </a:p>
          <a:p>
            <a:r>
              <a:rPr lang="cs-CZ" sz="1200" b="0" i="0" u="none" strike="noStrike" kern="1200" baseline="0" dirty="0">
                <a:solidFill>
                  <a:schemeClr val="tx1"/>
                </a:solidFill>
                <a:latin typeface="+mn-lt"/>
                <a:ea typeface="+mn-ea"/>
                <a:cs typeface="+mn-cs"/>
              </a:rPr>
              <a:t> strategickým plánováním.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7</a:t>
            </a:fld>
            <a:endParaRPr lang="cs-CZ"/>
          </a:p>
        </p:txBody>
      </p:sp>
    </p:spTree>
    <p:extLst>
      <p:ext uri="{BB962C8B-B14F-4D97-AF65-F5344CB8AC3E}">
        <p14:creationId xmlns:p14="http://schemas.microsoft.com/office/powerpoint/2010/main" val="332991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i="1" dirty="0"/>
              <a:t>4.2.1 SYSTÉMY PRO POKROČILÉ PLÁNOVÁNÍ A ROZVRHOVÁNÍ A ŘÍZENÍ GLOBÁLNÍCH LOGISTICKÝCH ŘETĚZCŮ </a:t>
            </a:r>
            <a:endParaRPr lang="cs-CZ" dirty="0"/>
          </a:p>
          <a:p>
            <a:r>
              <a:rPr lang="cs-CZ" dirty="0"/>
              <a:t>K řešení výše uvedených problémů se začínají používat systémy </a:t>
            </a:r>
            <a:r>
              <a:rPr lang="cs-CZ" b="1" dirty="0"/>
              <a:t>APS </a:t>
            </a:r>
            <a:r>
              <a:rPr lang="cs-CZ" dirty="0"/>
              <a:t>– </a:t>
            </a:r>
            <a:r>
              <a:rPr lang="cs-CZ" i="1" dirty="0" err="1"/>
              <a:t>Advanced</a:t>
            </a:r>
            <a:r>
              <a:rPr lang="cs-CZ" i="1" dirty="0"/>
              <a:t> </a:t>
            </a:r>
            <a:r>
              <a:rPr lang="cs-CZ" i="1" dirty="0" err="1"/>
              <a:t>Planning</a:t>
            </a:r>
            <a:r>
              <a:rPr lang="cs-CZ" i="1" dirty="0"/>
              <a:t> and </a:t>
            </a:r>
            <a:r>
              <a:rPr lang="cs-CZ" i="1" dirty="0" err="1"/>
              <a:t>Scheduling</a:t>
            </a:r>
            <a:r>
              <a:rPr lang="cs-CZ" i="1" dirty="0"/>
              <a:t> </a:t>
            </a:r>
            <a:r>
              <a:rPr lang="cs-CZ" dirty="0"/>
              <a:t>(systémy pro pokročilé plánování a rozvrhování) a </a:t>
            </a:r>
            <a:r>
              <a:rPr lang="cs-CZ" b="1" dirty="0"/>
              <a:t>SCM </a:t>
            </a:r>
            <a:r>
              <a:rPr lang="cs-CZ" dirty="0"/>
              <a:t>– </a:t>
            </a:r>
            <a:r>
              <a:rPr lang="cs-CZ" i="1" dirty="0"/>
              <a:t>Supply </a:t>
            </a:r>
            <a:r>
              <a:rPr lang="cs-CZ" i="1" dirty="0" err="1"/>
              <a:t>Chain</a:t>
            </a:r>
            <a:r>
              <a:rPr lang="cs-CZ" i="1" dirty="0"/>
              <a:t> Management </a:t>
            </a:r>
            <a:r>
              <a:rPr lang="cs-CZ" dirty="0"/>
              <a:t>(systémy řízení globálních logistických řetězců). Tyto systémy využívají datovou základnu vytvořenou v podniku MRP II systémem výrobní logistiky. </a:t>
            </a:r>
          </a:p>
          <a:p>
            <a:r>
              <a:rPr lang="cs-CZ" dirty="0"/>
              <a:t>Systém výrobní logistiky nadále plně funguje v oblasti technické přípravy výroby, nákupu, skladování, prodeje. V části modulu plánování a řízení výroby jsou některé funkce systému výrobní logistiky nahrazeny dokonalejšími funkcemi systému APS. Konkrétní způsob začlenění APS systému je vždy záležitostí konkrétní implementace a v konkrétních případech se tyto způsoby mohou lišit. </a:t>
            </a:r>
          </a:p>
          <a:p>
            <a:r>
              <a:rPr lang="cs-CZ" dirty="0"/>
              <a:t>Systémy podporující tzv. pokročilé plánování a rozvrhování výroby (</a:t>
            </a:r>
            <a:r>
              <a:rPr lang="cs-CZ" i="1" dirty="0" err="1"/>
              <a:t>Advanced</a:t>
            </a:r>
            <a:r>
              <a:rPr lang="cs-CZ" i="1" dirty="0"/>
              <a:t> </a:t>
            </a:r>
            <a:r>
              <a:rPr lang="cs-CZ" i="1" dirty="0" err="1"/>
              <a:t>Planning</a:t>
            </a:r>
            <a:r>
              <a:rPr lang="cs-CZ" i="1" dirty="0"/>
              <a:t> and </a:t>
            </a:r>
            <a:r>
              <a:rPr lang="cs-CZ" i="1" dirty="0" err="1"/>
              <a:t>Scheduling</a:t>
            </a:r>
            <a:r>
              <a:rPr lang="cs-CZ" i="1" dirty="0"/>
              <a:t> </a:t>
            </a:r>
            <a:r>
              <a:rPr lang="cs-CZ" dirty="0"/>
              <a:t>– APS) jsou systémy, které jsou již technologicky vytvořeny tak, aby podporovaly vysokou rychlost výpočtů, a v porovnání s ERP systémy pracují s relativně malým objemem dat. Většinou se zaměřují pouze na plánování a optimalizaci výroby, kterou dokážou velmi rychle přeplánovat a mají zabudován aparát pro podporu optimalizačních funkcí. Úzká místa, která vznikají v procesu plánování výroby, jsou pak předkládána k řešení obsluze těchto systémů a přeplánování (ať již v důsledku optimalizačních funkcí nebo změn), je velmi rychlé v porovnání s plánovacími funkcemi ERP systémů a dosahuje dob trvání o řád nižší. </a:t>
            </a:r>
          </a:p>
          <a:p>
            <a:r>
              <a:rPr lang="cs-CZ" dirty="0"/>
              <a:t>Systémy pro inteligentní plánování a rozvrhování výroby slouží v podniku pro práci malého počtu (jednotek) uživatelů, kteří plánují a rozvrhují výrobu. Implementace systému APS probíhá většinou tam, kde již fungují v rutinním provozu systémy ERP nebo implementace probíhá současně jak u systémů ERP, tak u systémů APS. Zjednodušeně lze říci, že veškerá funkcionalita systému ERP je zachována s výjimkou plánovacích funkcí, které jsou nahrazeny funkčností systému založených na konceptu APS. </a:t>
            </a:r>
          </a:p>
          <a:p>
            <a:r>
              <a:rPr lang="cs-CZ" sz="1200" b="1" i="1" u="none" strike="noStrike" kern="1200" baseline="0" dirty="0">
                <a:solidFill>
                  <a:schemeClr val="tx1"/>
                </a:solidFill>
                <a:latin typeface="+mn-lt"/>
                <a:ea typeface="+mn-ea"/>
                <a:cs typeface="+mn-cs"/>
              </a:rPr>
              <a:t>IMPLEMENTACE APS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Při implementaci je potřeba určit přesné místo odkud bude systém APS přebírat data, např. po přijetí zakázky, jejím konstrukčním a technologickém vyjasnění v systému ERP a v určení místa, kam systém APS vrátí zaplánované výrobní zakázky do systému ERP. Vlastní plánování v systému APS bývá založeno na konceptu teorie úzkých míst (TOC), kdy jsou výrobní zakázky zaplánovány do zakázkové sítě, jejich výroba je optimalizována, je možno pružně modelovat změny jednotlivých parametrů (zvýšení fondu pracovní doby, změnu technologie výroby), které by vedly k odstranění vzniklého úzkého místa a na základě velmi rychle získaného výsledku modelování se pak rozhodnout pro konkrétní opatření a to v systému realizovat. </a:t>
            </a:r>
          </a:p>
          <a:p>
            <a:r>
              <a:rPr lang="cs-CZ" sz="1200" b="0" i="0" u="none" strike="noStrike" kern="1200" baseline="0" dirty="0">
                <a:solidFill>
                  <a:schemeClr val="tx1"/>
                </a:solidFill>
                <a:latin typeface="+mn-lt"/>
                <a:ea typeface="+mn-ea"/>
                <a:cs typeface="+mn-cs"/>
              </a:rPr>
              <a:t>Méně častý způsob implementace je takový, že v podniku není k dispozici ERP systém a data jsou do systému APS vkládána z různých izolovaných subsystémů a rovněž výstup ze systému APS je přenášen do izolovaného subsystému. Tento způsob neumožňuje využít všech výhod APS systému, neboť např. při dávkovém nahrávání dat chybí aktuální přehled o stavu zásob apod. </a:t>
            </a:r>
          </a:p>
          <a:p>
            <a:r>
              <a:rPr lang="cs-CZ" sz="1200" b="0" i="0" u="none" strike="noStrike" kern="1200" baseline="0" dirty="0">
                <a:solidFill>
                  <a:schemeClr val="tx1"/>
                </a:solidFill>
                <a:latin typeface="+mn-lt"/>
                <a:ea typeface="+mn-ea"/>
                <a:cs typeface="+mn-cs"/>
              </a:rPr>
              <a:t>Přestože systémy APS jsou ve světě poměrně rozšířené, v České republice se dlouho jednalo o jednotlivé implementace. Většímu rozšíření bránily především vysoké náklady na zakoupení takovéhoto systému a vysoké náklady na jeho implementaci. Na druhé straně na </a:t>
            </a:r>
            <a:r>
              <a:rPr lang="cs-CZ" sz="1200" b="0" i="0" u="none" strike="noStrike" kern="1200" baseline="0" dirty="0" err="1">
                <a:solidFill>
                  <a:schemeClr val="tx1"/>
                </a:solidFill>
                <a:latin typeface="+mn-lt"/>
                <a:ea typeface="+mn-ea"/>
                <a:cs typeface="+mn-cs"/>
              </a:rPr>
              <a:t>příkladě</a:t>
            </a:r>
            <a:r>
              <a:rPr lang="cs-CZ" sz="1200" b="0" i="0" u="none" strike="noStrike" kern="1200" baseline="0" dirty="0">
                <a:solidFill>
                  <a:schemeClr val="tx1"/>
                </a:solidFill>
                <a:latin typeface="+mn-lt"/>
                <a:ea typeface="+mn-ea"/>
                <a:cs typeface="+mn-cs"/>
              </a:rPr>
              <a:t> zahraničních společností lze dokladovat velmi rychlou návratnost prostředků vložených do implementace systému kategorie APS spočívající např. ve snížení rozpracované výroby, zvýšení spolehlivosti dodávek, zrychlení plánovacího a výrobního cyklu v podniku apod. </a:t>
            </a:r>
          </a:p>
          <a:p>
            <a:r>
              <a:rPr lang="cs-CZ" sz="1200" b="1" i="1" u="none" strike="noStrike" kern="1200" baseline="0" dirty="0">
                <a:solidFill>
                  <a:schemeClr val="tx1"/>
                </a:solidFill>
                <a:latin typeface="+mn-lt"/>
                <a:ea typeface="+mn-ea"/>
                <a:cs typeface="+mn-cs"/>
              </a:rPr>
              <a:t>CHARAKTERISTIKY SYSTÉMŮ POKROČILÉHO PLÁNOVÁNÍ A ROZVRHOVÁNÍ PRODUKCE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 hlavním charakteristikám systémů pokročilého plánování a rozvrhování APS patří: </a:t>
            </a:r>
          </a:p>
          <a:p>
            <a:r>
              <a:rPr lang="cs-CZ" sz="1200" b="0" i="0" u="none" strike="noStrike" kern="1200" baseline="0" dirty="0">
                <a:solidFill>
                  <a:schemeClr val="tx1"/>
                </a:solidFill>
                <a:latin typeface="+mn-lt"/>
                <a:ea typeface="+mn-ea"/>
                <a:cs typeface="+mn-cs"/>
              </a:rPr>
              <a:t> použití průběžně souběžného plánování se zohledňováním úzkých míst, </a:t>
            </a:r>
          </a:p>
          <a:p>
            <a:r>
              <a:rPr lang="cs-CZ" sz="1200" b="0" i="0" u="none" strike="noStrike" kern="1200" baseline="0" dirty="0">
                <a:solidFill>
                  <a:schemeClr val="tx1"/>
                </a:solidFill>
                <a:latin typeface="+mn-lt"/>
                <a:ea typeface="+mn-ea"/>
                <a:cs typeface="+mn-cs"/>
              </a:rPr>
              <a:t> uplatnění optimalizačních funkcí, </a:t>
            </a:r>
          </a:p>
          <a:p>
            <a:r>
              <a:rPr lang="cs-CZ" sz="1200" b="0" i="0" u="none" strike="noStrike" kern="1200" baseline="0" dirty="0">
                <a:solidFill>
                  <a:schemeClr val="tx1"/>
                </a:solidFill>
                <a:latin typeface="+mn-lt"/>
                <a:ea typeface="+mn-ea"/>
                <a:cs typeface="+mn-cs"/>
              </a:rPr>
              <a:t> práce se systémem priorit, </a:t>
            </a:r>
          </a:p>
          <a:p>
            <a:r>
              <a:rPr lang="cs-CZ" sz="1200" b="0" i="0" u="none" strike="noStrike" kern="1200" baseline="0" dirty="0">
                <a:solidFill>
                  <a:schemeClr val="tx1"/>
                </a:solidFill>
                <a:latin typeface="+mn-lt"/>
                <a:ea typeface="+mn-ea"/>
                <a:cs typeface="+mn-cs"/>
              </a:rPr>
              <a:t> volba plánovací strategie, </a:t>
            </a:r>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možnost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uplatnění</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analýzy</a:t>
            </a:r>
            <a:r>
              <a:rPr lang="en-US" sz="1200" b="0" i="0" u="none" strike="noStrike" kern="1200" baseline="0" dirty="0">
                <a:solidFill>
                  <a:schemeClr val="tx1"/>
                </a:solidFill>
                <a:latin typeface="+mn-lt"/>
                <a:ea typeface="+mn-ea"/>
                <a:cs typeface="+mn-cs"/>
              </a:rPr>
              <a:t> What-if (co </a:t>
            </a:r>
            <a:r>
              <a:rPr lang="en-US" sz="1200" b="0" i="0" u="none" strike="noStrike" kern="1200" baseline="0" dirty="0" err="1">
                <a:solidFill>
                  <a:schemeClr val="tx1"/>
                </a:solidFill>
                <a:latin typeface="+mn-lt"/>
                <a:ea typeface="+mn-ea"/>
                <a:cs typeface="+mn-cs"/>
              </a:rPr>
              <a:t>když</a:t>
            </a:r>
            <a:r>
              <a:rPr lang="en-US"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 rozšíření záběru plánovacích funkcí o plánování požadavků, dodávek a transportu. </a:t>
            </a:r>
          </a:p>
          <a:p>
            <a:r>
              <a:rPr lang="cs-CZ" sz="1200" b="0" i="0" u="none" strike="noStrike" kern="1200" baseline="0" dirty="0">
                <a:solidFill>
                  <a:schemeClr val="tx1"/>
                </a:solidFill>
                <a:latin typeface="+mn-lt"/>
                <a:ea typeface="+mn-ea"/>
                <a:cs typeface="+mn-cs"/>
              </a:rPr>
              <a:t> funkce pro řízení dodavatelských řetězců SCP lze v rámci podniku výhodně uplatnit pro řízení interních dodavatelských řetězců, </a:t>
            </a:r>
          </a:p>
          <a:p>
            <a:r>
              <a:rPr lang="cs-CZ" sz="1200" b="0" i="0" u="none" strike="noStrike" kern="1200" baseline="0" dirty="0">
                <a:solidFill>
                  <a:schemeClr val="tx1"/>
                </a:solidFill>
                <a:latin typeface="+mn-lt"/>
                <a:ea typeface="+mn-ea"/>
                <a:cs typeface="+mn-cs"/>
              </a:rPr>
              <a:t> při použití metod SCP je optimalizována efektivita dodavatelského řetězce jako celku. </a:t>
            </a:r>
          </a:p>
          <a:p>
            <a:endParaRPr lang="cs-CZ" sz="1200" b="0" i="0" u="none" strike="noStrike" kern="1200" baseline="0" dirty="0">
              <a:solidFill>
                <a:schemeClr val="tx1"/>
              </a:solidFill>
              <a:latin typeface="+mn-lt"/>
              <a:ea typeface="+mn-ea"/>
              <a:cs typeface="+mn-cs"/>
            </a:endParaRPr>
          </a:p>
          <a:p>
            <a:r>
              <a:rPr lang="cs-CZ" sz="1200" b="1" i="1" u="none" strike="noStrike" kern="1200" baseline="0" dirty="0">
                <a:solidFill>
                  <a:schemeClr val="tx1"/>
                </a:solidFill>
                <a:latin typeface="+mn-lt"/>
                <a:ea typeface="+mn-ea"/>
                <a:cs typeface="+mn-cs"/>
              </a:rPr>
              <a:t>4.2.4 SYSTÉMY ŘÍZENÍ GLOBÁLNÍCH LOGISTICKÝCH ŘETĚZCŮ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implementace APS systému v jednotlivém podniku je řešeno optimum daného podniku. V případě podnikového řetězce, distribučního řetězce, logistického řetězce několika společností je zapotřebí řešit nikoliv lokální optima jednotlivých společností, ale optimum celého tohoto řetězce. Pro takováto řešení existují systémy označované jako SCM – </a:t>
            </a:r>
            <a:r>
              <a:rPr lang="cs-CZ" sz="1200" b="0" i="1" u="none" strike="noStrike" kern="1200" baseline="0" dirty="0">
                <a:solidFill>
                  <a:schemeClr val="tx1"/>
                </a:solidFill>
                <a:latin typeface="+mn-lt"/>
                <a:ea typeface="+mn-ea"/>
                <a:cs typeface="+mn-cs"/>
              </a:rPr>
              <a:t>Supply </a:t>
            </a:r>
            <a:r>
              <a:rPr lang="cs-CZ" sz="1200" b="0" i="1" u="none" strike="noStrike" kern="1200" baseline="0" dirty="0" err="1">
                <a:solidFill>
                  <a:schemeClr val="tx1"/>
                </a:solidFill>
                <a:latin typeface="+mn-lt"/>
                <a:ea typeface="+mn-ea"/>
                <a:cs typeface="+mn-cs"/>
              </a:rPr>
              <a:t>Chain</a:t>
            </a:r>
            <a:r>
              <a:rPr lang="cs-CZ" sz="1200" b="0" i="1" u="none" strike="noStrike" kern="1200" baseline="0" dirty="0">
                <a:solidFill>
                  <a:schemeClr val="tx1"/>
                </a:solidFill>
                <a:latin typeface="+mn-lt"/>
                <a:ea typeface="+mn-ea"/>
                <a:cs typeface="+mn-cs"/>
              </a:rPr>
              <a:t> Management</a:t>
            </a:r>
            <a:r>
              <a:rPr lang="cs-CZ" sz="1200" b="0" i="0" u="none" strike="noStrike" kern="1200" baseline="0" dirty="0">
                <a:solidFill>
                  <a:schemeClr val="tx1"/>
                </a:solidFill>
                <a:latin typeface="+mn-lt"/>
                <a:ea typeface="+mn-ea"/>
                <a:cs typeface="+mn-cs"/>
              </a:rPr>
              <a:t>. Plánovací koncept SCM je podobný konceptu pro plánování APS, ale na rozdíl od něj zahrnuje plánovací a rozvrhovací funkce z pohledu optimalizace celého řetězce. Implementace systémů této kategorie je typická pro výrobní a distribuční nadnárodní zahraniční společnosti. </a:t>
            </a:r>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8</a:t>
            </a:fld>
            <a:endParaRPr lang="cs-CZ"/>
          </a:p>
        </p:txBody>
      </p:sp>
    </p:spTree>
    <p:extLst>
      <p:ext uri="{BB962C8B-B14F-4D97-AF65-F5344CB8AC3E}">
        <p14:creationId xmlns:p14="http://schemas.microsoft.com/office/powerpoint/2010/main" val="215388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EE1A7F3-2BDC-4782-BB12-910FE00DB613}" type="slidenum">
              <a:rPr lang="cs-CZ" smtClean="0"/>
              <a:t>9</a:t>
            </a:fld>
            <a:endParaRPr lang="cs-CZ"/>
          </a:p>
        </p:txBody>
      </p:sp>
    </p:spTree>
    <p:extLst>
      <p:ext uri="{BB962C8B-B14F-4D97-AF65-F5344CB8AC3E}">
        <p14:creationId xmlns:p14="http://schemas.microsoft.com/office/powerpoint/2010/main" val="142052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20EBDFA6-49BD-4812-9191-BE0A95C34E0E}" type="datetimeFigureOut">
              <a:rPr lang="cs-CZ" smtClean="0"/>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0EBDFA6-49BD-4812-9191-BE0A95C34E0E}" type="datetimeFigureOut">
              <a:rPr lang="cs-CZ" smtClean="0"/>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0EBDFA6-49BD-4812-9191-BE0A95C34E0E}" type="datetimeFigureOut">
              <a:rPr lang="cs-CZ" smtClean="0"/>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90C9546-7D61-42B4-803D-9EDD47E65AAF}"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20EBDFA6-49BD-4812-9191-BE0A95C34E0E}" type="datetimeFigureOut">
              <a:rPr lang="cs-CZ" smtClean="0"/>
              <a:t>30.09.2021</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A90C9546-7D61-42B4-803D-9EDD47E65AAF}"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0EBDFA6-49BD-4812-9191-BE0A95C34E0E}" type="datetimeFigureOut">
              <a:rPr lang="cs-CZ" smtClean="0"/>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20EBDFA6-49BD-4812-9191-BE0A95C34E0E}" type="datetimeFigureOut">
              <a:rPr lang="cs-CZ" smtClean="0"/>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20EBDFA6-49BD-4812-9191-BE0A95C34E0E}" type="datetimeFigureOut">
              <a:rPr lang="cs-CZ" smtClean="0"/>
              <a:t>30.09.2021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20EBDFA6-49BD-4812-9191-BE0A95C34E0E}" type="datetimeFigureOut">
              <a:rPr lang="cs-CZ" smtClean="0"/>
              <a:t>30.09.2021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20EBDFA6-49BD-4812-9191-BE0A95C34E0E}" type="datetimeFigureOut">
              <a:rPr lang="cs-CZ" smtClean="0"/>
              <a:t>30.09.2021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BDFA6-49BD-4812-9191-BE0A95C34E0E}" type="datetimeFigureOut">
              <a:rPr lang="cs-CZ" smtClean="0"/>
              <a:t>30.09.2021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20EBDFA6-49BD-4812-9191-BE0A95C34E0E}" type="datetimeFigureOut">
              <a:rPr lang="cs-CZ" smtClean="0"/>
              <a:t>30.09.2021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20EBDFA6-49BD-4812-9191-BE0A95C34E0E}" type="datetimeFigureOut">
              <a:rPr lang="cs-CZ" smtClean="0"/>
              <a:t>30.09.2021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90C9546-7D61-42B4-803D-9EDD47E65AAF}"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BDFA6-49BD-4812-9191-BE0A95C34E0E}" type="datetimeFigureOut">
              <a:rPr lang="cs-CZ" smtClean="0"/>
              <a:t>30.09.2021</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C9546-7D61-42B4-803D-9EDD47E65AAF}"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4.emf"/><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7.emf"/><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hemeOverride" Target="../theme/themeOverride34.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4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43.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44.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45.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46.xml"/><Relationship Id="rId5" Type="http://schemas.openxmlformats.org/officeDocument/2006/relationships/image" Target="../media/image9.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47.xml"/><Relationship Id="rId5" Type="http://schemas.openxmlformats.org/officeDocument/2006/relationships/image" Target="../media/image10.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4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4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3.emf"/><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Logistické informační systémy</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97392157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rmAutofit fontScale="90000"/>
          </a:bodyPr>
          <a:lstStyle/>
          <a:p>
            <a:r>
              <a:rPr lang="cs-CZ" b="1" i="1" dirty="0"/>
              <a:t>TYPICKÁ STRUKTURA SYSTÉMU ŘÍZENÍ LOGISTIKY </a:t>
            </a:r>
            <a:endParaRPr lang="cs-CZ" dirty="0"/>
          </a:p>
        </p:txBody>
      </p:sp>
      <p:sp>
        <p:nvSpPr>
          <p:cNvPr id="3" name="Zástupný symbol pro obsah 2"/>
          <p:cNvSpPr>
            <a:spLocks noGrp="1"/>
          </p:cNvSpPr>
          <p:nvPr>
            <p:ph idx="1"/>
          </p:nvPr>
        </p:nvSpPr>
        <p:spPr>
          <a:xfrm>
            <a:off x="395536" y="1844824"/>
            <a:ext cx="8229600" cy="4525963"/>
          </a:xfrm>
        </p:spPr>
        <p:txBody>
          <a:bodyPr>
            <a:normAutofit/>
          </a:bodyPr>
          <a:lstStyle/>
          <a:p>
            <a:pPr lvl="1"/>
            <a:r>
              <a:rPr lang="cs-CZ" dirty="0"/>
              <a:t>technická příprava výroby,</a:t>
            </a:r>
          </a:p>
          <a:p>
            <a:pPr lvl="1"/>
            <a:r>
              <a:rPr lang="cs-CZ" dirty="0"/>
              <a:t>nákup,</a:t>
            </a:r>
          </a:p>
          <a:p>
            <a:pPr lvl="1"/>
            <a:r>
              <a:rPr lang="cs-CZ" dirty="0"/>
              <a:t>skladové hospodářství ,</a:t>
            </a:r>
          </a:p>
          <a:p>
            <a:pPr lvl="1"/>
            <a:r>
              <a:rPr lang="cs-CZ" dirty="0"/>
              <a:t>prodej,</a:t>
            </a:r>
          </a:p>
          <a:p>
            <a:pPr lvl="1"/>
            <a:r>
              <a:rPr lang="cs-CZ" dirty="0"/>
              <a:t>řízení a plánování výroby,</a:t>
            </a:r>
          </a:p>
          <a:p>
            <a:pPr lvl="1"/>
            <a:r>
              <a:rPr lang="cs-CZ" dirty="0"/>
              <a:t>kalkulace,</a:t>
            </a:r>
          </a:p>
          <a:p>
            <a:pPr lvl="1"/>
            <a:r>
              <a:rPr lang="cs-CZ" dirty="0"/>
              <a:t>jemné plánování.</a:t>
            </a:r>
          </a:p>
          <a:p>
            <a:endParaRPr lang="cs-CZ" dirty="0"/>
          </a:p>
        </p:txBody>
      </p:sp>
    </p:spTree>
    <p:extLst>
      <p:ext uri="{BB962C8B-B14F-4D97-AF65-F5344CB8AC3E}">
        <p14:creationId xmlns:p14="http://schemas.microsoft.com/office/powerpoint/2010/main" val="190347399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Postup při zavádění LIS</a:t>
            </a:r>
          </a:p>
        </p:txBody>
      </p:sp>
      <p:sp>
        <p:nvSpPr>
          <p:cNvPr id="3" name="Zástupný symbol pro obsah 2"/>
          <p:cNvSpPr>
            <a:spLocks noGrp="1"/>
          </p:cNvSpPr>
          <p:nvPr>
            <p:ph idx="1"/>
          </p:nvPr>
        </p:nvSpPr>
        <p:spPr/>
        <p:txBody>
          <a:bodyPr>
            <a:normAutofit fontScale="85000" lnSpcReduction="20000"/>
          </a:bodyPr>
          <a:lstStyle/>
          <a:p>
            <a:pPr marL="0" indent="0">
              <a:buNone/>
            </a:pPr>
            <a:endParaRPr lang="cs-CZ" dirty="0"/>
          </a:p>
          <a:p>
            <a:pPr marL="0" indent="0">
              <a:buNone/>
            </a:pPr>
            <a:r>
              <a:rPr lang="cs-CZ" dirty="0"/>
              <a:t>1. Vytvořit </a:t>
            </a:r>
            <a:r>
              <a:rPr lang="cs-CZ" i="1" dirty="0"/>
              <a:t>evidenc</a:t>
            </a:r>
            <a:r>
              <a:rPr lang="cs-CZ" dirty="0"/>
              <a:t>i základních údajů </a:t>
            </a:r>
          </a:p>
          <a:p>
            <a:endParaRPr lang="cs-CZ" dirty="0"/>
          </a:p>
          <a:p>
            <a:pPr marL="0" indent="0">
              <a:buNone/>
            </a:pPr>
            <a:r>
              <a:rPr lang="cs-CZ" i="1" dirty="0"/>
              <a:t>2. Automatizovat </a:t>
            </a:r>
            <a:r>
              <a:rPr lang="cs-CZ" dirty="0"/>
              <a:t>opakující se činnosti administrativní, obchodní, skladové, kontrolní atp. </a:t>
            </a:r>
          </a:p>
          <a:p>
            <a:endParaRPr lang="cs-CZ" dirty="0"/>
          </a:p>
          <a:p>
            <a:pPr marL="0" indent="0">
              <a:buNone/>
            </a:pPr>
            <a:r>
              <a:rPr lang="cs-CZ" i="1" dirty="0"/>
              <a:t>3. Optimalizovat</a:t>
            </a:r>
            <a:r>
              <a:rPr lang="cs-CZ" dirty="0"/>
              <a:t> průběh logistických operací. </a:t>
            </a:r>
          </a:p>
          <a:p>
            <a:endParaRPr lang="cs-CZ" dirty="0"/>
          </a:p>
          <a:p>
            <a:pPr marL="0" indent="0">
              <a:buNone/>
            </a:pPr>
            <a:r>
              <a:rPr lang="cs-CZ" dirty="0"/>
              <a:t>4. Integrovat logistické systémy: </a:t>
            </a:r>
          </a:p>
          <a:p>
            <a:pPr lvl="1"/>
            <a:r>
              <a:rPr lang="cs-CZ" dirty="0"/>
              <a:t>do informačních systémů podniku </a:t>
            </a:r>
          </a:p>
          <a:p>
            <a:pPr lvl="1"/>
            <a:r>
              <a:rPr lang="cs-CZ" dirty="0"/>
              <a:t>do státního informačního systému. </a:t>
            </a:r>
          </a:p>
          <a:p>
            <a:endParaRPr lang="cs-CZ" dirty="0"/>
          </a:p>
        </p:txBody>
      </p:sp>
    </p:spTree>
    <p:extLst>
      <p:ext uri="{BB962C8B-B14F-4D97-AF65-F5344CB8AC3E}">
        <p14:creationId xmlns:p14="http://schemas.microsoft.com/office/powerpoint/2010/main" val="128690999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1. Vytvořit </a:t>
            </a:r>
            <a:r>
              <a:rPr lang="cs-CZ" b="1" i="1" dirty="0"/>
              <a:t>evidenc</a:t>
            </a:r>
            <a:r>
              <a:rPr lang="cs-CZ" b="1" dirty="0"/>
              <a:t>i základních údajů </a:t>
            </a:r>
          </a:p>
        </p:txBody>
      </p:sp>
      <p:sp>
        <p:nvSpPr>
          <p:cNvPr id="3" name="Zástupný symbol pro obsah 2"/>
          <p:cNvSpPr>
            <a:spLocks noGrp="1"/>
          </p:cNvSpPr>
          <p:nvPr>
            <p:ph idx="1"/>
          </p:nvPr>
        </p:nvSpPr>
        <p:spPr/>
        <p:txBody>
          <a:bodyPr/>
          <a:lstStyle/>
          <a:p>
            <a:endParaRPr lang="cs-CZ" dirty="0"/>
          </a:p>
          <a:p>
            <a:endParaRPr lang="cs-CZ" dirty="0"/>
          </a:p>
          <a:p>
            <a:pPr marL="0" indent="0">
              <a:buNone/>
            </a:pPr>
            <a:r>
              <a:rPr lang="cs-CZ" dirty="0"/>
              <a:t>– stav zásob, místo uložení, dodavatelé, objednávky, příjemky, faktury, místa spotřeby </a:t>
            </a:r>
          </a:p>
          <a:p>
            <a:pPr marL="0" indent="0">
              <a:buNone/>
            </a:pPr>
            <a:r>
              <a:rPr lang="cs-CZ" dirty="0"/>
              <a:t>– odběratelé a jejich požadavky, výdejky, faktury, organizační lokality, personál. </a:t>
            </a:r>
          </a:p>
        </p:txBody>
      </p:sp>
    </p:spTree>
    <p:extLst>
      <p:ext uri="{BB962C8B-B14F-4D97-AF65-F5344CB8AC3E}">
        <p14:creationId xmlns:p14="http://schemas.microsoft.com/office/powerpoint/2010/main" val="184162845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95536" y="836712"/>
            <a:ext cx="8229600" cy="1143000"/>
          </a:xfrm>
        </p:spPr>
        <p:txBody>
          <a:bodyPr>
            <a:normAutofit fontScale="90000"/>
          </a:bodyPr>
          <a:lstStyle/>
          <a:p>
            <a:r>
              <a:rPr lang="cs-CZ" b="1" i="1" dirty="0"/>
              <a:t>2. Automatizovat </a:t>
            </a:r>
            <a:r>
              <a:rPr lang="cs-CZ" b="1" dirty="0"/>
              <a:t>opakující se činnosti administrativní, obchodní, skladové, kontrolní atp. </a:t>
            </a:r>
          </a:p>
        </p:txBody>
      </p:sp>
      <p:sp>
        <p:nvSpPr>
          <p:cNvPr id="3" name="Zástupný symbol pro obsah 2"/>
          <p:cNvSpPr>
            <a:spLocks noGrp="1"/>
          </p:cNvSpPr>
          <p:nvPr>
            <p:ph idx="1"/>
          </p:nvPr>
        </p:nvSpPr>
        <p:spPr/>
        <p:txBody>
          <a:bodyPr>
            <a:normAutofit fontScale="92500" lnSpcReduction="10000"/>
          </a:bodyPr>
          <a:lstStyle/>
          <a:p>
            <a:endParaRPr lang="cs-CZ" dirty="0"/>
          </a:p>
          <a:p>
            <a:endParaRPr lang="cs-CZ" dirty="0"/>
          </a:p>
          <a:p>
            <a:r>
              <a:rPr lang="cs-CZ" dirty="0"/>
              <a:t>vyložení dodávky materiálu, zadání položek dodacího listu do počítače, </a:t>
            </a:r>
          </a:p>
          <a:p>
            <a:r>
              <a:rPr lang="cs-CZ" dirty="0"/>
              <a:t>tisk identifikačních lístků pro paletizaci a kontrolu množství a kvality dodaného materiálu, </a:t>
            </a:r>
          </a:p>
          <a:p>
            <a:r>
              <a:rPr lang="cs-CZ" dirty="0"/>
              <a:t>informace o splněných a nesplněných povelech na dotaz pracovníka nebo automaticky při ohrožení správného průběhu operací. </a:t>
            </a:r>
          </a:p>
          <a:p>
            <a:endParaRPr lang="cs-CZ" dirty="0"/>
          </a:p>
        </p:txBody>
      </p:sp>
    </p:spTree>
    <p:extLst>
      <p:ext uri="{BB962C8B-B14F-4D97-AF65-F5344CB8AC3E}">
        <p14:creationId xmlns:p14="http://schemas.microsoft.com/office/powerpoint/2010/main" val="282780123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229600" cy="1143000"/>
          </a:xfrm>
        </p:spPr>
        <p:txBody>
          <a:bodyPr>
            <a:normAutofit fontScale="90000"/>
          </a:bodyPr>
          <a:lstStyle/>
          <a:p>
            <a:r>
              <a:rPr lang="cs-CZ" b="1" i="1" dirty="0"/>
              <a:t>3. Optimalizovat</a:t>
            </a:r>
            <a:r>
              <a:rPr lang="cs-CZ" b="1" dirty="0"/>
              <a:t> průběh logistických operací. </a:t>
            </a:r>
          </a:p>
        </p:txBody>
      </p:sp>
      <p:sp>
        <p:nvSpPr>
          <p:cNvPr id="3" name="Zástupný symbol pro obsah 2"/>
          <p:cNvSpPr>
            <a:spLocks noGrp="1"/>
          </p:cNvSpPr>
          <p:nvPr>
            <p:ph idx="1"/>
          </p:nvPr>
        </p:nvSpPr>
        <p:spPr/>
        <p:txBody>
          <a:bodyPr>
            <a:normAutofit/>
          </a:bodyPr>
          <a:lstStyle/>
          <a:p>
            <a:endParaRPr lang="cs-CZ" dirty="0"/>
          </a:p>
          <a:p>
            <a:r>
              <a:rPr lang="cs-CZ" dirty="0"/>
              <a:t>kumulace objednávek, kumulace vyskladnění, </a:t>
            </a:r>
          </a:p>
          <a:p>
            <a:r>
              <a:rPr lang="cs-CZ" dirty="0"/>
              <a:t>vazby mezi jednotlivými články (nákup s odbytem a příjem s výdejem pro optimalizaci dopravy). </a:t>
            </a:r>
          </a:p>
          <a:p>
            <a:endParaRPr lang="cs-CZ" dirty="0"/>
          </a:p>
          <a:p>
            <a:pPr marL="0" indent="0">
              <a:buNone/>
            </a:pPr>
            <a:r>
              <a:rPr lang="cs-CZ" i="1" dirty="0"/>
              <a:t>Cílem je zkrátit průběžnou dobu, snížit prostoje, minimalizovat náklady a ztráty. </a:t>
            </a:r>
          </a:p>
        </p:txBody>
      </p:sp>
    </p:spTree>
    <p:extLst>
      <p:ext uri="{BB962C8B-B14F-4D97-AF65-F5344CB8AC3E}">
        <p14:creationId xmlns:p14="http://schemas.microsoft.com/office/powerpoint/2010/main" val="63199515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4. Integrovat logistické systémy</a:t>
            </a:r>
          </a:p>
        </p:txBody>
      </p:sp>
      <p:sp>
        <p:nvSpPr>
          <p:cNvPr id="3" name="Zástupný symbol pro obsah 2"/>
          <p:cNvSpPr>
            <a:spLocks noGrp="1"/>
          </p:cNvSpPr>
          <p:nvPr>
            <p:ph idx="1"/>
          </p:nvPr>
        </p:nvSpPr>
        <p:spPr/>
        <p:txBody>
          <a:bodyPr>
            <a:normAutofit fontScale="92500" lnSpcReduction="10000"/>
          </a:bodyPr>
          <a:lstStyle/>
          <a:p>
            <a:endParaRPr lang="cs-CZ" dirty="0"/>
          </a:p>
          <a:p>
            <a:endParaRPr lang="cs-CZ" dirty="0"/>
          </a:p>
          <a:p>
            <a:r>
              <a:rPr lang="cs-CZ" dirty="0"/>
              <a:t>do informačních systémů podniku: </a:t>
            </a:r>
          </a:p>
          <a:p>
            <a:pPr lvl="1"/>
            <a:r>
              <a:rPr lang="cs-CZ" dirty="0"/>
              <a:t>finanční účetnictví, </a:t>
            </a:r>
          </a:p>
          <a:p>
            <a:pPr lvl="1"/>
            <a:r>
              <a:rPr lang="cs-CZ" dirty="0"/>
              <a:t>personalistika a mzdy, </a:t>
            </a:r>
          </a:p>
          <a:p>
            <a:pPr lvl="1"/>
            <a:r>
              <a:rPr lang="cs-CZ" dirty="0"/>
              <a:t>technická příprava výroby (TPV), </a:t>
            </a:r>
          </a:p>
          <a:p>
            <a:pPr lvl="1"/>
            <a:r>
              <a:rPr lang="cs-CZ" dirty="0"/>
              <a:t>řízení výroby, </a:t>
            </a:r>
          </a:p>
          <a:p>
            <a:pPr lvl="1"/>
            <a:r>
              <a:rPr lang="cs-CZ" dirty="0"/>
              <a:t>komplexní řízení jakosti, </a:t>
            </a:r>
          </a:p>
          <a:p>
            <a:r>
              <a:rPr lang="cs-CZ" dirty="0"/>
              <a:t>do státního informačního systému. </a:t>
            </a:r>
          </a:p>
          <a:p>
            <a:endParaRPr lang="cs-CZ" dirty="0"/>
          </a:p>
        </p:txBody>
      </p:sp>
    </p:spTree>
    <p:extLst>
      <p:ext uri="{BB962C8B-B14F-4D97-AF65-F5344CB8AC3E}">
        <p14:creationId xmlns:p14="http://schemas.microsoft.com/office/powerpoint/2010/main" val="176940414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lstStyle/>
          <a:p>
            <a:r>
              <a:rPr lang="cs-CZ" b="1" dirty="0"/>
              <a:t>Požadavky k evidenci dat</a:t>
            </a:r>
          </a:p>
        </p:txBody>
      </p:sp>
      <p:sp>
        <p:nvSpPr>
          <p:cNvPr id="3" name="Zástupný symbol pro obsah 2"/>
          <p:cNvSpPr>
            <a:spLocks noGrp="1"/>
          </p:cNvSpPr>
          <p:nvPr>
            <p:ph idx="1"/>
          </p:nvPr>
        </p:nvSpPr>
        <p:spPr/>
        <p:txBody>
          <a:bodyPr/>
          <a:lstStyle/>
          <a:p>
            <a:endParaRPr lang="cs-CZ" dirty="0"/>
          </a:p>
          <a:p>
            <a:endParaRPr lang="cs-CZ" dirty="0"/>
          </a:p>
          <a:p>
            <a:r>
              <a:rPr lang="pl-PL" dirty="0"/>
              <a:t>každá informace je do systému zavedena pouze 1 x a to v místě vzniku, </a:t>
            </a:r>
          </a:p>
          <a:p>
            <a:r>
              <a:rPr lang="cs-CZ" dirty="0"/>
              <a:t>ten pracovník, který údaje do systému zavádí, sám je využívá, a proto je v jeho zájmu je aktivovat a aktualizovat. </a:t>
            </a:r>
          </a:p>
          <a:p>
            <a:endParaRPr lang="cs-CZ" dirty="0"/>
          </a:p>
        </p:txBody>
      </p:sp>
    </p:spTree>
    <p:extLst>
      <p:ext uri="{BB962C8B-B14F-4D97-AF65-F5344CB8AC3E}">
        <p14:creationId xmlns:p14="http://schemas.microsoft.com/office/powerpoint/2010/main" val="190256672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Funkční struktura LIS, podsystémy</a:t>
            </a:r>
          </a:p>
        </p:txBody>
      </p:sp>
      <p:sp>
        <p:nvSpPr>
          <p:cNvPr id="3" name="Zástupný symbol pro obsah 2"/>
          <p:cNvSpPr>
            <a:spLocks noGrp="1"/>
          </p:cNvSpPr>
          <p:nvPr>
            <p:ph idx="1"/>
          </p:nvPr>
        </p:nvSpPr>
        <p:spPr/>
        <p:txBody>
          <a:bodyPr>
            <a:normAutofit fontScale="92500"/>
          </a:bodyPr>
          <a:lstStyle/>
          <a:p>
            <a:pPr marL="0" indent="0">
              <a:buNone/>
            </a:pPr>
            <a:r>
              <a:rPr lang="cs-CZ" dirty="0"/>
              <a:t>1. Katalogizace – správa číselníků (zápis, oprava, rušení, prohlížení) </a:t>
            </a:r>
          </a:p>
          <a:p>
            <a:pPr marL="0" indent="0">
              <a:buNone/>
            </a:pPr>
            <a:r>
              <a:rPr lang="cs-CZ" dirty="0"/>
              <a:t>2. Nákup </a:t>
            </a:r>
          </a:p>
          <a:p>
            <a:pPr marL="0" indent="0">
              <a:buNone/>
            </a:pPr>
            <a:r>
              <a:rPr lang="cs-CZ" dirty="0"/>
              <a:t>3. Skladové hospodářství </a:t>
            </a:r>
          </a:p>
          <a:p>
            <a:pPr marL="0" indent="0">
              <a:buNone/>
            </a:pPr>
            <a:r>
              <a:rPr lang="cs-CZ" dirty="0"/>
              <a:t>4. Plánování potřeby materiálu </a:t>
            </a:r>
          </a:p>
          <a:p>
            <a:pPr marL="0" indent="0">
              <a:buNone/>
            </a:pPr>
            <a:r>
              <a:rPr lang="cs-CZ" dirty="0"/>
              <a:t>5. Prodej </a:t>
            </a:r>
          </a:p>
          <a:p>
            <a:pPr marL="0" indent="0">
              <a:buNone/>
            </a:pPr>
            <a:r>
              <a:rPr lang="cs-CZ" dirty="0"/>
              <a:t>6. Komunikace s navazujícími subsystémy </a:t>
            </a:r>
          </a:p>
          <a:p>
            <a:pPr marL="0" indent="0">
              <a:buNone/>
            </a:pPr>
            <a:r>
              <a:rPr lang="cs-CZ" dirty="0"/>
              <a:t>7. Správa informačního systému – servisní funkce </a:t>
            </a:r>
          </a:p>
          <a:p>
            <a:endParaRPr lang="cs-CZ" dirty="0"/>
          </a:p>
        </p:txBody>
      </p:sp>
    </p:spTree>
    <p:extLst>
      <p:ext uri="{BB962C8B-B14F-4D97-AF65-F5344CB8AC3E}">
        <p14:creationId xmlns:p14="http://schemas.microsoft.com/office/powerpoint/2010/main" val="156848032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Katalogizace- správa číselníku</a:t>
            </a:r>
          </a:p>
        </p:txBody>
      </p:sp>
      <p:sp>
        <p:nvSpPr>
          <p:cNvPr id="3" name="Zástupný symbol pro obsah 2"/>
          <p:cNvSpPr>
            <a:spLocks noGrp="1"/>
          </p:cNvSpPr>
          <p:nvPr>
            <p:ph idx="1"/>
          </p:nvPr>
        </p:nvSpPr>
        <p:spPr/>
        <p:txBody>
          <a:bodyPr>
            <a:normAutofit lnSpcReduction="10000"/>
          </a:bodyPr>
          <a:lstStyle/>
          <a:p>
            <a:endParaRPr lang="cs-CZ" dirty="0"/>
          </a:p>
          <a:p>
            <a:endParaRPr lang="cs-CZ" dirty="0"/>
          </a:p>
          <a:p>
            <a:r>
              <a:rPr lang="cs-CZ" dirty="0"/>
              <a:t>Materiály, výrobky; </a:t>
            </a:r>
          </a:p>
          <a:p>
            <a:r>
              <a:rPr lang="cs-CZ" dirty="0"/>
              <a:t>Obaly a palety; </a:t>
            </a:r>
          </a:p>
          <a:p>
            <a:r>
              <a:rPr lang="cs-CZ" dirty="0"/>
              <a:t>Sklady; </a:t>
            </a:r>
          </a:p>
          <a:p>
            <a:r>
              <a:rPr lang="cs-CZ" dirty="0"/>
              <a:t>Stroje; </a:t>
            </a:r>
          </a:p>
          <a:p>
            <a:r>
              <a:rPr lang="cs-CZ" dirty="0"/>
              <a:t>Způsoby dopravy; </a:t>
            </a:r>
          </a:p>
          <a:p>
            <a:r>
              <a:rPr lang="cs-CZ" dirty="0"/>
              <a:t>Dodavatele atd. </a:t>
            </a:r>
          </a:p>
          <a:p>
            <a:endParaRPr lang="cs-CZ"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420888"/>
            <a:ext cx="300037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55452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 Nákup</a:t>
            </a:r>
          </a:p>
        </p:txBody>
      </p:sp>
      <p:sp>
        <p:nvSpPr>
          <p:cNvPr id="3" name="Zástupný symbol pro obsah 2"/>
          <p:cNvSpPr>
            <a:spLocks noGrp="1"/>
          </p:cNvSpPr>
          <p:nvPr>
            <p:ph idx="1"/>
          </p:nvPr>
        </p:nvSpPr>
        <p:spPr>
          <a:xfrm>
            <a:off x="457200" y="1600200"/>
            <a:ext cx="3466728" cy="4525963"/>
          </a:xfrm>
        </p:spPr>
        <p:txBody>
          <a:bodyPr/>
          <a:lstStyle/>
          <a:p>
            <a:endParaRPr lang="cs-CZ" dirty="0"/>
          </a:p>
          <a:p>
            <a:endParaRPr lang="cs-CZ" dirty="0"/>
          </a:p>
          <a:p>
            <a:r>
              <a:rPr lang="cs-CZ" dirty="0"/>
              <a:t>plán výroby, odbytu, </a:t>
            </a:r>
          </a:p>
          <a:p>
            <a:r>
              <a:rPr lang="cs-CZ" dirty="0"/>
              <a:t>dodavatelské objednávky, </a:t>
            </a:r>
          </a:p>
          <a:p>
            <a:r>
              <a:rPr lang="cs-CZ" dirty="0"/>
              <a:t>kvalitativní parametry. </a:t>
            </a:r>
          </a:p>
          <a:p>
            <a:endParaRPr lang="cs-CZ"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028" y="1729582"/>
            <a:ext cx="57150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2988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a:t>
            </a:r>
          </a:p>
        </p:txBody>
      </p:sp>
      <p:sp>
        <p:nvSpPr>
          <p:cNvPr id="3" name="Zástupný symbol pro obsah 2"/>
          <p:cNvSpPr>
            <a:spLocks noGrp="1"/>
          </p:cNvSpPr>
          <p:nvPr>
            <p:ph idx="1"/>
          </p:nvPr>
        </p:nvSpPr>
        <p:spPr/>
        <p:txBody>
          <a:bodyPr/>
          <a:lstStyle/>
          <a:p>
            <a:r>
              <a:rPr lang="cs-CZ" dirty="0"/>
              <a:t>MRP, CRP</a:t>
            </a:r>
          </a:p>
          <a:p>
            <a:r>
              <a:rPr lang="cs-CZ" dirty="0"/>
              <a:t>MRP II</a:t>
            </a:r>
          </a:p>
          <a:p>
            <a:r>
              <a:rPr lang="cs-CZ" dirty="0"/>
              <a:t>ERP</a:t>
            </a:r>
          </a:p>
          <a:p>
            <a:r>
              <a:rPr lang="cs-CZ" dirty="0"/>
              <a:t>PPS</a:t>
            </a:r>
          </a:p>
          <a:p>
            <a:r>
              <a:rPr lang="cs-CZ" dirty="0"/>
              <a:t>APS, SCM</a:t>
            </a:r>
          </a:p>
          <a:p>
            <a:endParaRPr lang="cs-CZ" dirty="0"/>
          </a:p>
        </p:txBody>
      </p:sp>
    </p:spTree>
    <p:extLst>
      <p:ext uri="{BB962C8B-B14F-4D97-AF65-F5344CB8AC3E}">
        <p14:creationId xmlns:p14="http://schemas.microsoft.com/office/powerpoint/2010/main" val="261877719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3.- Skladové hospodářství</a:t>
            </a:r>
          </a:p>
        </p:txBody>
      </p:sp>
      <p:sp>
        <p:nvSpPr>
          <p:cNvPr id="3" name="Zástupný symbol pro obsah 2"/>
          <p:cNvSpPr>
            <a:spLocks noGrp="1"/>
          </p:cNvSpPr>
          <p:nvPr>
            <p:ph idx="1"/>
          </p:nvPr>
        </p:nvSpPr>
        <p:spPr>
          <a:xfrm>
            <a:off x="179512" y="1628800"/>
            <a:ext cx="3898776" cy="4205063"/>
          </a:xfrm>
        </p:spPr>
        <p:txBody>
          <a:bodyPr>
            <a:normAutofit fontScale="47500" lnSpcReduction="20000"/>
          </a:bodyPr>
          <a:lstStyle/>
          <a:p>
            <a:endParaRPr lang="cs-CZ" dirty="0"/>
          </a:p>
          <a:p>
            <a:endParaRPr lang="cs-CZ" dirty="0"/>
          </a:p>
          <a:p>
            <a:r>
              <a:rPr lang="cs-CZ" dirty="0"/>
              <a:t>mapa skladů, místa uložení, změny, provozuschopnost uličky, </a:t>
            </a:r>
          </a:p>
          <a:p>
            <a:r>
              <a:rPr lang="cs-CZ" dirty="0"/>
              <a:t>příjem, zápis, oprava, storno, tisk identifikačních lístků a příjemky, </a:t>
            </a:r>
          </a:p>
          <a:p>
            <a:r>
              <a:rPr lang="cs-CZ" dirty="0"/>
              <a:t>reklamace, </a:t>
            </a:r>
          </a:p>
          <a:p>
            <a:r>
              <a:rPr lang="cs-CZ" dirty="0"/>
              <a:t>sběr a klasifikace požadavků na výdej, </a:t>
            </a:r>
          </a:p>
          <a:p>
            <a:r>
              <a:rPr lang="cs-CZ" dirty="0"/>
              <a:t>řízení vychystávání, kompletace a expedice </a:t>
            </a:r>
          </a:p>
          <a:p>
            <a:r>
              <a:rPr lang="cs-CZ" dirty="0"/>
              <a:t>Inventury </a:t>
            </a:r>
          </a:p>
          <a:p>
            <a:r>
              <a:rPr lang="cs-CZ" dirty="0"/>
              <a:t>analýza ABC </a:t>
            </a:r>
          </a:p>
          <a:p>
            <a:r>
              <a:rPr lang="cs-CZ" dirty="0"/>
              <a:t>sledování doby uložení, přehled o ležácích a odpisy, </a:t>
            </a:r>
          </a:p>
          <a:p>
            <a:r>
              <a:rPr lang="cs-CZ" dirty="0"/>
              <a:t>přímé řízení manipulace a dopravy atd. </a:t>
            </a:r>
          </a:p>
          <a:p>
            <a:endParaRPr lang="cs-CZ"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3140968"/>
            <a:ext cx="4812407" cy="349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77191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4. -Plánování potřeby materiálu</a:t>
            </a:r>
          </a:p>
        </p:txBody>
      </p:sp>
      <p:sp>
        <p:nvSpPr>
          <p:cNvPr id="3" name="Zástupný symbol pro obsah 2"/>
          <p:cNvSpPr>
            <a:spLocks noGrp="1"/>
          </p:cNvSpPr>
          <p:nvPr>
            <p:ph idx="1"/>
          </p:nvPr>
        </p:nvSpPr>
        <p:spPr>
          <a:xfrm>
            <a:off x="457200" y="1600200"/>
            <a:ext cx="3538736" cy="4525963"/>
          </a:xfrm>
        </p:spPr>
        <p:txBody>
          <a:bodyPr>
            <a:normAutofit fontScale="70000" lnSpcReduction="20000"/>
          </a:bodyPr>
          <a:lstStyle/>
          <a:p>
            <a:endParaRPr lang="cs-CZ" dirty="0"/>
          </a:p>
          <a:p>
            <a:endParaRPr lang="cs-CZ" dirty="0"/>
          </a:p>
          <a:p>
            <a:r>
              <a:rPr lang="cs-CZ" dirty="0"/>
              <a:t>hlavní plánování </a:t>
            </a:r>
          </a:p>
          <a:p>
            <a:r>
              <a:rPr lang="cs-CZ" dirty="0"/>
              <a:t>podklad pro operativní rozvrh prodeje, nákupu, výroby: kapacit, přípravu materiálu, nářadí a pomůcek, </a:t>
            </a:r>
          </a:p>
          <a:p>
            <a:r>
              <a:rPr lang="cs-CZ" dirty="0"/>
              <a:t>kapacitní plánování a řízení rozpracované výroby </a:t>
            </a:r>
          </a:p>
          <a:p>
            <a:r>
              <a:rPr lang="cs-CZ" dirty="0"/>
              <a:t>statistika stavů pracovišť. </a:t>
            </a:r>
          </a:p>
          <a:p>
            <a:endParaRPr lang="cs-CZ"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32856"/>
            <a:ext cx="35718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61159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5. -Prodej</a:t>
            </a:r>
          </a:p>
        </p:txBody>
      </p:sp>
      <p:sp>
        <p:nvSpPr>
          <p:cNvPr id="3" name="Zástupný symbol pro obsah 2"/>
          <p:cNvSpPr>
            <a:spLocks noGrp="1"/>
          </p:cNvSpPr>
          <p:nvPr>
            <p:ph idx="1"/>
          </p:nvPr>
        </p:nvSpPr>
        <p:spPr>
          <a:xfrm>
            <a:off x="457200" y="1600200"/>
            <a:ext cx="3826768" cy="4525963"/>
          </a:xfrm>
        </p:spPr>
        <p:txBody>
          <a:bodyPr/>
          <a:lstStyle/>
          <a:p>
            <a:endParaRPr lang="cs-CZ" dirty="0"/>
          </a:p>
          <a:p>
            <a:endParaRPr lang="cs-CZ" dirty="0"/>
          </a:p>
          <a:p>
            <a:r>
              <a:rPr lang="cs-CZ" dirty="0"/>
              <a:t>objednávky odběratelské, </a:t>
            </a:r>
          </a:p>
          <a:p>
            <a:r>
              <a:rPr lang="cs-CZ" dirty="0"/>
              <a:t>Nabídky, </a:t>
            </a:r>
          </a:p>
          <a:p>
            <a:r>
              <a:rPr lang="cs-CZ" dirty="0"/>
              <a:t>odběratelské fakturace. </a:t>
            </a:r>
          </a:p>
          <a:p>
            <a:endParaRPr lang="cs-CZ"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276872"/>
            <a:ext cx="457200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93297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11560" y="692696"/>
            <a:ext cx="8229600" cy="1143000"/>
          </a:xfrm>
        </p:spPr>
        <p:txBody>
          <a:bodyPr>
            <a:noAutofit/>
          </a:bodyPr>
          <a:lstStyle/>
          <a:p>
            <a:r>
              <a:rPr lang="cs-CZ" sz="3600" b="1" dirty="0"/>
              <a:t>6. Komunikace s navazujícími subsystémy</a:t>
            </a:r>
            <a:br>
              <a:rPr lang="cs-CZ" sz="3600" b="1" dirty="0"/>
            </a:br>
            <a:r>
              <a:rPr lang="cs-CZ" sz="3600" b="1" dirty="0"/>
              <a:t>7. Správa informačního systému – servisní funkce </a:t>
            </a:r>
          </a:p>
        </p:txBody>
      </p:sp>
      <p:sp>
        <p:nvSpPr>
          <p:cNvPr id="3" name="Zástupný symbol pro obsah 2"/>
          <p:cNvSpPr>
            <a:spLocks noGrp="1"/>
          </p:cNvSpPr>
          <p:nvPr>
            <p:ph idx="1"/>
          </p:nvPr>
        </p:nvSpPr>
        <p:spPr>
          <a:xfrm>
            <a:off x="457200" y="1600200"/>
            <a:ext cx="8229600" cy="4277071"/>
          </a:xfrm>
        </p:spPr>
        <p:txBody>
          <a:bodyPr>
            <a:normAutofit fontScale="62500" lnSpcReduction="20000"/>
          </a:bodyPr>
          <a:lstStyle/>
          <a:p>
            <a:endParaRPr lang="cs-CZ" dirty="0"/>
          </a:p>
          <a:p>
            <a:pPr marL="0" indent="0">
              <a:buNone/>
            </a:pPr>
            <a:r>
              <a:rPr lang="cs-CZ" b="1" dirty="0"/>
              <a:t>Navazující subsystémy:</a:t>
            </a:r>
          </a:p>
          <a:p>
            <a:r>
              <a:rPr lang="cs-CZ" dirty="0"/>
              <a:t>Účetnictví, </a:t>
            </a:r>
          </a:p>
          <a:p>
            <a:r>
              <a:rPr lang="cs-CZ" dirty="0"/>
              <a:t>TPV </a:t>
            </a:r>
          </a:p>
          <a:p>
            <a:pPr marL="0" indent="0">
              <a:buNone/>
            </a:pPr>
            <a:endParaRPr lang="cs-CZ" dirty="0"/>
          </a:p>
          <a:p>
            <a:endParaRPr lang="cs-CZ" dirty="0"/>
          </a:p>
          <a:p>
            <a:pPr marL="0" indent="0">
              <a:buNone/>
            </a:pPr>
            <a:r>
              <a:rPr lang="cs-CZ" b="1" dirty="0"/>
              <a:t>Správa IS:</a:t>
            </a:r>
          </a:p>
          <a:p>
            <a:r>
              <a:rPr lang="cs-CZ" dirty="0"/>
              <a:t>zálohování databáze na přenosná média, </a:t>
            </a:r>
          </a:p>
          <a:p>
            <a:r>
              <a:rPr lang="cs-CZ" dirty="0"/>
              <a:t>přístupová práva pro jednotlivé uživatele, </a:t>
            </a:r>
          </a:p>
          <a:p>
            <a:r>
              <a:rPr lang="cs-CZ" dirty="0"/>
              <a:t>administrace systémového software, </a:t>
            </a:r>
          </a:p>
          <a:p>
            <a:r>
              <a:rPr lang="cs-CZ" dirty="0"/>
              <a:t>funkce spojené s uzavřením kalendářního roku. </a:t>
            </a:r>
          </a:p>
          <a:p>
            <a:endParaRPr lang="cs-CZ" dirty="0"/>
          </a:p>
          <a:p>
            <a:pPr marL="0" indent="0">
              <a:buNone/>
            </a:pPr>
            <a:r>
              <a:rPr lang="cs-CZ" dirty="0"/>
              <a:t>Ukázky některých LIS můžete najit např. na https://www.logismarket.cz/software-rizeni/947645461-cf.html</a:t>
            </a:r>
          </a:p>
          <a:p>
            <a:endParaRPr lang="cs-CZ" dirty="0"/>
          </a:p>
        </p:txBody>
      </p:sp>
    </p:spTree>
    <p:extLst>
      <p:ext uri="{BB962C8B-B14F-4D97-AF65-F5344CB8AC3E}">
        <p14:creationId xmlns:p14="http://schemas.microsoft.com/office/powerpoint/2010/main" val="101854826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a:t>
            </a:r>
            <a:r>
              <a:rPr lang="cs-CZ" b="1" dirty="0" err="1"/>
              <a:t>logistics</a:t>
            </a:r>
            <a:r>
              <a:rPr lang="cs-CZ" b="1" dirty="0"/>
              <a:t>- elektronická logistika</a:t>
            </a:r>
          </a:p>
        </p:txBody>
      </p:sp>
      <p:sp>
        <p:nvSpPr>
          <p:cNvPr id="3" name="Zástupný symbol pro obsah 2"/>
          <p:cNvSpPr>
            <a:spLocks noGrp="1"/>
          </p:cNvSpPr>
          <p:nvPr>
            <p:ph idx="1"/>
          </p:nvPr>
        </p:nvSpPr>
        <p:spPr/>
        <p:txBody>
          <a:bodyPr>
            <a:normAutofit fontScale="92500"/>
          </a:bodyPr>
          <a:lstStyle/>
          <a:p>
            <a:endParaRPr lang="cs-CZ" dirty="0"/>
          </a:p>
          <a:p>
            <a:r>
              <a:rPr lang="cs-CZ" dirty="0"/>
              <a:t>Cíl- ulehčení, zrychlení a podporu manažerské funkce plánování, rozhodování, prognózování atd. </a:t>
            </a:r>
          </a:p>
          <a:p>
            <a:pPr marL="0" indent="0">
              <a:buNone/>
            </a:pPr>
            <a:r>
              <a:rPr lang="cs-CZ" dirty="0"/>
              <a:t>Dělí se na: </a:t>
            </a:r>
          </a:p>
          <a:p>
            <a:r>
              <a:rPr lang="cs-CZ" dirty="0"/>
              <a:t>e-</a:t>
            </a:r>
            <a:r>
              <a:rPr lang="cs-CZ" dirty="0" err="1"/>
              <a:t>procurement</a:t>
            </a:r>
            <a:r>
              <a:rPr lang="cs-CZ" dirty="0"/>
              <a:t>, </a:t>
            </a:r>
          </a:p>
          <a:p>
            <a:r>
              <a:rPr lang="cs-CZ" dirty="0"/>
              <a:t>e-</a:t>
            </a:r>
            <a:r>
              <a:rPr lang="cs-CZ" dirty="0" err="1"/>
              <a:t>manufacturing</a:t>
            </a:r>
            <a:r>
              <a:rPr lang="cs-CZ" dirty="0"/>
              <a:t>, </a:t>
            </a:r>
          </a:p>
          <a:p>
            <a:r>
              <a:rPr lang="cs-CZ" dirty="0"/>
              <a:t>e-</a:t>
            </a:r>
            <a:r>
              <a:rPr lang="cs-CZ" dirty="0" err="1"/>
              <a:t>distribution</a:t>
            </a:r>
            <a:r>
              <a:rPr lang="cs-CZ" dirty="0"/>
              <a:t>, </a:t>
            </a:r>
          </a:p>
          <a:p>
            <a:r>
              <a:rPr lang="cs-CZ" dirty="0"/>
              <a:t>e-shopping. </a:t>
            </a:r>
          </a:p>
          <a:p>
            <a:endParaRPr lang="cs-CZ" dirty="0"/>
          </a:p>
        </p:txBody>
      </p:sp>
    </p:spTree>
    <p:extLst>
      <p:ext uri="{BB962C8B-B14F-4D97-AF65-F5344CB8AC3E}">
        <p14:creationId xmlns:p14="http://schemas.microsoft.com/office/powerpoint/2010/main" val="281823287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Virtuální logistika</a:t>
            </a:r>
          </a:p>
        </p:txBody>
      </p:sp>
      <p:sp>
        <p:nvSpPr>
          <p:cNvPr id="3" name="Zástupný symbol pro obsah 2"/>
          <p:cNvSpPr>
            <a:spLocks noGrp="1"/>
          </p:cNvSpPr>
          <p:nvPr>
            <p:ph idx="1"/>
          </p:nvPr>
        </p:nvSpPr>
        <p:spPr/>
        <p:txBody>
          <a:bodyPr>
            <a:normAutofit fontScale="92500"/>
          </a:bodyPr>
          <a:lstStyle/>
          <a:p>
            <a:endParaRPr lang="cs-CZ" dirty="0"/>
          </a:p>
          <a:p>
            <a:endParaRPr lang="cs-CZ" dirty="0"/>
          </a:p>
          <a:p>
            <a:r>
              <a:rPr lang="cs-CZ" dirty="0"/>
              <a:t>Virtuální logistika je fiktivní logistika, která ale funguje, pokud trojúhelník zákazník – dodavatel – a reálná logistická firma jsou on-line elektronicky propojeni a dodavatel skutečně skladuje fyzické zboží, ze kterého i dodává. </a:t>
            </a:r>
          </a:p>
          <a:p>
            <a:r>
              <a:rPr lang="cs-CZ" dirty="0"/>
              <a:t>Řada prodejců tak může používat jen jeden sklad. </a:t>
            </a:r>
          </a:p>
          <a:p>
            <a:endParaRPr lang="cs-CZ" dirty="0"/>
          </a:p>
        </p:txBody>
      </p:sp>
    </p:spTree>
    <p:extLst>
      <p:ext uri="{BB962C8B-B14F-4D97-AF65-F5344CB8AC3E}">
        <p14:creationId xmlns:p14="http://schemas.microsoft.com/office/powerpoint/2010/main" val="288383818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Virtuální logistika</a:t>
            </a:r>
          </a:p>
        </p:txBody>
      </p:sp>
      <p:sp>
        <p:nvSpPr>
          <p:cNvPr id="3" name="Zástupný symbol pro obsah 2"/>
          <p:cNvSpPr>
            <a:spLocks noGrp="1"/>
          </p:cNvSpPr>
          <p:nvPr>
            <p:ph idx="1"/>
          </p:nvPr>
        </p:nvSpPr>
        <p:spPr/>
        <p:txBody>
          <a:bodyPr/>
          <a:lstStyle/>
          <a:p>
            <a:endParaRPr lang="cs-CZ" dirty="0"/>
          </a:p>
          <a:p>
            <a:r>
              <a:rPr lang="cs-CZ" dirty="0"/>
              <a:t>+: namísto řady předimenzovaných skladů a existuje jen jeden nebo málo skladů a technických prostředků, což znamená úsporu nákladů, výdajů, prostoru a menší zatížení životního prostředí. </a:t>
            </a:r>
          </a:p>
        </p:txBody>
      </p:sp>
    </p:spTree>
    <p:extLst>
      <p:ext uri="{BB962C8B-B14F-4D97-AF65-F5344CB8AC3E}">
        <p14:creationId xmlns:p14="http://schemas.microsoft.com/office/powerpoint/2010/main" val="36380182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1052736"/>
            <a:ext cx="8229600" cy="1143000"/>
          </a:xfrm>
        </p:spPr>
        <p:txBody>
          <a:bodyPr>
            <a:normAutofit fontScale="90000"/>
          </a:bodyPr>
          <a:lstStyle/>
          <a:p>
            <a:r>
              <a:rPr lang="cs-CZ" b="1" dirty="0"/>
              <a:t>Elektronické sledování logistických prostředků. Track and </a:t>
            </a:r>
            <a:r>
              <a:rPr lang="cs-CZ" b="1" dirty="0" err="1"/>
              <a:t>Trace</a:t>
            </a:r>
            <a:endParaRPr lang="cs-CZ" b="1" dirty="0"/>
          </a:p>
        </p:txBody>
      </p:sp>
      <p:sp>
        <p:nvSpPr>
          <p:cNvPr id="3" name="Zástupný symbol pro obsah 2"/>
          <p:cNvSpPr>
            <a:spLocks noGrp="1"/>
          </p:cNvSpPr>
          <p:nvPr>
            <p:ph idx="1"/>
          </p:nvPr>
        </p:nvSpPr>
        <p:spPr/>
        <p:txBody>
          <a:bodyPr>
            <a:normAutofit fontScale="77500" lnSpcReduction="20000"/>
          </a:bodyPr>
          <a:lstStyle/>
          <a:p>
            <a:endParaRPr lang="cs-CZ" dirty="0"/>
          </a:p>
          <a:p>
            <a:endParaRPr lang="cs-CZ" dirty="0"/>
          </a:p>
          <a:p>
            <a:r>
              <a:rPr lang="cs-CZ" dirty="0"/>
              <a:t>je systém, za pomoci kterého může finální zákazník sledovat, v jaké fázi se jeho objednané zboží nachází, zda je v procesu montáže či již na cestě k místu předání. </a:t>
            </a:r>
          </a:p>
          <a:p>
            <a:r>
              <a:rPr lang="pl-PL" dirty="0"/>
              <a:t>Toto sledování je možné z obou stran jak ze strany objednavatele tak i uživatele. </a:t>
            </a:r>
          </a:p>
          <a:p>
            <a:r>
              <a:rPr lang="cs-CZ" dirty="0"/>
              <a:t>Systém je využíván i v silniční dopravě, avšak pouze společně s technologií GSM pro propojení mobilních technologií se satelitní navigací GPS. </a:t>
            </a:r>
          </a:p>
          <a:p>
            <a:r>
              <a:rPr lang="cs-CZ" dirty="0"/>
              <a:t>Výhodou jsou nižší náklady a menší počet prázdných jízd </a:t>
            </a:r>
          </a:p>
          <a:p>
            <a:endParaRPr lang="cs-CZ" dirty="0"/>
          </a:p>
        </p:txBody>
      </p:sp>
    </p:spTree>
    <p:extLst>
      <p:ext uri="{BB962C8B-B14F-4D97-AF65-F5344CB8AC3E}">
        <p14:creationId xmlns:p14="http://schemas.microsoft.com/office/powerpoint/2010/main" val="194770993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QR- </a:t>
            </a:r>
            <a:r>
              <a:rPr lang="cs-CZ" b="1" dirty="0" err="1"/>
              <a:t>Quick</a:t>
            </a:r>
            <a:r>
              <a:rPr lang="cs-CZ" b="1" dirty="0"/>
              <a:t> Response- „Rychlá reakce“</a:t>
            </a:r>
          </a:p>
        </p:txBody>
      </p:sp>
      <p:sp>
        <p:nvSpPr>
          <p:cNvPr id="3" name="Zástupný symbol pro obsah 2"/>
          <p:cNvSpPr>
            <a:spLocks noGrp="1"/>
          </p:cNvSpPr>
          <p:nvPr>
            <p:ph idx="1"/>
          </p:nvPr>
        </p:nvSpPr>
        <p:spPr/>
        <p:txBody>
          <a:bodyPr>
            <a:normAutofit fontScale="92500" lnSpcReduction="20000"/>
          </a:bodyPr>
          <a:lstStyle/>
          <a:p>
            <a:endParaRPr lang="cs-CZ" dirty="0"/>
          </a:p>
          <a:p>
            <a:r>
              <a:rPr lang="cs-CZ" dirty="0"/>
              <a:t>-každý článek sdílí informaci o prodeji, objednávkách a zásobách s ostatními články od výrobce až po maloobchod. </a:t>
            </a:r>
          </a:p>
          <a:p>
            <a:r>
              <a:rPr lang="cs-CZ" dirty="0"/>
              <a:t>-Zrychluje se tok informací. </a:t>
            </a:r>
          </a:p>
          <a:p>
            <a:r>
              <a:rPr lang="cs-CZ" dirty="0"/>
              <a:t>-Zboží lze dodávat levněji (úspora času), roste zisk, náklady se snižují. </a:t>
            </a:r>
          </a:p>
          <a:p>
            <a:r>
              <a:rPr lang="cs-CZ" dirty="0"/>
              <a:t>-Technologie předpokládá zavedení automatické evidence (čárové kódy) a elektronickou výměnu dat. </a:t>
            </a:r>
          </a:p>
          <a:p>
            <a:endParaRPr lang="cs-CZ" dirty="0"/>
          </a:p>
        </p:txBody>
      </p:sp>
    </p:spTree>
    <p:extLst>
      <p:ext uri="{BB962C8B-B14F-4D97-AF65-F5344CB8AC3E}">
        <p14:creationId xmlns:p14="http://schemas.microsoft.com/office/powerpoint/2010/main" val="95661537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rmAutofit fontScale="90000"/>
          </a:bodyPr>
          <a:lstStyle/>
          <a:p>
            <a:r>
              <a:rPr lang="cs-CZ" b="1" dirty="0"/>
              <a:t>ECR- </a:t>
            </a:r>
            <a:r>
              <a:rPr lang="cs-CZ" b="1" dirty="0" err="1"/>
              <a:t>efficient</a:t>
            </a:r>
            <a:r>
              <a:rPr lang="cs-CZ" b="1" dirty="0"/>
              <a:t> </a:t>
            </a:r>
            <a:r>
              <a:rPr lang="cs-CZ" b="1" dirty="0" err="1"/>
              <a:t>consumer</a:t>
            </a:r>
            <a:r>
              <a:rPr lang="cs-CZ" b="1" dirty="0"/>
              <a:t> response – „účinná spotřebitelská reakce“</a:t>
            </a:r>
          </a:p>
        </p:txBody>
      </p:sp>
      <p:sp>
        <p:nvSpPr>
          <p:cNvPr id="3" name="Zástupný symbol pro obsah 2"/>
          <p:cNvSpPr>
            <a:spLocks noGrp="1"/>
          </p:cNvSpPr>
          <p:nvPr>
            <p:ph idx="1"/>
          </p:nvPr>
        </p:nvSpPr>
        <p:spPr/>
        <p:txBody>
          <a:bodyPr>
            <a:normAutofit/>
          </a:bodyPr>
          <a:lstStyle/>
          <a:p>
            <a:endParaRPr lang="cs-CZ" dirty="0"/>
          </a:p>
          <a:p>
            <a:endParaRPr lang="cs-CZ" dirty="0"/>
          </a:p>
          <a:p>
            <a:r>
              <a:rPr lang="cs-CZ" dirty="0"/>
              <a:t>Aplikace technologie QR. </a:t>
            </a:r>
          </a:p>
          <a:p>
            <a:r>
              <a:rPr lang="cs-CZ" dirty="0"/>
              <a:t>Propojení logistického řetězce se snahou plnit potřeby a přání konečných zákazníků. </a:t>
            </a:r>
          </a:p>
          <a:p>
            <a:r>
              <a:rPr lang="cs-CZ" dirty="0"/>
              <a:t>Vyžaduje automatickou identifikaci, elektronickou výměnu dat a elektronický převod peněz. </a:t>
            </a:r>
          </a:p>
          <a:p>
            <a:endParaRPr lang="cs-CZ" dirty="0"/>
          </a:p>
        </p:txBody>
      </p:sp>
    </p:spTree>
    <p:extLst>
      <p:ext uri="{BB962C8B-B14F-4D97-AF65-F5344CB8AC3E}">
        <p14:creationId xmlns:p14="http://schemas.microsoft.com/office/powerpoint/2010/main" val="203066652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 MRP, CRP</a:t>
            </a:r>
          </a:p>
        </p:txBody>
      </p:sp>
      <p:sp>
        <p:nvSpPr>
          <p:cNvPr id="3" name="Zástupný symbol pro obsah 2"/>
          <p:cNvSpPr>
            <a:spLocks noGrp="1"/>
          </p:cNvSpPr>
          <p:nvPr>
            <p:ph idx="1"/>
          </p:nvPr>
        </p:nvSpPr>
        <p:spPr/>
        <p:txBody>
          <a:bodyPr>
            <a:normAutofit fontScale="85000" lnSpcReduction="20000"/>
          </a:bodyPr>
          <a:lstStyle/>
          <a:p>
            <a:r>
              <a:rPr lang="cs-CZ" b="1" dirty="0"/>
              <a:t>MRP </a:t>
            </a:r>
            <a:r>
              <a:rPr lang="cs-CZ" dirty="0"/>
              <a:t>– </a:t>
            </a:r>
            <a:r>
              <a:rPr lang="cs-CZ" i="1" dirty="0" err="1"/>
              <a:t>Material</a:t>
            </a:r>
            <a:r>
              <a:rPr lang="cs-CZ" i="1" dirty="0"/>
              <a:t> </a:t>
            </a:r>
            <a:r>
              <a:rPr lang="cs-CZ" i="1" dirty="0" err="1"/>
              <a:t>Requirements</a:t>
            </a:r>
            <a:r>
              <a:rPr lang="cs-CZ" i="1" dirty="0"/>
              <a:t> </a:t>
            </a:r>
            <a:r>
              <a:rPr lang="cs-CZ" i="1" dirty="0" err="1"/>
              <a:t>Planning</a:t>
            </a:r>
            <a:r>
              <a:rPr lang="cs-CZ" dirty="0"/>
              <a:t>- plánování materiálových potřeb</a:t>
            </a:r>
          </a:p>
          <a:p>
            <a:pPr lvl="1"/>
            <a:r>
              <a:rPr lang="cs-CZ" dirty="0"/>
              <a:t> Plánování z materiálových kusovníků hotových výrobků a aktuálních objednávek na tyto výrobky. </a:t>
            </a:r>
          </a:p>
          <a:p>
            <a:pPr lvl="1"/>
            <a:r>
              <a:rPr lang="cs-CZ" dirty="0"/>
              <a:t>plánovaly pouze materiál bez uvažování výrobních kapacit.</a:t>
            </a:r>
          </a:p>
          <a:p>
            <a:pPr lvl="1"/>
            <a:r>
              <a:rPr lang="cs-CZ" dirty="0"/>
              <a:t>Nevýhody: nebrala v úvahu kapacitní možnosti výroby, vypočítávala zkreslené průběžné doby výroby, vedla k příliš vysokým zásobám a stanovovala příliš dlouhé průběžné doby výroby. Celkově se jí vyčítala špatná synchronizace výrobních procesů (skladování, přesun, výrobní operace). </a:t>
            </a:r>
          </a:p>
          <a:p>
            <a:r>
              <a:rPr lang="cs-CZ" b="1" dirty="0"/>
              <a:t>CRP - </a:t>
            </a:r>
            <a:r>
              <a:rPr lang="cs-CZ" i="1" dirty="0" err="1"/>
              <a:t>Capacity</a:t>
            </a:r>
            <a:r>
              <a:rPr lang="cs-CZ" i="1" dirty="0"/>
              <a:t> </a:t>
            </a:r>
            <a:r>
              <a:rPr lang="cs-CZ" i="1" dirty="0" err="1"/>
              <a:t>Resource</a:t>
            </a:r>
            <a:r>
              <a:rPr lang="cs-CZ" i="1" dirty="0"/>
              <a:t> </a:t>
            </a:r>
            <a:r>
              <a:rPr lang="cs-CZ" i="1" dirty="0" err="1"/>
              <a:t>Planning</a:t>
            </a:r>
            <a:r>
              <a:rPr lang="cs-CZ" dirty="0"/>
              <a:t>. Tento systém pracoval nezávisle na MRP, ale měl také velkou nevýhodu - spojovat je musel člověk ručně. </a:t>
            </a:r>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324801439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CI technologie</a:t>
            </a:r>
          </a:p>
        </p:txBody>
      </p:sp>
      <p:sp>
        <p:nvSpPr>
          <p:cNvPr id="3" name="Zástupný symbol pro obsah 2"/>
          <p:cNvSpPr>
            <a:spLocks noGrp="1"/>
          </p:cNvSpPr>
          <p:nvPr>
            <p:ph idx="1"/>
          </p:nvPr>
        </p:nvSpPr>
        <p:spPr/>
        <p:txBody>
          <a:bodyPr>
            <a:normAutofit fontScale="70000" lnSpcReduction="20000"/>
          </a:bodyPr>
          <a:lstStyle/>
          <a:p>
            <a:endParaRPr lang="cs-CZ" dirty="0"/>
          </a:p>
          <a:p>
            <a:endParaRPr lang="cs-CZ" dirty="0"/>
          </a:p>
          <a:p>
            <a:r>
              <a:rPr lang="en-US" dirty="0"/>
              <a:t>CAD (Computer Aided Design) – </a:t>
            </a:r>
            <a:r>
              <a:rPr lang="en-US" dirty="0" err="1"/>
              <a:t>navrhování</a:t>
            </a:r>
            <a:r>
              <a:rPr lang="en-US" dirty="0"/>
              <a:t> a </a:t>
            </a:r>
            <a:r>
              <a:rPr lang="en-US" dirty="0" err="1"/>
              <a:t>konstrukce</a:t>
            </a:r>
            <a:r>
              <a:rPr lang="en-US" dirty="0"/>
              <a:t>, </a:t>
            </a:r>
          </a:p>
          <a:p>
            <a:r>
              <a:rPr lang="en-US" dirty="0"/>
              <a:t>CAM (Computer Aided Manufacturing) – </a:t>
            </a:r>
            <a:r>
              <a:rPr lang="en-US" dirty="0" err="1"/>
              <a:t>řízení</a:t>
            </a:r>
            <a:r>
              <a:rPr lang="en-US" dirty="0"/>
              <a:t> </a:t>
            </a:r>
            <a:r>
              <a:rPr lang="en-US" dirty="0" err="1"/>
              <a:t>výroby</a:t>
            </a:r>
            <a:r>
              <a:rPr lang="en-US" dirty="0"/>
              <a:t>, </a:t>
            </a:r>
          </a:p>
          <a:p>
            <a:r>
              <a:rPr lang="en-US" dirty="0"/>
              <a:t>CAP (Computer Aided </a:t>
            </a:r>
            <a:r>
              <a:rPr lang="en-US" dirty="0" err="1"/>
              <a:t>Planing</a:t>
            </a:r>
            <a:r>
              <a:rPr lang="en-US" dirty="0"/>
              <a:t>) – </a:t>
            </a:r>
            <a:r>
              <a:rPr lang="en-US" dirty="0" err="1"/>
              <a:t>plánování</a:t>
            </a:r>
            <a:r>
              <a:rPr lang="en-US" dirty="0"/>
              <a:t>, </a:t>
            </a:r>
          </a:p>
          <a:p>
            <a:r>
              <a:rPr lang="cs-CZ" dirty="0"/>
              <a:t>CAI (</a:t>
            </a:r>
            <a:r>
              <a:rPr lang="cs-CZ" dirty="0" err="1"/>
              <a:t>Computer</a:t>
            </a:r>
            <a:r>
              <a:rPr lang="cs-CZ" dirty="0"/>
              <a:t> </a:t>
            </a:r>
            <a:r>
              <a:rPr lang="cs-CZ" dirty="0" err="1"/>
              <a:t>Aided</a:t>
            </a:r>
            <a:r>
              <a:rPr lang="cs-CZ" dirty="0"/>
              <a:t> </a:t>
            </a:r>
            <a:r>
              <a:rPr lang="cs-CZ" dirty="0" err="1"/>
              <a:t>Information</a:t>
            </a:r>
            <a:r>
              <a:rPr lang="cs-CZ" dirty="0"/>
              <a:t>) – informace, </a:t>
            </a:r>
          </a:p>
          <a:p>
            <a:r>
              <a:rPr lang="cs-CZ" dirty="0"/>
              <a:t>CAQ (</a:t>
            </a:r>
            <a:r>
              <a:rPr lang="cs-CZ" dirty="0" err="1"/>
              <a:t>Computer</a:t>
            </a:r>
            <a:r>
              <a:rPr lang="cs-CZ" dirty="0"/>
              <a:t> </a:t>
            </a:r>
            <a:r>
              <a:rPr lang="cs-CZ" dirty="0" err="1"/>
              <a:t>Aided</a:t>
            </a:r>
            <a:r>
              <a:rPr lang="cs-CZ" dirty="0"/>
              <a:t> </a:t>
            </a:r>
            <a:r>
              <a:rPr lang="cs-CZ" dirty="0" err="1"/>
              <a:t>Quality</a:t>
            </a:r>
            <a:r>
              <a:rPr lang="cs-CZ" dirty="0"/>
              <a:t> Kontrol) – automatická kontrola kvality, </a:t>
            </a:r>
          </a:p>
          <a:p>
            <a:r>
              <a:rPr lang="en-US" dirty="0"/>
              <a:t>CAT (Computer Aided Testing) – </a:t>
            </a:r>
            <a:r>
              <a:rPr lang="en-US" dirty="0" err="1"/>
              <a:t>automatický</a:t>
            </a:r>
            <a:r>
              <a:rPr lang="en-US" dirty="0"/>
              <a:t> </a:t>
            </a:r>
            <a:r>
              <a:rPr lang="en-US" dirty="0" err="1"/>
              <a:t>měřící</a:t>
            </a:r>
            <a:r>
              <a:rPr lang="en-US" dirty="0"/>
              <a:t> </a:t>
            </a:r>
            <a:r>
              <a:rPr lang="en-US" dirty="0" err="1"/>
              <a:t>systém</a:t>
            </a:r>
            <a:r>
              <a:rPr lang="en-US" dirty="0"/>
              <a:t>, </a:t>
            </a:r>
          </a:p>
          <a:p>
            <a:r>
              <a:rPr lang="cs-CZ" dirty="0"/>
              <a:t>CAS (</a:t>
            </a:r>
            <a:r>
              <a:rPr lang="cs-CZ" dirty="0" err="1"/>
              <a:t>Computer</a:t>
            </a:r>
            <a:r>
              <a:rPr lang="cs-CZ" dirty="0"/>
              <a:t> </a:t>
            </a:r>
            <a:r>
              <a:rPr lang="cs-CZ" dirty="0" err="1"/>
              <a:t>Aided</a:t>
            </a:r>
            <a:r>
              <a:rPr lang="cs-CZ" dirty="0"/>
              <a:t> </a:t>
            </a:r>
            <a:r>
              <a:rPr lang="cs-CZ" dirty="0" err="1"/>
              <a:t>Service</a:t>
            </a:r>
            <a:r>
              <a:rPr lang="cs-CZ" dirty="0"/>
              <a:t>) – automatický systém obsluhy (údržby), </a:t>
            </a:r>
          </a:p>
          <a:p>
            <a:r>
              <a:rPr lang="cs-CZ" dirty="0"/>
              <a:t>CIL (</a:t>
            </a:r>
            <a:r>
              <a:rPr lang="cs-CZ" dirty="0" err="1"/>
              <a:t>Computer</a:t>
            </a:r>
            <a:r>
              <a:rPr lang="cs-CZ" dirty="0"/>
              <a:t> </a:t>
            </a:r>
            <a:r>
              <a:rPr lang="cs-CZ" dirty="0" err="1"/>
              <a:t>Integrated</a:t>
            </a:r>
            <a:r>
              <a:rPr lang="cs-CZ" dirty="0"/>
              <a:t> </a:t>
            </a:r>
            <a:r>
              <a:rPr lang="cs-CZ" dirty="0" err="1"/>
              <a:t>Logistics</a:t>
            </a:r>
            <a:r>
              <a:rPr lang="cs-CZ" dirty="0"/>
              <a:t>) - partnerský systém obsluhy. </a:t>
            </a:r>
          </a:p>
          <a:p>
            <a:endParaRPr lang="cs-CZ" dirty="0"/>
          </a:p>
        </p:txBody>
      </p:sp>
    </p:spTree>
    <p:extLst>
      <p:ext uri="{BB962C8B-B14F-4D97-AF65-F5344CB8AC3E}">
        <p14:creationId xmlns:p14="http://schemas.microsoft.com/office/powerpoint/2010/main" val="277132184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Automatická identifikace</a:t>
            </a:r>
          </a:p>
        </p:txBody>
      </p:sp>
      <p:sp>
        <p:nvSpPr>
          <p:cNvPr id="3" name="Zástupný symbol pro obsah 2"/>
          <p:cNvSpPr>
            <a:spLocks noGrp="1"/>
          </p:cNvSpPr>
          <p:nvPr>
            <p:ph idx="1"/>
          </p:nvPr>
        </p:nvSpPr>
        <p:spPr/>
        <p:txBody>
          <a:bodyPr>
            <a:normAutofit fontScale="70000" lnSpcReduction="20000"/>
          </a:bodyPr>
          <a:lstStyle/>
          <a:p>
            <a:endParaRPr lang="cs-CZ" dirty="0"/>
          </a:p>
          <a:p>
            <a:endParaRPr lang="cs-CZ" dirty="0"/>
          </a:p>
          <a:p>
            <a:r>
              <a:rPr lang="cs-CZ" dirty="0"/>
              <a:t>Automatická identifikace je automatické zjišťování totožnosti pasivních nebo aktivních prvků podle jejich fyzických znaků, kódu nebo nosiče dat (etikety, štítku apod.) na principu optickém, radiofrekvenčním, magnetickém nebo hlasovém. </a:t>
            </a:r>
          </a:p>
          <a:p>
            <a:r>
              <a:rPr lang="cs-CZ" dirty="0"/>
              <a:t>U pasivních prvků – probíhá automatická identifikace výrobků nebo dílů a z nich vytvořených manipulačních skupin. </a:t>
            </a:r>
          </a:p>
          <a:p>
            <a:r>
              <a:rPr lang="cs-CZ" dirty="0"/>
              <a:t>U aktivních prvků probíhá automatická identifikace dopravních prostředků, předává se informace o jejich pohybu a tím o pohybu zboží. S výhodou se využívá např. vjezd do objektu, čerpání pohonných hmot. </a:t>
            </a:r>
          </a:p>
          <a:p>
            <a:endParaRPr lang="cs-CZ" dirty="0"/>
          </a:p>
        </p:txBody>
      </p:sp>
    </p:spTree>
    <p:extLst>
      <p:ext uri="{BB962C8B-B14F-4D97-AF65-F5344CB8AC3E}">
        <p14:creationId xmlns:p14="http://schemas.microsoft.com/office/powerpoint/2010/main" val="389955895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Automatická identifikace</a:t>
            </a:r>
          </a:p>
        </p:txBody>
      </p:sp>
      <p:sp>
        <p:nvSpPr>
          <p:cNvPr id="3" name="Zástupný symbol pro obsah 2"/>
          <p:cNvSpPr>
            <a:spLocks noGrp="1"/>
          </p:cNvSpPr>
          <p:nvPr>
            <p:ph idx="1"/>
          </p:nvPr>
        </p:nvSpPr>
        <p:spPr/>
        <p:txBody>
          <a:bodyPr>
            <a:normAutofit fontScale="77500" lnSpcReduction="20000"/>
          </a:bodyPr>
          <a:lstStyle/>
          <a:p>
            <a:endParaRPr lang="cs-CZ" dirty="0"/>
          </a:p>
          <a:p>
            <a:endParaRPr lang="cs-CZ" dirty="0"/>
          </a:p>
          <a:p>
            <a:r>
              <a:rPr lang="cs-CZ" dirty="0"/>
              <a:t>podle fyzických znaků: </a:t>
            </a:r>
          </a:p>
          <a:p>
            <a:pPr lvl="1"/>
            <a:r>
              <a:rPr lang="pt-BR" dirty="0"/>
              <a:t>kamerou podle tvaru nebo barvy, </a:t>
            </a:r>
          </a:p>
          <a:p>
            <a:pPr lvl="1"/>
            <a:r>
              <a:rPr lang="cs-CZ" dirty="0"/>
              <a:t>váhou podle hmotnosti, </a:t>
            </a:r>
          </a:p>
          <a:p>
            <a:r>
              <a:rPr lang="cs-CZ" dirty="0"/>
              <a:t>podle kódu: </a:t>
            </a:r>
          </a:p>
          <a:p>
            <a:pPr lvl="1"/>
            <a:r>
              <a:rPr lang="cs-CZ" dirty="0"/>
              <a:t>laserovým snímačem čárového kódu, </a:t>
            </a:r>
          </a:p>
          <a:p>
            <a:r>
              <a:rPr lang="cs-CZ" dirty="0"/>
              <a:t>podle nosiče dat: </a:t>
            </a:r>
          </a:p>
          <a:p>
            <a:pPr lvl="1"/>
            <a:r>
              <a:rPr lang="cs-CZ" dirty="0"/>
              <a:t>snímač radiofrekvenčního signálu odraženého či vyslaného štítkem připevněným na kontejneru. </a:t>
            </a:r>
          </a:p>
          <a:p>
            <a:pPr lvl="1"/>
            <a:r>
              <a:rPr lang="cs-CZ" dirty="0"/>
              <a:t>Automatická identifikace má vysokou rychlost snímání a minimální chybovost (u čárových kódů 1 chyba na 3 miliony znaků). </a:t>
            </a:r>
          </a:p>
        </p:txBody>
      </p:sp>
    </p:spTree>
    <p:extLst>
      <p:ext uri="{BB962C8B-B14F-4D97-AF65-F5344CB8AC3E}">
        <p14:creationId xmlns:p14="http://schemas.microsoft.com/office/powerpoint/2010/main" val="161376213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rmAutofit fontScale="90000"/>
          </a:bodyPr>
          <a:lstStyle/>
          <a:p>
            <a:r>
              <a:rPr lang="cs-CZ" b="1" dirty="0"/>
              <a:t>Optický princip a identifikace pomocí čárových kódů</a:t>
            </a:r>
          </a:p>
        </p:txBody>
      </p:sp>
      <p:sp>
        <p:nvSpPr>
          <p:cNvPr id="3" name="Zástupný symbol pro obsah 2"/>
          <p:cNvSpPr>
            <a:spLocks noGrp="1"/>
          </p:cNvSpPr>
          <p:nvPr>
            <p:ph idx="1"/>
          </p:nvPr>
        </p:nvSpPr>
        <p:spPr/>
        <p:txBody>
          <a:bodyPr>
            <a:normAutofit fontScale="70000" lnSpcReduction="20000"/>
          </a:bodyPr>
          <a:lstStyle/>
          <a:p>
            <a:endParaRPr lang="cs-CZ" dirty="0"/>
          </a:p>
          <a:p>
            <a:endParaRPr lang="cs-CZ" dirty="0"/>
          </a:p>
          <a:p>
            <a:r>
              <a:rPr lang="cs-CZ" dirty="0"/>
              <a:t>řízení procesů, </a:t>
            </a:r>
          </a:p>
          <a:p>
            <a:r>
              <a:rPr lang="cs-CZ" dirty="0"/>
              <a:t>kontrolu stavů, </a:t>
            </a:r>
          </a:p>
          <a:p>
            <a:r>
              <a:rPr lang="cs-CZ" dirty="0"/>
              <a:t>sběr informací, </a:t>
            </a:r>
          </a:p>
          <a:p>
            <a:r>
              <a:rPr lang="cs-CZ" dirty="0"/>
              <a:t>transakční procesy. </a:t>
            </a:r>
          </a:p>
          <a:p>
            <a:endParaRPr lang="cs-CZ" dirty="0"/>
          </a:p>
          <a:p>
            <a:endParaRPr lang="cs-CZ" dirty="0"/>
          </a:p>
          <a:p>
            <a:endParaRPr lang="cs-CZ" dirty="0"/>
          </a:p>
          <a:p>
            <a:endParaRPr lang="cs-CZ" dirty="0"/>
          </a:p>
          <a:p>
            <a:r>
              <a:rPr lang="cs-CZ" dirty="0"/>
              <a:t>Čárové kódy </a:t>
            </a:r>
          </a:p>
          <a:p>
            <a:r>
              <a:rPr lang="cs-CZ" dirty="0"/>
              <a:t>RFID </a:t>
            </a:r>
          </a:p>
          <a:p>
            <a:endParaRPr lang="cs-CZ" dirty="0"/>
          </a:p>
        </p:txBody>
      </p:sp>
    </p:spTree>
    <p:extLst>
      <p:ext uri="{BB962C8B-B14F-4D97-AF65-F5344CB8AC3E}">
        <p14:creationId xmlns:p14="http://schemas.microsoft.com/office/powerpoint/2010/main" val="91841839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Řízení kvality v logistice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05748916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Metody řízení kvality</a:t>
            </a:r>
          </a:p>
        </p:txBody>
      </p:sp>
      <p:sp>
        <p:nvSpPr>
          <p:cNvPr id="3" name="Zástupný symbol pro obsah 2"/>
          <p:cNvSpPr>
            <a:spLocks noGrp="1"/>
          </p:cNvSpPr>
          <p:nvPr>
            <p:ph idx="1"/>
          </p:nvPr>
        </p:nvSpPr>
        <p:spPr/>
        <p:txBody>
          <a:bodyPr>
            <a:normAutofit fontScale="85000" lnSpcReduction="20000"/>
          </a:bodyPr>
          <a:lstStyle/>
          <a:p>
            <a:r>
              <a:rPr lang="cs-CZ" dirty="0"/>
              <a:t>APQP (</a:t>
            </a:r>
            <a:r>
              <a:rPr lang="cs-CZ" dirty="0" err="1"/>
              <a:t>Advanced</a:t>
            </a:r>
            <a:r>
              <a:rPr lang="cs-CZ" dirty="0"/>
              <a:t> </a:t>
            </a:r>
            <a:r>
              <a:rPr lang="cs-CZ" dirty="0" err="1"/>
              <a:t>Product</a:t>
            </a:r>
            <a:r>
              <a:rPr lang="cs-CZ" dirty="0"/>
              <a:t> </a:t>
            </a:r>
            <a:r>
              <a:rPr lang="cs-CZ" dirty="0" err="1"/>
              <a:t>Quality</a:t>
            </a:r>
            <a:r>
              <a:rPr lang="cs-CZ" dirty="0"/>
              <a:t> </a:t>
            </a:r>
            <a:r>
              <a:rPr lang="cs-CZ" dirty="0" err="1"/>
              <a:t>Planning</a:t>
            </a:r>
            <a:r>
              <a:rPr lang="cs-CZ" dirty="0"/>
              <a:t>)</a:t>
            </a:r>
          </a:p>
          <a:p>
            <a:r>
              <a:rPr lang="cs-CZ" dirty="0" err="1"/>
              <a:t>Demingův</a:t>
            </a:r>
            <a:r>
              <a:rPr lang="cs-CZ" dirty="0"/>
              <a:t> cyklus (PDCA)</a:t>
            </a:r>
          </a:p>
          <a:p>
            <a:r>
              <a:rPr lang="cs-CZ" dirty="0"/>
              <a:t>EFQM Excellence Model</a:t>
            </a:r>
          </a:p>
          <a:p>
            <a:r>
              <a:rPr lang="cs-CZ" dirty="0" err="1"/>
              <a:t>Kaizen</a:t>
            </a:r>
            <a:endParaRPr lang="cs-CZ" dirty="0"/>
          </a:p>
          <a:p>
            <a:r>
              <a:rPr lang="cs-CZ" dirty="0"/>
              <a:t>Kroužky kvality (</a:t>
            </a:r>
            <a:r>
              <a:rPr lang="cs-CZ" dirty="0" err="1"/>
              <a:t>Quality</a:t>
            </a:r>
            <a:r>
              <a:rPr lang="cs-CZ" dirty="0"/>
              <a:t> </a:t>
            </a:r>
            <a:r>
              <a:rPr lang="cs-CZ" dirty="0" err="1"/>
              <a:t>Circles</a:t>
            </a:r>
            <a:r>
              <a:rPr lang="cs-CZ" dirty="0"/>
              <a:t>)</a:t>
            </a:r>
          </a:p>
          <a:p>
            <a:r>
              <a:rPr lang="cs-CZ" dirty="0" err="1"/>
              <a:t>Lean</a:t>
            </a:r>
            <a:endParaRPr lang="cs-CZ" dirty="0"/>
          </a:p>
          <a:p>
            <a:r>
              <a:rPr lang="cs-CZ" dirty="0" err="1"/>
              <a:t>Poka-yoke</a:t>
            </a:r>
            <a:endParaRPr lang="cs-CZ" dirty="0"/>
          </a:p>
          <a:p>
            <a:r>
              <a:rPr lang="cs-CZ" dirty="0" err="1"/>
              <a:t>Six</a:t>
            </a:r>
            <a:r>
              <a:rPr lang="cs-CZ" dirty="0"/>
              <a:t> Sigma</a:t>
            </a:r>
          </a:p>
          <a:p>
            <a:r>
              <a:rPr lang="cs-CZ" dirty="0"/>
              <a:t>TQM – </a:t>
            </a:r>
            <a:r>
              <a:rPr lang="cs-CZ" dirty="0" err="1"/>
              <a:t>Total</a:t>
            </a:r>
            <a:r>
              <a:rPr lang="cs-CZ" dirty="0"/>
              <a:t> </a:t>
            </a:r>
            <a:r>
              <a:rPr lang="cs-CZ" dirty="0" err="1"/>
              <a:t>Quality</a:t>
            </a:r>
            <a:r>
              <a:rPr lang="cs-CZ" dirty="0"/>
              <a:t> Management</a:t>
            </a:r>
          </a:p>
          <a:p>
            <a:r>
              <a:rPr lang="cs-CZ" dirty="0"/>
              <a:t>Metoda 5S</a:t>
            </a:r>
          </a:p>
          <a:p>
            <a:endParaRPr lang="cs-CZ" dirty="0"/>
          </a:p>
        </p:txBody>
      </p:sp>
    </p:spTree>
    <p:extLst>
      <p:ext uri="{BB962C8B-B14F-4D97-AF65-F5344CB8AC3E}">
        <p14:creationId xmlns:p14="http://schemas.microsoft.com/office/powerpoint/2010/main" val="3114996454"/>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Standardy a rámce v oblasti kvality:</a:t>
            </a:r>
          </a:p>
        </p:txBody>
      </p:sp>
      <p:sp>
        <p:nvSpPr>
          <p:cNvPr id="3" name="Zástupný symbol pro obsah 2"/>
          <p:cNvSpPr>
            <a:spLocks noGrp="1"/>
          </p:cNvSpPr>
          <p:nvPr>
            <p:ph idx="1"/>
          </p:nvPr>
        </p:nvSpPr>
        <p:spPr/>
        <p:txBody>
          <a:bodyPr>
            <a:normAutofit fontScale="77500" lnSpcReduction="20000"/>
          </a:bodyPr>
          <a:lstStyle/>
          <a:p>
            <a:r>
              <a:rPr lang="cs-CZ" dirty="0"/>
              <a:t>ISO 9001 Systém managementu kvality Systém managementu kvality</a:t>
            </a:r>
          </a:p>
          <a:p>
            <a:r>
              <a:rPr lang="cs-CZ" dirty="0"/>
              <a:t>ISO/TS 10004:2010 - Systém managementu kvality - Spokojenost zákazníků - Průvodce monitorováním a měřením</a:t>
            </a:r>
          </a:p>
          <a:p>
            <a:r>
              <a:rPr lang="cs-CZ" dirty="0"/>
              <a:t>ISO 13485 - Zdravotnické prostředky - Systémy managementu jakosti – Požadavky pro účely předpisů</a:t>
            </a:r>
          </a:p>
          <a:p>
            <a:r>
              <a:rPr lang="cs-CZ" dirty="0"/>
              <a:t>ISO/TS 16949 - nový mezinárodní standard systému managementu jakosti v automobilovém průmyslu</a:t>
            </a:r>
          </a:p>
          <a:p>
            <a:r>
              <a:rPr lang="cs-CZ" dirty="0"/>
              <a:t>MSA (</a:t>
            </a:r>
            <a:r>
              <a:rPr lang="cs-CZ" dirty="0" err="1"/>
              <a:t>Measurement</a:t>
            </a:r>
            <a:r>
              <a:rPr lang="cs-CZ" dirty="0"/>
              <a:t> </a:t>
            </a:r>
            <a:r>
              <a:rPr lang="cs-CZ" dirty="0" err="1"/>
              <a:t>System</a:t>
            </a:r>
            <a:r>
              <a:rPr lang="cs-CZ" dirty="0"/>
              <a:t> </a:t>
            </a:r>
            <a:r>
              <a:rPr lang="cs-CZ" dirty="0" err="1"/>
              <a:t>Analysis</a:t>
            </a:r>
            <a:r>
              <a:rPr lang="cs-CZ" dirty="0"/>
              <a:t>) Analýza systému měření</a:t>
            </a:r>
          </a:p>
          <a:p>
            <a:r>
              <a:rPr lang="cs-CZ" dirty="0"/>
              <a:t>VDA (VDA 1, VDA 2, VDA 3, VDA 4, VDA 5, VDA 6, VDA 7) - německá norma kvality v automobilovém průmyslu </a:t>
            </a:r>
          </a:p>
        </p:txBody>
      </p:sp>
    </p:spTree>
    <p:extLst>
      <p:ext uri="{BB962C8B-B14F-4D97-AF65-F5344CB8AC3E}">
        <p14:creationId xmlns:p14="http://schemas.microsoft.com/office/powerpoint/2010/main" val="276249265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Pojmy a terminologie</a:t>
            </a:r>
          </a:p>
        </p:txBody>
      </p:sp>
      <p:sp>
        <p:nvSpPr>
          <p:cNvPr id="3" name="Zástupný symbol pro obsah 2"/>
          <p:cNvSpPr>
            <a:spLocks noGrp="1"/>
          </p:cNvSpPr>
          <p:nvPr>
            <p:ph idx="1"/>
          </p:nvPr>
        </p:nvSpPr>
        <p:spPr/>
        <p:txBody>
          <a:bodyPr/>
          <a:lstStyle/>
          <a:p>
            <a:endParaRPr lang="cs-CZ" dirty="0"/>
          </a:p>
          <a:p>
            <a:endParaRPr lang="cs-CZ" dirty="0"/>
          </a:p>
          <a:p>
            <a:r>
              <a:rPr lang="cs-CZ" dirty="0"/>
              <a:t>Certifikace, </a:t>
            </a:r>
          </a:p>
          <a:p>
            <a:r>
              <a:rPr lang="cs-CZ" dirty="0"/>
              <a:t>Unifikace, </a:t>
            </a:r>
          </a:p>
          <a:p>
            <a:r>
              <a:rPr lang="cs-CZ" dirty="0"/>
              <a:t>Standardizace. </a:t>
            </a:r>
          </a:p>
        </p:txBody>
      </p:sp>
    </p:spTree>
    <p:extLst>
      <p:ext uri="{BB962C8B-B14F-4D97-AF65-F5344CB8AC3E}">
        <p14:creationId xmlns:p14="http://schemas.microsoft.com/office/powerpoint/2010/main" val="3510154665"/>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Řízení kvality v logistice</a:t>
            </a:r>
          </a:p>
        </p:txBody>
      </p:sp>
      <p:sp>
        <p:nvSpPr>
          <p:cNvPr id="3" name="Zástupný symbol pro obsah 2"/>
          <p:cNvSpPr>
            <a:spLocks noGrp="1"/>
          </p:cNvSpPr>
          <p:nvPr>
            <p:ph idx="1"/>
          </p:nvPr>
        </p:nvSpPr>
        <p:spPr/>
        <p:txBody>
          <a:bodyPr/>
          <a:lstStyle/>
          <a:p>
            <a:endParaRPr lang="cs-CZ" dirty="0"/>
          </a:p>
          <a:p>
            <a:endParaRPr lang="cs-CZ" dirty="0"/>
          </a:p>
          <a:p>
            <a:r>
              <a:rPr lang="cs-CZ" dirty="0"/>
              <a:t>Certifikace vyžadují firmy, které jsou již samy certifikovány. </a:t>
            </a:r>
          </a:p>
          <a:p>
            <a:r>
              <a:rPr lang="cs-CZ" dirty="0"/>
              <a:t>Z logistického hlediska je to potvrzení tendence přesunu od slaďování parametrů prvků logistických systémů k propojování procesů. </a:t>
            </a:r>
          </a:p>
          <a:p>
            <a:endParaRPr lang="cs-CZ" dirty="0"/>
          </a:p>
        </p:txBody>
      </p:sp>
    </p:spTree>
    <p:extLst>
      <p:ext uri="{BB962C8B-B14F-4D97-AF65-F5344CB8AC3E}">
        <p14:creationId xmlns:p14="http://schemas.microsoft.com/office/powerpoint/2010/main" val="42991327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Řízení kvality v logistice</a:t>
            </a:r>
          </a:p>
        </p:txBody>
      </p:sp>
      <p:sp>
        <p:nvSpPr>
          <p:cNvPr id="3" name="Zástupný symbol pro obsah 2"/>
          <p:cNvSpPr>
            <a:spLocks noGrp="1"/>
          </p:cNvSpPr>
          <p:nvPr>
            <p:ph idx="1"/>
          </p:nvPr>
        </p:nvSpPr>
        <p:spPr/>
        <p:txBody>
          <a:bodyPr>
            <a:normAutofit fontScale="85000" lnSpcReduction="20000"/>
          </a:bodyPr>
          <a:lstStyle/>
          <a:p>
            <a:endParaRPr lang="cs-CZ" dirty="0"/>
          </a:p>
          <a:p>
            <a:endParaRPr lang="cs-CZ" dirty="0"/>
          </a:p>
          <a:p>
            <a:r>
              <a:rPr lang="cs-CZ" dirty="0"/>
              <a:t>jaká je sortimentní nabídka dodavatele, </a:t>
            </a:r>
          </a:p>
          <a:p>
            <a:r>
              <a:rPr lang="cs-CZ" dirty="0"/>
              <a:t>za jaké ceny nabízí, jaký je cenový vývoj, </a:t>
            </a:r>
          </a:p>
          <a:p>
            <a:r>
              <a:rPr lang="cs-CZ" dirty="0"/>
              <a:t>jaké jsou jeho výkony, </a:t>
            </a:r>
          </a:p>
          <a:p>
            <a:r>
              <a:rPr lang="cs-CZ" dirty="0"/>
              <a:t>jakými výrobními, popř. skladovými kapacitami disponuje, </a:t>
            </a:r>
          </a:p>
          <a:p>
            <a:r>
              <a:rPr lang="cs-CZ" dirty="0"/>
              <a:t>jaký je jím používaný informační a komunikační systém, </a:t>
            </a:r>
          </a:p>
          <a:p>
            <a:r>
              <a:rPr lang="cs-CZ" dirty="0"/>
              <a:t>kdo jsou jeho zákazníci a jaké o něm podávají reference, </a:t>
            </a:r>
          </a:p>
          <a:p>
            <a:r>
              <a:rPr lang="cs-CZ" dirty="0"/>
              <a:t>jak se vyvíjí jeho prodej, tržby a zisk, atd. </a:t>
            </a:r>
          </a:p>
          <a:p>
            <a:endParaRPr lang="cs-CZ" dirty="0"/>
          </a:p>
        </p:txBody>
      </p:sp>
    </p:spTree>
    <p:extLst>
      <p:ext uri="{BB962C8B-B14F-4D97-AF65-F5344CB8AC3E}">
        <p14:creationId xmlns:p14="http://schemas.microsoft.com/office/powerpoint/2010/main" val="24327306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 MRP II</a:t>
            </a:r>
          </a:p>
        </p:txBody>
      </p:sp>
      <p:sp>
        <p:nvSpPr>
          <p:cNvPr id="3" name="Zástupný symbol pro obsah 2"/>
          <p:cNvSpPr>
            <a:spLocks noGrp="1"/>
          </p:cNvSpPr>
          <p:nvPr>
            <p:ph idx="1"/>
          </p:nvPr>
        </p:nvSpPr>
        <p:spPr/>
        <p:txBody>
          <a:bodyPr>
            <a:normAutofit fontScale="77500" lnSpcReduction="20000"/>
          </a:bodyPr>
          <a:lstStyle/>
          <a:p>
            <a:r>
              <a:rPr lang="cs-CZ" b="1" dirty="0"/>
              <a:t>MRP II-</a:t>
            </a:r>
            <a:r>
              <a:rPr lang="cs-CZ" b="1" dirty="0" err="1"/>
              <a:t>Manufacturing</a:t>
            </a:r>
            <a:r>
              <a:rPr lang="cs-CZ" b="1" dirty="0"/>
              <a:t> </a:t>
            </a:r>
            <a:r>
              <a:rPr lang="cs-CZ" b="1" dirty="0" err="1"/>
              <a:t>resource</a:t>
            </a:r>
            <a:r>
              <a:rPr lang="cs-CZ" b="1" dirty="0"/>
              <a:t> </a:t>
            </a:r>
            <a:r>
              <a:rPr lang="cs-CZ" b="1" dirty="0" err="1"/>
              <a:t>planning</a:t>
            </a:r>
            <a:r>
              <a:rPr lang="cs-CZ" b="1" dirty="0"/>
              <a:t>- plánování výrobních zdrojů</a:t>
            </a:r>
          </a:p>
          <a:p>
            <a:pPr lvl="1"/>
            <a:r>
              <a:rPr lang="cs-CZ" dirty="0"/>
              <a:t>je zaměřen na řízení zakázek, především výrobních, případně obchodních. </a:t>
            </a:r>
          </a:p>
          <a:p>
            <a:pPr lvl="1"/>
            <a:r>
              <a:rPr lang="cs-CZ" dirty="0"/>
              <a:t>je výrazně výrobkově orientovaný. Proto používá k výpočtu požadavků na komponenty a materiál kusovníky a pracovní (technologické) postupy k výpočtu požadavků na kapacity </a:t>
            </a:r>
          </a:p>
          <a:p>
            <a:pPr lvl="1"/>
            <a:r>
              <a:rPr lang="en-US" dirty="0"/>
              <a:t>n</a:t>
            </a:r>
            <a:r>
              <a:rPr lang="cs-CZ" dirty="0"/>
              <a:t>a základě hlavního plánu výroby se vypočítává budoucí potřeba materiálu a kapacit</a:t>
            </a:r>
            <a:r>
              <a:rPr lang="en-US" dirty="0"/>
              <a:t>; </a:t>
            </a:r>
            <a:r>
              <a:rPr lang="cs-CZ" dirty="0"/>
              <a:t>je orientovaný do budoucnosti. </a:t>
            </a:r>
          </a:p>
          <a:p>
            <a:pPr lvl="1"/>
            <a:r>
              <a:rPr lang="cs-CZ" dirty="0"/>
              <a:t>požadavky na kapacity a materiál jsou časově rozlišovány, je použito časové fázování. Ke stanovení správného termínu požadavku se používá průběžných dob výroby. </a:t>
            </a:r>
          </a:p>
          <a:p>
            <a:pPr lvl="1"/>
            <a:r>
              <a:rPr lang="en-US" dirty="0"/>
              <a:t>v </a:t>
            </a:r>
            <a:r>
              <a:rPr lang="cs-CZ" dirty="0"/>
              <a:t>konceptu je obsaženo plánování podle priorit, ale vždy s prioritou splnění plánu hlavní výroby. </a:t>
            </a:r>
          </a:p>
          <a:p>
            <a:endParaRPr lang="cs-CZ" dirty="0"/>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400575964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Česká logistická asociace</a:t>
            </a:r>
          </a:p>
        </p:txBody>
      </p:sp>
      <p:sp>
        <p:nvSpPr>
          <p:cNvPr id="3" name="Zástupný symbol pro obsah 2"/>
          <p:cNvSpPr>
            <a:spLocks noGrp="1"/>
          </p:cNvSpPr>
          <p:nvPr>
            <p:ph idx="1"/>
          </p:nvPr>
        </p:nvSpPr>
        <p:spPr/>
        <p:txBody>
          <a:bodyPr>
            <a:normAutofit fontScale="85000" lnSpcReduction="10000"/>
          </a:bodyPr>
          <a:lstStyle/>
          <a:p>
            <a:endParaRPr lang="cs-CZ" dirty="0"/>
          </a:p>
          <a:p>
            <a:endParaRPr lang="cs-CZ" dirty="0"/>
          </a:p>
          <a:p>
            <a:r>
              <a:rPr lang="cs-CZ" dirty="0"/>
              <a:t>založena v roce 1993. </a:t>
            </a:r>
          </a:p>
          <a:p>
            <a:r>
              <a:rPr lang="cs-CZ" dirty="0"/>
              <a:t>V roce 2001 se stala řádným členem Evropské logistické asociace (ELA) </a:t>
            </a:r>
          </a:p>
          <a:p>
            <a:r>
              <a:rPr lang="cs-CZ" dirty="0"/>
              <a:t>v roce 2004 členem ECBL, a tím i národním certifikační orgánem manažerů – specialistů v oblasti logistiky. </a:t>
            </a:r>
          </a:p>
          <a:p>
            <a:r>
              <a:rPr lang="cs-CZ" dirty="0"/>
              <a:t>Asociace udržuje a rozvíjí široké zahraniční kontakty a nabízí pomoc zahraničním subjektům při vstupu na náš trh. </a:t>
            </a:r>
          </a:p>
          <a:p>
            <a:endParaRPr lang="cs-CZ" dirty="0"/>
          </a:p>
        </p:txBody>
      </p:sp>
    </p:spTree>
    <p:extLst>
      <p:ext uri="{BB962C8B-B14F-4D97-AF65-F5344CB8AC3E}">
        <p14:creationId xmlns:p14="http://schemas.microsoft.com/office/powerpoint/2010/main" val="407496933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Národní certifikační rada</a:t>
            </a:r>
          </a:p>
        </p:txBody>
      </p:sp>
      <p:sp>
        <p:nvSpPr>
          <p:cNvPr id="3" name="Zástupný symbol pro obsah 2"/>
          <p:cNvSpPr>
            <a:spLocks noGrp="1"/>
          </p:cNvSpPr>
          <p:nvPr>
            <p:ph idx="1"/>
          </p:nvPr>
        </p:nvSpPr>
        <p:spPr/>
        <p:txBody>
          <a:bodyPr>
            <a:normAutofit fontScale="92500"/>
          </a:bodyPr>
          <a:lstStyle/>
          <a:p>
            <a:endParaRPr lang="cs-CZ" dirty="0"/>
          </a:p>
          <a:p>
            <a:endParaRPr lang="cs-CZ" dirty="0"/>
          </a:p>
          <a:p>
            <a:r>
              <a:rPr lang="cs-CZ" dirty="0"/>
              <a:t>Na národních úrovních je certifikace řízena národními certifikačními centry, která jsou metodicky řízena a zpětně prověřována z ECBL. </a:t>
            </a:r>
          </a:p>
          <a:p>
            <a:r>
              <a:rPr lang="cs-CZ" dirty="0"/>
              <a:t>Česká logistická asociace jako člen ELA získala v roce 2005 oprávnění k certifikaci v podmínkách České republiky a přebrala roli národního certifikačního centra. </a:t>
            </a:r>
          </a:p>
          <a:p>
            <a:endParaRPr lang="cs-CZ" dirty="0"/>
          </a:p>
        </p:txBody>
      </p:sp>
    </p:spTree>
    <p:extLst>
      <p:ext uri="{BB962C8B-B14F-4D97-AF65-F5344CB8AC3E}">
        <p14:creationId xmlns:p14="http://schemas.microsoft.com/office/powerpoint/2010/main" val="4048247915"/>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 certifikace ECBL</a:t>
            </a:r>
          </a:p>
        </p:txBody>
      </p:sp>
      <p:sp>
        <p:nvSpPr>
          <p:cNvPr id="3" name="Zástupný symbol pro obsah 2"/>
          <p:cNvSpPr>
            <a:spLocks noGrp="1"/>
          </p:cNvSpPr>
          <p:nvPr>
            <p:ph idx="1"/>
          </p:nvPr>
        </p:nvSpPr>
        <p:spPr/>
        <p:txBody>
          <a:bodyPr>
            <a:normAutofit fontScale="92500"/>
          </a:bodyPr>
          <a:lstStyle/>
          <a:p>
            <a:endParaRPr lang="cs-CZ" dirty="0"/>
          </a:p>
          <a:p>
            <a:endParaRPr lang="cs-CZ" dirty="0"/>
          </a:p>
          <a:p>
            <a:r>
              <a:rPr lang="cs-CZ" dirty="0"/>
              <a:t>je umožnit pracovníkům z logistické praxe získat po splnění kvalifikačních a odborných požadavků evropský certifikát. </a:t>
            </a:r>
          </a:p>
          <a:p>
            <a:r>
              <a:rPr lang="cs-CZ" dirty="0"/>
              <a:t>Certifikát vypovídá o tom, že držitel zná, používá a v praxi aplikuje metody logistického řízení, které odpovídají evropským standardům a jeho kvalifikace je tedy na evropské úrovni. </a:t>
            </a:r>
          </a:p>
        </p:txBody>
      </p:sp>
    </p:spTree>
    <p:extLst>
      <p:ext uri="{BB962C8B-B14F-4D97-AF65-F5344CB8AC3E}">
        <p14:creationId xmlns:p14="http://schemas.microsoft.com/office/powerpoint/2010/main" val="294429520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Úrovně certifikace</a:t>
            </a:r>
          </a:p>
        </p:txBody>
      </p:sp>
      <p:sp>
        <p:nvSpPr>
          <p:cNvPr id="3" name="Zástupný symbol pro obsah 2"/>
          <p:cNvSpPr>
            <a:spLocks noGrp="1"/>
          </p:cNvSpPr>
          <p:nvPr>
            <p:ph idx="1"/>
          </p:nvPr>
        </p:nvSpPr>
        <p:spPr/>
        <p:txBody>
          <a:bodyPr/>
          <a:lstStyle/>
          <a:p>
            <a:endParaRPr lang="cs-CZ" dirty="0"/>
          </a:p>
          <a:p>
            <a:r>
              <a:rPr lang="cs-CZ" dirty="0"/>
              <a:t>V České republice je možné (v souladu se standardy ECBL) získat certifikaci v kategorii junior a senior, které se liší požadavky na kvalifikaci uchazeče a úroveň jeho teoretických i praktických znalostí. </a:t>
            </a:r>
          </a:p>
        </p:txBody>
      </p:sp>
    </p:spTree>
    <p:extLst>
      <p:ext uri="{BB962C8B-B14F-4D97-AF65-F5344CB8AC3E}">
        <p14:creationId xmlns:p14="http://schemas.microsoft.com/office/powerpoint/2010/main" val="3868562874"/>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Kategorie junior</a:t>
            </a:r>
          </a:p>
        </p:txBody>
      </p:sp>
      <p:sp>
        <p:nvSpPr>
          <p:cNvPr id="3" name="Zástupný symbol pro obsah 2"/>
          <p:cNvSpPr>
            <a:spLocks noGrp="1"/>
          </p:cNvSpPr>
          <p:nvPr>
            <p:ph idx="1"/>
          </p:nvPr>
        </p:nvSpPr>
        <p:spPr/>
        <p:txBody>
          <a:bodyPr/>
          <a:lstStyle/>
          <a:p>
            <a:endParaRPr lang="cs-CZ" dirty="0"/>
          </a:p>
          <a:p>
            <a:endParaRPr lang="cs-CZ" dirty="0"/>
          </a:p>
          <a:p>
            <a:r>
              <a:rPr lang="cs-CZ" dirty="0"/>
              <a:t>určena pro manažery na základním stupni řízení. </a:t>
            </a:r>
          </a:p>
          <a:p>
            <a:r>
              <a:rPr lang="cs-CZ" dirty="0"/>
              <a:t>Typickými pozicemi uchazečů jsou vedoucí výrobních úseků, mistři, dispečeři a plánovači. </a:t>
            </a:r>
          </a:p>
          <a:p>
            <a:endParaRPr lang="cs-CZ" dirty="0"/>
          </a:p>
        </p:txBody>
      </p:sp>
    </p:spTree>
    <p:extLst>
      <p:ext uri="{BB962C8B-B14F-4D97-AF65-F5344CB8AC3E}">
        <p14:creationId xmlns:p14="http://schemas.microsoft.com/office/powerpoint/2010/main" val="1654828857"/>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Kategorie senior</a:t>
            </a:r>
          </a:p>
        </p:txBody>
      </p:sp>
      <p:sp>
        <p:nvSpPr>
          <p:cNvPr id="3" name="Zástupný symbol pro obsah 2"/>
          <p:cNvSpPr>
            <a:spLocks noGrp="1"/>
          </p:cNvSpPr>
          <p:nvPr>
            <p:ph idx="1"/>
          </p:nvPr>
        </p:nvSpPr>
        <p:spPr/>
        <p:txBody>
          <a:bodyPr>
            <a:normAutofit fontScale="92500" lnSpcReduction="10000"/>
          </a:bodyPr>
          <a:lstStyle/>
          <a:p>
            <a:endParaRPr lang="cs-CZ" dirty="0"/>
          </a:p>
          <a:p>
            <a:endParaRPr lang="cs-CZ" dirty="0"/>
          </a:p>
          <a:p>
            <a:r>
              <a:rPr lang="cs-CZ" dirty="0"/>
              <a:t>určena pro manažery na středním stupni řízení odpovědné za plánování a řízení logistických řetězců nebo jejich částí, případně pro odborné pracovníky připravující se na vyšší řídicí pozice v oblasti logistiky. </a:t>
            </a:r>
          </a:p>
          <a:p>
            <a:r>
              <a:rPr lang="cs-CZ" dirty="0"/>
              <a:t>Typickými pozicemi uchazečů o certifikát v této kategorii jsou vedoucí oddělení a vedoucí logistických provozů </a:t>
            </a:r>
          </a:p>
          <a:p>
            <a:endParaRPr lang="cs-CZ" dirty="0"/>
          </a:p>
        </p:txBody>
      </p:sp>
    </p:spTree>
    <p:extLst>
      <p:ext uri="{BB962C8B-B14F-4D97-AF65-F5344CB8AC3E}">
        <p14:creationId xmlns:p14="http://schemas.microsoft.com/office/powerpoint/2010/main" val="2418099522"/>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Kvalifikační požadavky junior</a:t>
            </a:r>
          </a:p>
        </p:txBody>
      </p:sp>
      <p:sp>
        <p:nvSpPr>
          <p:cNvPr id="3" name="Zástupný symbol pro obsah 2"/>
          <p:cNvSpPr>
            <a:spLocks noGrp="1"/>
          </p:cNvSpPr>
          <p:nvPr>
            <p:ph idx="1"/>
          </p:nvPr>
        </p:nvSpPr>
        <p:spPr/>
        <p:txBody>
          <a:bodyPr/>
          <a:lstStyle/>
          <a:p>
            <a:endParaRPr lang="cs-CZ"/>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72816"/>
            <a:ext cx="8694642" cy="425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180297"/>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Kvalifikační požadavky senior</a:t>
            </a:r>
          </a:p>
        </p:txBody>
      </p:sp>
      <p:sp>
        <p:nvSpPr>
          <p:cNvPr id="3" name="Zástupný symbol pro obsah 2"/>
          <p:cNvSpPr>
            <a:spLocks noGrp="1"/>
          </p:cNvSpPr>
          <p:nvPr>
            <p:ph idx="1"/>
          </p:nvPr>
        </p:nvSpPr>
        <p:spPr/>
        <p:txBody>
          <a:bodyPr/>
          <a:lstStyle/>
          <a:p>
            <a:endParaRPr lang="cs-CZ"/>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276872"/>
            <a:ext cx="7899186" cy="369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740521"/>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Logistický audit</a:t>
            </a:r>
          </a:p>
        </p:txBody>
      </p:sp>
      <p:sp>
        <p:nvSpPr>
          <p:cNvPr id="3" name="Zástupný symbol pro obsah 2"/>
          <p:cNvSpPr>
            <a:spLocks noGrp="1"/>
          </p:cNvSpPr>
          <p:nvPr>
            <p:ph idx="1"/>
          </p:nvPr>
        </p:nvSpPr>
        <p:spPr/>
        <p:txBody>
          <a:bodyPr>
            <a:normAutofit fontScale="92500" lnSpcReduction="20000"/>
          </a:bodyPr>
          <a:lstStyle/>
          <a:p>
            <a:endParaRPr lang="cs-CZ" dirty="0"/>
          </a:p>
          <a:p>
            <a:endParaRPr lang="cs-CZ" dirty="0"/>
          </a:p>
          <a:p>
            <a:r>
              <a:rPr lang="cs-CZ" dirty="0"/>
              <a:t>standardizovaný vyhodnocovací a projektový proces, který je zaměřen na logistické funkce podnikového systému řízení. </a:t>
            </a:r>
          </a:p>
          <a:p>
            <a:r>
              <a:rPr lang="cs-CZ" dirty="0"/>
              <a:t>Svým rozsahem odpovídá centrálnímu pojetí logistiky zahrnujícímu aspekty řízení materiálového toku v celém jeho průběhu od dodavatelů k zákazníkům. </a:t>
            </a:r>
          </a:p>
          <a:p>
            <a:r>
              <a:rPr lang="cs-CZ" dirty="0"/>
              <a:t>Nositelem tohoto řízení jsou primární podnikové funkce: nákup – výroba – prodej. </a:t>
            </a:r>
          </a:p>
          <a:p>
            <a:endParaRPr lang="cs-CZ" dirty="0"/>
          </a:p>
        </p:txBody>
      </p:sp>
    </p:spTree>
    <p:extLst>
      <p:ext uri="{BB962C8B-B14F-4D97-AF65-F5344CB8AC3E}">
        <p14:creationId xmlns:p14="http://schemas.microsoft.com/office/powerpoint/2010/main" val="500561380"/>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Logistický audit</a:t>
            </a:r>
          </a:p>
        </p:txBody>
      </p:sp>
      <p:sp>
        <p:nvSpPr>
          <p:cNvPr id="3" name="Zástupný symbol pro obsah 2"/>
          <p:cNvSpPr>
            <a:spLocks noGrp="1"/>
          </p:cNvSpPr>
          <p:nvPr>
            <p:ph idx="1"/>
          </p:nvPr>
        </p:nvSpPr>
        <p:spPr/>
        <p:txBody>
          <a:bodyPr>
            <a:normAutofit fontScale="85000" lnSpcReduction="10000"/>
          </a:bodyPr>
          <a:lstStyle/>
          <a:p>
            <a:endParaRPr lang="cs-CZ" dirty="0"/>
          </a:p>
          <a:p>
            <a:endParaRPr lang="cs-CZ" dirty="0"/>
          </a:p>
          <a:p>
            <a:r>
              <a:rPr lang="cs-CZ" dirty="0"/>
              <a:t>Cílem logistického auditu je stanovení požadované úrovně služeb a porovnání výkonnosti podnikové logistiky se strategickými cíli, požadavky zákazníků a návaznosti na dlouhý proces rozvoje společnosti. </a:t>
            </a:r>
          </a:p>
          <a:p>
            <a:pPr marL="0" indent="0">
              <a:buNone/>
            </a:pPr>
            <a:r>
              <a:rPr lang="cs-CZ" dirty="0"/>
              <a:t>Stanovení základních měřítek a ukazatelů lze členit na: </a:t>
            </a:r>
          </a:p>
          <a:p>
            <a:r>
              <a:rPr lang="cs-CZ" dirty="0"/>
              <a:t>Interní </a:t>
            </a:r>
          </a:p>
          <a:p>
            <a:r>
              <a:rPr lang="cs-CZ" dirty="0"/>
              <a:t>Externí </a:t>
            </a:r>
          </a:p>
          <a:p>
            <a:endParaRPr lang="cs-CZ" dirty="0"/>
          </a:p>
        </p:txBody>
      </p:sp>
    </p:spTree>
    <p:extLst>
      <p:ext uri="{BB962C8B-B14F-4D97-AF65-F5344CB8AC3E}">
        <p14:creationId xmlns:p14="http://schemas.microsoft.com/office/powerpoint/2010/main" val="129693585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a:t>
            </a:r>
            <a:r>
              <a:rPr lang="en-US" b="1" dirty="0"/>
              <a:t> ERP</a:t>
            </a:r>
            <a:endParaRPr lang="cs-CZ" b="1" dirty="0"/>
          </a:p>
        </p:txBody>
      </p:sp>
      <p:sp>
        <p:nvSpPr>
          <p:cNvPr id="3" name="Zástupný symbol pro obsah 2"/>
          <p:cNvSpPr>
            <a:spLocks noGrp="1"/>
          </p:cNvSpPr>
          <p:nvPr>
            <p:ph idx="1"/>
          </p:nvPr>
        </p:nvSpPr>
        <p:spPr/>
        <p:txBody>
          <a:bodyPr>
            <a:normAutofit fontScale="55000" lnSpcReduction="20000"/>
          </a:bodyPr>
          <a:lstStyle/>
          <a:p>
            <a:pPr marL="0" indent="0">
              <a:buNone/>
            </a:pPr>
            <a:r>
              <a:rPr lang="en-US" b="1" dirty="0"/>
              <a:t>ERP-</a:t>
            </a:r>
            <a:r>
              <a:rPr lang="cs-CZ" b="1" i="1" dirty="0"/>
              <a:t> ENTERPRISE RESOURCE PLANNING </a:t>
            </a:r>
            <a:r>
              <a:rPr lang="en-US" b="1" i="1" dirty="0"/>
              <a:t>– </a:t>
            </a:r>
            <a:r>
              <a:rPr lang="cs-CZ" b="1" i="1" dirty="0"/>
              <a:t>Plánování podnikových zdrojů</a:t>
            </a:r>
          </a:p>
          <a:p>
            <a:r>
              <a:rPr lang="cs-CZ" dirty="0"/>
              <a:t>Tyto systémy zajišťují pokrytí podnikových činností informačním systémem především v oblastech: </a:t>
            </a:r>
          </a:p>
          <a:p>
            <a:pPr lvl="1"/>
            <a:r>
              <a:rPr lang="cs-CZ" dirty="0"/>
              <a:t>nákupu a skladování materiálu; </a:t>
            </a:r>
          </a:p>
          <a:p>
            <a:pPr lvl="1"/>
            <a:r>
              <a:rPr lang="cs-CZ" dirty="0"/>
              <a:t>technické přípravy výroby (zpracování agend kusovníků, technologických postupů, normování apod.); </a:t>
            </a:r>
          </a:p>
          <a:p>
            <a:pPr lvl="1"/>
            <a:r>
              <a:rPr lang="cs-CZ" dirty="0"/>
              <a:t>plánování výroby a kalkulací; </a:t>
            </a:r>
          </a:p>
          <a:p>
            <a:pPr lvl="1"/>
            <a:r>
              <a:rPr lang="cs-CZ" dirty="0"/>
              <a:t>prodeje. </a:t>
            </a:r>
          </a:p>
          <a:p>
            <a:pPr lvl="1"/>
            <a:endParaRPr lang="cs-CZ" dirty="0"/>
          </a:p>
          <a:p>
            <a:pPr lvl="1"/>
            <a:endParaRPr lang="cs-CZ" dirty="0"/>
          </a:p>
          <a:p>
            <a:pPr lvl="1"/>
            <a:endParaRPr lang="cs-CZ" dirty="0"/>
          </a:p>
          <a:p>
            <a:pPr lvl="1"/>
            <a:endParaRPr lang="cs-CZ" dirty="0"/>
          </a:p>
          <a:p>
            <a:r>
              <a:rPr lang="cs-CZ" sz="2200" dirty="0"/>
              <a:t>V rámci podnikového systému jsou doplňovány o systémy podporující podnikové činnosti v oblasti ekonomických informací, tj. účetnictví, financování, controllingu a o systémy podporující práci s lidskými zdroji v oblastech zpracování mzdových a personálních agend </a:t>
            </a:r>
          </a:p>
          <a:p>
            <a:r>
              <a:rPr lang="cs-CZ" sz="2200" dirty="0"/>
              <a:t>Dále jsou podnikové systémy doplňovány o systémy pro podporu kancelářských prací a prací s dokumentací, systémy pro podporu marketingových činností. </a:t>
            </a:r>
          </a:p>
          <a:p>
            <a:r>
              <a:rPr lang="cs-CZ" sz="2200" dirty="0"/>
              <a:t>Se systémy kategorie ERP jsou v rámci podnikových systémů více či méně provázány specializované systémy pro podporu konstrukčních prací (CAD), systémy pro podporu tvorby technologických postupů (CAPP), systémy pro řízení jakosti (CAQ) a další. </a:t>
            </a:r>
            <a:endParaRPr lang="cs-CZ" sz="2200" b="1" dirty="0"/>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881421313"/>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Logistický audit</a:t>
            </a:r>
          </a:p>
        </p:txBody>
      </p:sp>
      <p:sp>
        <p:nvSpPr>
          <p:cNvPr id="3" name="Zástupný symbol pro obsah 2"/>
          <p:cNvSpPr>
            <a:spLocks noGrp="1"/>
          </p:cNvSpPr>
          <p:nvPr>
            <p:ph idx="1"/>
          </p:nvPr>
        </p:nvSpPr>
        <p:spPr/>
        <p:txBody>
          <a:bodyPr/>
          <a:lstStyle/>
          <a:p>
            <a:endParaRPr lang="cs-CZ" dirty="0"/>
          </a:p>
          <a:p>
            <a:endParaRPr lang="cs-CZ" dirty="0"/>
          </a:p>
          <a:p>
            <a:r>
              <a:rPr lang="cs-CZ" dirty="0"/>
              <a:t>-identifikace silných a slabých stránek, </a:t>
            </a:r>
          </a:p>
          <a:p>
            <a:r>
              <a:rPr lang="cs-CZ" dirty="0"/>
              <a:t>-pojmenování nedostatků a hrozeb. </a:t>
            </a:r>
          </a:p>
          <a:p>
            <a:r>
              <a:rPr lang="cs-CZ" dirty="0"/>
              <a:t>Podle jednotlivých činností a procesů jsou kladeny otázky a podle odpovědí pak hodnocena organizace. </a:t>
            </a:r>
          </a:p>
        </p:txBody>
      </p:sp>
    </p:spTree>
    <p:extLst>
      <p:ext uri="{BB962C8B-B14F-4D97-AF65-F5344CB8AC3E}">
        <p14:creationId xmlns:p14="http://schemas.microsoft.com/office/powerpoint/2010/main" val="4245679499"/>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Logistický audit</a:t>
            </a:r>
          </a:p>
        </p:txBody>
      </p:sp>
      <p:sp>
        <p:nvSpPr>
          <p:cNvPr id="3" name="Zástupný symbol pro obsah 2"/>
          <p:cNvSpPr>
            <a:spLocks noGrp="1"/>
          </p:cNvSpPr>
          <p:nvPr>
            <p:ph idx="1"/>
          </p:nvPr>
        </p:nvSpPr>
        <p:spPr/>
        <p:txBody>
          <a:bodyPr/>
          <a:lstStyle/>
          <a:p>
            <a:endParaRPr lang="cs-CZ" dirty="0"/>
          </a:p>
          <a:p>
            <a:endParaRPr lang="cs-CZ" dirty="0"/>
          </a:p>
          <a:p>
            <a:r>
              <a:rPr lang="cs-CZ" dirty="0"/>
              <a:t>V nákupu: např. jak jsou realizovány procesy nákupu? </a:t>
            </a:r>
          </a:p>
          <a:p>
            <a:r>
              <a:rPr lang="cs-CZ" dirty="0"/>
              <a:t>Ve skladování surovin: např. vyhovuje manipulační technika ve skladu surovin? </a:t>
            </a:r>
          </a:p>
          <a:p>
            <a:r>
              <a:rPr lang="cs-CZ" dirty="0"/>
              <a:t>Ve skladu hotové výroby: např. jak jsou řízeny zásoby hotové výroby? </a:t>
            </a:r>
          </a:p>
        </p:txBody>
      </p:sp>
    </p:spTree>
    <p:extLst>
      <p:ext uri="{BB962C8B-B14F-4D97-AF65-F5344CB8AC3E}">
        <p14:creationId xmlns:p14="http://schemas.microsoft.com/office/powerpoint/2010/main" val="38193661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IS-PPS</a:t>
            </a:r>
          </a:p>
        </p:txBody>
      </p:sp>
      <p:sp>
        <p:nvSpPr>
          <p:cNvPr id="3" name="Zástupný symbol pro obsah 2"/>
          <p:cNvSpPr>
            <a:spLocks noGrp="1"/>
          </p:cNvSpPr>
          <p:nvPr>
            <p:ph idx="1"/>
          </p:nvPr>
        </p:nvSpPr>
        <p:spPr/>
        <p:txBody>
          <a:bodyPr/>
          <a:lstStyle/>
          <a:p>
            <a:r>
              <a:rPr lang="cs-CZ" dirty="0"/>
              <a:t>PPS (</a:t>
            </a:r>
            <a:r>
              <a:rPr lang="cs-CZ" i="1" dirty="0" err="1"/>
              <a:t>Production</a:t>
            </a:r>
            <a:r>
              <a:rPr lang="cs-CZ" i="1" dirty="0"/>
              <a:t> </a:t>
            </a:r>
            <a:r>
              <a:rPr lang="cs-CZ" i="1" dirty="0" err="1"/>
              <a:t>Planning</a:t>
            </a:r>
            <a:r>
              <a:rPr lang="cs-CZ" i="1" dirty="0"/>
              <a:t> </a:t>
            </a:r>
            <a:r>
              <a:rPr lang="cs-CZ" i="1" dirty="0" err="1"/>
              <a:t>System</a:t>
            </a:r>
            <a:r>
              <a:rPr lang="cs-CZ" i="1" dirty="0"/>
              <a:t> </a:t>
            </a:r>
            <a:r>
              <a:rPr lang="cs-CZ" dirty="0"/>
              <a:t>- systém pro plánování a řízení výroby).</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564904"/>
            <a:ext cx="521017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366087008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 PPS</a:t>
            </a:r>
          </a:p>
        </p:txBody>
      </p:sp>
      <p:sp>
        <p:nvSpPr>
          <p:cNvPr id="3" name="Zástupný symbol pro obsah 2"/>
          <p:cNvSpPr>
            <a:spLocks noGrp="1"/>
          </p:cNvSpPr>
          <p:nvPr>
            <p:ph idx="1"/>
          </p:nvPr>
        </p:nvSpPr>
        <p:spPr/>
        <p:txBody>
          <a:bodyPr>
            <a:normAutofit fontScale="47500" lnSpcReduction="20000"/>
          </a:bodyPr>
          <a:lstStyle/>
          <a:p>
            <a:r>
              <a:rPr lang="cs-CZ" sz="3300" b="1" i="1" dirty="0"/>
              <a:t>Cíle</a:t>
            </a:r>
            <a:r>
              <a:rPr lang="cs-CZ" dirty="0"/>
              <a:t>: </a:t>
            </a:r>
          </a:p>
          <a:p>
            <a:pPr lvl="1"/>
            <a:r>
              <a:rPr lang="cs-CZ" dirty="0"/>
              <a:t>včasné stanovení spolehlivých termínů výroby; </a:t>
            </a:r>
          </a:p>
          <a:p>
            <a:pPr lvl="1"/>
            <a:r>
              <a:rPr lang="cs-CZ" dirty="0"/>
              <a:t> vysoká termínová spolehlivost v celém podniku; </a:t>
            </a:r>
          </a:p>
          <a:p>
            <a:pPr lvl="1"/>
            <a:r>
              <a:rPr lang="cs-CZ" dirty="0"/>
              <a:t>permanentní kontrola úzkých míst a případných problémů; </a:t>
            </a:r>
          </a:p>
          <a:p>
            <a:pPr lvl="1"/>
            <a:r>
              <a:rPr lang="cs-CZ" dirty="0"/>
              <a:t> krátké průběžné doby v administrativě a ve výrobě; </a:t>
            </a:r>
          </a:p>
          <a:p>
            <a:pPr lvl="1"/>
            <a:r>
              <a:rPr lang="cs-CZ" dirty="0"/>
              <a:t>včasné zabezpečení zdrojů; </a:t>
            </a:r>
          </a:p>
          <a:p>
            <a:pPr lvl="1"/>
            <a:r>
              <a:rPr lang="cs-CZ" dirty="0"/>
              <a:t>optimalizace využívaní strojního vybavení; </a:t>
            </a:r>
          </a:p>
          <a:p>
            <a:pPr lvl="1"/>
            <a:r>
              <a:rPr lang="cs-CZ" dirty="0"/>
              <a:t> snížení a udržení nízkých zásob ve skladech a ve výrobě; </a:t>
            </a:r>
          </a:p>
          <a:p>
            <a:pPr lvl="1"/>
            <a:r>
              <a:rPr lang="cs-CZ" dirty="0"/>
              <a:t>řízení velkého počtu zakázek; </a:t>
            </a:r>
          </a:p>
          <a:p>
            <a:pPr lvl="1"/>
            <a:r>
              <a:rPr lang="cs-CZ" dirty="0"/>
              <a:t>vysoká aktuálnost a průhlednost celého vývoje zakázky; </a:t>
            </a:r>
          </a:p>
          <a:p>
            <a:pPr lvl="1"/>
            <a:r>
              <a:rPr lang="cs-CZ" dirty="0"/>
              <a:t>vysoká pružnost při plánování, řízení a vývoji s trvalým ohledem na měnící se podmínky; </a:t>
            </a:r>
          </a:p>
          <a:p>
            <a:pPr lvl="1"/>
            <a:r>
              <a:rPr lang="cs-CZ" dirty="0"/>
              <a:t>zvýšení rentability výroby. </a:t>
            </a:r>
          </a:p>
          <a:p>
            <a:endParaRPr lang="cs-CZ" dirty="0"/>
          </a:p>
          <a:p>
            <a:r>
              <a:rPr lang="cs-CZ" b="1" i="1" dirty="0"/>
              <a:t>Struktura:</a:t>
            </a:r>
            <a:endParaRPr lang="cs-CZ" dirty="0"/>
          </a:p>
          <a:p>
            <a:pPr lvl="1"/>
            <a:r>
              <a:rPr lang="cs-CZ" dirty="0"/>
              <a:t>technickou přípravou výroby – kusovníky, technologické postupy, kapacitní jednotky; </a:t>
            </a:r>
          </a:p>
          <a:p>
            <a:pPr lvl="1"/>
            <a:r>
              <a:rPr lang="cs-CZ" dirty="0"/>
              <a:t>nákupem; </a:t>
            </a:r>
          </a:p>
          <a:p>
            <a:pPr lvl="1"/>
            <a:r>
              <a:rPr lang="cs-CZ" dirty="0"/>
              <a:t>skladovým hospodářstvím; </a:t>
            </a:r>
          </a:p>
          <a:p>
            <a:pPr lvl="1"/>
            <a:r>
              <a:rPr lang="cs-CZ" dirty="0"/>
              <a:t>prodejem; </a:t>
            </a:r>
          </a:p>
          <a:p>
            <a:pPr lvl="1"/>
            <a:r>
              <a:rPr lang="cs-CZ" dirty="0"/>
              <a:t>řízením výroby; </a:t>
            </a:r>
          </a:p>
          <a:p>
            <a:pPr lvl="1"/>
            <a:r>
              <a:rPr lang="cs-CZ" dirty="0"/>
              <a:t>kalkulacemi; </a:t>
            </a:r>
          </a:p>
          <a:p>
            <a:pPr lvl="1"/>
            <a:r>
              <a:rPr lang="cs-CZ" dirty="0"/>
              <a:t>strategickým plánováním. </a:t>
            </a:r>
          </a:p>
          <a:p>
            <a:endParaRPr lang="cs-CZ" dirty="0"/>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60277070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Vývoj IS- APS, SCM</a:t>
            </a:r>
          </a:p>
        </p:txBody>
      </p:sp>
      <p:sp>
        <p:nvSpPr>
          <p:cNvPr id="3" name="Zástupný symbol pro obsah 2"/>
          <p:cNvSpPr>
            <a:spLocks noGrp="1"/>
          </p:cNvSpPr>
          <p:nvPr>
            <p:ph idx="1"/>
          </p:nvPr>
        </p:nvSpPr>
        <p:spPr/>
        <p:txBody>
          <a:bodyPr>
            <a:normAutofit fontScale="62500" lnSpcReduction="20000"/>
          </a:bodyPr>
          <a:lstStyle/>
          <a:p>
            <a:r>
              <a:rPr lang="cs-CZ" b="1" dirty="0"/>
              <a:t>APS </a:t>
            </a:r>
            <a:r>
              <a:rPr lang="cs-CZ" dirty="0"/>
              <a:t>– </a:t>
            </a:r>
            <a:r>
              <a:rPr lang="cs-CZ" i="1" dirty="0" err="1"/>
              <a:t>Advanced</a:t>
            </a:r>
            <a:r>
              <a:rPr lang="cs-CZ" i="1" dirty="0"/>
              <a:t> </a:t>
            </a:r>
            <a:r>
              <a:rPr lang="cs-CZ" i="1" dirty="0" err="1"/>
              <a:t>Planning</a:t>
            </a:r>
            <a:r>
              <a:rPr lang="cs-CZ" i="1" dirty="0"/>
              <a:t> and </a:t>
            </a:r>
            <a:r>
              <a:rPr lang="cs-CZ" i="1" dirty="0" err="1"/>
              <a:t>Scheduling</a:t>
            </a:r>
            <a:r>
              <a:rPr lang="cs-CZ" i="1" dirty="0"/>
              <a:t> </a:t>
            </a:r>
            <a:r>
              <a:rPr lang="cs-CZ" dirty="0"/>
              <a:t>(systémy pro pokročilé plánování a rozvrhování) a </a:t>
            </a:r>
            <a:r>
              <a:rPr lang="cs-CZ" b="1" dirty="0"/>
              <a:t>SCM </a:t>
            </a:r>
            <a:r>
              <a:rPr lang="cs-CZ" dirty="0"/>
              <a:t>– </a:t>
            </a:r>
            <a:r>
              <a:rPr lang="cs-CZ" i="1" dirty="0"/>
              <a:t>Supply </a:t>
            </a:r>
            <a:r>
              <a:rPr lang="cs-CZ" i="1" dirty="0" err="1"/>
              <a:t>Chain</a:t>
            </a:r>
            <a:r>
              <a:rPr lang="cs-CZ" i="1" dirty="0"/>
              <a:t> Management </a:t>
            </a:r>
            <a:r>
              <a:rPr lang="cs-CZ" dirty="0"/>
              <a:t>(systémy řízení globálních dodavatelských řetězců). </a:t>
            </a:r>
          </a:p>
          <a:p>
            <a:endParaRPr lang="cs-CZ" dirty="0"/>
          </a:p>
          <a:p>
            <a:pPr marL="0" indent="0">
              <a:buNone/>
            </a:pPr>
            <a:r>
              <a:rPr lang="cs-CZ" b="1" i="1" dirty="0"/>
              <a:t>CHARAKTERISTIKY SYSTÉMŮ POKROČILÉHO PLÁNOVÁNÍ A ROZVRHOVÁNÍ PRODUKCE </a:t>
            </a:r>
            <a:endParaRPr lang="cs-CZ" dirty="0"/>
          </a:p>
          <a:p>
            <a:pPr lvl="1"/>
            <a:r>
              <a:rPr lang="cs-CZ" dirty="0"/>
              <a:t>použití průběžně souběžného plánování se zohledňováním úzkých míst, </a:t>
            </a:r>
          </a:p>
          <a:p>
            <a:pPr lvl="1"/>
            <a:r>
              <a:rPr lang="cs-CZ" dirty="0"/>
              <a:t>uplatnění optimalizačních funkcí, </a:t>
            </a:r>
          </a:p>
          <a:p>
            <a:pPr lvl="1"/>
            <a:r>
              <a:rPr lang="cs-CZ" dirty="0"/>
              <a:t>práce se systémem priorit, </a:t>
            </a:r>
          </a:p>
          <a:p>
            <a:pPr lvl="1"/>
            <a:r>
              <a:rPr lang="cs-CZ" dirty="0"/>
              <a:t>volba plánovací strategie, </a:t>
            </a:r>
          </a:p>
          <a:p>
            <a:pPr lvl="1"/>
            <a:r>
              <a:rPr lang="en-US" dirty="0" err="1"/>
              <a:t>možnost</a:t>
            </a:r>
            <a:r>
              <a:rPr lang="en-US" dirty="0"/>
              <a:t> </a:t>
            </a:r>
            <a:r>
              <a:rPr lang="en-US" dirty="0" err="1"/>
              <a:t>uplatnění</a:t>
            </a:r>
            <a:r>
              <a:rPr lang="en-US" dirty="0"/>
              <a:t> </a:t>
            </a:r>
            <a:r>
              <a:rPr lang="en-US" dirty="0" err="1"/>
              <a:t>analýzy</a:t>
            </a:r>
            <a:r>
              <a:rPr lang="en-US" dirty="0"/>
              <a:t> What-if (co </a:t>
            </a:r>
            <a:r>
              <a:rPr lang="en-US" dirty="0" err="1"/>
              <a:t>když</a:t>
            </a:r>
            <a:r>
              <a:rPr lang="en-US" dirty="0"/>
              <a:t>), </a:t>
            </a:r>
          </a:p>
          <a:p>
            <a:pPr lvl="1"/>
            <a:r>
              <a:rPr lang="cs-CZ" dirty="0"/>
              <a:t>rozšíření záběru plánovacích funkcí o plánování požadavků, dodávek a transportu. </a:t>
            </a:r>
          </a:p>
          <a:p>
            <a:pPr lvl="1"/>
            <a:r>
              <a:rPr lang="cs-CZ" dirty="0"/>
              <a:t>funkce pro řízení dodavatelských řetězců lze v rámci podniku výhodně uplatnit pro řízení interních dodavatelských řetězců atd.</a:t>
            </a:r>
          </a:p>
          <a:p>
            <a:endParaRPr lang="cs-CZ" dirty="0"/>
          </a:p>
        </p:txBody>
      </p:sp>
      <p:sp>
        <p:nvSpPr>
          <p:cNvPr id="4" name="TextovéPole 3"/>
          <p:cNvSpPr txBox="1"/>
          <p:nvPr/>
        </p:nvSpPr>
        <p:spPr>
          <a:xfrm>
            <a:off x="467544" y="6093296"/>
            <a:ext cx="7632848" cy="369332"/>
          </a:xfrm>
          <a:prstGeom prst="rect">
            <a:avLst/>
          </a:prstGeom>
          <a:noFill/>
        </p:spPr>
        <p:txBody>
          <a:bodyPr wrap="square" rtlCol="0">
            <a:spAutoFit/>
          </a:bodyPr>
          <a:lstStyle/>
          <a:p>
            <a:r>
              <a:rPr lang="cs-CZ" dirty="0" err="1"/>
              <a:t>Čemerková</a:t>
            </a:r>
            <a:r>
              <a:rPr lang="cs-CZ" dirty="0"/>
              <a:t> Š., </a:t>
            </a:r>
            <a:r>
              <a:rPr lang="cs-CZ" dirty="0" err="1"/>
              <a:t>Klabusayová</a:t>
            </a:r>
            <a:r>
              <a:rPr lang="cs-CZ" dirty="0"/>
              <a:t> N. </a:t>
            </a:r>
            <a:r>
              <a:rPr lang="cs-CZ" i="1" dirty="0"/>
              <a:t>Výrobní logistika</a:t>
            </a:r>
            <a:r>
              <a:rPr lang="cs-CZ" dirty="0"/>
              <a:t>. OPF SUO. Karviná, 2013 </a:t>
            </a:r>
          </a:p>
        </p:txBody>
      </p:sp>
    </p:spTree>
    <p:extLst>
      <p:ext uri="{BB962C8B-B14F-4D97-AF65-F5344CB8AC3E}">
        <p14:creationId xmlns:p14="http://schemas.microsoft.com/office/powerpoint/2010/main" val="119766308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Logistický informační systém</a:t>
            </a:r>
          </a:p>
        </p:txBody>
      </p:sp>
      <p:sp>
        <p:nvSpPr>
          <p:cNvPr id="3" name="Zástupný symbol pro obsah 2"/>
          <p:cNvSpPr>
            <a:spLocks noGrp="1"/>
          </p:cNvSpPr>
          <p:nvPr>
            <p:ph idx="1"/>
          </p:nvPr>
        </p:nvSpPr>
        <p:spPr/>
        <p:txBody>
          <a:bodyPr/>
          <a:lstStyle/>
          <a:p>
            <a:endParaRPr lang="cs-CZ" dirty="0"/>
          </a:p>
          <a:p>
            <a:endParaRPr lang="cs-CZ" dirty="0"/>
          </a:p>
          <a:p>
            <a:r>
              <a:rPr lang="cs-CZ" dirty="0"/>
              <a:t>shromažďuje veškerá data existující v logistickém systému </a:t>
            </a:r>
          </a:p>
          <a:p>
            <a:endParaRPr lang="cs-CZ" dirty="0"/>
          </a:p>
        </p:txBody>
      </p:sp>
    </p:spTree>
    <p:extLst>
      <p:ext uri="{BB962C8B-B14F-4D97-AF65-F5344CB8AC3E}">
        <p14:creationId xmlns:p14="http://schemas.microsoft.com/office/powerpoint/2010/main" val="215131174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516</TotalTime>
  <Words>5000</Words>
  <Application>Microsoft Office PowerPoint</Application>
  <PresentationFormat>Předvádění na obrazovce (4:3)</PresentationFormat>
  <Paragraphs>562</Paragraphs>
  <Slides>51</Slides>
  <Notes>51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51</vt:i4>
      </vt:variant>
    </vt:vector>
  </HeadingPairs>
  <TitlesOfParts>
    <vt:vector size="54" baseType="lpstr">
      <vt:lpstr>Arial</vt:lpstr>
      <vt:lpstr>Calibri</vt:lpstr>
      <vt:lpstr>1_Office Theme</vt:lpstr>
      <vt:lpstr>Logistické informační systémy</vt:lpstr>
      <vt:lpstr>Vývoj IS</vt:lpstr>
      <vt:lpstr>Vývoj IS- MRP, CRP</vt:lpstr>
      <vt:lpstr>Vývoj IS- MRP II</vt:lpstr>
      <vt:lpstr>Vývoj IS- ERP</vt:lpstr>
      <vt:lpstr>Vývoj IS-PPS</vt:lpstr>
      <vt:lpstr>Vývoj IS- PPS</vt:lpstr>
      <vt:lpstr>Vývoj IS- APS, SCM</vt:lpstr>
      <vt:lpstr>Logistický informační systém</vt:lpstr>
      <vt:lpstr>TYPICKÁ STRUKTURA SYSTÉMU ŘÍZENÍ LOGISTIKY </vt:lpstr>
      <vt:lpstr>Postup při zavádění LIS</vt:lpstr>
      <vt:lpstr>1. Vytvořit evidenci základních údajů </vt:lpstr>
      <vt:lpstr>2. Automatizovat opakující se činnosti administrativní, obchodní, skladové, kontrolní atp. </vt:lpstr>
      <vt:lpstr>3. Optimalizovat průběh logistických operací. </vt:lpstr>
      <vt:lpstr>4. Integrovat logistické systémy</vt:lpstr>
      <vt:lpstr>Požadavky k evidenci dat</vt:lpstr>
      <vt:lpstr>Funkční struktura LIS, podsystémy</vt:lpstr>
      <vt:lpstr>Katalogizace- správa číselníku</vt:lpstr>
      <vt:lpstr>2.- Nákup</vt:lpstr>
      <vt:lpstr>3.- Skladové hospodářství</vt:lpstr>
      <vt:lpstr>4. -Plánování potřeby materiálu</vt:lpstr>
      <vt:lpstr>5. -Prodej</vt:lpstr>
      <vt:lpstr>6. Komunikace s navazujícími subsystémy 7. Správa informačního systému – servisní funkce </vt:lpstr>
      <vt:lpstr>E-logistics- elektronická logistika</vt:lpstr>
      <vt:lpstr>Virtuální logistika</vt:lpstr>
      <vt:lpstr>Virtuální logistika</vt:lpstr>
      <vt:lpstr>Elektronické sledování logistických prostředků. Track and Trace</vt:lpstr>
      <vt:lpstr>QR- Quick Response- „Rychlá reakce“</vt:lpstr>
      <vt:lpstr>ECR- efficient consumer response – „účinná spotřebitelská reakce“</vt:lpstr>
      <vt:lpstr>CI technologie</vt:lpstr>
      <vt:lpstr>Automatická identifikace</vt:lpstr>
      <vt:lpstr>Automatická identifikace</vt:lpstr>
      <vt:lpstr>Optický princip a identifikace pomocí čárových kódů</vt:lpstr>
      <vt:lpstr>Řízení kvality v logistice</vt:lpstr>
      <vt:lpstr>Metody řízení kvality</vt:lpstr>
      <vt:lpstr>Standardy a rámce v oblasti kvality:</vt:lpstr>
      <vt:lpstr>Pojmy a terminologie</vt:lpstr>
      <vt:lpstr>Řízení kvality v logistice</vt:lpstr>
      <vt:lpstr>Řízení kvality v logistice</vt:lpstr>
      <vt:lpstr>Česká logistická asociace</vt:lpstr>
      <vt:lpstr>Národní certifikační rada</vt:lpstr>
      <vt:lpstr>Cíl certifikace ECBL</vt:lpstr>
      <vt:lpstr>Úrovně certifikace</vt:lpstr>
      <vt:lpstr>Kategorie junior</vt:lpstr>
      <vt:lpstr>Kategorie senior</vt:lpstr>
      <vt:lpstr>Kvalifikační požadavky junior</vt:lpstr>
      <vt:lpstr>Kvalifikační požadavky senior</vt:lpstr>
      <vt:lpstr>Logistický audit</vt:lpstr>
      <vt:lpstr>Logistický audit</vt:lpstr>
      <vt:lpstr>Logistický audit</vt:lpstr>
      <vt:lpstr>Logistický audit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Logistické informační systémy</dc:title>
  <dc:creator>chytilovae</dc:creator>
  <cp:lastModifiedBy>Chytilová Ekaterina</cp:lastModifiedBy>
  <cp:revision>23</cp:revision>
  <cp:lastPrinted>2019-10-30T12:04:05Z</cp:lastPrinted>
  <dcterms:created xsi:type="dcterms:W3CDTF">2016-04-19T08:09:11Z</dcterms:created>
  <dcterms:modified xsi:type="dcterms:W3CDTF">2021-09-30T08:34:40Z</dcterms:modified>
</cp:coreProperties>
</file>