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13" r:id="rId2"/>
  </p:sldMasterIdLst>
  <p:notesMasterIdLst>
    <p:notesMasterId r:id="rId61"/>
  </p:notesMasterIdLst>
  <p:sldIdLst>
    <p:sldId id="256" r:id="rId3"/>
    <p:sldId id="257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67" r:id="rId19"/>
    <p:sldId id="268" r:id="rId20"/>
    <p:sldId id="321" r:id="rId21"/>
    <p:sldId id="272" r:id="rId22"/>
    <p:sldId id="273" r:id="rId23"/>
    <p:sldId id="275" r:id="rId24"/>
    <p:sldId id="322" r:id="rId25"/>
    <p:sldId id="280" r:id="rId26"/>
    <p:sldId id="282" r:id="rId27"/>
    <p:sldId id="303" r:id="rId28"/>
    <p:sldId id="283" r:id="rId29"/>
    <p:sldId id="324" r:id="rId30"/>
    <p:sldId id="284" r:id="rId31"/>
    <p:sldId id="285" r:id="rId32"/>
    <p:sldId id="286" r:id="rId33"/>
    <p:sldId id="319" r:id="rId34"/>
    <p:sldId id="320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</p:sldIdLst>
  <p:sldSz cx="9144000" cy="6858000" type="screen4x3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9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4"/>
            <a:ext cx="5437284" cy="4466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31445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F6DAA06-818D-463C-9F86-32176F9E6C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17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5160F8-F923-498A-A208-FBFBCDC789BE}" type="slidenum">
              <a:rPr lang="cs-CZ"/>
              <a:pPr/>
              <a:t>1</a:t>
            </a:fld>
            <a:endParaRPr lang="cs-CZ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3C02A7-DBCF-4F60-BCEC-71480FD98174}" type="slidenum">
              <a:rPr lang="cs-CZ"/>
              <a:pPr/>
              <a:t>17</a:t>
            </a:fld>
            <a:endParaRPr lang="cs-CZ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18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2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20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21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22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23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24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25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077A0F-F28D-4A5D-902F-368445B6195A}" type="slidenum">
              <a:rPr lang="cs-CZ"/>
              <a:pPr/>
              <a:t>27</a:t>
            </a:fld>
            <a:endParaRPr lang="cs-CZ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29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30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31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Přesun produktu: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příjem zboží,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transfer (ukládání),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kompletace zboží podle objednávek,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překládka (</a:t>
            </a:r>
            <a:r>
              <a:rPr lang="cs-CZ" dirty="0" err="1"/>
              <a:t>cross-docking</a:t>
            </a:r>
            <a:r>
              <a:rPr lang="cs-CZ" dirty="0"/>
              <a:t>),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odeslání, expedice zboží.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i="1" dirty="0"/>
              <a:t>Roste význam transferu informací, protože dodávky vyžadují přesnou koordinaci činností.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endParaRPr lang="cs-CZ" i="1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i="1" dirty="0"/>
              <a:t>Uskladnění produktu: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</a:tabLst>
            </a:pPr>
            <a:r>
              <a:rPr lang="cs-CZ" i="1" dirty="0"/>
              <a:t>přechodné uskladnění </a:t>
            </a:r>
            <a:r>
              <a:rPr lang="cs-CZ" dirty="0"/>
              <a:t>– nezbytné pro doplňování základních zásob (</a:t>
            </a:r>
            <a:r>
              <a:rPr lang="cs-CZ" dirty="0" err="1"/>
              <a:t>cross-docking</a:t>
            </a:r>
            <a:r>
              <a:rPr lang="cs-CZ" dirty="0"/>
              <a:t>),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</a:tabLst>
            </a:pPr>
            <a:r>
              <a:rPr lang="cs-CZ" i="1" dirty="0"/>
              <a:t>časově omezené uskladnění </a:t>
            </a:r>
            <a:r>
              <a:rPr lang="cs-CZ" dirty="0"/>
              <a:t>– důvodem je sezónní poptávka, kolísavá poptávka, úprava výrobků, spekulativní nákupy, zvláštní podmínky (např. množstevní slevy).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</a:tabLst>
            </a:pPr>
            <a:endParaRPr lang="cs-CZ" dirty="0"/>
          </a:p>
          <a:p>
            <a:r>
              <a:rPr lang="cs-CZ" dirty="0"/>
              <a:t>Přenos informací: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informace o stavu zásob,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stavu zboží v pohybu,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umístění zásob,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vstupních a výstupních dodávkách,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údaje o zákaznících,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o využití skladového prostoru a personálu.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sz="1000" i="1" dirty="0"/>
              <a:t>Pro přenos informací se využívají počítačové systémy a technologie čárových kódů, umožňuje to snižovat objem administrativních prací. </a:t>
            </a:r>
          </a:p>
          <a:p>
            <a:endParaRPr lang="cs-CZ" b="1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646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777A9F-3E13-4A72-BAC5-0AA70CEF04C1}" type="slidenum">
              <a:rPr lang="cs-CZ"/>
              <a:pPr/>
              <a:t>34</a:t>
            </a:fld>
            <a:endParaRPr lang="cs-CZ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35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36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37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38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39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830D37-55ED-4EC9-BA44-74C041D57F48}" type="slidenum">
              <a:rPr lang="cs-CZ"/>
              <a:pPr/>
              <a:t>40</a:t>
            </a:fld>
            <a:endParaRPr lang="cs-CZ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CC6AD-2472-4E3B-95E7-3DCD913CC270}" type="slidenum">
              <a:rPr lang="cs-CZ"/>
              <a:pPr/>
              <a:t>41</a:t>
            </a:fld>
            <a:endParaRPr lang="cs-CZ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307D2D-84ED-42DD-ABF9-E34C3962253E}" type="slidenum">
              <a:rPr lang="cs-CZ"/>
              <a:pPr/>
              <a:t>42</a:t>
            </a:fld>
            <a:endParaRPr lang="cs-CZ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43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44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BDD17-EA2B-4AD7-B8DB-2E403A6FDFD6}" type="slidenum">
              <a:rPr lang="cs-CZ"/>
              <a:pPr/>
              <a:t>45</a:t>
            </a:fld>
            <a:endParaRPr lang="cs-CZ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BDD17-EA2B-4AD7-B8DB-2E403A6FDFD6}" type="slidenum">
              <a:rPr lang="cs-CZ"/>
              <a:pPr/>
              <a:t>46</a:t>
            </a:fld>
            <a:endParaRPr lang="cs-CZ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Paletizace ve skladech směřuje k co nejlepšímu využití prostoru nejen vodorovně, ale i vzhůru, proto se palety stohují a ukládají do regálů. Bez regálu lze stohovat palety do 6000 mm. Nad stohem má být světlý prostor 200 – 400 mm, z toho plyne, že nejvhodnější výška skladu je 6500 mm. Optimální využití skladu ovlivňuje volba způsobu skladování paletovaných jednotek (obr. 16), která závisí na: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 paletě, je-li stohovatelná či ne,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množství v sortimentní položce, tj. malé nebo velké množství,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velikosti jednoho odběru, tj. dílčího odběru z jedné palety,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odběru celých palet najednou.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paletami je nutno ponechat při stohování manipulační vůli 100 mm ve směru uličky a 500 mm do hloubky.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Adresní ukládání např. E/03/02 znamená v řadě E (v páté řadě odleva), ve třetím pořadí sloupků od čela regálu, ve druhé vrstvě od podlahy. 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967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32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3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4875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Zvyšování produktivity ve skladech jednak snižuje náklady, jednak zvyšuje úroveň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zákaznického servisu.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Produktivita: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poměr reálného výstupu a reálného vstupu. Lze ji měřit například hodnotou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vyskladněného zboží (výstup) a počtu všech pracovníků (vstupy).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Kapacita skladu: j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to statický ukazatel, vyjadřující schopnost pojmout určité množství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zboží jednorázově. Vyjadřuje se buď v m2, m3, počtu paletových míst aj.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Využití kapacity skladu: j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to poměr využité a dostupné kapacity. Příkladem využití je třeba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procento obsazených paletových míst.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Výkon skladu: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to průtok zboží, měřený v úrovni expedice. Vyjadřuje se buď v jednotkách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množství, hmotnostních jednotkách nebo ve finančním vyjádření. Běžně se uvádí výkon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skladu za rok, může to však být i za měsíc, den, hodinu.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12.4.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570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022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35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909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D51A016C-A176-45CB-8A35-DB3B42E64A53}" type="datetime1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56C7C5AC-B010-43A2-A7EC-4764E3B06E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D51A016C-A176-45CB-8A35-DB3B42E64A53}" type="datetime1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56C7C5AC-B010-43A2-A7EC-4764E3B06E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44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872" y="3933056"/>
            <a:ext cx="1872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přednáška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4400" b="1" dirty="0"/>
              <a:t>Skladové hospodářství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7121EE-4604-4092-9A3C-FB7AAA93BEFE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30.09.2021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 Vyrovnávací funkce </a:t>
            </a:r>
          </a:p>
          <a:p>
            <a:r>
              <a:rPr lang="cs-CZ" dirty="0">
                <a:solidFill>
                  <a:srgbClr val="000000"/>
                </a:solidFill>
              </a:rPr>
              <a:t>Zabezpečovací funkce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</a:t>
            </a:r>
          </a:p>
          <a:p>
            <a:r>
              <a:rPr lang="cs-CZ" dirty="0">
                <a:solidFill>
                  <a:srgbClr val="000000"/>
                </a:solidFill>
              </a:rPr>
              <a:t>Spekulační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</a:t>
            </a:r>
          </a:p>
          <a:p>
            <a:r>
              <a:rPr lang="cs-CZ" dirty="0">
                <a:solidFill>
                  <a:srgbClr val="000000"/>
                </a:solidFill>
              </a:rPr>
              <a:t>Racionalizační</a:t>
            </a:r>
          </a:p>
          <a:p>
            <a:r>
              <a:rPr lang="cs-CZ" dirty="0">
                <a:solidFill>
                  <a:srgbClr val="000000"/>
                </a:solidFill>
              </a:rPr>
              <a:t> 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30.09.2021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30.09.2021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30.09.2021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30.09.2021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30.09.2021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30.09.2021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Oblasti použití skladů: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655-8A91-4BE6-A647-7801A0173B1A}" type="datetime1">
              <a:rPr lang="cs-CZ" smtClean="0"/>
              <a:t>30.09.2021</a:t>
            </a:fld>
            <a:endParaRPr lang="cs-CZ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536" y="1484784"/>
            <a:ext cx="8748464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 i="1" dirty="0">
                <a:solidFill>
                  <a:srgbClr val="C00000"/>
                </a:solidFill>
                <a:latin typeface="+mj-lt"/>
              </a:rPr>
              <a:t>podpora výroby </a:t>
            </a:r>
            <a:r>
              <a:rPr lang="cs-CZ" sz="2800" dirty="0">
                <a:solidFill>
                  <a:srgbClr val="000000"/>
                </a:solidFill>
                <a:latin typeface="+mj-lt"/>
              </a:rPr>
              <a:t>– příjem zboží od všech dodavatelů do skladu, odkud se podle potřeby přesune do výroby,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 i="1" dirty="0">
                <a:solidFill>
                  <a:srgbClr val="C00000"/>
                </a:solidFill>
                <a:latin typeface="+mj-lt"/>
              </a:rPr>
              <a:t>kombinace, směšování výrobků </a:t>
            </a:r>
            <a:r>
              <a:rPr lang="cs-CZ" sz="2800" dirty="0">
                <a:solidFill>
                  <a:srgbClr val="000000"/>
                </a:solidFill>
                <a:latin typeface="+mj-lt"/>
              </a:rPr>
              <a:t>– jednotlivé výrobní závody dodávají do centrálního skladu, kde se pak výrobky kombinují podle zákaznických objednávek a expedují,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 i="1" dirty="0">
                <a:solidFill>
                  <a:srgbClr val="C00000"/>
                </a:solidFill>
                <a:latin typeface="+mj-lt"/>
              </a:rPr>
              <a:t>rozdělování do menších zásilek </a:t>
            </a:r>
            <a:r>
              <a:rPr lang="cs-CZ" sz="2800" dirty="0">
                <a:solidFill>
                  <a:srgbClr val="000000"/>
                </a:solidFill>
                <a:latin typeface="+mj-lt"/>
              </a:rPr>
              <a:t>– z výrobního závodu jsou přijímány velké zásilky, které se rozdělují a kombinuje se několik zákaznických objednávek.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30.09.2021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30.09.2021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30.09.2021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30.09.2021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Funkce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Přesun produktu</a:t>
            </a:r>
          </a:p>
          <a:p>
            <a:r>
              <a:rPr lang="cs-CZ" dirty="0"/>
              <a:t>Uskladnění produktu</a:t>
            </a:r>
          </a:p>
          <a:p>
            <a:r>
              <a:rPr lang="cs-CZ" dirty="0"/>
              <a:t>Přenos informací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26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Velikost skladu bude ovlivněna: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druhem a rozměry produktů,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způsobem manipulace,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kolísavostí poptávky,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rychlostí obratu zásob.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89E0-78B9-45C0-8663-488469076E06}" type="datetime1">
              <a:rPr lang="cs-CZ" smtClean="0"/>
              <a:t>30.09.2021</a:t>
            </a:fld>
            <a:endParaRPr lang="cs-CZ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60475" y="2609850"/>
            <a:ext cx="4333875" cy="207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30.09.2021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30.09.2021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30.09.2021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dirty="0"/>
              <a:t>Úkolem prostorového plánování je vytvářet přehled o rozmístění jednotlivých materiálových položek.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dirty="0"/>
              <a:t>Veškeré pracovní procesy je nutno provádět podle ověřených postupů (ISO).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B78F-CC4D-4986-BD6D-8B218EF5B81D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Celkové řešení provozu skladu je ovlivněno: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velikostí zásob,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četností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rozmístění skladů,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druhem a velikostí skladových objektů,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technologií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organizací a řízením.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70C8-40AE-401E-B9C4-7D4C843A7822}" type="datetime1">
              <a:rPr lang="cs-CZ" smtClean="0"/>
              <a:t>30.09.2021</a:t>
            </a:fld>
            <a:endParaRPr lang="cs-CZ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05175" y="2317750"/>
            <a:ext cx="2643188" cy="227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Důležité v řízení zásob jsou ekonomicko-matematické metody řešení úloh: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kapacitních,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sortimentních,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přepravních,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rozmisťovacích,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minimalizujících odpad.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E68E-6DCB-4BCB-8098-888CBA2E7202}" type="datetime1">
              <a:rPr lang="cs-CZ" smtClean="0"/>
              <a:t>30.09.2021</a:t>
            </a:fld>
            <a:endParaRPr lang="cs-CZ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454275" y="2463800"/>
            <a:ext cx="4343400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30.09.2021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Paletizace ve skladech směřuje k co nejlepšímu využití prostoru nejen vodorovně, ale i vzhůru, proto se palety stohují a ukládají do regálů.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79DD-20BC-4E52-B112-EB04B62FA003}" type="datetime1">
              <a:rPr lang="cs-CZ" smtClean="0"/>
              <a:t>30.09.2021</a:t>
            </a:fld>
            <a:endParaRPr lang="cs-CZ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52463" y="3192463"/>
            <a:ext cx="7948612" cy="247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r>
              <a:rPr lang="cs-CZ" b="1" dirty="0"/>
              <a:t>Paletizace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Paletizace ve skladech směřuje k co nejlepšímu využití prostoru nejen vodorovně, ale i vzhůru, proto se palety stohují a ukládají do regálů.</a:t>
            </a:r>
          </a:p>
        </p:txBody>
      </p:sp>
    </p:spTree>
    <p:extLst>
      <p:ext uri="{BB962C8B-B14F-4D97-AF65-F5344CB8AC3E}">
        <p14:creationId xmlns:p14="http://schemas.microsoft.com/office/powerpoint/2010/main" val="827049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Způsoby uspořádání palet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764354"/>
              </p:ext>
            </p:extLst>
          </p:nvPr>
        </p:nvGraphicFramePr>
        <p:xfrm>
          <a:off x="179512" y="1484785"/>
          <a:ext cx="8496944" cy="47577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blokové přímé uspořádání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blokové šikmé uspořádání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řadové přímé uspořádání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obrázek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911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75" y="2681585"/>
            <a:ext cx="3270366" cy="22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70031"/>
            <a:ext cx="2246362" cy="27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4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8591"/>
            <a:ext cx="7381478" cy="77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5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Detail 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73987"/>
            <a:ext cx="6398213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9" y="2854096"/>
            <a:ext cx="4572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30.09.2021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Přehled skladu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1600"/>
            <a:ext cx="762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1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Měření produktivity skladových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Produktivita</a:t>
            </a:r>
          </a:p>
          <a:p>
            <a:r>
              <a:rPr lang="cs-CZ" dirty="0"/>
              <a:t>Kapacita skladu</a:t>
            </a:r>
          </a:p>
          <a:p>
            <a:r>
              <a:rPr lang="cs-CZ" dirty="0"/>
              <a:t>Využití kapacity skladu</a:t>
            </a:r>
          </a:p>
          <a:p>
            <a:r>
              <a:rPr lang="cs-CZ" dirty="0"/>
              <a:t>Výkon skladu</a:t>
            </a:r>
          </a:p>
        </p:txBody>
      </p:sp>
    </p:spTree>
    <p:extLst>
      <p:ext uri="{BB962C8B-B14F-4D97-AF65-F5344CB8AC3E}">
        <p14:creationId xmlns:p14="http://schemas.microsoft.com/office/powerpoint/2010/main" val="3925438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775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7896898" cy="45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6500" y="622856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Škapa R. 2005. </a:t>
            </a:r>
            <a:r>
              <a:rPr lang="cs-CZ" sz="1200" i="1" dirty="0"/>
              <a:t>Reverzní logistika</a:t>
            </a:r>
            <a:r>
              <a:rPr lang="cs-CZ" sz="1200" dirty="0"/>
              <a:t>. Masaryková univerzita v Brně. http://is.muni.cz/do/1456/soubory/oddeleni/svi/skripta/es2005-01.pdf</a:t>
            </a:r>
          </a:p>
        </p:txBody>
      </p:sp>
    </p:spTree>
    <p:extLst>
      <p:ext uri="{BB962C8B-B14F-4D97-AF65-F5344CB8AC3E}">
        <p14:creationId xmlns:p14="http://schemas.microsoft.com/office/powerpoint/2010/main" val="1766816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rozmachu reverzní logistiky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E-business</a:t>
            </a:r>
          </a:p>
          <a:p>
            <a:r>
              <a:rPr lang="cs-CZ" dirty="0"/>
              <a:t>Ekologie</a:t>
            </a:r>
          </a:p>
        </p:txBody>
      </p:sp>
    </p:spTree>
    <p:extLst>
      <p:ext uri="{BB962C8B-B14F-4D97-AF65-F5344CB8AC3E}">
        <p14:creationId xmlns:p14="http://schemas.microsoft.com/office/powerpoint/2010/main" val="3461547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30.09.2021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30.09.2021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30.09.2021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30.09.2021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</TotalTime>
  <Words>3995</Words>
  <Application>Microsoft Office PowerPoint</Application>
  <PresentationFormat>Předvádění na obrazovce (4:3)</PresentationFormat>
  <Paragraphs>616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Skladové hospodářství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Oblasti použití skladů: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Funkce skladování</vt:lpstr>
      <vt:lpstr>Velikost skladu bude ovlivněna:</vt:lpstr>
      <vt:lpstr>Počet skladů budou ovlivňovat:</vt:lpstr>
      <vt:lpstr>Hlavní směry ve skladování</vt:lpstr>
      <vt:lpstr>Zařazení skladu do materiálového toku</vt:lpstr>
      <vt:lpstr>Centralizované sklady</vt:lpstr>
      <vt:lpstr>Řízení skladového hospodářství podniku</vt:lpstr>
      <vt:lpstr>Prezentace aplikace PowerPoint</vt:lpstr>
      <vt:lpstr>Celkové řešení provozu skladu je ovlivněno:</vt:lpstr>
      <vt:lpstr>Důležité v řízení zásob jsou ekonomicko-matematické metody řešení úloh:</vt:lpstr>
      <vt:lpstr>Statistické metody umožňují řešit:</vt:lpstr>
      <vt:lpstr>Metoda ABC</vt:lpstr>
      <vt:lpstr> </vt:lpstr>
      <vt:lpstr>Paletizace</vt:lpstr>
      <vt:lpstr>Způsoby uspořádání palet</vt:lpstr>
      <vt:lpstr>Prezentace aplikace PowerPoint</vt:lpstr>
      <vt:lpstr>Detail lokace</vt:lpstr>
      <vt:lpstr>Přehled skladu</vt:lpstr>
      <vt:lpstr>Měření produktivity skladových operací</vt:lpstr>
      <vt:lpstr>Odpadové hospodářství</vt:lpstr>
      <vt:lpstr>Odpadové hospodářství. Definice</vt:lpstr>
      <vt:lpstr>Rozdělení odpadu</vt:lpstr>
      <vt:lpstr>Zpětná logistika (Reverse Logistics)</vt:lpstr>
      <vt:lpstr>Bariéry zpětné logistiky</vt:lpstr>
      <vt:lpstr>Příčiny rozmachu reverzní logistiky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Logistické pracovní prostředky</dc:title>
  <dc:creator>Khitilova Ekaterina</dc:creator>
  <cp:lastModifiedBy>Chytilová Ekaterina</cp:lastModifiedBy>
  <cp:revision>32</cp:revision>
  <cp:lastPrinted>2016-03-23T10:32:32Z</cp:lastPrinted>
  <dcterms:created xsi:type="dcterms:W3CDTF">1601-01-01T00:00:00Z</dcterms:created>
  <dcterms:modified xsi:type="dcterms:W3CDTF">2021-09-30T08:34:03Z</dcterms:modified>
</cp:coreProperties>
</file>