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256" r:id="rId2"/>
    <p:sldId id="350" r:id="rId3"/>
    <p:sldId id="347" r:id="rId4"/>
    <p:sldId id="345" r:id="rId5"/>
    <p:sldId id="346" r:id="rId6"/>
    <p:sldId id="332" r:id="rId7"/>
    <p:sldId id="333" r:id="rId8"/>
    <p:sldId id="375" r:id="rId9"/>
    <p:sldId id="283" r:id="rId10"/>
    <p:sldId id="286" r:id="rId11"/>
    <p:sldId id="287" r:id="rId12"/>
    <p:sldId id="317" r:id="rId13"/>
    <p:sldId id="318" r:id="rId14"/>
    <p:sldId id="288" r:id="rId15"/>
    <p:sldId id="328" r:id="rId16"/>
    <p:sldId id="341" r:id="rId17"/>
    <p:sldId id="342" r:id="rId18"/>
    <p:sldId id="343" r:id="rId19"/>
    <p:sldId id="344"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23" autoAdjust="0"/>
  </p:normalViewPr>
  <p:slideViewPr>
    <p:cSldViewPr>
      <p:cViewPr varScale="1">
        <p:scale>
          <a:sx n="79" d="100"/>
          <a:sy n="79" d="100"/>
        </p:scale>
        <p:origin x="25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3B07596B-5C48-482C-B97A-E2C432B05221}" type="datetimeFigureOut">
              <a:rPr lang="cs-CZ" smtClean="0"/>
              <a:pPr/>
              <a:t>30.09.2021</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FDB96BC1-B764-425F-BE42-F0F01F5DD236}" type="slidenum">
              <a:rPr lang="cs-CZ" smtClean="0"/>
              <a:pPr/>
              <a:t>‹#›</a:t>
            </a:fld>
            <a:endParaRPr lang="cs-CZ"/>
          </a:p>
        </p:txBody>
      </p:sp>
    </p:spTree>
    <p:extLst>
      <p:ext uri="{BB962C8B-B14F-4D97-AF65-F5344CB8AC3E}">
        <p14:creationId xmlns:p14="http://schemas.microsoft.com/office/powerpoint/2010/main" val="400593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idx="1"/>
          </p:nvPr>
        </p:nvSpPr>
        <p:spPr>
          <a:xfrm>
            <a:off x="3849899" y="0"/>
            <a:ext cx="2946189" cy="496411"/>
          </a:xfrm>
          <a:prstGeom prst="rect">
            <a:avLst/>
          </a:prstGeom>
        </p:spPr>
        <p:txBody>
          <a:bodyPr vert="horz" lIns="91577" tIns="45789" rIns="91577" bIns="45789" rtlCol="0"/>
          <a:lstStyle>
            <a:lvl1pPr algn="r">
              <a:defRPr sz="1200"/>
            </a:lvl1pPr>
          </a:lstStyle>
          <a:p>
            <a:fld id="{C91333F4-9DE8-44C2-8E9C-2E4DB662D11F}" type="datetimeFigureOut">
              <a:rPr lang="cs-CZ" smtClean="0"/>
              <a:pPr/>
              <a:t>30.09.2021</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577" tIns="45789" rIns="91577" bIns="45789"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223"/>
            <a:ext cx="2946189" cy="496411"/>
          </a:xfrm>
          <a:prstGeom prst="rect">
            <a:avLst/>
          </a:prstGeom>
        </p:spPr>
        <p:txBody>
          <a:bodyPr vert="horz" lIns="91577" tIns="45789" rIns="91577" bIns="457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899" y="9430223"/>
            <a:ext cx="2946189" cy="496411"/>
          </a:xfrm>
          <a:prstGeom prst="rect">
            <a:avLst/>
          </a:prstGeom>
        </p:spPr>
        <p:txBody>
          <a:bodyPr vert="horz" lIns="91577" tIns="45789" rIns="91577" bIns="45789" rtlCol="0" anchor="b"/>
          <a:lstStyle>
            <a:lvl1pPr algn="r">
              <a:defRPr sz="1200"/>
            </a:lvl1pPr>
          </a:lstStyle>
          <a:p>
            <a:fld id="{04E85FF3-486D-49D2-B413-68339C64D382}" type="slidenum">
              <a:rPr lang="cs-CZ" smtClean="0"/>
              <a:pPr/>
              <a:t>‹#›</a:t>
            </a:fld>
            <a:endParaRPr lang="cs-CZ"/>
          </a:p>
        </p:txBody>
      </p:sp>
    </p:spTree>
    <p:extLst>
      <p:ext uri="{BB962C8B-B14F-4D97-AF65-F5344CB8AC3E}">
        <p14:creationId xmlns:p14="http://schemas.microsoft.com/office/powerpoint/2010/main" val="384559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image" Target="../media/image7.png"/></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Uvést rozdíl </a:t>
            </a:r>
            <a:r>
              <a:rPr lang="cs-CZ" dirty="0" err="1"/>
              <a:t>me</a:t>
            </a:r>
            <a:endParaRPr lang="cs-CZ" dirty="0"/>
          </a:p>
          <a:p>
            <a:pPr defTabSz="915772">
              <a:defRPr/>
            </a:pPr>
            <a:r>
              <a:rPr lang="cs-CZ" dirty="0"/>
              <a:t>Ve srovnání s logistickým řetězcem se dodavatelský řetězec rozšiřuje po i proti směru materiálového toku – v něm jsou integrovány všechny aktivity počínající </a:t>
            </a:r>
            <a:r>
              <a:rPr lang="cs-CZ" dirty="0" err="1"/>
              <a:t>těţbou</a:t>
            </a:r>
            <a:r>
              <a:rPr lang="cs-CZ" dirty="0"/>
              <a:t> prvotních přírodních zdrojů </a:t>
            </a:r>
            <a:r>
              <a:rPr lang="cs-CZ" dirty="0" err="1"/>
              <a:t>aţ</a:t>
            </a:r>
            <a:r>
              <a:rPr lang="cs-CZ" dirty="0"/>
              <a:t> po dopravu </a:t>
            </a:r>
            <a:r>
              <a:rPr lang="cs-CZ" dirty="0" err="1"/>
              <a:t>zboţí</a:t>
            </a:r>
            <a:r>
              <a:rPr lang="cs-CZ" dirty="0"/>
              <a:t> konečnému zákazníkovi. Koncepce dodavatelského řetězce v sobě dále zahrnuje všechny aktivity spojené s realizací zpětných toků vrácených nebo </a:t>
            </a:r>
            <a:r>
              <a:rPr lang="cs-CZ" dirty="0" err="1"/>
              <a:t>pouţitých</a:t>
            </a:r>
            <a:r>
              <a:rPr lang="cs-CZ" dirty="0"/>
              <a:t> výrobků, likvidací odpadů</a:t>
            </a:r>
          </a:p>
          <a:p>
            <a:r>
              <a:rPr lang="cs-CZ" dirty="0" err="1"/>
              <a:t>zí</a:t>
            </a:r>
            <a:r>
              <a:rPr lang="cs-CZ" dirty="0"/>
              <a:t> </a:t>
            </a:r>
            <a:r>
              <a:rPr lang="cs-CZ" dirty="0" err="1"/>
              <a:t>lř</a:t>
            </a:r>
            <a:r>
              <a:rPr lang="cs-CZ" dirty="0"/>
              <a:t> a </a:t>
            </a:r>
            <a:r>
              <a:rPr lang="cs-CZ" dirty="0" err="1"/>
              <a:t>dř</a:t>
            </a:r>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2</a:t>
            </a:fld>
            <a:endParaRPr lang="cs-CZ"/>
          </a:p>
        </p:txBody>
      </p:sp>
    </p:spTree>
    <p:extLst>
      <p:ext uri="{BB962C8B-B14F-4D97-AF65-F5344CB8AC3E}">
        <p14:creationId xmlns:p14="http://schemas.microsoft.com/office/powerpoint/2010/main" val="52946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Plánování a koordinace materiálových toků od zdroje</a:t>
            </a:r>
          </a:p>
          <a:p>
            <a:pPr>
              <a:buNone/>
            </a:pPr>
            <a:r>
              <a:rPr lang="cs-CZ" dirty="0"/>
              <a:t>k uživateli jako integrovaný systém</a:t>
            </a:r>
          </a:p>
          <a:p>
            <a:r>
              <a:rPr lang="cs-CZ" dirty="0"/>
              <a:t>Spojení trhu, distribuční sítě, výrobního procesu a</a:t>
            </a:r>
          </a:p>
          <a:p>
            <a:pPr>
              <a:buNone/>
            </a:pPr>
            <a:r>
              <a:rPr lang="pl-PL" dirty="0"/>
              <a:t>dodavatelské činnosti takovým způsobem, aby byli</a:t>
            </a:r>
          </a:p>
          <a:p>
            <a:pPr>
              <a:buNone/>
            </a:pPr>
            <a:r>
              <a:rPr lang="pl-PL" dirty="0"/>
              <a:t>zákazníci obslouženi na co nejvyšší úrovni a za co</a:t>
            </a:r>
          </a:p>
          <a:p>
            <a:pPr>
              <a:buNone/>
            </a:pPr>
            <a:r>
              <a:rPr lang="cs-CZ" dirty="0"/>
              <a:t>nejnižších nákladů</a:t>
            </a:r>
          </a:p>
          <a:p>
            <a:r>
              <a:rPr lang="cs-CZ" dirty="0"/>
              <a:t>• Maximalizace hodnoty přidané každou činností nebo</a:t>
            </a:r>
          </a:p>
          <a:p>
            <a:pPr>
              <a:buNone/>
            </a:pPr>
            <a:r>
              <a:rPr lang="cs-CZ" dirty="0"/>
              <a:t>členskou organizací v dodavatelském řetězci jak pro</a:t>
            </a:r>
          </a:p>
          <a:p>
            <a:pPr>
              <a:buNone/>
            </a:pPr>
            <a:r>
              <a:rPr lang="cs-CZ" dirty="0"/>
              <a:t>zákazníky, tak pro dodavatele</a:t>
            </a:r>
          </a:p>
          <a:p>
            <a:r>
              <a:rPr lang="cs-CZ" dirty="0"/>
              <a:t>• Dosažení synergií, které zvyšují celkovou výkonnost</a:t>
            </a:r>
          </a:p>
          <a:p>
            <a:pPr>
              <a:buNone/>
            </a:pPr>
            <a:r>
              <a:rPr lang="cs-CZ" dirty="0"/>
              <a:t>dodavatelského řetězce snižováním celkové doby cyklu,</a:t>
            </a:r>
          </a:p>
          <a:p>
            <a:pPr>
              <a:buNone/>
            </a:pPr>
            <a:r>
              <a:rPr lang="cs-CZ" dirty="0"/>
              <a:t>celkových zásob v systému a snižováním nákladů</a:t>
            </a:r>
          </a:p>
          <a:p>
            <a:pPr>
              <a:buNone/>
            </a:pPr>
            <a:r>
              <a:rPr lang="cs-CZ" dirty="0"/>
              <a:t>v řetězci jako celku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15</a:t>
            </a:fld>
            <a:endParaRPr lang="cs-CZ"/>
          </a:p>
        </p:txBody>
      </p:sp>
    </p:spTree>
    <p:extLst>
      <p:ext uri="{BB962C8B-B14F-4D97-AF65-F5344CB8AC3E}">
        <p14:creationId xmlns:p14="http://schemas.microsoft.com/office/powerpoint/2010/main" val="169050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Jedním ze základních fenoménů dodavatelských sítí je tzv. efekt biče (</a:t>
            </a:r>
            <a:r>
              <a:rPr lang="cs-CZ" dirty="0" err="1"/>
              <a:t>bullwhipeffect</a:t>
            </a:r>
            <a:r>
              <a:rPr lang="cs-CZ" dirty="0"/>
              <a:t>), kdy při lokální informaci a lokálně omezeném rozhodování malé výkyvy v poptávce koncového zákazníka vedou ke stále větším výkyvům v objemech objednávek ve vyšších vrstvách řetězce. </a:t>
            </a:r>
          </a:p>
          <a:p>
            <a:endParaRPr lang="cs-CZ" dirty="0"/>
          </a:p>
          <a:p>
            <a:r>
              <a:rPr lang="cs-CZ" dirty="0"/>
              <a:t>Pohled na </a:t>
            </a:r>
            <a:r>
              <a:rPr lang="cs-CZ" dirty="0" err="1"/>
              <a:t>Bullwhipe</a:t>
            </a:r>
            <a:r>
              <a:rPr lang="cs-CZ" dirty="0"/>
              <a:t> </a:t>
            </a:r>
            <a:r>
              <a:rPr lang="cs-CZ" dirty="0" err="1"/>
              <a:t>Effect</a:t>
            </a:r>
            <a:r>
              <a:rPr lang="cs-CZ" dirty="0"/>
              <a:t> přes dva stupně dodavatelského řetězce. Relativně konstantní objednávané množství u zákazníka je postupně efektem rozkmitáno, až po "divočinu" u výrobce.</a:t>
            </a:r>
          </a:p>
          <a:p>
            <a:endParaRPr lang="cs-CZ" dirty="0"/>
          </a:p>
          <a:p>
            <a:r>
              <a:rPr lang="cs-CZ" dirty="0"/>
              <a:t>Poprvé byl tento efekt pozorován u papírových plen </a:t>
            </a:r>
            <a:r>
              <a:rPr lang="cs-CZ" dirty="0" err="1"/>
              <a:t>Pampers</a:t>
            </a:r>
            <a:r>
              <a:rPr lang="cs-CZ" dirty="0"/>
              <a:t> u P&amp;G. Při analýze vzorců chování v objednávaní zboží bylo chování koncových spotřebitelů relativně konstantní, ale objednávky materiálu od dodavatelů do výroby vykazovalo velkou fluktuaci. Ke stejném závěru přišli v HP, když zjistili, že fluktuace objednávek tiskáren směrem od maloobchodníka přes velkoobchodníky až do výroby stále narůstá.</a:t>
            </a:r>
          </a:p>
          <a:p>
            <a:endParaRPr lang="cs-CZ" dirty="0"/>
          </a:p>
          <a:p>
            <a:r>
              <a:rPr lang="cs-CZ" dirty="0"/>
              <a:t>Velké výkyvy v poptávce znamenají vetší zásoby a tedy i větší vázanost kapitálu a vyšší náklady. Efekt biče vlastně popisuje plýtvání kapacitami z důvodu </a:t>
            </a:r>
            <a:r>
              <a:rPr lang="cs-CZ" dirty="0" err="1"/>
              <a:t>nekomunikace</a:t>
            </a:r>
            <a:r>
              <a:rPr lang="cs-CZ" dirty="0"/>
              <a:t>, které se promítá do vyšších konečných cen pro zákazníka.</a:t>
            </a:r>
            <a:br>
              <a:rPr lang="cs-CZ" dirty="0"/>
            </a:br>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16</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Efekt biče vlastně popisuje plýtvání kapacitami z důvodu </a:t>
            </a:r>
            <a:r>
              <a:rPr lang="cs-CZ" dirty="0" err="1"/>
              <a:t>nekomunikace</a:t>
            </a:r>
            <a:r>
              <a:rPr lang="cs-CZ" dirty="0"/>
              <a:t>, které se promítá do vyšších konečných cen pro zákazníka.</a:t>
            </a:r>
            <a:br>
              <a:rPr lang="cs-CZ" dirty="0"/>
            </a:br>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17</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Hlavní důvody efektu biče:</a:t>
            </a:r>
          </a:p>
          <a:p>
            <a:pPr lvl="0"/>
            <a:r>
              <a:rPr lang="cs-CZ" b="1" dirty="0"/>
              <a:t>Nedostatek informací pro přesnější odhad poptávky.</a:t>
            </a:r>
            <a:endParaRPr lang="cs-CZ" dirty="0"/>
          </a:p>
          <a:p>
            <a:pPr lvl="0"/>
            <a:r>
              <a:rPr lang="cs-CZ" b="1" dirty="0"/>
              <a:t>Dávkové objednávání.</a:t>
            </a:r>
            <a:endParaRPr lang="cs-CZ" dirty="0"/>
          </a:p>
          <a:p>
            <a:pPr lvl="0"/>
            <a:r>
              <a:rPr lang="cs-CZ" b="1" dirty="0"/>
              <a:t>Nekoordinované realizace reklamních kampaní.</a:t>
            </a:r>
            <a:endParaRPr lang="cs-CZ" dirty="0"/>
          </a:p>
          <a:p>
            <a:pPr lvl="0"/>
            <a:r>
              <a:rPr lang="cs-CZ" b="1" dirty="0"/>
              <a:t>Předjímané převisy poptávky</a:t>
            </a:r>
            <a:r>
              <a:rPr lang="cs-CZ" dirty="0"/>
              <a:t> - pokud je objednávka vykryta jen zčásti, navýším příští objednávku o nedodané množství, čímž se vytvoří umělá poptávka, na kterou dodavatel reaguje objednáním většího množství u svého dodavatele.</a:t>
            </a:r>
          </a:p>
          <a:p>
            <a:endParaRPr lang="cs-CZ" dirty="0"/>
          </a:p>
          <a:p>
            <a:endParaRPr lang="cs-CZ" dirty="0"/>
          </a:p>
          <a:p>
            <a:r>
              <a:rPr lang="cs-CZ" dirty="0"/>
              <a:t>Tím vznikají zbytečné náklady. Mezi nejznámější příčiny efektu biče patří:</a:t>
            </a:r>
          </a:p>
          <a:p>
            <a:pPr lvl="0"/>
            <a:r>
              <a:rPr lang="cs-CZ" dirty="0"/>
              <a:t>informační asymetrie, </a:t>
            </a:r>
          </a:p>
          <a:p>
            <a:pPr lvl="0"/>
            <a:r>
              <a:rPr lang="cs-CZ" dirty="0"/>
              <a:t>způsob prognózování poptávky, </a:t>
            </a:r>
          </a:p>
          <a:p>
            <a:pPr lvl="0"/>
            <a:r>
              <a:rPr lang="cs-CZ" dirty="0"/>
              <a:t>dlouhé dodací lhůty, </a:t>
            </a:r>
          </a:p>
          <a:p>
            <a:pPr lvl="0"/>
            <a:r>
              <a:rPr lang="cs-CZ" dirty="0"/>
              <a:t>výkyvy ve velikosti dodávek, </a:t>
            </a:r>
          </a:p>
          <a:p>
            <a:pPr lvl="0"/>
            <a:r>
              <a:rPr lang="cs-CZ" dirty="0"/>
              <a:t>výpadky v dodávkách, </a:t>
            </a:r>
          </a:p>
          <a:p>
            <a:r>
              <a:rPr lang="cs-CZ" dirty="0"/>
              <a:t>výkyvy cen. </a:t>
            </a:r>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18</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a:t>Řešení:</a:t>
            </a:r>
          </a:p>
          <a:p>
            <a:pPr lvl="0"/>
            <a:r>
              <a:rPr lang="cs-CZ" dirty="0"/>
              <a:t>Horizontální integrace ~ sdílení informací a plánování v rámci celého dodavatelsko-odběratelského řetězce.</a:t>
            </a:r>
          </a:p>
          <a:p>
            <a:endParaRPr lang="cs-CZ" dirty="0"/>
          </a:p>
          <a:p>
            <a:endParaRPr lang="cs-CZ" dirty="0"/>
          </a:p>
          <a:p>
            <a:r>
              <a:rPr lang="cs-CZ" dirty="0"/>
              <a:t>Analýza příčin efektu biče vedla k návrhům na zmenšení jeho vlivu v dodavatelských řetězcích:</a:t>
            </a:r>
          </a:p>
          <a:p>
            <a:pPr lvl="0"/>
            <a:r>
              <a:rPr lang="cs-CZ" dirty="0"/>
              <a:t>snížení nejistoty, </a:t>
            </a:r>
          </a:p>
          <a:p>
            <a:pPr lvl="0"/>
            <a:r>
              <a:rPr lang="cs-CZ" dirty="0"/>
              <a:t>snížení variability poptávky, </a:t>
            </a:r>
          </a:p>
          <a:p>
            <a:pPr lvl="0"/>
            <a:r>
              <a:rPr lang="cs-CZ" dirty="0"/>
              <a:t>zkrácení dodacích lhůt, </a:t>
            </a:r>
          </a:p>
          <a:p>
            <a:pPr lvl="0"/>
            <a:r>
              <a:rPr lang="cs-CZ" dirty="0"/>
              <a:t>strategické partnerství. </a:t>
            </a:r>
          </a:p>
          <a:p>
            <a:r>
              <a:rPr lang="cs-CZ" dirty="0"/>
              <a:t>Zmenšení nejistoty v celém dodavatelském řetězci centralizací informace o zákaznické poptávce je nejčastějším návrhem na omezení vlivu efektu biče. Avšak přestože každý stupeň řetězce bude používat stejné údaje, stejné metody prognózování a stejné metody objednávání, efekt biče bude působit i nadále.</a:t>
            </a:r>
          </a:p>
          <a:p>
            <a:r>
              <a:rPr lang="cs-CZ" dirty="0"/>
              <a:t>Snížení variability zákaznické poptávky znamená používat správnou marketingovou strategii. Eliminováním cenové propagace např. s využitím strategie EDLP (</a:t>
            </a:r>
            <a:r>
              <a:rPr lang="cs-CZ" dirty="0" err="1"/>
              <a:t>Every</a:t>
            </a:r>
            <a:r>
              <a:rPr lang="cs-CZ" dirty="0"/>
              <a:t> </a:t>
            </a:r>
            <a:r>
              <a:rPr lang="cs-CZ" dirty="0" err="1"/>
              <a:t>Day</a:t>
            </a:r>
            <a:r>
              <a:rPr lang="cs-CZ" dirty="0"/>
              <a:t> </a:t>
            </a:r>
            <a:r>
              <a:rPr lang="cs-CZ" dirty="0" err="1"/>
              <a:t>Low</a:t>
            </a:r>
            <a:r>
              <a:rPr lang="cs-CZ" dirty="0"/>
              <a:t> </a:t>
            </a:r>
            <a:r>
              <a:rPr lang="cs-CZ" dirty="0" err="1"/>
              <a:t>Pricing</a:t>
            </a:r>
            <a:r>
              <a:rPr lang="cs-CZ" dirty="0"/>
              <a:t>), je možné eliminovat zásadní změny v poptávce. Delší dodací lhůty zvyšují variabilitu způsobenou prognózováním poptávky, naopak zkracování dodacích lhůt může významně ovlivnit efekt biče. Strategické partnerství znamená kooperaci a koordinaci akcí v rámci celého dodavatelského řetězce. Očekávaným výsledkem je vzájemně prospěšné partnerství typu výhra-výhra, které vytváří synergický efekt, kdy celý řetězec je efektivnější než součet jeho jednotlivých částí. Vztahy partnerství jsou založeny na dodavatelských kontraktech, které jsou hodnoceny podle kritérií, jako jsou kvantita, kvalita, čas, náklady atd.</a:t>
            </a:r>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19</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8547C4CD-DD31-4C9F-85F2-D04EC526D88F}" type="slidenum">
              <a:rPr lang="cs-CZ" altLang="cs-CZ" smtClean="0">
                <a:solidFill>
                  <a:srgbClr val="000000"/>
                </a:solidFill>
                <a:latin typeface="Times New Roman" pitchFamily="16" charset="0"/>
              </a:rPr>
              <a:pPr eaLnBrk="1"/>
              <a:t>20</a:t>
            </a:fld>
            <a:endParaRPr lang="cs-CZ" altLang="cs-CZ">
              <a:solidFill>
                <a:srgbClr val="000000"/>
              </a:solidFill>
              <a:latin typeface="Times New Roman" pitchFamily="16" charset="0"/>
            </a:endParaRPr>
          </a:p>
        </p:txBody>
      </p:sp>
      <p:sp>
        <p:nvSpPr>
          <p:cNvPr id="4710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1380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21</a:t>
            </a:fld>
            <a:endParaRPr lang="cs-CZ"/>
          </a:p>
        </p:txBody>
      </p:sp>
    </p:spTree>
    <p:extLst>
      <p:ext uri="{BB962C8B-B14F-4D97-AF65-F5344CB8AC3E}">
        <p14:creationId xmlns:p14="http://schemas.microsoft.com/office/powerpoint/2010/main" val="2076958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A4DE67A4-01F3-4564-A2B1-C748F72042C9}" type="slidenum">
              <a:rPr lang="cs-CZ" altLang="cs-CZ" smtClean="0">
                <a:solidFill>
                  <a:srgbClr val="000000"/>
                </a:solidFill>
                <a:latin typeface="Times New Roman" pitchFamily="16" charset="0"/>
              </a:rPr>
              <a:pPr eaLnBrk="1"/>
              <a:t>22</a:t>
            </a:fld>
            <a:endParaRPr lang="cs-CZ" altLang="cs-CZ">
              <a:solidFill>
                <a:srgbClr val="000000"/>
              </a:solidFill>
              <a:latin typeface="Times New Roman" pitchFamily="16" charset="0"/>
            </a:endParaRPr>
          </a:p>
        </p:txBody>
      </p:sp>
      <p:sp>
        <p:nvSpPr>
          <p:cNvPr id="4813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Text Box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Rozlišují se </a:t>
            </a:r>
            <a:r>
              <a:rPr lang="cs-CZ" altLang="cs-CZ" b="1">
                <a:ea typeface="Lucida Sans Unicode" charset="0"/>
                <a:cs typeface="Lucida Sans Unicode" charset="0"/>
              </a:rPr>
              <a:t>tři typy nákupních situací:</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opakované, rutinní nákupní situace, kdy dochází k pravidelným nákupům pro potřeby výroby, zajišťování oprav, administrativy aj.,</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modifikované situace, při nichž vznikají odchylky od standardních nákupů, např. je požadována změna kvality téhož nakupovaného materiálu, konstrukční úpravy dosud dodávaných dílů atd.,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nové nákupní situace, které vyžadují pokrytí zcela nových potřeb organizace.</a:t>
            </a:r>
          </a:p>
        </p:txBody>
      </p:sp>
    </p:spTree>
    <p:extLst>
      <p:ext uri="{BB962C8B-B14F-4D97-AF65-F5344CB8AC3E}">
        <p14:creationId xmlns:p14="http://schemas.microsoft.com/office/powerpoint/2010/main" val="346562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B2625A4-14BC-4C76-8809-CB8E3899B5D2}" type="slidenum">
              <a:rPr lang="cs-CZ" altLang="cs-CZ" smtClean="0">
                <a:solidFill>
                  <a:srgbClr val="000000"/>
                </a:solidFill>
                <a:latin typeface="Times New Roman" pitchFamily="16" charset="0"/>
              </a:rPr>
              <a:pPr eaLnBrk="1"/>
              <a:t>23</a:t>
            </a:fld>
            <a:endParaRPr lang="cs-CZ" altLang="cs-CZ">
              <a:solidFill>
                <a:srgbClr val="000000"/>
              </a:solidFill>
              <a:latin typeface="Times New Roman" pitchFamily="16" charset="0"/>
            </a:endParaRPr>
          </a:p>
        </p:txBody>
      </p:sp>
      <p:sp>
        <p:nvSpPr>
          <p:cNvPr id="5017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Text Box 2"/>
          <p:cNvSpPr>
            <a:spLocks noGrp="1" noChangeArrowheads="1"/>
          </p:cNvSpPr>
          <p:nvPr>
            <p:ph type="body" idx="1"/>
          </p:nvPr>
        </p:nvSpPr>
        <p:spPr>
          <a:xfrm>
            <a:off x="756180" y="5088991"/>
            <a:ext cx="6052615" cy="786176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lnSpcReduction="10000"/>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Proces nákupu lze rozčlenit do osmi kroků: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Specifikace potřeb organizace</a:t>
            </a:r>
            <a:r>
              <a:rPr lang="cs-CZ" altLang="cs-CZ" sz="900">
                <a:ea typeface="Lucida Sans Unicode" charset="0"/>
                <a:cs typeface="Lucida Sans Unicode" charset="0"/>
              </a:rPr>
              <a:t> – lze rozdělit na výrobní a nevýrobní spotřebu, je časově náročná, protože různé útvary mají různý charakter spotřeby. Pracovníci nákupu musí mít přehled o současných a budoucích potřebách podniku, aby mohli určit požadavky na dodavatele. Důležité je také určit možné odchylky od plánovaných potřeb, které ještě bude podnik schopen akceptovat.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Určení druhu výrobků a jejich kvality</a:t>
            </a:r>
            <a:r>
              <a:rPr lang="cs-CZ" altLang="cs-CZ" sz="900">
                <a:ea typeface="Lucida Sans Unicode" charset="0"/>
                <a:cs typeface="Lucida Sans Unicode" charset="0"/>
              </a:rPr>
              <a:t> – je nutno věnovat pozornost kvalitativním nárokům, dodacím podmínkám a dalším službám, které bude podnik od dodavatele požadovat.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Detailní specifikace potřeb</a:t>
            </a:r>
            <a:r>
              <a:rPr lang="cs-CZ" altLang="cs-CZ" sz="900">
                <a:ea typeface="Lucida Sans Unicode" charset="0"/>
                <a:cs typeface="Lucida Sans Unicode" charset="0"/>
              </a:rPr>
              <a:t> – požaduje se úzká spolupráce kupujícího a dodavatele. Oba musí být aktivní, sdělovat si informace.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Pracovníci různých úseků podniku, kteří spolupracují při zpracování specifikace technických požadavků a podmínek nákupu, by se měli kontaktovat s potenciálními uživateli s cílem přesného určení vlastností produktu. Výsledkem konzultací je komplexně specifikovaný produkt ve formě seznamu požadavků (nabídkové dokumentace). Zároveň se projeví jeho užitečnost: jeho vhodnosti k praktickému použiti v podniku vyplynou podmínky týkající se ceny a optimální realizace zásobování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Užitečnost produktu se pohybuje mezi dvěma hranicemi (obrázek 12):</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nedostatečné jakosti (pod úrovní požadované jakosti). to se týká těch charakteristik produktu. které neodpovídají přesně potřebám uživatelů (což neznamená. že produkt je špatný!).</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vyšší jakosti (nad úrovni požadované jakosti), to se týká těch charakteristik produktu. které uživatel nepotřebuje.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Identifikace dodavatele</a:t>
            </a:r>
            <a:r>
              <a:rPr lang="cs-CZ" altLang="cs-CZ" sz="900">
                <a:ea typeface="Lucida Sans Unicode" charset="0"/>
                <a:cs typeface="Lucida Sans Unicode" charset="0"/>
              </a:rPr>
              <a:t> – nutné získat informace o dodavatelích (Zlaté stránky, časopisy, internet, …). Dodavatelé sami zasílají nabídky, nabízejí výrobky poštou, osobně apod.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Nabídkové řízení</a:t>
            </a:r>
            <a:r>
              <a:rPr lang="cs-CZ" altLang="cs-CZ" sz="900">
                <a:ea typeface="Lucida Sans Unicode" charset="0"/>
                <a:cs typeface="Lucida Sans Unicode" charset="0"/>
              </a:rPr>
              <a:t> – dodavatelé předávají své nabídky. Nakupující je musí vyhodnotit z hlediska: ceny, dodacích podmínek, servisních služeb, dodávek náhradních dílů, spolehlivosti, úrovně výroby apod.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Výběr dodavatele a stanovení ceny</a:t>
            </a:r>
            <a:r>
              <a:rPr lang="cs-CZ" altLang="cs-CZ" sz="900">
                <a:ea typeface="Lucida Sans Unicode" charset="0"/>
                <a:cs typeface="Lucida Sans Unicode" charset="0"/>
              </a:rPr>
              <a:t> – je výsledkem nabídkového řízení. Cena je funkcí kvality, a proto nízká cena nemusí být nejvýhodnější. Úspory v nákupu mohou znamenat ztráty ve výrobě. Důležité jsou i náklady na dopravu, skladování, administrativu atd. Problémem může být počet dodavatelů, méně dodavatelů má výhody: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nižší variabilita dodacích cyklů,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jednodušší komunikace,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vyšší ochota dodavatelů ke spolupráci a zlepšování kvality,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lepší úroveň vztahů s partnery.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Má i nevýhody a to především riziko poruch v dodávkách u menšího počtu dodavatelů. Z toho vyplývá důležitost kritéria spolehlivosti, to je snaha uzavírat dlouhodobé kontrakty s dodavateli.</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Výběr dodavatele je příklad vícekriteriálního rozhodování, existuje řada rozhodovacích metod (např. rozhodovací analýza, párové srovnávání, …). Výsledkem by měl být výběr dodavatele s nejlepším skóre.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 nákupní skupině může docházet ke střetu zájmů (cena x kvalita, snadnost výroby x technické provedení, skladování x náklady na dopravu, vliv dodavatele na finanční situaci podniku).</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Uzavření hospodářské smlouvy a vystavení objednávky.</a:t>
            </a:r>
            <a:r>
              <a:rPr lang="cs-CZ" altLang="cs-CZ" sz="900">
                <a:ea typeface="Lucida Sans Unicode" charset="0"/>
                <a:cs typeface="Lucida Sans Unicode" charset="0"/>
              </a:rPr>
              <a:t>  Objednávka a smlouva musí být v souladu s požadavky zákazníků, kapacitními možnostmi podniku a zvoleným nákupním postupem.</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solidFill>
                  <a:srgbClr val="FF0000"/>
                </a:solidFill>
                <a:ea typeface="Lucida Sans Unicode" charset="0"/>
                <a:cs typeface="Lucida Sans Unicode" charset="0"/>
              </a:rPr>
              <a:t>Trvalé sledování dodavatelů a jejich vyhodnocování</a:t>
            </a:r>
            <a:r>
              <a:rPr lang="cs-CZ" altLang="cs-CZ" sz="900">
                <a:ea typeface="Lucida Sans Unicode" charset="0"/>
                <a:cs typeface="Lucida Sans Unicode" charset="0"/>
              </a:rPr>
              <a:t>. Je nutné vědět, že dodavatel dodá produkt v požadované kvalitě, že ji bude schopen dlouhodobě dodržovat. Péče o kvalitu začíná na vstupu (státní zájem na ochranu spotřebitele je upraven zákonem). Aby byli výrobci konkurence schopní, musí zvyšovat produktivitu práce, udržet úroveň rentability a snižovat ceny surovin. Proto musí dodavatelé i odběratelé spolupracovat na vývoji nových výrobků.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U hlavních dodavatelů je nutno sledovat: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finanční zdraví dodavatele, jak se vyvíjí jeho prodej, kdo jsou jeho hlavní zákazníci, jaké jsou jeho výkazy hospodaření,</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perspektivnost dodavatele, kolik má pracovníků ve vývoji, jaká je tvůrčí úroveň práce v organizaci,</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jeho výrobní schopnosti, kolik má výrobních jednotek, jaká je úroveň řízení výroby,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jeho dodavatelské výkony, jak je schopen dodržovat dodací lhůty, dohodnutá množství a kvalitu,</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jeho výrobní sortiment, který je schopen nabízet, balení výrobků, úroveň paletizace, kontejnerizace dodávek,</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cenový vývoj, jeho trendy v cenové politice, vývoj nákladů,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schopnost akceptovat moderní trendy v řízení výroby a zásob.</a:t>
            </a:r>
          </a:p>
        </p:txBody>
      </p:sp>
    </p:spTree>
    <p:extLst>
      <p:ext uri="{BB962C8B-B14F-4D97-AF65-F5344CB8AC3E}">
        <p14:creationId xmlns:p14="http://schemas.microsoft.com/office/powerpoint/2010/main" val="78911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24</a:t>
            </a:fld>
            <a:endParaRPr lang="cs-CZ"/>
          </a:p>
        </p:txBody>
      </p:sp>
    </p:spTree>
    <p:extLst>
      <p:ext uri="{BB962C8B-B14F-4D97-AF65-F5344CB8AC3E}">
        <p14:creationId xmlns:p14="http://schemas.microsoft.com/office/powerpoint/2010/main" val="292185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b="1" dirty="0"/>
              <a:t>Dodavatelský řetězec </a:t>
            </a:r>
            <a:r>
              <a:rPr lang="cs-CZ" dirty="0"/>
              <a:t>je definován jako vícestupňový systém dodavatelů, výrobců, distributorů, prodejců a zákazníků. Mezi stupni dodavatelského řetězce v obou směrech proudí materiálové, finanční, informační a rozhodovací toky. Materiálové toky zahrnuji toky nových produktů směrem od dodavatelů k zákazníkům a opačně toky vracení, servisu, recyklace a likvidace produktů. Finanční toky zahrnuji různé druhy plateb, úvěry, toky plynoucí z vlastnických vztahů atd. Informační toky propojují systém informacemi o objednávkách, dodávkách, plánech atd. Rozhodovací toky jsou posloupnosti rozhodnutí účastníků, ovlivňující celkovou výkonnost řetězce. </a:t>
            </a:r>
          </a:p>
          <a:p>
            <a:r>
              <a:rPr lang="cs-CZ" dirty="0"/>
              <a:t>Ve srovnání s logistickým řetězcem se dodavatelský řetězec rozšiřuje po i proti směru materiálového toku – v něm jsou integrovány všechny aktivity počínající </a:t>
            </a:r>
            <a:r>
              <a:rPr lang="cs-CZ" dirty="0" err="1"/>
              <a:t>těţbou</a:t>
            </a:r>
            <a:r>
              <a:rPr lang="cs-CZ" dirty="0"/>
              <a:t> prvotních přírodních zdrojů </a:t>
            </a:r>
            <a:r>
              <a:rPr lang="cs-CZ" dirty="0" err="1"/>
              <a:t>aţ</a:t>
            </a:r>
            <a:r>
              <a:rPr lang="cs-CZ" dirty="0"/>
              <a:t> po dopravu </a:t>
            </a:r>
            <a:r>
              <a:rPr lang="cs-CZ" dirty="0" err="1"/>
              <a:t>zboţí</a:t>
            </a:r>
            <a:r>
              <a:rPr lang="cs-CZ" dirty="0"/>
              <a:t> konečnému zákazníkovi. Koncepce dodavatelského řetězce v sobě dále zahrnuje všechny aktivity spojené s realizací zpětných toků vrácených nebo </a:t>
            </a:r>
            <a:r>
              <a:rPr lang="cs-CZ" dirty="0" err="1"/>
              <a:t>pouţitých</a:t>
            </a:r>
            <a:r>
              <a:rPr lang="cs-CZ" dirty="0"/>
              <a:t> výrobků, likvidací odpadů apod.23 </a:t>
            </a:r>
          </a:p>
          <a:p>
            <a:r>
              <a:rPr lang="cs-CZ" b="1" dirty="0"/>
              <a:t>2.3. Logistická síť. Dodavatelská síť. </a:t>
            </a:r>
            <a:endParaRPr lang="cs-CZ" dirty="0"/>
          </a:p>
          <a:p>
            <a:r>
              <a:rPr lang="cs-CZ" dirty="0"/>
              <a:t>"Sít´" popisuje </a:t>
            </a:r>
            <a:r>
              <a:rPr lang="cs-CZ" dirty="0" err="1"/>
              <a:t>sloţitější</a:t>
            </a:r>
            <a:r>
              <a:rPr lang="cs-CZ" dirty="0"/>
              <a:t> strukturu, kde organizace mohou být propletené a existují obousměrné výměny; "řetězec" popisuje jednodušší, sekvenční soubor vztahů.24 </a:t>
            </a:r>
          </a:p>
          <a:p>
            <a:r>
              <a:rPr lang="cs-CZ" b="1" dirty="0"/>
              <a:t>Logistická sít </a:t>
            </a:r>
            <a:r>
              <a:rPr lang="cs-CZ" dirty="0"/>
              <a:t>je vybraná </a:t>
            </a:r>
            <a:r>
              <a:rPr lang="cs-CZ" dirty="0" err="1"/>
              <a:t>mnoţina</a:t>
            </a:r>
            <a:r>
              <a:rPr lang="cs-CZ" dirty="0"/>
              <a:t> více autonomních organizací, </a:t>
            </a:r>
            <a:r>
              <a:rPr lang="cs-CZ" dirty="0" err="1"/>
              <a:t>jenţ</a:t>
            </a:r>
            <a:r>
              <a:rPr lang="cs-CZ" dirty="0"/>
              <a:t> jsou v přímé a nebo nepřímé interakci </a:t>
            </a:r>
            <a:r>
              <a:rPr lang="cs-CZ" dirty="0" err="1"/>
              <a:t>zaloţené</a:t>
            </a:r>
            <a:r>
              <a:rPr lang="cs-CZ" dirty="0"/>
              <a:t> na dohodách mezi organizacemi25. </a:t>
            </a:r>
          </a:p>
          <a:p>
            <a:r>
              <a:rPr lang="cs-CZ" dirty="0"/>
              <a:t>Dodavatelské řetězce se transformují v </a:t>
            </a:r>
            <a:r>
              <a:rPr lang="cs-CZ" b="1" dirty="0"/>
              <a:t>dodavatelské sítě</a:t>
            </a:r>
            <a:r>
              <a:rPr lang="cs-CZ" dirty="0"/>
              <a:t>, dochází k jejich propojení jak ve vertikálním, tak horizontálním směru. Integrace je nezbytná i u </a:t>
            </a:r>
            <a:r>
              <a:rPr lang="cs-CZ" dirty="0" err="1"/>
              <a:t>manaţerských</a:t>
            </a:r>
            <a:r>
              <a:rPr lang="cs-CZ" dirty="0"/>
              <a:t> funkcí, plánování, nákupu, předvídání poptávky, marketingu, financování aj. Konečně funkce dodavatelského řetězce není </a:t>
            </a:r>
            <a:r>
              <a:rPr lang="cs-CZ" dirty="0" err="1"/>
              <a:t>moţná</a:t>
            </a:r>
            <a:r>
              <a:rPr lang="cs-CZ" dirty="0"/>
              <a:t> bez vzájemné důvěry, předávání informací a vzájemně prospěšné spolupráce mezi partnery, kteří činnosti v řetězci realizují </a:t>
            </a:r>
            <a:endParaRPr lang="en-US" dirty="0"/>
          </a:p>
          <a:p>
            <a:endParaRPr lang="en-US" dirty="0"/>
          </a:p>
          <a:p>
            <a:pPr defTabSz="915772">
              <a:defRPr/>
            </a:pPr>
            <a:r>
              <a:rPr lang="cs-CZ" dirty="0"/>
              <a:t>integrovaný procesní logistický řetězec vedoucí od dodavatelů až ke konečnému zákazníkovi (konečným zákazníkům), resp. k recyklaci. </a:t>
            </a:r>
          </a:p>
          <a:p>
            <a:pPr defTabSz="915772">
              <a:defRPr/>
            </a:pPr>
            <a:r>
              <a:rPr lang="cs-CZ" dirty="0"/>
              <a:t>Zdroj konkurenční výhody zásadního významu.</a:t>
            </a:r>
          </a:p>
          <a:p>
            <a:r>
              <a:rPr lang="cs-CZ" dirty="0"/>
              <a:t>Posloupnost kroků přidávajících hodnotu, vedoucí k uspokojení konečného zákazníka, zprostředkovaných informačními technologiemi, dopravou, sklady ad.</a:t>
            </a:r>
          </a:p>
          <a:p>
            <a:endParaRPr lang="cs-CZ" dirty="0"/>
          </a:p>
          <a:p>
            <a:endParaRPr lang="cs-CZ" dirty="0"/>
          </a:p>
          <a:p>
            <a:r>
              <a:rPr lang="pl-PL" b="1" dirty="0"/>
              <a:t>dodavatelský řetězec -</a:t>
            </a:r>
            <a:r>
              <a:rPr lang="cs-CZ" dirty="0"/>
              <a:t>všechny stupně přímo a nepřímo požadované pro uspokojení požadavků zákazníka.</a:t>
            </a:r>
          </a:p>
          <a:p>
            <a:pPr>
              <a:buNone/>
            </a:pPr>
            <a:r>
              <a:rPr lang="pl-PL" b="1" dirty="0"/>
              <a:t>Zahrnuje: výrobce a dodavatele, ale také</a:t>
            </a:r>
          </a:p>
          <a:p>
            <a:pPr>
              <a:buNone/>
            </a:pPr>
            <a:r>
              <a:rPr lang="cs-CZ" dirty="0"/>
              <a:t>přepravce, sklady, obchodníky a zákazníky </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3</a:t>
            </a:fld>
            <a:endParaRPr lang="cs-CZ"/>
          </a:p>
        </p:txBody>
      </p:sp>
    </p:spTree>
    <p:extLst>
      <p:ext uri="{BB962C8B-B14F-4D97-AF65-F5344CB8AC3E}">
        <p14:creationId xmlns:p14="http://schemas.microsoft.com/office/powerpoint/2010/main" val="1124564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3F69B690-1C39-4FA2-AA29-E64A96FDC9BA}" type="slidenum">
              <a:rPr lang="cs-CZ" altLang="cs-CZ" smtClean="0">
                <a:solidFill>
                  <a:srgbClr val="000000"/>
                </a:solidFill>
                <a:latin typeface="Times New Roman" pitchFamily="16" charset="0"/>
              </a:rPr>
              <a:pPr eaLnBrk="1"/>
              <a:t>25</a:t>
            </a:fld>
            <a:endParaRPr lang="cs-CZ" altLang="cs-CZ">
              <a:solidFill>
                <a:srgbClr val="000000"/>
              </a:solidFill>
              <a:latin typeface="Times New Roman" pitchFamily="16" charset="0"/>
            </a:endParaRPr>
          </a:p>
        </p:txBody>
      </p:sp>
      <p:sp>
        <p:nvSpPr>
          <p:cNvPr id="4915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Proces nákupu se také liší podle toho, zda jde o nákup:</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Investičních celků (strojů, výrobních linek,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Ostatní produkty (surovin, paliv, dílů,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Každý člen nákupní skupiny může hrát roli toho, který nákup iniciuje, ovlivňuje, předmět nákupu používá, nákup realizuje, nákup organizuje a o nákupu rozhoduje.</a:t>
            </a:r>
          </a:p>
        </p:txBody>
      </p:sp>
    </p:spTree>
    <p:extLst>
      <p:ext uri="{BB962C8B-B14F-4D97-AF65-F5344CB8AC3E}">
        <p14:creationId xmlns:p14="http://schemas.microsoft.com/office/powerpoint/2010/main" val="347061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D1414A0-FC0C-4693-9D8F-EC93DA2F40A0}" type="slidenum">
              <a:rPr lang="cs-CZ" altLang="cs-CZ" smtClean="0">
                <a:solidFill>
                  <a:srgbClr val="000000"/>
                </a:solidFill>
                <a:latin typeface="Times New Roman" pitchFamily="16" charset="0"/>
              </a:rPr>
              <a:pPr eaLnBrk="1"/>
              <a:t>26</a:t>
            </a:fld>
            <a:endParaRPr lang="cs-CZ" altLang="cs-CZ">
              <a:solidFill>
                <a:srgbClr val="000000"/>
              </a:solidFill>
              <a:latin typeface="Times New Roman" pitchFamily="16" charset="0"/>
            </a:endParaRPr>
          </a:p>
        </p:txBody>
      </p:sp>
      <p:sp>
        <p:nvSpPr>
          <p:cNvPr id="51203" name="Rectangle 1"/>
          <p:cNvSpPr>
            <a:spLocks noGrp="1" noRot="1" noChangeAspect="1" noChangeArrowheads="1" noTextEdit="1"/>
          </p:cNvSpPr>
          <p:nvPr>
            <p:ph type="sldImg"/>
          </p:nvPr>
        </p:nvSpPr>
        <p:spPr>
          <a:xfrm>
            <a:off x="1200150" y="814388"/>
            <a:ext cx="5164138" cy="3875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73635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04EA4515-D758-4CFA-AE60-EF423DDE31BA}" type="slidenum">
              <a:rPr lang="cs-CZ" altLang="cs-CZ" smtClean="0">
                <a:solidFill>
                  <a:srgbClr val="000000"/>
                </a:solidFill>
                <a:latin typeface="Times New Roman" pitchFamily="16" charset="0"/>
              </a:rPr>
              <a:pPr eaLnBrk="1"/>
              <a:t>27</a:t>
            </a:fld>
            <a:endParaRPr lang="cs-CZ" altLang="cs-CZ">
              <a:solidFill>
                <a:srgbClr val="000000"/>
              </a:solidFill>
              <a:latin typeface="Times New Roman" pitchFamily="16" charset="0"/>
            </a:endParaRPr>
          </a:p>
        </p:txBody>
      </p:sp>
      <p:sp>
        <p:nvSpPr>
          <p:cNvPr id="5222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654469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E449D54C-10E4-4896-9459-E009B2A18FEA}" type="slidenum">
              <a:rPr lang="cs-CZ" altLang="cs-CZ" smtClean="0">
                <a:solidFill>
                  <a:srgbClr val="000000"/>
                </a:solidFill>
                <a:latin typeface="Times New Roman" pitchFamily="16" charset="0"/>
              </a:rPr>
              <a:pPr eaLnBrk="1"/>
              <a:t>28</a:t>
            </a:fld>
            <a:endParaRPr lang="cs-CZ" altLang="cs-CZ">
              <a:solidFill>
                <a:srgbClr val="000000"/>
              </a:solidFill>
              <a:latin typeface="Times New Roman" pitchFamily="16" charset="0"/>
            </a:endParaRPr>
          </a:p>
        </p:txBody>
      </p:sp>
      <p:sp>
        <p:nvSpPr>
          <p:cNvPr id="53251" name="Rectangle 1"/>
          <p:cNvSpPr>
            <a:spLocks noGrp="1" noRot="1" noChangeAspect="1" noChangeArrowheads="1" noTextEdit="1"/>
          </p:cNvSpPr>
          <p:nvPr>
            <p:ph type="sldImg"/>
          </p:nvPr>
        </p:nvSpPr>
        <p:spPr>
          <a:xfrm>
            <a:off x="1104900" y="814388"/>
            <a:ext cx="5351463" cy="40147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Grp="1" noChangeArrowheads="1"/>
          </p:cNvSpPr>
          <p:nvPr>
            <p:ph type="body" idx="1"/>
          </p:nvPr>
        </p:nvSpPr>
        <p:spPr>
          <a:xfrm>
            <a:off x="756181" y="5088992"/>
            <a:ext cx="6051027" cy="482014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aphicFrame>
        <p:nvGraphicFramePr>
          <p:cNvPr id="53253" name="Object 3"/>
          <p:cNvGraphicFramePr>
            <a:graphicFrameLocks noChangeAspect="1"/>
          </p:cNvGraphicFramePr>
          <p:nvPr/>
        </p:nvGraphicFramePr>
        <p:xfrm>
          <a:off x="-101671" y="1622624"/>
          <a:ext cx="8387876" cy="4581523"/>
        </p:xfrm>
        <a:graphic>
          <a:graphicData uri="http://schemas.openxmlformats.org/presentationml/2006/ole">
            <mc:AlternateContent xmlns:mc="http://schemas.openxmlformats.org/markup-compatibility/2006">
              <mc:Choice xmlns:v="urn:schemas-microsoft-com:vml" Requires="v">
                <p:oleObj r:id="rId3" imgW="7201905" imgH="4580952" progId="">
                  <p:embed/>
                </p:oleObj>
              </mc:Choice>
              <mc:Fallback>
                <p:oleObj r:id="rId3" imgW="7201905" imgH="45809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71" y="1622624"/>
                        <a:ext cx="8387876" cy="45815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61447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29D43B6C-EF36-44EB-8FD6-5A705E206590}" type="slidenum">
              <a:rPr lang="cs-CZ" altLang="cs-CZ" smtClean="0">
                <a:solidFill>
                  <a:srgbClr val="000000"/>
                </a:solidFill>
                <a:latin typeface="Times New Roman" pitchFamily="16" charset="0"/>
              </a:rPr>
              <a:pPr eaLnBrk="1"/>
              <a:t>29</a:t>
            </a:fld>
            <a:endParaRPr lang="cs-CZ" altLang="cs-CZ">
              <a:solidFill>
                <a:srgbClr val="000000"/>
              </a:solidFill>
              <a:latin typeface="Times New Roman" pitchFamily="16" charset="0"/>
            </a:endParaRPr>
          </a:p>
        </p:txBody>
      </p:sp>
      <p:sp>
        <p:nvSpPr>
          <p:cNvPr id="5427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639"/>
              </a:spcBef>
              <a:spcAft>
                <a:spcPts val="1427"/>
              </a:spcAft>
            </a:pPr>
            <a:endParaRPr lang="cs-CZ" altLang="cs-CZ" dirty="0">
              <a:latin typeface="Calibri" charset="0"/>
            </a:endParaRPr>
          </a:p>
          <a:p>
            <a:pPr>
              <a:spcBef>
                <a:spcPts val="639"/>
              </a:spcBef>
              <a:spcAft>
                <a:spcPts val="1427"/>
              </a:spcAft>
            </a:pPr>
            <a:r>
              <a:rPr lang="cs-CZ" altLang="cs-CZ" dirty="0">
                <a:latin typeface="Calibri" charset="0"/>
              </a:rPr>
              <a:t>Potřebné informace může nákupce čerpat ze dvou zdrojů:</a:t>
            </a:r>
          </a:p>
          <a:p>
            <a:pPr>
              <a:spcBef>
                <a:spcPts val="639"/>
              </a:spcBef>
              <a:spcAft>
                <a:spcPts val="1427"/>
              </a:spcAft>
              <a:buSzPct val="45000"/>
              <a:buFont typeface="Arial" charset="0"/>
              <a:buChar char="•"/>
            </a:pPr>
            <a:r>
              <a:rPr lang="cs-CZ" altLang="cs-CZ" dirty="0">
                <a:latin typeface="Calibri" charset="0"/>
              </a:rPr>
              <a:t>z katalogu produktů, který informuje o cenách a množstvích již dodaných a také o stavu zásob produktu,</a:t>
            </a:r>
          </a:p>
          <a:p>
            <a:pPr>
              <a:spcBef>
                <a:spcPts val="639"/>
              </a:spcBef>
              <a:spcAft>
                <a:spcPts val="1427"/>
              </a:spcAft>
              <a:buSzPct val="45000"/>
              <a:buFont typeface="Arial" charset="0"/>
              <a:buChar char="•"/>
            </a:pPr>
            <a:r>
              <a:rPr lang="cs-CZ" altLang="cs-CZ" dirty="0">
                <a:latin typeface="Calibri" charset="0"/>
              </a:rPr>
              <a:t>z katalogu dodavatelů, který obsahuje charakteristiky již známých dodavatelů, včetně záznamů o jejich přednostech a nedostatcích.</a:t>
            </a:r>
          </a:p>
          <a:p>
            <a:pPr>
              <a:spcBef>
                <a:spcPts val="639"/>
              </a:spcBef>
              <a:spcAft>
                <a:spcPts val="1427"/>
              </a:spcAft>
            </a:pPr>
            <a:endParaRPr lang="cs-CZ" altLang="cs-CZ" dirty="0">
              <a:latin typeface="Calibri" charset="0"/>
            </a:endParaRPr>
          </a:p>
        </p:txBody>
      </p:sp>
    </p:spTree>
    <p:extLst>
      <p:ext uri="{BB962C8B-B14F-4D97-AF65-F5344CB8AC3E}">
        <p14:creationId xmlns:p14="http://schemas.microsoft.com/office/powerpoint/2010/main" val="222798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DB77DC02-201C-4200-8C09-6EBB145CC736}" type="slidenum">
              <a:rPr lang="cs-CZ" altLang="cs-CZ" smtClean="0">
                <a:solidFill>
                  <a:srgbClr val="000000"/>
                </a:solidFill>
                <a:latin typeface="Times New Roman" pitchFamily="16" charset="0"/>
              </a:rPr>
              <a:pPr eaLnBrk="1"/>
              <a:t>30</a:t>
            </a:fld>
            <a:endParaRPr lang="cs-CZ" altLang="cs-CZ">
              <a:solidFill>
                <a:srgbClr val="000000"/>
              </a:solidFill>
              <a:latin typeface="Times New Roman" pitchFamily="16" charset="0"/>
            </a:endParaRPr>
          </a:p>
        </p:txBody>
      </p:sp>
      <p:sp>
        <p:nvSpPr>
          <p:cNvPr id="5529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76490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972AB5AE-92F5-49CE-A67B-4618041EB683}" type="slidenum">
              <a:rPr lang="cs-CZ" altLang="cs-CZ" smtClean="0">
                <a:solidFill>
                  <a:srgbClr val="000000"/>
                </a:solidFill>
                <a:latin typeface="Times New Roman" pitchFamily="16" charset="0"/>
              </a:rPr>
              <a:pPr eaLnBrk="1"/>
              <a:t>31</a:t>
            </a:fld>
            <a:endParaRPr lang="cs-CZ" altLang="cs-CZ">
              <a:solidFill>
                <a:srgbClr val="000000"/>
              </a:solidFill>
              <a:latin typeface="Times New Roman" pitchFamily="16" charset="0"/>
            </a:endParaRPr>
          </a:p>
        </p:txBody>
      </p:sp>
      <p:sp>
        <p:nvSpPr>
          <p:cNvPr id="5632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81626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8A27954-5AA7-4A40-8B08-37CC021DB52D}" type="slidenum">
              <a:rPr lang="cs-CZ" altLang="cs-CZ" smtClean="0">
                <a:solidFill>
                  <a:srgbClr val="000000"/>
                </a:solidFill>
                <a:latin typeface="Times New Roman" pitchFamily="16" charset="0"/>
              </a:rPr>
              <a:pPr eaLnBrk="1"/>
              <a:t>32</a:t>
            </a:fld>
            <a:endParaRPr lang="cs-CZ" altLang="cs-CZ">
              <a:solidFill>
                <a:srgbClr val="000000"/>
              </a:solidFill>
              <a:latin typeface="Times New Roman" pitchFamily="16" charset="0"/>
            </a:endParaRPr>
          </a:p>
        </p:txBody>
      </p:sp>
      <p:sp>
        <p:nvSpPr>
          <p:cNvPr id="5734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40930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E368E17-AFED-4DAA-A2C7-0C800CFF0A9F}" type="slidenum">
              <a:rPr lang="cs-CZ" altLang="cs-CZ" smtClean="0">
                <a:solidFill>
                  <a:srgbClr val="000000"/>
                </a:solidFill>
                <a:latin typeface="Times New Roman" pitchFamily="16" charset="0"/>
              </a:rPr>
              <a:pPr eaLnBrk="1"/>
              <a:t>33</a:t>
            </a:fld>
            <a:endParaRPr lang="cs-CZ" altLang="cs-CZ">
              <a:solidFill>
                <a:srgbClr val="000000"/>
              </a:solidFill>
              <a:latin typeface="Times New Roman" pitchFamily="16" charset="0"/>
            </a:endParaRPr>
          </a:p>
        </p:txBody>
      </p:sp>
      <p:sp>
        <p:nvSpPr>
          <p:cNvPr id="5837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26645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59D39FB9-5F55-4A58-AF56-8E13532A8648}" type="slidenum">
              <a:rPr lang="cs-CZ" altLang="cs-CZ" smtClean="0">
                <a:solidFill>
                  <a:srgbClr val="000000"/>
                </a:solidFill>
                <a:latin typeface="Times New Roman" pitchFamily="16" charset="0"/>
              </a:rPr>
              <a:pPr eaLnBrk="1"/>
              <a:t>34</a:t>
            </a:fld>
            <a:endParaRPr lang="cs-CZ" altLang="cs-CZ">
              <a:solidFill>
                <a:srgbClr val="000000"/>
              </a:solidFill>
              <a:latin typeface="Times New Roman" pitchFamily="16" charset="0"/>
            </a:endParaRPr>
          </a:p>
        </p:txBody>
      </p:sp>
      <p:sp>
        <p:nvSpPr>
          <p:cNvPr id="5939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075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Mezi stupni dodavatelského řetězce v obou směrech proudí materiálové, finanční, informační a rozhodovací toky. Materiálové toky zahrnuji toky nových produktů směrem od dodavatelů k zákazníkům a opačně toky vracení, servisu, recyklace a likvidace produktů. Finanční toky zahrnuji různé druhy plateb, úvěry, toky plynoucí z vlastnických vztahů atd. Informační toky propojují systém informacemi o objednávkách, dodávkách, plánech atd. Rozhodovací toky jsou posloupnosti rozhodnutí účastníků, ovlivňující celkovou výkonnost řetězce.</a:t>
            </a:r>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4</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8B06891-D1A9-4890-80B9-B451D03B76B3}" type="slidenum">
              <a:rPr lang="cs-CZ" altLang="cs-CZ" smtClean="0">
                <a:solidFill>
                  <a:srgbClr val="000000"/>
                </a:solidFill>
                <a:latin typeface="Times New Roman" pitchFamily="16" charset="0"/>
              </a:rPr>
              <a:pPr eaLnBrk="1"/>
              <a:t>35</a:t>
            </a:fld>
            <a:endParaRPr lang="cs-CZ" altLang="cs-CZ">
              <a:solidFill>
                <a:srgbClr val="000000"/>
              </a:solidFill>
              <a:latin typeface="Times New Roman" pitchFamily="16" charset="0"/>
            </a:endParaRPr>
          </a:p>
        </p:txBody>
      </p:sp>
      <p:sp>
        <p:nvSpPr>
          <p:cNvPr id="6041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381587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34A04FB3-7129-451C-988B-7912A889AA39}" type="slidenum">
              <a:rPr lang="cs-CZ" altLang="cs-CZ" smtClean="0">
                <a:solidFill>
                  <a:srgbClr val="000000"/>
                </a:solidFill>
                <a:latin typeface="Times New Roman" pitchFamily="16" charset="0"/>
              </a:rPr>
              <a:pPr eaLnBrk="1"/>
              <a:t>36</a:t>
            </a:fld>
            <a:endParaRPr lang="cs-CZ" altLang="cs-CZ">
              <a:solidFill>
                <a:srgbClr val="000000"/>
              </a:solidFill>
              <a:latin typeface="Times New Roman" pitchFamily="16" charset="0"/>
            </a:endParaRPr>
          </a:p>
        </p:txBody>
      </p:sp>
      <p:sp>
        <p:nvSpPr>
          <p:cNvPr id="6144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79652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D0AC6C44-15EC-4CD7-80A0-0BF2AB4B4319}" type="slidenum">
              <a:rPr lang="cs-CZ" altLang="cs-CZ" smtClean="0">
                <a:solidFill>
                  <a:srgbClr val="000000"/>
                </a:solidFill>
                <a:latin typeface="Times New Roman" pitchFamily="16" charset="0"/>
              </a:rPr>
              <a:pPr eaLnBrk="1"/>
              <a:t>37</a:t>
            </a:fld>
            <a:endParaRPr lang="cs-CZ" altLang="cs-CZ">
              <a:solidFill>
                <a:srgbClr val="000000"/>
              </a:solidFill>
              <a:latin typeface="Times New Roman" pitchFamily="16" charset="0"/>
            </a:endParaRPr>
          </a:p>
        </p:txBody>
      </p:sp>
      <p:sp>
        <p:nvSpPr>
          <p:cNvPr id="6246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072053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8AF83C61-5BE3-47AC-923C-1DE08EF6D9F4}" type="slidenum">
              <a:rPr lang="cs-CZ" altLang="cs-CZ" smtClean="0">
                <a:solidFill>
                  <a:srgbClr val="000000"/>
                </a:solidFill>
                <a:latin typeface="Times New Roman" pitchFamily="16" charset="0"/>
              </a:rPr>
              <a:pPr eaLnBrk="1"/>
              <a:t>38</a:t>
            </a:fld>
            <a:endParaRPr lang="cs-CZ" altLang="cs-CZ">
              <a:solidFill>
                <a:srgbClr val="000000"/>
              </a:solidFill>
              <a:latin typeface="Times New Roman" pitchFamily="16" charset="0"/>
            </a:endParaRPr>
          </a:p>
        </p:txBody>
      </p:sp>
      <p:sp>
        <p:nvSpPr>
          <p:cNvPr id="6349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24370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B89ED98D-B3E6-4BC7-97F7-EF20890D6526}" type="slidenum">
              <a:rPr lang="cs-CZ" altLang="cs-CZ" smtClean="0">
                <a:solidFill>
                  <a:srgbClr val="000000"/>
                </a:solidFill>
                <a:latin typeface="Times New Roman" pitchFamily="16" charset="0"/>
              </a:rPr>
              <a:pPr eaLnBrk="1"/>
              <a:t>39</a:t>
            </a:fld>
            <a:endParaRPr lang="cs-CZ" altLang="cs-CZ">
              <a:solidFill>
                <a:srgbClr val="000000"/>
              </a:solidFill>
              <a:latin typeface="Times New Roman" pitchFamily="16" charset="0"/>
            </a:endParaRPr>
          </a:p>
        </p:txBody>
      </p:sp>
      <p:sp>
        <p:nvSpPr>
          <p:cNvPr id="6451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35481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47F5310F-9E2E-47D8-9C18-397D765F9F0B}" type="slidenum">
              <a:rPr lang="cs-CZ" altLang="cs-CZ" smtClean="0">
                <a:solidFill>
                  <a:srgbClr val="000000"/>
                </a:solidFill>
                <a:latin typeface="Times New Roman" pitchFamily="16" charset="0"/>
              </a:rPr>
              <a:pPr eaLnBrk="1"/>
              <a:t>40</a:t>
            </a:fld>
            <a:endParaRPr lang="cs-CZ" altLang="cs-CZ">
              <a:solidFill>
                <a:srgbClr val="000000"/>
              </a:solidFill>
              <a:latin typeface="Times New Roman" pitchFamily="16" charset="0"/>
            </a:endParaRPr>
          </a:p>
        </p:txBody>
      </p:sp>
      <p:sp>
        <p:nvSpPr>
          <p:cNvPr id="6553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59969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E9FC689-3B14-4204-97D3-3A1175ECFE0E}" type="slidenum">
              <a:rPr lang="cs-CZ" altLang="cs-CZ" smtClean="0">
                <a:solidFill>
                  <a:srgbClr val="000000"/>
                </a:solidFill>
                <a:latin typeface="Times New Roman" pitchFamily="16" charset="0"/>
              </a:rPr>
              <a:pPr eaLnBrk="1"/>
              <a:t>41</a:t>
            </a:fld>
            <a:endParaRPr lang="cs-CZ" altLang="cs-CZ">
              <a:solidFill>
                <a:srgbClr val="000000"/>
              </a:solidFill>
              <a:latin typeface="Times New Roman" pitchFamily="16" charset="0"/>
            </a:endParaRPr>
          </a:p>
        </p:txBody>
      </p:sp>
      <p:sp>
        <p:nvSpPr>
          <p:cNvPr id="6656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211957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BC79D520-685A-497C-BA43-D58D1A35904C}" type="slidenum">
              <a:rPr lang="cs-CZ" altLang="cs-CZ" smtClean="0">
                <a:solidFill>
                  <a:srgbClr val="000000"/>
                </a:solidFill>
                <a:latin typeface="Times New Roman" pitchFamily="16" charset="0"/>
              </a:rPr>
              <a:pPr eaLnBrk="1"/>
              <a:t>42</a:t>
            </a:fld>
            <a:endParaRPr lang="cs-CZ" altLang="cs-CZ">
              <a:solidFill>
                <a:srgbClr val="000000"/>
              </a:solidFill>
              <a:latin typeface="Times New Roman" pitchFamily="16" charset="0"/>
            </a:endParaRPr>
          </a:p>
        </p:txBody>
      </p:sp>
      <p:sp>
        <p:nvSpPr>
          <p:cNvPr id="6758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81072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58671B71-1E34-491D-ACE1-FE64C7880417}" type="slidenum">
              <a:rPr lang="cs-CZ" altLang="cs-CZ" smtClean="0">
                <a:solidFill>
                  <a:srgbClr val="000000"/>
                </a:solidFill>
                <a:latin typeface="Times New Roman" pitchFamily="16" charset="0"/>
              </a:rPr>
              <a:pPr eaLnBrk="1"/>
              <a:t>43</a:t>
            </a:fld>
            <a:endParaRPr lang="cs-CZ" altLang="cs-CZ">
              <a:solidFill>
                <a:srgbClr val="000000"/>
              </a:solidFill>
              <a:latin typeface="Times New Roman" pitchFamily="16" charset="0"/>
            </a:endParaRPr>
          </a:p>
        </p:txBody>
      </p:sp>
      <p:sp>
        <p:nvSpPr>
          <p:cNvPr id="6861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2998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cs-CZ" b="1" dirty="0"/>
              <a:t>Hmotná stránka řetězce</a:t>
            </a:r>
            <a:r>
              <a:rPr lang="cs-CZ" dirty="0"/>
              <a:t> je tvořena toky surovin, základních a pomocných materiálů, nakupovaných dílů, nedokončených a hotových výrobků, obalů a odpadů.</a:t>
            </a:r>
          </a:p>
          <a:p>
            <a:r>
              <a:rPr lang="cs-CZ" dirty="0"/>
              <a:t>Hmotná stránka spočívá v přemisťování věcí (surovin, nedokončených a hotových výrobků, ale i odpadů, obalů), případně též v přemisťování osob a energie.</a:t>
            </a:r>
          </a:p>
          <a:p>
            <a:r>
              <a:rPr lang="cs-CZ" b="1" dirty="0"/>
              <a:t>Nehmotná stránka</a:t>
            </a:r>
            <a:r>
              <a:rPr lang="cs-CZ" dirty="0"/>
              <a:t> je tvořena toky informací, které jsou potřebné k tomu, aby se hmotné toky mohly uskutečnit. Vedle toku informací je třeba sledovat i toky peněz (cash </a:t>
            </a:r>
            <a:r>
              <a:rPr lang="cs-CZ" dirty="0" err="1"/>
              <a:t>flow</a:t>
            </a:r>
            <a:r>
              <a:rPr lang="cs-CZ" dirty="0"/>
              <a:t>), které musí být sladěny s hmotnými toky (s toky zboží) v zájmu udržení likvidity podniku.</a:t>
            </a:r>
          </a:p>
          <a:p>
            <a:r>
              <a:rPr lang="cs-CZ" dirty="0"/>
              <a:t>Logistický řetězec je vázán na konkrétního zákazníka, zakázku, resp. výrobek či skupinu výrobků. Mluvíme o zákaznické orientaci logistických řetězců, to znamená, že zákazníkem může být fyzická osoba ve sféře individuální konečné spotřeby, resp. podnik, organizace ve sféře výrobní nebo konečné spotřeby. Zákazníkem ale může být i pracoviště uvnitř podniku, které odebírá nedokončené výrobky k dalšímu zpracování.</a:t>
            </a:r>
          </a:p>
          <a:p>
            <a:r>
              <a:rPr lang="cs-CZ" b="1" dirty="0"/>
              <a:t>Cesty (kanály)</a:t>
            </a:r>
            <a:r>
              <a:rPr lang="cs-CZ" dirty="0"/>
              <a:t> jsou cesty pohybu materiálových prvků a cesty pohybu informací. Cesty nemusí propojovat tytéž články- </a:t>
            </a:r>
            <a:r>
              <a:rPr lang="cs-CZ" dirty="0" err="1"/>
              <a:t>články</a:t>
            </a:r>
            <a:r>
              <a:rPr lang="cs-CZ" dirty="0"/>
              <a:t> mohou být prostorově (směrově) i časově odlišné.</a:t>
            </a:r>
          </a:p>
          <a:p>
            <a:r>
              <a:rPr lang="cs-CZ" dirty="0"/>
              <a:t>Články logistických řetězců mohou být buď celky jako jsou budovy, plochy, komunikace, nebo podrobnější členění až na operace (netechnologické, manipulační, balící, přepravní, kontrolní, řídící).</a:t>
            </a:r>
          </a:p>
          <a:p>
            <a:r>
              <a:rPr lang="cs-CZ" b="1" dirty="0"/>
              <a:t> </a:t>
            </a:r>
            <a:endParaRPr lang="cs-CZ" dirty="0"/>
          </a:p>
          <a:p>
            <a:r>
              <a:rPr lang="cs-CZ" b="1" dirty="0"/>
              <a:t>Články:</a:t>
            </a:r>
            <a:endParaRPr lang="cs-CZ" dirty="0"/>
          </a:p>
          <a:p>
            <a:pPr lvl="0"/>
            <a:r>
              <a:rPr lang="cs-CZ" b="1" dirty="0"/>
              <a:t>ve výrobě</a:t>
            </a:r>
            <a:r>
              <a:rPr lang="cs-CZ" dirty="0"/>
              <a:t> – továrny, dílny, výrobní linky, buňky a centra, sklady surovin, materiálů, nakupovaných dílů, výrobní a montážní mezisklady, montážní linky, sklady hotových výrobků,</a:t>
            </a:r>
          </a:p>
          <a:p>
            <a:pPr lvl="0"/>
            <a:r>
              <a:rPr lang="cs-CZ" b="1" dirty="0"/>
              <a:t>v dopravě</a:t>
            </a:r>
            <a:r>
              <a:rPr lang="cs-CZ" dirty="0"/>
              <a:t> – terminály a překladiště, železniční stanice, přístavy, letiště,</a:t>
            </a:r>
          </a:p>
          <a:p>
            <a:pPr lvl="0"/>
            <a:r>
              <a:rPr lang="cs-CZ" b="1" dirty="0"/>
              <a:t>v obchodě</a:t>
            </a:r>
            <a:r>
              <a:rPr lang="cs-CZ" dirty="0"/>
              <a:t> – velkoobchodní sklady a maloobchodní prodejny.</a:t>
            </a:r>
          </a:p>
          <a:p>
            <a:r>
              <a:rPr lang="cs-CZ" dirty="0"/>
              <a:t>Příklady logistických řetězců (vždy vodorovně) jsou znázorněny v tabulce 1:</a:t>
            </a:r>
          </a:p>
          <a:p>
            <a:r>
              <a:rPr lang="cs-CZ" cap="all" dirty="0"/>
              <a:t>VANĚČEK, D. </a:t>
            </a:r>
            <a:r>
              <a:rPr lang="cs-CZ" i="1" dirty="0"/>
              <a:t>Logistika</a:t>
            </a:r>
            <a:r>
              <a:rPr lang="cs-CZ" cap="all" dirty="0"/>
              <a:t>. </a:t>
            </a:r>
            <a:r>
              <a:rPr lang="cs-CZ" dirty="0"/>
              <a:t>České Budějovice: Jihočeská univerzita v Č. Budějovicích, ekonomická fakulta</a:t>
            </a:r>
            <a:r>
              <a:rPr lang="cs-CZ" cap="all" dirty="0"/>
              <a:t>, 2008, 178 s. ISBN978-80-7394-085-0</a:t>
            </a:r>
            <a:endParaRPr lang="cs-CZ" dirty="0"/>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8</a:t>
            </a:fld>
            <a:endParaRPr lang="cs-CZ"/>
          </a:p>
        </p:txBody>
      </p:sp>
    </p:spTree>
    <p:extLst>
      <p:ext uri="{BB962C8B-B14F-4D97-AF65-F5344CB8AC3E}">
        <p14:creationId xmlns:p14="http://schemas.microsoft.com/office/powerpoint/2010/main" val="232805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charset="0"/>
              <a:buNone/>
            </a:pPr>
            <a:r>
              <a:rPr lang="cs-CZ" b="1" dirty="0"/>
              <a:t>Tradiční řetězce s přetržitými toky</a:t>
            </a:r>
            <a:endParaRPr lang="cs-CZ" dirty="0"/>
          </a:p>
          <a:p>
            <a:pPr>
              <a:buFont typeface="Arial" charset="0"/>
              <a:buNone/>
            </a:pPr>
            <a:r>
              <a:rPr lang="cs-CZ" dirty="0"/>
              <a:t>V řetězci existují sklady a mezisklady, ve kterých se tok zastavuje (sklad surovin, mezisklady u různých výrobních zařízení a strojů, sklad hotových výrobků – odkud se vyřizují zákaznické objednávky). </a:t>
            </a:r>
          </a:p>
          <a:p>
            <a:pPr defTabSz="915772">
              <a:defRPr/>
            </a:pPr>
            <a:r>
              <a:rPr lang="cs-CZ" b="1" dirty="0"/>
              <a:t>2.  Řetězce s kontinuálními toky</a:t>
            </a:r>
            <a:endParaRPr lang="cs-CZ" dirty="0"/>
          </a:p>
          <a:p>
            <a:pPr>
              <a:buFont typeface="Arial" charset="0"/>
              <a:buNone/>
            </a:pPr>
            <a:r>
              <a:rPr lang="cs-CZ" dirty="0"/>
              <a:t>Odstraňuje sklady surovin, redukuje sklady hotových výrobků, protože existuje systém just –in-</a:t>
            </a:r>
            <a:r>
              <a:rPr lang="cs-CZ" dirty="0" err="1"/>
              <a:t>time</a:t>
            </a:r>
            <a:r>
              <a:rPr lang="cs-CZ" dirty="0"/>
              <a:t>. </a:t>
            </a:r>
          </a:p>
          <a:p>
            <a:pPr marL="274731" indent="-274731">
              <a:defRPr/>
            </a:pPr>
            <a:r>
              <a:rPr lang="cs-CZ" b="1" dirty="0"/>
              <a:t>3. Řetězce se synchronním tokem</a:t>
            </a:r>
            <a:endParaRPr lang="cs-CZ" dirty="0"/>
          </a:p>
          <a:p>
            <a:pPr marL="274731" indent="-274731">
              <a:defRPr/>
            </a:pPr>
            <a:r>
              <a:rPr lang="cs-CZ" dirty="0"/>
              <a:t>Tvoří ho pouze dodavatel surovin, výrobce, zákazníci.</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9</a:t>
            </a:fld>
            <a:endParaRPr lang="cs-CZ"/>
          </a:p>
        </p:txBody>
      </p:sp>
    </p:spTree>
    <p:extLst>
      <p:ext uri="{BB962C8B-B14F-4D97-AF65-F5344CB8AC3E}">
        <p14:creationId xmlns:p14="http://schemas.microsoft.com/office/powerpoint/2010/main" val="356779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rozpor </a:t>
            </a:r>
            <a:r>
              <a:rPr lang="cs-CZ" i="1" dirty="0"/>
              <a:t>sortimentní</a:t>
            </a:r>
            <a:r>
              <a:rPr lang="cs-CZ" dirty="0"/>
              <a:t>, kdy z výroby vychází jednoduchý sortiment, maloobchod požaduje složitý obchodní sortiment, proto ve velkoobchodních skladech vedle nákupu probíhá kompletace.</a:t>
            </a:r>
          </a:p>
          <a:p>
            <a:pPr defTabSz="915772">
              <a:defRPr/>
            </a:pPr>
            <a:r>
              <a:rPr lang="cs-CZ" dirty="0"/>
              <a:t>rozpor </a:t>
            </a:r>
            <a:r>
              <a:rPr lang="cs-CZ" i="1" dirty="0"/>
              <a:t>množstevní a časový</a:t>
            </a:r>
            <a:r>
              <a:rPr lang="cs-CZ" dirty="0"/>
              <a:t>, kdy z výroby odchází velké množství výrobků méně často, maloobchod potřebuje často malé množství, proto se vytvářejí skladové zásoby zboží.</a:t>
            </a:r>
          </a:p>
          <a:p>
            <a:pPr defTabSz="915772">
              <a:defRPr/>
            </a:pPr>
            <a:r>
              <a:rPr lang="cs-CZ" dirty="0"/>
              <a:t>rozpor </a:t>
            </a:r>
            <a:r>
              <a:rPr lang="cs-CZ" i="1" dirty="0"/>
              <a:t>prostorový</a:t>
            </a:r>
            <a:r>
              <a:rPr lang="cs-CZ" dirty="0"/>
              <a:t>, kdy výrobní závody jsou u zdrojů surovin, u dopravních cest vzdálené od míst spotřeby, proto se vytvářejí tranzitní sklady.</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10</a:t>
            </a:fld>
            <a:endParaRPr lang="cs-CZ"/>
          </a:p>
        </p:txBody>
      </p:sp>
    </p:spTree>
    <p:extLst>
      <p:ext uri="{BB962C8B-B14F-4D97-AF65-F5344CB8AC3E}">
        <p14:creationId xmlns:p14="http://schemas.microsoft.com/office/powerpoint/2010/main" val="201157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Existence míst styku je důsledkem rozdílnosti navazujících článků řetězce. Rozdílnost může mít různou povahu: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12</a:t>
            </a:fld>
            <a:endParaRPr lang="cs-CZ"/>
          </a:p>
        </p:txBody>
      </p:sp>
    </p:spTree>
    <p:extLst>
      <p:ext uri="{BB962C8B-B14F-4D97-AF65-F5344CB8AC3E}">
        <p14:creationId xmlns:p14="http://schemas.microsoft.com/office/powerpoint/2010/main" val="198938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Důležitým úkolem logistiky je zabezpečit pokud možno hladké překonávání míst styku a to vzájemným slaďováním, koordinováním článků celého logistického řetězce. Dochází k synergickému efektu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13</a:t>
            </a:fld>
            <a:endParaRPr lang="cs-CZ"/>
          </a:p>
        </p:txBody>
      </p:sp>
    </p:spTree>
    <p:extLst>
      <p:ext uri="{BB962C8B-B14F-4D97-AF65-F5344CB8AC3E}">
        <p14:creationId xmlns:p14="http://schemas.microsoft.com/office/powerpoint/2010/main" val="122281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C57A5DF-1266-40EA-9282-1E66B9DE06C0}" type="slidenum">
              <a:rPr lang="cs-CZ" smtClean="0"/>
              <a:pPr/>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1150938" y="214313"/>
            <a:ext cx="7793037" cy="1462087"/>
          </a:xfrm>
        </p:spPr>
        <p:txBody>
          <a:bodyPr/>
          <a:lstStyle/>
          <a:p>
            <a:r>
              <a:rPr lang="cs-CZ"/>
              <a:t>Klepnutím lze upravit styl předlohy nadpisů.</a:t>
            </a:r>
          </a:p>
        </p:txBody>
      </p:sp>
      <p:sp>
        <p:nvSpPr>
          <p:cNvPr id="3" name="Zástupný symbol pro obsah 2"/>
          <p:cNvSpPr>
            <a:spLocks noGrp="1"/>
          </p:cNvSpPr>
          <p:nvPr>
            <p:ph sz="quarter" idx="1"/>
          </p:nvPr>
        </p:nvSpPr>
        <p:spPr>
          <a:xfrm>
            <a:off x="1182688" y="20177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45088" y="20177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1182688" y="41513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5145088" y="41513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1162050" y="6243638"/>
            <a:ext cx="1905000" cy="457200"/>
          </a:xfrm>
        </p:spPr>
        <p:txBody>
          <a:bodyPr/>
          <a:lstStyle>
            <a:lvl1pPr>
              <a:defRPr/>
            </a:lvl1pPr>
          </a:lstStyle>
          <a:p>
            <a:endParaRPr lang="en-US"/>
          </a:p>
        </p:txBody>
      </p:sp>
      <p:sp>
        <p:nvSpPr>
          <p:cNvPr id="8" name="Zástupný symbol pro zápatí 7"/>
          <p:cNvSpPr>
            <a:spLocks noGrp="1"/>
          </p:cNvSpPr>
          <p:nvPr>
            <p:ph type="ftr" sz="quarter" idx="11"/>
          </p:nvPr>
        </p:nvSpPr>
        <p:spPr>
          <a:xfrm>
            <a:off x="3657600" y="6243638"/>
            <a:ext cx="2895600" cy="457200"/>
          </a:xfrm>
        </p:spPr>
        <p:txBody>
          <a:bodyPr/>
          <a:lstStyle>
            <a:lvl1pPr>
              <a:defRPr/>
            </a:lvl1pPr>
          </a:lstStyle>
          <a:p>
            <a:endParaRPr lang="en-US"/>
          </a:p>
        </p:txBody>
      </p:sp>
      <p:sp>
        <p:nvSpPr>
          <p:cNvPr id="9" name="Zástupný symbol pro číslo snímku 8"/>
          <p:cNvSpPr>
            <a:spLocks noGrp="1"/>
          </p:cNvSpPr>
          <p:nvPr>
            <p:ph type="sldNum" sz="quarter" idx="12"/>
          </p:nvPr>
        </p:nvSpPr>
        <p:spPr>
          <a:xfrm>
            <a:off x="7042150" y="6243638"/>
            <a:ext cx="1905000" cy="457200"/>
          </a:xfrm>
        </p:spPr>
        <p:txBody>
          <a:bodyPr/>
          <a:lstStyle>
            <a:lvl1pPr>
              <a:defRPr/>
            </a:lvl1pPr>
          </a:lstStyle>
          <a:p>
            <a:fld id="{3E9BC917-F7D1-4A41-BCF7-C49C5DC9421D}" type="slidenum">
              <a:rPr lang="en-US"/>
              <a:pPr/>
              <a:t>‹#›</a:t>
            </a:fld>
            <a:endParaRPr lang="en-US"/>
          </a:p>
        </p:txBody>
      </p:sp>
    </p:spTree>
    <p:extLst>
      <p:ext uri="{BB962C8B-B14F-4D97-AF65-F5344CB8AC3E}">
        <p14:creationId xmlns:p14="http://schemas.microsoft.com/office/powerpoint/2010/main" val="586711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69225" cy="1466850"/>
          </a:xfrm>
        </p:spPr>
        <p:txBody>
          <a:bodyPr/>
          <a:lstStyle/>
          <a:p>
            <a:r>
              <a:rPr lang="cs-CZ"/>
              <a:t>Kliknutím lze upravit styl.</a:t>
            </a:r>
          </a:p>
        </p:txBody>
      </p:sp>
      <p:sp>
        <p:nvSpPr>
          <p:cNvPr id="3" name="Rectangle 2"/>
          <p:cNvSpPr>
            <a:spLocks noGrp="1" noChangeArrowheads="1"/>
          </p:cNvSpPr>
          <p:nvPr>
            <p:ph type="dt" idx="10"/>
          </p:nvPr>
        </p:nvSpPr>
        <p:spPr/>
        <p:txBody>
          <a:bodyPr/>
          <a:lstStyle>
            <a:lvl1pPr>
              <a:defRPr/>
            </a:lvl1pPr>
          </a:lstStyle>
          <a:p>
            <a:pPr>
              <a:defRPr/>
            </a:pPr>
            <a:r>
              <a:rPr lang="cs-CZ"/>
              <a:t>1.3.2013</a:t>
            </a:r>
          </a:p>
        </p:txBody>
      </p:sp>
      <p:sp>
        <p:nvSpPr>
          <p:cNvPr id="4" name="Rectangle 4"/>
          <p:cNvSpPr>
            <a:spLocks noGrp="1" noChangeArrowheads="1"/>
          </p:cNvSpPr>
          <p:nvPr>
            <p:ph type="sldNum" idx="11"/>
          </p:nvPr>
        </p:nvSpPr>
        <p:spPr/>
        <p:txBody>
          <a:bodyPr/>
          <a:lstStyle>
            <a:lvl1pPr>
              <a:defRPr/>
            </a:lvl1pPr>
          </a:lstStyle>
          <a:p>
            <a:pPr>
              <a:defRPr/>
            </a:pPr>
            <a:fld id="{1907089C-2FD2-49F9-AA46-F971F10D6C41}" type="slidenum">
              <a:rPr lang="cs-CZ"/>
              <a:pPr>
                <a:defRPr/>
              </a:pPr>
              <a:t>‹#›</a:t>
            </a:fld>
            <a:endParaRPr lang="cs-CZ"/>
          </a:p>
        </p:txBody>
      </p:sp>
    </p:spTree>
    <p:extLst>
      <p:ext uri="{BB962C8B-B14F-4D97-AF65-F5344CB8AC3E}">
        <p14:creationId xmlns:p14="http://schemas.microsoft.com/office/powerpoint/2010/main" val="242793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95EC1D4A-A796-47C3-A63E-CE236FB377E2}" type="datetimeFigureOut">
              <a:rPr lang="cs-CZ" smtClean="0"/>
              <a:pPr/>
              <a:t>30.09.2021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95EC1D4A-A796-47C3-A63E-CE236FB377E2}" type="datetimeFigureOut">
              <a:rPr lang="cs-CZ" smtClean="0"/>
              <a:pPr/>
              <a:t>30.09.2021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95EC1D4A-A796-47C3-A63E-CE236FB377E2}" type="datetimeFigureOut">
              <a:rPr lang="cs-CZ" smtClean="0"/>
              <a:pPr/>
              <a:t>30.09.2021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pPr/>
              <a:t>30.09.2021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pPr/>
              <a:t>30.09.2021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pPr/>
              <a:t>30.09.2021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pPr/>
              <a:t>30.09.2021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30.09.2021</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blog.glamour.as/2011/01/bullwhip-effect.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Dodavatelské řetězce</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26457024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b="1" dirty="0">
                <a:solidFill>
                  <a:schemeClr val="tx1">
                    <a:lumMod val="85000"/>
                    <a:lumOff val="15000"/>
                  </a:schemeClr>
                </a:solidFill>
              </a:rPr>
              <a:t>Úloha velkoobchodních skladů</a:t>
            </a:r>
            <a:endParaRPr lang="cs-CZ" dirty="0">
              <a:solidFill>
                <a:schemeClr val="tx1">
                  <a:lumMod val="85000"/>
                  <a:lumOff val="15000"/>
                </a:schemeClr>
              </a:solidFill>
            </a:endParaRPr>
          </a:p>
        </p:txBody>
      </p:sp>
      <p:sp>
        <p:nvSpPr>
          <p:cNvPr id="3" name="Zástupný symbol pro obsah 2"/>
          <p:cNvSpPr>
            <a:spLocks noGrp="1"/>
          </p:cNvSpPr>
          <p:nvPr>
            <p:ph idx="1"/>
          </p:nvPr>
        </p:nvSpPr>
        <p:spPr/>
        <p:txBody>
          <a:bodyPr rtlCol="0">
            <a:normAutofit/>
          </a:bodyPr>
          <a:lstStyle/>
          <a:p>
            <a:pPr marL="274320" indent="-274320" fontAlgn="auto">
              <a:spcAft>
                <a:spcPts val="0"/>
              </a:spcAft>
              <a:buFont typeface="Arial" pitchFamily="34" charset="0"/>
              <a:buChar char="•"/>
              <a:defRPr/>
            </a:pPr>
            <a:r>
              <a:rPr lang="cs-CZ" dirty="0"/>
              <a:t>rozpor </a:t>
            </a:r>
            <a:r>
              <a:rPr lang="cs-CZ" i="1" dirty="0"/>
              <a:t>sortimentní</a:t>
            </a:r>
          </a:p>
          <a:p>
            <a:pPr>
              <a:buFont typeface="Arial" pitchFamily="34" charset="0"/>
              <a:buChar char="•"/>
              <a:defRPr/>
            </a:pPr>
            <a:r>
              <a:rPr lang="cs-CZ" dirty="0"/>
              <a:t>rozpor </a:t>
            </a:r>
            <a:r>
              <a:rPr lang="cs-CZ" i="1" dirty="0"/>
              <a:t>množstevní a časový</a:t>
            </a:r>
          </a:p>
          <a:p>
            <a:pPr>
              <a:buFont typeface="Arial" pitchFamily="34" charset="0"/>
              <a:buChar char="•"/>
              <a:defRPr/>
            </a:pPr>
            <a:r>
              <a:rPr lang="cs-CZ" dirty="0"/>
              <a:t>rozpor </a:t>
            </a:r>
            <a:r>
              <a:rPr lang="cs-CZ" i="1" dirty="0"/>
              <a:t>prostorový</a:t>
            </a:r>
            <a:endParaRPr lang="cs-CZ" dirty="0"/>
          </a:p>
          <a:p>
            <a:pPr marL="0" indent="0" fontAlgn="auto">
              <a:spcAft>
                <a:spcPts val="0"/>
              </a:spcAft>
              <a:buFont typeface="Arial" pitchFamily="34" charset="0"/>
              <a:buNone/>
              <a:defRPr/>
            </a:pPr>
            <a:endParaRPr lang="cs-CZ" dirty="0"/>
          </a:p>
          <a:p>
            <a:pPr marL="274320" indent="-274320" fontAlgn="auto">
              <a:spcAft>
                <a:spcPts val="0"/>
              </a:spcAft>
              <a:buFont typeface="Arial" pitchFamily="34" charset="0"/>
              <a:buChar char="•"/>
              <a:defRPr/>
            </a:pP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4753" name="Nadpis 1"/>
          <p:cNvSpPr>
            <a:spLocks noGrp="1"/>
          </p:cNvSpPr>
          <p:nvPr>
            <p:ph type="title"/>
          </p:nvPr>
        </p:nvSpPr>
        <p:spPr/>
        <p:txBody>
          <a:bodyPr/>
          <a:lstStyle/>
          <a:p>
            <a:r>
              <a:rPr lang="cs-CZ" b="1" dirty="0"/>
              <a:t>Logistické místa styku</a:t>
            </a:r>
          </a:p>
        </p:txBody>
      </p:sp>
      <p:sp>
        <p:nvSpPr>
          <p:cNvPr id="74754" name="Zástupný symbol pro obsah 2"/>
          <p:cNvSpPr>
            <a:spLocks noGrp="1"/>
          </p:cNvSpPr>
          <p:nvPr>
            <p:ph idx="1"/>
          </p:nvPr>
        </p:nvSpPr>
        <p:spPr/>
        <p:txBody>
          <a:bodyPr/>
          <a:lstStyle/>
          <a:p>
            <a:pPr>
              <a:buFont typeface="Arial" charset="0"/>
              <a:buNone/>
            </a:pPr>
            <a:r>
              <a:rPr lang="cs-CZ" dirty="0"/>
              <a:t>Rozeznávají se místa styku mezi:</a:t>
            </a:r>
          </a:p>
          <a:p>
            <a:r>
              <a:rPr lang="cs-CZ" dirty="0"/>
              <a:t>- jednotlivými prvky a články logistického řetězce navzájem,</a:t>
            </a:r>
          </a:p>
          <a:p>
            <a:r>
              <a:rPr lang="cs-CZ" dirty="0"/>
              <a:t>-mezi logistikou a ostatními systémy podniku,</a:t>
            </a:r>
          </a:p>
          <a:p>
            <a:r>
              <a:rPr lang="cs-CZ" dirty="0"/>
              <a:t>- mezi podnikem a jinými organizacemi.</a:t>
            </a:r>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místa styku</a:t>
            </a:r>
          </a:p>
        </p:txBody>
      </p:sp>
      <p:sp>
        <p:nvSpPr>
          <p:cNvPr id="3" name="Zástupný symbol pro obsah 2"/>
          <p:cNvSpPr>
            <a:spLocks noGrp="1"/>
          </p:cNvSpPr>
          <p:nvPr>
            <p:ph idx="1"/>
          </p:nvPr>
        </p:nvSpPr>
        <p:spPr/>
        <p:txBody>
          <a:bodyPr>
            <a:normAutofit lnSpcReduction="10000"/>
          </a:bodyPr>
          <a:lstStyle/>
          <a:p>
            <a:pPr lvl="0"/>
            <a:r>
              <a:rPr lang="cs-CZ" b="1" dirty="0">
                <a:solidFill>
                  <a:srgbClr val="C00000"/>
                </a:solidFill>
              </a:rPr>
              <a:t>právn</a:t>
            </a:r>
            <a:r>
              <a:rPr lang="cs-CZ" dirty="0"/>
              <a:t>í – samostatné podniky, státy,</a:t>
            </a:r>
          </a:p>
          <a:p>
            <a:pPr lvl="0"/>
            <a:r>
              <a:rPr lang="cs-CZ" b="1" dirty="0">
                <a:solidFill>
                  <a:srgbClr val="C00000"/>
                </a:solidFill>
              </a:rPr>
              <a:t>ekonomické </a:t>
            </a:r>
            <a:r>
              <a:rPr lang="cs-CZ" dirty="0"/>
              <a:t>– útvary, závody, divize se samostatným hospodařením,</a:t>
            </a:r>
          </a:p>
          <a:p>
            <a:pPr lvl="0"/>
            <a:r>
              <a:rPr lang="cs-CZ" b="1" dirty="0">
                <a:solidFill>
                  <a:srgbClr val="C00000"/>
                </a:solidFill>
              </a:rPr>
              <a:t>organizační</a:t>
            </a:r>
            <a:r>
              <a:rPr lang="cs-CZ" dirty="0"/>
              <a:t> – hranice zodpovědnosti jednotlivých pracovníků, útvarů či podnikových funkcí,</a:t>
            </a:r>
          </a:p>
          <a:p>
            <a:pPr lvl="0"/>
            <a:r>
              <a:rPr lang="cs-CZ" b="1" dirty="0">
                <a:solidFill>
                  <a:srgbClr val="C00000"/>
                </a:solidFill>
              </a:rPr>
              <a:t>informační </a:t>
            </a:r>
            <a:r>
              <a:rPr lang="cs-CZ" dirty="0"/>
              <a:t>– hardware, software anebo datová základna informačních či komunikačních systémů,</a:t>
            </a:r>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místa styku</a:t>
            </a:r>
          </a:p>
        </p:txBody>
      </p:sp>
      <p:sp>
        <p:nvSpPr>
          <p:cNvPr id="3" name="Zástupný symbol pro obsah 2"/>
          <p:cNvSpPr>
            <a:spLocks noGrp="1"/>
          </p:cNvSpPr>
          <p:nvPr>
            <p:ph idx="1"/>
          </p:nvPr>
        </p:nvSpPr>
        <p:spPr/>
        <p:txBody>
          <a:bodyPr/>
          <a:lstStyle/>
          <a:p>
            <a:r>
              <a:rPr lang="cs-CZ" dirty="0"/>
              <a:t>Logistická místa styku kladou materiálovému, resp. informačnímu toku, který je překračuje, určitý </a:t>
            </a:r>
            <a:r>
              <a:rPr lang="cs-CZ" b="1" i="1" dirty="0"/>
              <a:t>odpor</a:t>
            </a:r>
            <a:r>
              <a:rPr lang="cs-CZ" dirty="0"/>
              <a:t>. Počet míst styku uvnitř podniku je ovlivněn jeho organizační strukturou.</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5777" name="Nadpis 1"/>
          <p:cNvSpPr>
            <a:spLocks noGrp="1"/>
          </p:cNvSpPr>
          <p:nvPr>
            <p:ph type="title"/>
          </p:nvPr>
        </p:nvSpPr>
        <p:spPr/>
        <p:txBody>
          <a:bodyPr/>
          <a:lstStyle/>
          <a:p>
            <a:r>
              <a:rPr lang="cs-CZ" b="1" dirty="0"/>
              <a:t>Unifikace, typizace</a:t>
            </a:r>
            <a:endParaRPr lang="cs-CZ" dirty="0"/>
          </a:p>
        </p:txBody>
      </p:sp>
      <p:sp>
        <p:nvSpPr>
          <p:cNvPr id="75778" name="Zástupný symbol pro obsah 2"/>
          <p:cNvSpPr>
            <a:spLocks noGrp="1"/>
          </p:cNvSpPr>
          <p:nvPr>
            <p:ph idx="1"/>
          </p:nvPr>
        </p:nvSpPr>
        <p:spPr/>
        <p:txBody>
          <a:bodyPr/>
          <a:lstStyle/>
          <a:p>
            <a:r>
              <a:rPr lang="cs-CZ" b="1" dirty="0"/>
              <a:t>Unifikace - </a:t>
            </a:r>
            <a:r>
              <a:rPr lang="cs-CZ" dirty="0"/>
              <a:t>prosazuje zaměnitelnost součástí, dílů (aby měly stejný tvar, velikost</a:t>
            </a:r>
            <a:r>
              <a:rPr lang="cs-CZ" b="1" dirty="0"/>
              <a:t>) </a:t>
            </a:r>
            <a:r>
              <a:rPr lang="cs-CZ" dirty="0"/>
              <a:t>a aby je tak bylo možné vyměnit mezi různými stroji (například svíčky do auta, žárovky do objímek atd.).</a:t>
            </a:r>
          </a:p>
          <a:p>
            <a:r>
              <a:rPr lang="cs-CZ" b="1" dirty="0"/>
              <a:t>Typizace </a:t>
            </a:r>
            <a:r>
              <a:rPr lang="cs-CZ" dirty="0"/>
              <a:t>vytváří hospodárný počet typů určitého výrobku (například řadu různě silných žárovek 15w, 25 w, 40 w, 60 w, 100w.)</a:t>
            </a:r>
          </a:p>
          <a:p>
            <a:pPr>
              <a:buFont typeface="Arial" charset="0"/>
              <a:buNone/>
            </a:pPr>
            <a:endParaRPr lang="cs-CZ" dirty="0"/>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SCM- </a:t>
            </a:r>
            <a:r>
              <a:rPr lang="cs-CZ" b="1" dirty="0" err="1"/>
              <a:t>Supply</a:t>
            </a:r>
            <a:r>
              <a:rPr lang="cs-CZ" b="1" dirty="0"/>
              <a:t> </a:t>
            </a:r>
            <a:r>
              <a:rPr lang="cs-CZ" b="1" dirty="0" err="1"/>
              <a:t>chain</a:t>
            </a:r>
            <a:r>
              <a:rPr lang="cs-CZ" b="1" dirty="0"/>
              <a:t> management</a:t>
            </a:r>
          </a:p>
        </p:txBody>
      </p:sp>
      <p:sp>
        <p:nvSpPr>
          <p:cNvPr id="3" name="Zástupný symbol pro obsah 2"/>
          <p:cNvSpPr>
            <a:spLocks noGrp="1"/>
          </p:cNvSpPr>
          <p:nvPr>
            <p:ph idx="1"/>
          </p:nvPr>
        </p:nvSpPr>
        <p:spPr/>
        <p:txBody>
          <a:bodyPr>
            <a:normAutofit fontScale="92500" lnSpcReduction="20000"/>
          </a:bodyPr>
          <a:lstStyle/>
          <a:p>
            <a:r>
              <a:rPr lang="cs-CZ" dirty="0"/>
              <a:t>řízení dodavatelského řetězce</a:t>
            </a:r>
          </a:p>
          <a:p>
            <a:pPr>
              <a:buNone/>
            </a:pPr>
            <a:r>
              <a:rPr lang="cs-CZ" dirty="0"/>
              <a:t>Principy:</a:t>
            </a:r>
          </a:p>
          <a:p>
            <a:r>
              <a:rPr lang="cs-CZ" dirty="0"/>
              <a:t>Plánování a koordinace materiálových toků </a:t>
            </a:r>
          </a:p>
          <a:p>
            <a:r>
              <a:rPr lang="cs-CZ" dirty="0"/>
              <a:t>Spojení trhu, distribuční sítě, výrobního procesu a </a:t>
            </a:r>
            <a:r>
              <a:rPr lang="pl-PL" dirty="0"/>
              <a:t>dodavatelské činnosti </a:t>
            </a:r>
          </a:p>
          <a:p>
            <a:r>
              <a:rPr lang="cs-CZ" dirty="0"/>
              <a:t>Maximalizace hodnoty přidané každou činností nebo</a:t>
            </a:r>
          </a:p>
          <a:p>
            <a:pPr>
              <a:buNone/>
            </a:pPr>
            <a:r>
              <a:rPr lang="cs-CZ" dirty="0"/>
              <a:t>členskou organizací v dodavatelském řetězci jak pro</a:t>
            </a:r>
          </a:p>
          <a:p>
            <a:pPr>
              <a:buNone/>
            </a:pPr>
            <a:r>
              <a:rPr lang="cs-CZ" dirty="0"/>
              <a:t>zákazníky, tak pro dodavatele</a:t>
            </a:r>
          </a:p>
          <a:p>
            <a:r>
              <a:rPr lang="cs-CZ" dirty="0"/>
              <a:t>Dosažení synergií</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a:t>Efekt biče- definice</a:t>
            </a:r>
          </a:p>
        </p:txBody>
      </p:sp>
      <p:sp>
        <p:nvSpPr>
          <p:cNvPr id="8" name="Zástupný symbol pro obsah 7"/>
          <p:cNvSpPr>
            <a:spLocks noGrp="1"/>
          </p:cNvSpPr>
          <p:nvPr>
            <p:ph idx="1"/>
          </p:nvPr>
        </p:nvSpPr>
        <p:spPr>
          <a:xfrm>
            <a:off x="457200" y="1600201"/>
            <a:ext cx="8229600" cy="1042981"/>
          </a:xfrm>
        </p:spPr>
        <p:txBody>
          <a:bodyPr>
            <a:normAutofit fontScale="70000" lnSpcReduction="20000"/>
          </a:bodyPr>
          <a:lstStyle/>
          <a:p>
            <a:r>
              <a:rPr lang="cs-CZ" dirty="0"/>
              <a:t>řetězcový jev, spočívající v tom, že variabilita poptávky v dodavatelských řetězcích se směrem od konečných zákazníků přes obchod až k výrobcům a jejich dodavatelům stále více zvětšuje. </a:t>
            </a:r>
          </a:p>
        </p:txBody>
      </p:sp>
      <p:pic>
        <p:nvPicPr>
          <p:cNvPr id="49156" name="Picture 4" descr="http://1.bp.blogspot.com/_kTtMkqacSME/TSX_kqHvMdI/AAAAAAAADrY/aqrfLODfNAk/s1600/bullwhipe-effect.gif"/>
          <p:cNvPicPr>
            <a:picLocks noChangeAspect="1" noChangeArrowheads="1"/>
          </p:cNvPicPr>
          <p:nvPr/>
        </p:nvPicPr>
        <p:blipFill>
          <a:blip r:embed="rId3"/>
          <a:srcRect/>
          <a:stretch>
            <a:fillRect/>
          </a:stretch>
        </p:blipFill>
        <p:spPr bwMode="auto">
          <a:xfrm>
            <a:off x="642910" y="2500306"/>
            <a:ext cx="8501090" cy="3643338"/>
          </a:xfrm>
          <a:prstGeom prst="rect">
            <a:avLst/>
          </a:prstGeom>
          <a:noFill/>
        </p:spPr>
      </p:pic>
      <p:sp>
        <p:nvSpPr>
          <p:cNvPr id="12" name="TextovéPole 11"/>
          <p:cNvSpPr txBox="1"/>
          <p:nvPr/>
        </p:nvSpPr>
        <p:spPr>
          <a:xfrm>
            <a:off x="6572264" y="6304002"/>
            <a:ext cx="2571736" cy="553998"/>
          </a:xfrm>
          <a:prstGeom prst="rect">
            <a:avLst/>
          </a:prstGeom>
          <a:noFill/>
        </p:spPr>
        <p:txBody>
          <a:bodyPr wrap="square" rtlCol="0">
            <a:spAutoFit/>
          </a:bodyPr>
          <a:lstStyle/>
          <a:p>
            <a:pPr lvl="1"/>
            <a:r>
              <a:rPr lang="cs-CZ" sz="1000" dirty="0"/>
              <a:t>Zdroj:</a:t>
            </a:r>
            <a:r>
              <a:rPr lang="cs-CZ" sz="1000" u="sng" dirty="0">
                <a:hlinkClick r:id="rId4"/>
              </a:rPr>
              <a:t>http://blog.</a:t>
            </a:r>
            <a:r>
              <a:rPr lang="cs-CZ" sz="1000" u="sng" dirty="0" err="1">
                <a:hlinkClick r:id="rId4"/>
              </a:rPr>
              <a:t>glamour.as</a:t>
            </a:r>
            <a:r>
              <a:rPr lang="cs-CZ" sz="1000" u="sng" dirty="0">
                <a:hlinkClick r:id="rId4"/>
              </a:rPr>
              <a:t>/2011/01/</a:t>
            </a:r>
            <a:r>
              <a:rPr lang="cs-CZ" sz="1000" u="sng" dirty="0" err="1">
                <a:hlinkClick r:id="rId4"/>
              </a:rPr>
              <a:t>bullwhip</a:t>
            </a:r>
            <a:r>
              <a:rPr lang="cs-CZ" sz="1000" u="sng" dirty="0">
                <a:hlinkClick r:id="rId4"/>
              </a:rPr>
              <a:t>-</a:t>
            </a:r>
            <a:r>
              <a:rPr lang="cs-CZ" sz="1000" u="sng" dirty="0" err="1">
                <a:hlinkClick r:id="rId4"/>
              </a:rPr>
              <a:t>effect.html</a:t>
            </a:r>
            <a:endParaRPr lang="cs-CZ" sz="1000" dirty="0"/>
          </a:p>
          <a:p>
            <a:pPr lvl="1"/>
            <a:endParaRPr lang="cs-CZ" sz="1000" dirty="0"/>
          </a:p>
        </p:txBody>
      </p:sp>
    </p:spTree>
    <p:extLst>
      <p:ext uri="{BB962C8B-B14F-4D97-AF65-F5344CB8AC3E}">
        <p14:creationId xmlns:p14="http://schemas.microsoft.com/office/powerpoint/2010/main" val="28904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 následky</a:t>
            </a:r>
          </a:p>
        </p:txBody>
      </p:sp>
      <p:grpSp>
        <p:nvGrpSpPr>
          <p:cNvPr id="3" name="Skupina 2"/>
          <p:cNvGrpSpPr/>
          <p:nvPr/>
        </p:nvGrpSpPr>
        <p:grpSpPr>
          <a:xfrm>
            <a:off x="571472" y="1571612"/>
            <a:ext cx="7572428" cy="3714776"/>
            <a:chOff x="571472" y="1571612"/>
            <a:chExt cx="7572428" cy="3714776"/>
          </a:xfrm>
        </p:grpSpPr>
        <p:sp>
          <p:nvSpPr>
            <p:cNvPr id="11" name="Šipka dolů 10"/>
            <p:cNvSpPr/>
            <p:nvPr/>
          </p:nvSpPr>
          <p:spPr>
            <a:xfrm rot="19017802">
              <a:off x="6331257" y="2427514"/>
              <a:ext cx="642942" cy="16407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lů 9"/>
            <p:cNvSpPr/>
            <p:nvPr/>
          </p:nvSpPr>
          <p:spPr>
            <a:xfrm rot="2506555">
              <a:off x="4444488" y="2257511"/>
              <a:ext cx="642942" cy="2007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prava 3"/>
            <p:cNvSpPr/>
            <p:nvPr/>
          </p:nvSpPr>
          <p:spPr>
            <a:xfrm>
              <a:off x="3286116" y="2000240"/>
              <a:ext cx="1071570"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571472" y="1571612"/>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Velké výkyvy v poptávce </a:t>
              </a:r>
            </a:p>
          </p:txBody>
        </p:sp>
        <p:sp>
          <p:nvSpPr>
            <p:cNvPr id="6" name="Obdélník 5"/>
            <p:cNvSpPr/>
            <p:nvPr/>
          </p:nvSpPr>
          <p:spPr>
            <a:xfrm>
              <a:off x="4357686" y="1643050"/>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vetší zásoby</a:t>
              </a:r>
            </a:p>
          </p:txBody>
        </p:sp>
        <p:sp>
          <p:nvSpPr>
            <p:cNvPr id="7" name="Obdélník 6"/>
            <p:cNvSpPr/>
            <p:nvPr/>
          </p:nvSpPr>
          <p:spPr>
            <a:xfrm>
              <a:off x="2000232" y="4071942"/>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větší vázanost kapitálu</a:t>
              </a:r>
            </a:p>
          </p:txBody>
        </p:sp>
        <p:sp>
          <p:nvSpPr>
            <p:cNvPr id="8" name="Obdélník 7"/>
            <p:cNvSpPr/>
            <p:nvPr/>
          </p:nvSpPr>
          <p:spPr>
            <a:xfrm>
              <a:off x="5500694" y="3929066"/>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vyšší náklady</a:t>
              </a:r>
            </a:p>
          </p:txBody>
        </p:sp>
      </p:grpSp>
    </p:spTree>
    <p:extLst>
      <p:ext uri="{BB962C8B-B14F-4D97-AF65-F5344CB8AC3E}">
        <p14:creationId xmlns:p14="http://schemas.microsoft.com/office/powerpoint/2010/main" val="403711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biče-důvody</a:t>
            </a:r>
          </a:p>
        </p:txBody>
      </p:sp>
      <p:sp>
        <p:nvSpPr>
          <p:cNvPr id="3" name="Zástupný symbol pro obsah 2"/>
          <p:cNvSpPr>
            <a:spLocks noGrp="1"/>
          </p:cNvSpPr>
          <p:nvPr>
            <p:ph idx="1"/>
          </p:nvPr>
        </p:nvSpPr>
        <p:spPr/>
        <p:txBody>
          <a:bodyPr/>
          <a:lstStyle/>
          <a:p>
            <a:pPr lvl="0"/>
            <a:r>
              <a:rPr lang="cs-CZ" dirty="0"/>
              <a:t>informační asymetrie, </a:t>
            </a:r>
          </a:p>
          <a:p>
            <a:pPr lvl="0"/>
            <a:r>
              <a:rPr lang="cs-CZ" dirty="0"/>
              <a:t>způsob prognózování poptávky, </a:t>
            </a:r>
          </a:p>
          <a:p>
            <a:pPr lvl="0"/>
            <a:r>
              <a:rPr lang="cs-CZ" dirty="0"/>
              <a:t>dlouhé dodací lhůty, </a:t>
            </a:r>
          </a:p>
          <a:p>
            <a:pPr lvl="0"/>
            <a:r>
              <a:rPr lang="cs-CZ" dirty="0"/>
              <a:t>výkyvy ve velikosti dodávek, </a:t>
            </a:r>
          </a:p>
          <a:p>
            <a:pPr lvl="0"/>
            <a:r>
              <a:rPr lang="cs-CZ" dirty="0"/>
              <a:t>výpadky v dodávkách, </a:t>
            </a:r>
          </a:p>
          <a:p>
            <a:r>
              <a:rPr lang="cs-CZ" dirty="0"/>
              <a:t>výkyvy cen. </a:t>
            </a:r>
          </a:p>
          <a:p>
            <a:endParaRPr lang="cs-CZ" dirty="0"/>
          </a:p>
        </p:txBody>
      </p:sp>
    </p:spTree>
    <p:extLst>
      <p:ext uri="{BB962C8B-B14F-4D97-AF65-F5344CB8AC3E}">
        <p14:creationId xmlns:p14="http://schemas.microsoft.com/office/powerpoint/2010/main" val="1349396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 řešení</a:t>
            </a:r>
          </a:p>
        </p:txBody>
      </p:sp>
      <p:sp>
        <p:nvSpPr>
          <p:cNvPr id="3" name="Zástupný symbol pro obsah 2"/>
          <p:cNvSpPr>
            <a:spLocks noGrp="1"/>
          </p:cNvSpPr>
          <p:nvPr>
            <p:ph idx="1"/>
          </p:nvPr>
        </p:nvSpPr>
        <p:spPr/>
        <p:txBody>
          <a:bodyPr/>
          <a:lstStyle/>
          <a:p>
            <a:pPr lvl="0"/>
            <a:r>
              <a:rPr lang="cs-CZ" dirty="0"/>
              <a:t>snížení nejistoty, </a:t>
            </a:r>
          </a:p>
          <a:p>
            <a:pPr lvl="0"/>
            <a:r>
              <a:rPr lang="cs-CZ" dirty="0"/>
              <a:t>snížení variability poptávky, </a:t>
            </a:r>
          </a:p>
          <a:p>
            <a:pPr lvl="0"/>
            <a:r>
              <a:rPr lang="cs-CZ" dirty="0"/>
              <a:t>zkrácení dodacích lhůt, </a:t>
            </a:r>
          </a:p>
          <a:p>
            <a:pPr lvl="0"/>
            <a:r>
              <a:rPr lang="cs-CZ" dirty="0"/>
              <a:t>strategické partnerství. </a:t>
            </a:r>
          </a:p>
          <a:p>
            <a:endParaRPr lang="cs-CZ" dirty="0"/>
          </a:p>
        </p:txBody>
      </p:sp>
    </p:spTree>
    <p:extLst>
      <p:ext uri="{BB962C8B-B14F-4D97-AF65-F5344CB8AC3E}">
        <p14:creationId xmlns:p14="http://schemas.microsoft.com/office/powerpoint/2010/main" val="217067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Nadpis 1"/>
          <p:cNvSpPr>
            <a:spLocks noGrp="1"/>
          </p:cNvSpPr>
          <p:nvPr>
            <p:ph type="title"/>
          </p:nvPr>
        </p:nvSpPr>
        <p:spPr/>
        <p:txBody>
          <a:bodyPr/>
          <a:lstStyle/>
          <a:p>
            <a:r>
              <a:rPr lang="cs-CZ" dirty="0"/>
              <a:t>Logistické řetězce</a:t>
            </a:r>
          </a:p>
        </p:txBody>
      </p:sp>
      <p:sp>
        <p:nvSpPr>
          <p:cNvPr id="69634" name="Zástupný symbol pro obsah 2"/>
          <p:cNvSpPr>
            <a:spLocks noGrp="1"/>
          </p:cNvSpPr>
          <p:nvPr>
            <p:ph idx="1"/>
          </p:nvPr>
        </p:nvSpPr>
        <p:spPr/>
        <p:txBody>
          <a:bodyPr/>
          <a:lstStyle/>
          <a:p>
            <a:endParaRPr lang="cs-CZ"/>
          </a:p>
        </p:txBody>
      </p:sp>
      <p:graphicFrame>
        <p:nvGraphicFramePr>
          <p:cNvPr id="5" name="Zástupný symbol pro obsah 1"/>
          <p:cNvGraphicFramePr>
            <a:graphicFrameLocks/>
          </p:cNvGraphicFramePr>
          <p:nvPr>
            <p:extLst>
              <p:ext uri="{D42A27DB-BD31-4B8C-83A1-F6EECF244321}">
                <p14:modId xmlns:p14="http://schemas.microsoft.com/office/powerpoint/2010/main" val="2136139650"/>
              </p:ext>
            </p:extLst>
          </p:nvPr>
        </p:nvGraphicFramePr>
        <p:xfrm>
          <a:off x="323528" y="1484784"/>
          <a:ext cx="8496940" cy="4032452"/>
        </p:xfrm>
        <a:graphic>
          <a:graphicData uri="http://schemas.openxmlformats.org/drawingml/2006/table">
            <a:tbl>
              <a:tblPr firstRow="1" firstCol="1" bandRow="1">
                <a:tableStyleId>{5C22544A-7EE6-4342-B048-85BDC9FD1C3A}</a:tableStyleId>
              </a:tblPr>
              <a:tblGrid>
                <a:gridCol w="1061656">
                  <a:extLst>
                    <a:ext uri="{9D8B030D-6E8A-4147-A177-3AD203B41FA5}">
                      <a16:colId xmlns:a16="http://schemas.microsoft.com/office/drawing/2014/main" val="20000"/>
                    </a:ext>
                  </a:extLst>
                </a:gridCol>
                <a:gridCol w="1061656">
                  <a:extLst>
                    <a:ext uri="{9D8B030D-6E8A-4147-A177-3AD203B41FA5}">
                      <a16:colId xmlns:a16="http://schemas.microsoft.com/office/drawing/2014/main" val="20001"/>
                    </a:ext>
                  </a:extLst>
                </a:gridCol>
                <a:gridCol w="1061656">
                  <a:extLst>
                    <a:ext uri="{9D8B030D-6E8A-4147-A177-3AD203B41FA5}">
                      <a16:colId xmlns:a16="http://schemas.microsoft.com/office/drawing/2014/main" val="20002"/>
                    </a:ext>
                  </a:extLst>
                </a:gridCol>
                <a:gridCol w="1061656">
                  <a:extLst>
                    <a:ext uri="{9D8B030D-6E8A-4147-A177-3AD203B41FA5}">
                      <a16:colId xmlns:a16="http://schemas.microsoft.com/office/drawing/2014/main" val="20003"/>
                    </a:ext>
                  </a:extLst>
                </a:gridCol>
                <a:gridCol w="1062579">
                  <a:extLst>
                    <a:ext uri="{9D8B030D-6E8A-4147-A177-3AD203B41FA5}">
                      <a16:colId xmlns:a16="http://schemas.microsoft.com/office/drawing/2014/main" val="20004"/>
                    </a:ext>
                  </a:extLst>
                </a:gridCol>
                <a:gridCol w="1062579">
                  <a:extLst>
                    <a:ext uri="{9D8B030D-6E8A-4147-A177-3AD203B41FA5}">
                      <a16:colId xmlns:a16="http://schemas.microsoft.com/office/drawing/2014/main" val="20005"/>
                    </a:ext>
                  </a:extLst>
                </a:gridCol>
                <a:gridCol w="1062579">
                  <a:extLst>
                    <a:ext uri="{9D8B030D-6E8A-4147-A177-3AD203B41FA5}">
                      <a16:colId xmlns:a16="http://schemas.microsoft.com/office/drawing/2014/main" val="20006"/>
                    </a:ext>
                  </a:extLst>
                </a:gridCol>
                <a:gridCol w="1062579">
                  <a:extLst>
                    <a:ext uri="{9D8B030D-6E8A-4147-A177-3AD203B41FA5}">
                      <a16:colId xmlns:a16="http://schemas.microsoft.com/office/drawing/2014/main" val="20007"/>
                    </a:ext>
                  </a:extLst>
                </a:gridCol>
              </a:tblGrid>
              <a:tr h="1731475">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Číslo</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Dodavatel</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Výroba</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 výroba</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 velkoobchod</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Maloobchod prodejny</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Sklady zásilkových velkoobchodů</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Konečný spotřebitel</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328711">
                <a:tc>
                  <a:txBody>
                    <a:bodyPr/>
                    <a:lstStyle/>
                    <a:p>
                      <a:pPr>
                        <a:lnSpc>
                          <a:spcPct val="115000"/>
                        </a:lnSpc>
                        <a:spcAft>
                          <a:spcPts val="0"/>
                        </a:spcAft>
                      </a:pPr>
                      <a:r>
                        <a:rPr lang="en-US" sz="1400">
                          <a:solidFill>
                            <a:schemeClr val="tx1"/>
                          </a:solidFill>
                          <a:effectLst/>
                          <a:latin typeface="Times New Roman" pitchFamily="18" charset="0"/>
                          <a:cs typeface="Times New Roman" pitchFamily="18" charset="0"/>
                        </a:rPr>
                        <a:t>1</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2</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3</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4</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5</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5"/>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6</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6"/>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7</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O</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45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85800" y="2130425"/>
            <a:ext cx="7772400" cy="1470025"/>
          </a:xfrm>
        </p:spPr>
        <p:txBody>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400" b="1" dirty="0"/>
              <a:t>Logistika zásobování, proces nákupu</a:t>
            </a:r>
          </a:p>
        </p:txBody>
      </p:sp>
      <p:sp>
        <p:nvSpPr>
          <p:cNvPr id="7171" name="Rectangle 2"/>
          <p:cNvSpPr>
            <a:spLocks noGrp="1" noChangeArrowheads="1"/>
          </p:cNvSpPr>
          <p:nvPr>
            <p:ph type="subTitle" idx="4294967295"/>
          </p:nvPr>
        </p:nvSpPr>
        <p:spPr>
          <a:xfrm>
            <a:off x="899592" y="3789040"/>
            <a:ext cx="6400800" cy="1752600"/>
          </a:xfrm>
        </p:spPr>
        <p:txBody>
          <a:bodyPr lIns="90000" tIns="45000" rIns="90000" bIns="45000"/>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4400" dirty="0">
              <a:solidFill>
                <a:schemeClr val="tx1">
                  <a:lumMod val="50000"/>
                  <a:lumOff val="50000"/>
                </a:schemeClr>
              </a:solidFill>
            </a:endParaRPr>
          </a:p>
        </p:txBody>
      </p:sp>
    </p:spTree>
    <p:extLst>
      <p:ext uri="{BB962C8B-B14F-4D97-AF65-F5344CB8AC3E}">
        <p14:creationId xmlns:p14="http://schemas.microsoft.com/office/powerpoint/2010/main" val="7223637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Nadpis 1"/>
          <p:cNvSpPr>
            <a:spLocks noGrp="1"/>
          </p:cNvSpPr>
          <p:nvPr>
            <p:ph type="title"/>
          </p:nvPr>
        </p:nvSpPr>
        <p:spPr>
          <a:xfrm>
            <a:off x="388938" y="65088"/>
            <a:ext cx="7769225" cy="1466850"/>
          </a:xfrm>
        </p:spPr>
        <p:txBody>
          <a:bodyPr lIns="0" tIns="28080" rIns="0" bIns="0">
            <a:normAutofit/>
          </a:bodyPr>
          <a:lstStyle/>
          <a:p>
            <a:pPr algn="ctr" fontAlgn="auto">
              <a:lnSpc>
                <a:spcPts val="58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b="1" dirty="0"/>
              <a:t>Logistika zásobování</a:t>
            </a:r>
          </a:p>
        </p:txBody>
      </p:sp>
      <p:sp>
        <p:nvSpPr>
          <p:cNvPr id="8195" name="Rectangle 3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ltLang="cs-CZ"/>
          </a:p>
        </p:txBody>
      </p:sp>
      <p:grpSp>
        <p:nvGrpSpPr>
          <p:cNvPr id="8196" name="Group 1"/>
          <p:cNvGrpSpPr>
            <a:grpSpLocks noChangeAspect="1"/>
          </p:cNvGrpSpPr>
          <p:nvPr/>
        </p:nvGrpSpPr>
        <p:grpSpPr bwMode="auto">
          <a:xfrm>
            <a:off x="47625" y="1557338"/>
            <a:ext cx="7950200" cy="3816350"/>
            <a:chOff x="2205" y="2933"/>
            <a:chExt cx="7200" cy="3456"/>
          </a:xfrm>
        </p:grpSpPr>
        <p:sp>
          <p:nvSpPr>
            <p:cNvPr id="8197" name="AutoShape 35"/>
            <p:cNvSpPr>
              <a:spLocks noChangeAspect="1" noChangeArrowheads="1" noTextEdit="1"/>
            </p:cNvSpPr>
            <p:nvPr/>
          </p:nvSpPr>
          <p:spPr bwMode="auto">
            <a:xfrm>
              <a:off x="2205" y="2933"/>
              <a:ext cx="7200"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8198" name="Text Box 34"/>
            <p:cNvSpPr txBox="1">
              <a:spLocks noChangeArrowheads="1"/>
            </p:cNvSpPr>
            <p:nvPr/>
          </p:nvSpPr>
          <p:spPr bwMode="auto">
            <a:xfrm>
              <a:off x="4221" y="3221"/>
              <a:ext cx="302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Všeobecné objekty opatřování</a:t>
              </a:r>
            </a:p>
          </p:txBody>
        </p:sp>
        <p:sp>
          <p:nvSpPr>
            <p:cNvPr id="8199" name="Text Box 33"/>
            <p:cNvSpPr txBox="1">
              <a:spLocks noChangeArrowheads="1"/>
            </p:cNvSpPr>
            <p:nvPr/>
          </p:nvSpPr>
          <p:spPr bwMode="auto">
            <a:xfrm>
              <a:off x="2349" y="4085"/>
              <a:ext cx="129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Finanční prostředky</a:t>
              </a:r>
            </a:p>
          </p:txBody>
        </p:sp>
        <p:sp>
          <p:nvSpPr>
            <p:cNvPr id="8200" name="Text Box 32"/>
            <p:cNvSpPr txBox="1">
              <a:spLocks noChangeArrowheads="1"/>
            </p:cNvSpPr>
            <p:nvPr/>
          </p:nvSpPr>
          <p:spPr bwMode="auto">
            <a:xfrm>
              <a:off x="4077" y="4085"/>
              <a:ext cx="129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Hmotné statky (zboží)</a:t>
              </a:r>
            </a:p>
          </p:txBody>
        </p:sp>
        <p:sp>
          <p:nvSpPr>
            <p:cNvPr id="8201" name="Text Box 31"/>
            <p:cNvSpPr txBox="1">
              <a:spLocks noChangeArrowheads="1"/>
            </p:cNvSpPr>
            <p:nvPr/>
          </p:nvSpPr>
          <p:spPr bwMode="auto">
            <a:xfrm>
              <a:off x="7533" y="408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Personál</a:t>
              </a:r>
            </a:p>
          </p:txBody>
        </p:sp>
        <p:sp>
          <p:nvSpPr>
            <p:cNvPr id="8202" name="Text Box 30"/>
            <p:cNvSpPr txBox="1">
              <a:spLocks noChangeArrowheads="1"/>
            </p:cNvSpPr>
            <p:nvPr/>
          </p:nvSpPr>
          <p:spPr bwMode="auto">
            <a:xfrm>
              <a:off x="8541" y="408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Informace</a:t>
              </a:r>
            </a:p>
          </p:txBody>
        </p:sp>
        <p:sp>
          <p:nvSpPr>
            <p:cNvPr id="8203" name="Text Box 29"/>
            <p:cNvSpPr txBox="1">
              <a:spLocks noChangeArrowheads="1"/>
            </p:cNvSpPr>
            <p:nvPr/>
          </p:nvSpPr>
          <p:spPr bwMode="auto">
            <a:xfrm>
              <a:off x="2205" y="4805"/>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peníze</a:t>
              </a:r>
            </a:p>
          </p:txBody>
        </p:sp>
        <p:sp>
          <p:nvSpPr>
            <p:cNvPr id="8204" name="Text Box 28"/>
            <p:cNvSpPr txBox="1">
              <a:spLocks noChangeArrowheads="1"/>
            </p:cNvSpPr>
            <p:nvPr/>
          </p:nvSpPr>
          <p:spPr bwMode="auto">
            <a:xfrm>
              <a:off x="3069" y="4805"/>
              <a:ext cx="57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úvěry</a:t>
              </a:r>
            </a:p>
          </p:txBody>
        </p:sp>
        <p:sp>
          <p:nvSpPr>
            <p:cNvPr id="8205" name="Text Box 27"/>
            <p:cNvSpPr txBox="1">
              <a:spLocks noChangeArrowheads="1"/>
            </p:cNvSpPr>
            <p:nvPr/>
          </p:nvSpPr>
          <p:spPr bwMode="auto">
            <a:xfrm>
              <a:off x="3789"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Provozní prostředky</a:t>
              </a:r>
            </a:p>
          </p:txBody>
        </p:sp>
        <p:sp>
          <p:nvSpPr>
            <p:cNvPr id="8206" name="Text Box 26"/>
            <p:cNvSpPr txBox="1">
              <a:spLocks noChangeArrowheads="1"/>
            </p:cNvSpPr>
            <p:nvPr/>
          </p:nvSpPr>
          <p:spPr bwMode="auto">
            <a:xfrm>
              <a:off x="4797" y="4805"/>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materiál</a:t>
              </a:r>
            </a:p>
          </p:txBody>
        </p:sp>
        <p:sp>
          <p:nvSpPr>
            <p:cNvPr id="8207" name="Text Box 25"/>
            <p:cNvSpPr txBox="1">
              <a:spLocks noChangeArrowheads="1"/>
            </p:cNvSpPr>
            <p:nvPr/>
          </p:nvSpPr>
          <p:spPr bwMode="auto">
            <a:xfrm>
              <a:off x="5661" y="4805"/>
              <a:ext cx="720" cy="576"/>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Cizí služby</a:t>
              </a:r>
            </a:p>
          </p:txBody>
        </p:sp>
        <p:sp>
          <p:nvSpPr>
            <p:cNvPr id="8208" name="Text Box 24"/>
            <p:cNvSpPr txBox="1">
              <a:spLocks noChangeArrowheads="1"/>
            </p:cNvSpPr>
            <p:nvPr/>
          </p:nvSpPr>
          <p:spPr bwMode="auto">
            <a:xfrm>
              <a:off x="6525"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Obchodní zboží</a:t>
              </a:r>
            </a:p>
          </p:txBody>
        </p:sp>
        <p:sp>
          <p:nvSpPr>
            <p:cNvPr id="8209" name="Text Box 23"/>
            <p:cNvSpPr txBox="1">
              <a:spLocks noChangeArrowheads="1"/>
            </p:cNvSpPr>
            <p:nvPr/>
          </p:nvSpPr>
          <p:spPr bwMode="auto">
            <a:xfrm>
              <a:off x="7533"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Dispoziční práce</a:t>
              </a:r>
            </a:p>
          </p:txBody>
        </p:sp>
        <p:sp>
          <p:nvSpPr>
            <p:cNvPr id="8210" name="Text Box 22"/>
            <p:cNvSpPr txBox="1">
              <a:spLocks noChangeArrowheads="1"/>
            </p:cNvSpPr>
            <p:nvPr/>
          </p:nvSpPr>
          <p:spPr bwMode="auto">
            <a:xfrm>
              <a:off x="8541"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Prováděcí práce</a:t>
              </a:r>
            </a:p>
          </p:txBody>
        </p:sp>
        <p:sp>
          <p:nvSpPr>
            <p:cNvPr id="8211" name="Text Box 21"/>
            <p:cNvSpPr txBox="1">
              <a:spLocks noChangeArrowheads="1"/>
            </p:cNvSpPr>
            <p:nvPr/>
          </p:nvSpPr>
          <p:spPr bwMode="auto">
            <a:xfrm>
              <a:off x="3645" y="5669"/>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Základní materiál</a:t>
              </a:r>
            </a:p>
          </p:txBody>
        </p:sp>
        <p:sp>
          <p:nvSpPr>
            <p:cNvPr id="8212" name="Text Box 20"/>
            <p:cNvSpPr txBox="1">
              <a:spLocks noChangeArrowheads="1"/>
            </p:cNvSpPr>
            <p:nvPr/>
          </p:nvSpPr>
          <p:spPr bwMode="auto">
            <a:xfrm>
              <a:off x="6381" y="5669"/>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Polotovary</a:t>
              </a:r>
            </a:p>
          </p:txBody>
        </p:sp>
        <p:sp>
          <p:nvSpPr>
            <p:cNvPr id="8213" name="Text Box 19"/>
            <p:cNvSpPr txBox="1">
              <a:spLocks noChangeArrowheads="1"/>
            </p:cNvSpPr>
            <p:nvPr/>
          </p:nvSpPr>
          <p:spPr bwMode="auto">
            <a:xfrm>
              <a:off x="5517" y="5669"/>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Provozní materiál</a:t>
              </a:r>
            </a:p>
          </p:txBody>
        </p:sp>
        <p:sp>
          <p:nvSpPr>
            <p:cNvPr id="8214" name="Text Box 18"/>
            <p:cNvSpPr txBox="1">
              <a:spLocks noChangeArrowheads="1"/>
            </p:cNvSpPr>
            <p:nvPr/>
          </p:nvSpPr>
          <p:spPr bwMode="auto">
            <a:xfrm>
              <a:off x="4509" y="5669"/>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Pomocný materiál</a:t>
              </a:r>
            </a:p>
          </p:txBody>
        </p:sp>
        <p:cxnSp>
          <p:nvCxnSpPr>
            <p:cNvPr id="8215" name="AutoShape 17"/>
            <p:cNvCxnSpPr>
              <a:cxnSpLocks noChangeShapeType="1"/>
            </p:cNvCxnSpPr>
            <p:nvPr/>
          </p:nvCxnSpPr>
          <p:spPr bwMode="auto">
            <a:xfrm rot="5400000">
              <a:off x="4149" y="2501"/>
              <a:ext cx="432" cy="273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6" name="AutoShape 16"/>
            <p:cNvCxnSpPr>
              <a:cxnSpLocks noChangeShapeType="1"/>
            </p:cNvCxnSpPr>
            <p:nvPr/>
          </p:nvCxnSpPr>
          <p:spPr bwMode="auto">
            <a:xfrm rot="5400000">
              <a:off x="5013" y="3365"/>
              <a:ext cx="432" cy="100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7" name="AutoShape 15"/>
            <p:cNvCxnSpPr>
              <a:cxnSpLocks noChangeShapeType="1"/>
            </p:cNvCxnSpPr>
            <p:nvPr/>
          </p:nvCxnSpPr>
          <p:spPr bwMode="auto">
            <a:xfrm rot="16200000" flipH="1">
              <a:off x="6633" y="2753"/>
              <a:ext cx="432" cy="22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8" name="AutoShape 14"/>
            <p:cNvCxnSpPr>
              <a:cxnSpLocks noChangeShapeType="1"/>
            </p:cNvCxnSpPr>
            <p:nvPr/>
          </p:nvCxnSpPr>
          <p:spPr bwMode="auto">
            <a:xfrm rot="16200000" flipH="1">
              <a:off x="7137" y="2249"/>
              <a:ext cx="432" cy="324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9" name="AutoShape 13"/>
            <p:cNvCxnSpPr>
              <a:cxnSpLocks noChangeShapeType="1"/>
            </p:cNvCxnSpPr>
            <p:nvPr/>
          </p:nvCxnSpPr>
          <p:spPr bwMode="auto">
            <a:xfrm rot="5400000">
              <a:off x="2637" y="4445"/>
              <a:ext cx="288" cy="4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0" name="AutoShape 12"/>
            <p:cNvCxnSpPr>
              <a:cxnSpLocks noChangeShapeType="1"/>
            </p:cNvCxnSpPr>
            <p:nvPr/>
          </p:nvCxnSpPr>
          <p:spPr bwMode="auto">
            <a:xfrm rot="16200000" flipH="1">
              <a:off x="3033" y="4481"/>
              <a:ext cx="288" cy="36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1" name="AutoShape 11"/>
            <p:cNvCxnSpPr>
              <a:cxnSpLocks noChangeShapeType="1"/>
            </p:cNvCxnSpPr>
            <p:nvPr/>
          </p:nvCxnSpPr>
          <p:spPr bwMode="auto">
            <a:xfrm rot="5400000">
              <a:off x="4329" y="4409"/>
              <a:ext cx="288" cy="504"/>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2" name="AutoShape 10"/>
            <p:cNvCxnSpPr>
              <a:cxnSpLocks noChangeShapeType="1"/>
            </p:cNvCxnSpPr>
            <p:nvPr/>
          </p:nvCxnSpPr>
          <p:spPr bwMode="auto">
            <a:xfrm rot="16200000" flipH="1">
              <a:off x="4797" y="4445"/>
              <a:ext cx="288" cy="4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3" name="AutoShape 9"/>
            <p:cNvCxnSpPr>
              <a:cxnSpLocks noChangeShapeType="1"/>
            </p:cNvCxnSpPr>
            <p:nvPr/>
          </p:nvCxnSpPr>
          <p:spPr bwMode="auto">
            <a:xfrm rot="16200000" flipH="1">
              <a:off x="5229" y="4013"/>
              <a:ext cx="288" cy="129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4" name="AutoShape 8"/>
            <p:cNvCxnSpPr>
              <a:cxnSpLocks noChangeShapeType="1"/>
            </p:cNvCxnSpPr>
            <p:nvPr/>
          </p:nvCxnSpPr>
          <p:spPr bwMode="auto">
            <a:xfrm rot="16200000" flipH="1">
              <a:off x="5697" y="3545"/>
              <a:ext cx="288" cy="22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5" name="AutoShape 7"/>
            <p:cNvCxnSpPr>
              <a:cxnSpLocks noChangeShapeType="1"/>
            </p:cNvCxnSpPr>
            <p:nvPr/>
          </p:nvCxnSpPr>
          <p:spPr bwMode="auto">
            <a:xfrm rot="5400000">
              <a:off x="7822" y="4660"/>
              <a:ext cx="288"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26" name="AutoShape 6"/>
            <p:cNvCxnSpPr>
              <a:cxnSpLocks noChangeShapeType="1"/>
            </p:cNvCxnSpPr>
            <p:nvPr/>
          </p:nvCxnSpPr>
          <p:spPr bwMode="auto">
            <a:xfrm rot="16200000" flipH="1">
              <a:off x="8325" y="4157"/>
              <a:ext cx="288" cy="100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7" name="AutoShape 5"/>
            <p:cNvCxnSpPr>
              <a:cxnSpLocks noChangeShapeType="1"/>
            </p:cNvCxnSpPr>
            <p:nvPr/>
          </p:nvCxnSpPr>
          <p:spPr bwMode="auto">
            <a:xfrm rot="5400000">
              <a:off x="4365" y="4877"/>
              <a:ext cx="432" cy="115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8" name="AutoShape 4"/>
            <p:cNvCxnSpPr>
              <a:cxnSpLocks noChangeShapeType="1"/>
            </p:cNvCxnSpPr>
            <p:nvPr/>
          </p:nvCxnSpPr>
          <p:spPr bwMode="auto">
            <a:xfrm rot="5400000">
              <a:off x="4833" y="5345"/>
              <a:ext cx="432" cy="21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9" name="AutoShape 3"/>
            <p:cNvCxnSpPr>
              <a:cxnSpLocks noChangeShapeType="1"/>
            </p:cNvCxnSpPr>
            <p:nvPr/>
          </p:nvCxnSpPr>
          <p:spPr bwMode="auto">
            <a:xfrm rot="16200000" flipH="1">
              <a:off x="5301" y="5093"/>
              <a:ext cx="432" cy="72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30" name="AutoShape 2"/>
            <p:cNvCxnSpPr>
              <a:cxnSpLocks noChangeShapeType="1"/>
            </p:cNvCxnSpPr>
            <p:nvPr/>
          </p:nvCxnSpPr>
          <p:spPr bwMode="auto">
            <a:xfrm rot="16200000" flipH="1">
              <a:off x="5769" y="4625"/>
              <a:ext cx="432" cy="165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49215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Tři typy nákupních situací</a:t>
            </a:r>
          </a:p>
        </p:txBody>
      </p:sp>
      <p:sp>
        <p:nvSpPr>
          <p:cNvPr id="9219" name="Text Box 2"/>
          <p:cNvSpPr txBox="1">
            <a:spLocks noChangeArrowheads="1"/>
          </p:cNvSpPr>
          <p:nvPr/>
        </p:nvSpPr>
        <p:spPr bwMode="auto">
          <a:xfrm>
            <a:off x="30163" y="162718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425"/>
              </a:spcAft>
              <a:buClrTx/>
              <a:buFontTx/>
              <a:buNone/>
            </a:pPr>
            <a:endParaRPr lang="cs-CZ" altLang="cs-CZ" dirty="0">
              <a:solidFill>
                <a:srgbClr val="000000"/>
              </a:solidFill>
              <a:latin typeface="Calibri" charset="0"/>
            </a:endParaRPr>
          </a:p>
          <a:p>
            <a:pPr eaLnBrk="1" hangingPunct="1">
              <a:lnSpc>
                <a:spcPct val="100000"/>
              </a:lnSpc>
              <a:spcAft>
                <a:spcPts val="1425"/>
              </a:spcAft>
              <a:buClrTx/>
              <a:buFontTx/>
              <a:buNone/>
            </a:pPr>
            <a:r>
              <a:rPr lang="cs-CZ" altLang="cs-CZ" b="1" dirty="0">
                <a:solidFill>
                  <a:srgbClr val="C00000"/>
                </a:solidFill>
                <a:latin typeface="Calibri" charset="0"/>
              </a:rPr>
              <a:t>opakované</a:t>
            </a:r>
            <a:r>
              <a:rPr lang="cs-CZ" altLang="cs-CZ" dirty="0">
                <a:solidFill>
                  <a:srgbClr val="000000"/>
                </a:solidFill>
                <a:latin typeface="Calibri" charset="0"/>
              </a:rPr>
              <a:t>, rutinní nákupní situace, kdy dochází k pravidelným nákupům pro potřeby výroby, zajišťování oprav, administrativy aj.,</a:t>
            </a:r>
          </a:p>
          <a:p>
            <a:pPr eaLnBrk="1" hangingPunct="1">
              <a:lnSpc>
                <a:spcPct val="100000"/>
              </a:lnSpc>
              <a:spcAft>
                <a:spcPts val="1425"/>
              </a:spcAft>
              <a:buClrTx/>
              <a:buFontTx/>
              <a:buNone/>
            </a:pPr>
            <a:r>
              <a:rPr lang="cs-CZ" altLang="cs-CZ" b="1" dirty="0">
                <a:solidFill>
                  <a:srgbClr val="C00000"/>
                </a:solidFill>
                <a:latin typeface="Calibri" charset="0"/>
              </a:rPr>
              <a:t>modifikované situace</a:t>
            </a:r>
            <a:r>
              <a:rPr lang="cs-CZ" altLang="cs-CZ" dirty="0">
                <a:solidFill>
                  <a:srgbClr val="000000"/>
                </a:solidFill>
                <a:latin typeface="Calibri" charset="0"/>
              </a:rPr>
              <a:t>, při nichž vznikají odchylky od standardních nákupů, např. je požadována změna kvality téhož nakupovaného materiálu, konstrukční úpravy dosud dodávaných dílů atd.,</a:t>
            </a:r>
          </a:p>
          <a:p>
            <a:pPr eaLnBrk="1" hangingPunct="1">
              <a:lnSpc>
                <a:spcPct val="100000"/>
              </a:lnSpc>
              <a:spcAft>
                <a:spcPts val="1425"/>
              </a:spcAft>
              <a:buClrTx/>
              <a:buFontTx/>
              <a:buNone/>
            </a:pPr>
            <a:r>
              <a:rPr lang="en-US" altLang="cs-CZ" b="1" dirty="0" err="1">
                <a:solidFill>
                  <a:srgbClr val="C00000"/>
                </a:solidFill>
                <a:latin typeface="Calibri" charset="0"/>
              </a:rPr>
              <a:t>nové</a:t>
            </a:r>
            <a:r>
              <a:rPr lang="en-US" altLang="cs-CZ" b="1" dirty="0">
                <a:solidFill>
                  <a:srgbClr val="C00000"/>
                </a:solidFill>
                <a:latin typeface="Calibri" charset="0"/>
              </a:rPr>
              <a:t> </a:t>
            </a:r>
            <a:r>
              <a:rPr lang="en-US" altLang="cs-CZ" b="1" dirty="0" err="1">
                <a:solidFill>
                  <a:srgbClr val="C00000"/>
                </a:solidFill>
                <a:latin typeface="Calibri" charset="0"/>
              </a:rPr>
              <a:t>nákupní</a:t>
            </a:r>
            <a:r>
              <a:rPr lang="en-US" altLang="cs-CZ" b="1" dirty="0">
                <a:solidFill>
                  <a:srgbClr val="C00000"/>
                </a:solidFill>
                <a:latin typeface="Calibri" charset="0"/>
              </a:rPr>
              <a:t> </a:t>
            </a:r>
            <a:r>
              <a:rPr lang="en-US" altLang="cs-CZ" b="1" dirty="0" err="1">
                <a:solidFill>
                  <a:srgbClr val="C00000"/>
                </a:solidFill>
                <a:latin typeface="Calibri" charset="0"/>
              </a:rPr>
              <a:t>situace</a:t>
            </a:r>
            <a:r>
              <a:rPr lang="en-US" altLang="cs-CZ" dirty="0">
                <a:solidFill>
                  <a:srgbClr val="000000"/>
                </a:solidFill>
                <a:latin typeface="Calibri" charset="0"/>
              </a:rPr>
              <a:t>, </a:t>
            </a:r>
            <a:r>
              <a:rPr lang="en-US" altLang="cs-CZ" dirty="0" err="1">
                <a:solidFill>
                  <a:srgbClr val="000000"/>
                </a:solidFill>
                <a:latin typeface="Calibri" charset="0"/>
              </a:rPr>
              <a:t>které</a:t>
            </a:r>
            <a:r>
              <a:rPr lang="en-US" altLang="cs-CZ" dirty="0">
                <a:solidFill>
                  <a:srgbClr val="000000"/>
                </a:solidFill>
                <a:latin typeface="Calibri" charset="0"/>
              </a:rPr>
              <a:t> </a:t>
            </a:r>
            <a:r>
              <a:rPr lang="en-US" altLang="cs-CZ" dirty="0" err="1">
                <a:solidFill>
                  <a:srgbClr val="000000"/>
                </a:solidFill>
                <a:latin typeface="Calibri" charset="0"/>
              </a:rPr>
              <a:t>vyžadují</a:t>
            </a:r>
            <a:r>
              <a:rPr lang="en-US" altLang="cs-CZ" dirty="0">
                <a:solidFill>
                  <a:srgbClr val="000000"/>
                </a:solidFill>
                <a:latin typeface="Calibri" charset="0"/>
              </a:rPr>
              <a:t> </a:t>
            </a:r>
            <a:r>
              <a:rPr lang="en-US" altLang="cs-CZ" dirty="0" err="1">
                <a:solidFill>
                  <a:srgbClr val="000000"/>
                </a:solidFill>
                <a:latin typeface="Calibri" charset="0"/>
              </a:rPr>
              <a:t>pokrytí</a:t>
            </a:r>
            <a:r>
              <a:rPr lang="en-US" altLang="cs-CZ" dirty="0">
                <a:solidFill>
                  <a:srgbClr val="000000"/>
                </a:solidFill>
                <a:latin typeface="Calibri" charset="0"/>
              </a:rPr>
              <a:t> </a:t>
            </a:r>
            <a:r>
              <a:rPr lang="en-US" altLang="cs-CZ" dirty="0" err="1">
                <a:solidFill>
                  <a:srgbClr val="000000"/>
                </a:solidFill>
                <a:latin typeface="Calibri" charset="0"/>
              </a:rPr>
              <a:t>zcela</a:t>
            </a:r>
            <a:r>
              <a:rPr lang="en-US" altLang="cs-CZ" dirty="0">
                <a:solidFill>
                  <a:srgbClr val="000000"/>
                </a:solidFill>
                <a:latin typeface="Calibri" charset="0"/>
              </a:rPr>
              <a:t> </a:t>
            </a:r>
            <a:r>
              <a:rPr lang="en-US" altLang="cs-CZ" dirty="0" err="1">
                <a:solidFill>
                  <a:srgbClr val="000000"/>
                </a:solidFill>
                <a:latin typeface="Calibri" charset="0"/>
              </a:rPr>
              <a:t>nových</a:t>
            </a:r>
            <a:r>
              <a:rPr lang="en-US" altLang="cs-CZ" dirty="0">
                <a:solidFill>
                  <a:srgbClr val="000000"/>
                </a:solidFill>
                <a:latin typeface="Calibri" charset="0"/>
              </a:rPr>
              <a:t> </a:t>
            </a:r>
            <a:r>
              <a:rPr lang="en-US" altLang="cs-CZ" dirty="0" err="1">
                <a:solidFill>
                  <a:srgbClr val="000000"/>
                </a:solidFill>
                <a:latin typeface="Calibri" charset="0"/>
              </a:rPr>
              <a:t>potřeb</a:t>
            </a:r>
            <a:r>
              <a:rPr lang="en-US" altLang="cs-CZ" dirty="0">
                <a:solidFill>
                  <a:srgbClr val="000000"/>
                </a:solidFill>
                <a:latin typeface="Calibri" charset="0"/>
              </a:rPr>
              <a:t> </a:t>
            </a:r>
            <a:r>
              <a:rPr lang="en-US" altLang="cs-CZ" dirty="0" err="1">
                <a:solidFill>
                  <a:srgbClr val="000000"/>
                </a:solidFill>
                <a:latin typeface="Calibri" charset="0"/>
              </a:rPr>
              <a:t>organizace</a:t>
            </a:r>
            <a:r>
              <a:rPr lang="en-US" altLang="cs-CZ" dirty="0">
                <a:solidFill>
                  <a:srgbClr val="000000"/>
                </a:solidFill>
                <a:latin typeface="Calibri" charset="0"/>
              </a:rPr>
              <a:t>.</a:t>
            </a:r>
            <a:r>
              <a:rPr lang="cs-CZ" altLang="cs-CZ" dirty="0">
                <a:solidFill>
                  <a:srgbClr val="000000"/>
                </a:solidFill>
                <a:latin typeface="Calibri" charset="0"/>
              </a:rPr>
              <a:t> </a:t>
            </a:r>
          </a:p>
        </p:txBody>
      </p:sp>
    </p:spTree>
    <p:extLst>
      <p:ext uri="{BB962C8B-B14F-4D97-AF65-F5344CB8AC3E}">
        <p14:creationId xmlns:p14="http://schemas.microsoft.com/office/powerpoint/2010/main" val="32307692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57200" y="274638"/>
            <a:ext cx="8229600" cy="922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Nákup se člení do kroků:</a:t>
            </a:r>
          </a:p>
        </p:txBody>
      </p:sp>
      <p:sp>
        <p:nvSpPr>
          <p:cNvPr id="11267" name="Text Box 2"/>
          <p:cNvSpPr txBox="1">
            <a:spLocks noChangeArrowheads="1"/>
          </p:cNvSpPr>
          <p:nvPr/>
        </p:nvSpPr>
        <p:spPr bwMode="auto">
          <a:xfrm>
            <a:off x="611188" y="1628775"/>
            <a:ext cx="8229600" cy="4248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dirty="0">
                <a:solidFill>
                  <a:srgbClr val="000000"/>
                </a:solidFill>
                <a:latin typeface="Calibri" charset="0"/>
              </a:rPr>
              <a:t>1. Specifikace potřeb organizace</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2. Určení druhu výrobků a jejich kvality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3. Detailní specifikace potřeb</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4. Identifikace dodavatele</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5. Nabídkové řízení</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6. Výběr dodavatele a stanovení ceny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7. Uzavření hospodářské smlouvy a vystavení objednávky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8. Trvalé sledování dodavatelů a jejich vyhodnocování. </a:t>
            </a:r>
          </a:p>
        </p:txBody>
      </p:sp>
    </p:spTree>
    <p:extLst>
      <p:ext uri="{BB962C8B-B14F-4D97-AF65-F5344CB8AC3E}">
        <p14:creationId xmlns:p14="http://schemas.microsoft.com/office/powerpoint/2010/main" val="9538857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143000"/>
          </a:xfrm>
        </p:spPr>
        <p:txBody>
          <a:bodyPr>
            <a:normAutofit fontScale="90000"/>
          </a:bodyPr>
          <a:lstStyle/>
          <a:p>
            <a:r>
              <a:rPr lang="cs-CZ" dirty="0"/>
              <a:t>Typy dodavatelsko-odběratelských vztahů</a:t>
            </a:r>
          </a:p>
        </p:txBody>
      </p:sp>
      <p:sp>
        <p:nvSpPr>
          <p:cNvPr id="4" name="Zástupný symbol pro datum 3"/>
          <p:cNvSpPr>
            <a:spLocks noGrp="1"/>
          </p:cNvSpPr>
          <p:nvPr>
            <p:ph type="dt" sz="half" idx="10"/>
          </p:nvPr>
        </p:nvSpPr>
        <p:spPr/>
        <p:txBody>
          <a:bodyPr/>
          <a:lstStyle/>
          <a:p>
            <a:pPr>
              <a:defRPr/>
            </a:pPr>
            <a:r>
              <a:rPr lang="cs-CZ"/>
              <a:t>1.3.2013</a:t>
            </a:r>
          </a:p>
        </p:txBody>
      </p:sp>
      <p:pic>
        <p:nvPicPr>
          <p:cNvPr id="542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32" y="4365104"/>
            <a:ext cx="709354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616806"/>
            <a:ext cx="711265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07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t>Charakteristiky nákupních situací</a:t>
            </a:r>
          </a:p>
        </p:txBody>
      </p:sp>
      <p:graphicFrame>
        <p:nvGraphicFramePr>
          <p:cNvPr id="7171" name="Group 3"/>
          <p:cNvGraphicFramePr>
            <a:graphicFrameLocks noGrp="1"/>
          </p:cNvGraphicFramePr>
          <p:nvPr>
            <p:extLst>
              <p:ext uri="{D42A27DB-BD31-4B8C-83A1-F6EECF244321}">
                <p14:modId xmlns:p14="http://schemas.microsoft.com/office/powerpoint/2010/main" val="1715916390"/>
              </p:ext>
            </p:extLst>
          </p:nvPr>
        </p:nvGraphicFramePr>
        <p:xfrm>
          <a:off x="1693863" y="2560638"/>
          <a:ext cx="6121400" cy="2842166"/>
        </p:xfrm>
        <a:graphic>
          <a:graphicData uri="http://schemas.openxmlformats.org/drawingml/2006/table">
            <a:tbl>
              <a:tblPr/>
              <a:tblGrid>
                <a:gridCol w="1477962">
                  <a:extLst>
                    <a:ext uri="{9D8B030D-6E8A-4147-A177-3AD203B41FA5}">
                      <a16:colId xmlns:a16="http://schemas.microsoft.com/office/drawing/2014/main" val="20000"/>
                    </a:ext>
                  </a:extLst>
                </a:gridCol>
                <a:gridCol w="1546225">
                  <a:extLst>
                    <a:ext uri="{9D8B030D-6E8A-4147-A177-3AD203B41FA5}">
                      <a16:colId xmlns:a16="http://schemas.microsoft.com/office/drawing/2014/main" val="20001"/>
                    </a:ext>
                  </a:extLst>
                </a:gridCol>
                <a:gridCol w="1547813">
                  <a:extLst>
                    <a:ext uri="{9D8B030D-6E8A-4147-A177-3AD203B41FA5}">
                      <a16:colId xmlns:a16="http://schemas.microsoft.com/office/drawing/2014/main" val="20002"/>
                    </a:ext>
                  </a:extLst>
                </a:gridCol>
                <a:gridCol w="1549400">
                  <a:extLst>
                    <a:ext uri="{9D8B030D-6E8A-4147-A177-3AD203B41FA5}">
                      <a16:colId xmlns:a16="http://schemas.microsoft.com/office/drawing/2014/main" val="20003"/>
                    </a:ext>
                  </a:extLst>
                </a:gridCol>
              </a:tblGrid>
              <a:tr h="8128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altLang="cs-CZ" sz="18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92124"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opakovaný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modifikovaný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nový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576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Cíle, motivace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Minimalizace nákladů na nákup</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Získání vhodné ceny, kvality</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Minimalizace rizik nákupu</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a:ln>
                            <a:noFill/>
                          </a:ln>
                          <a:solidFill>
                            <a:schemeClr val="tx1"/>
                          </a:solidFill>
                          <a:effectLst/>
                          <a:latin typeface="Calibri" charset="0"/>
                          <a:ea typeface="Lucida Sans Unicode" charset="0"/>
                          <a:cs typeface="Lucida Sans Unicode" charset="0"/>
                        </a:rPr>
                        <a:t>Počet účastníků</a:t>
                      </a:r>
                      <a:endParaRPr kumimoji="0" lang="cs-CZ" altLang="cs-CZ" sz="1000" b="0" i="1"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Málo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Nemnoho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a:ln>
                            <a:noFill/>
                          </a:ln>
                          <a:solidFill>
                            <a:schemeClr val="tx1"/>
                          </a:solidFill>
                          <a:effectLst/>
                          <a:latin typeface="Calibri" charset="0"/>
                          <a:ea typeface="Lucida Sans Unicode" charset="0"/>
                          <a:cs typeface="Lucida Sans Unicode" charset="0"/>
                        </a:rPr>
                        <a:t>Změny informací</a:t>
                      </a:r>
                      <a:endParaRPr kumimoji="0" lang="cs-CZ" altLang="cs-CZ" sz="1000" b="0" i="1"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Minimum</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Nemnoho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Nové informace</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Náklady</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Nízké</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Střední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Vysoké</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576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Nákupní strategie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Nakupuje nákupní oddělení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Nákupní skupina</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Týmová práce</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Počet kroků</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Jen krok 8</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Jen několik kroků</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Všech 8 kroků</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Strategie prodejce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Udržet se v prodeji</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Nabídkové řízení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Trvalý kontakt</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493213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a:t>
            </a:r>
          </a:p>
        </p:txBody>
      </p:sp>
      <p:sp>
        <p:nvSpPr>
          <p:cNvPr id="1229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Potřeb</a:t>
            </a:r>
            <a:r>
              <a:rPr lang="en-US" altLang="cs-CZ" sz="2400" dirty="0">
                <a:solidFill>
                  <a:srgbClr val="000000"/>
                </a:solidFill>
                <a:latin typeface="Calibri" charset="0"/>
              </a:rPr>
              <a:t>a</a:t>
            </a:r>
            <a:r>
              <a:rPr lang="cs-CZ" altLang="cs-CZ" sz="2400" dirty="0">
                <a:solidFill>
                  <a:srgbClr val="000000"/>
                </a:solidFill>
                <a:latin typeface="Calibri" charset="0"/>
              </a:rPr>
              <a:t> pro výrobní a nevýrobní úkoly</a:t>
            </a:r>
          </a:p>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Pracovníci nákupu musí mít přehled o současných a budoucích potřebách podniku, aby mohli určit požadavky na dodavatele. </a:t>
            </a:r>
          </a:p>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Důležité je také určit možné odchylky od plánovaných potřeb, které ještě bude podnik schopen akceptovat.</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32170419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Rozhodnutí </a:t>
            </a:r>
            <a:r>
              <a:rPr lang="cs-CZ" sz="3200" b="1" i="1" dirty="0"/>
              <a:t>vyrobit nebo nakoupit</a:t>
            </a:r>
          </a:p>
        </p:txBody>
      </p:sp>
      <p:sp>
        <p:nvSpPr>
          <p:cNvPr id="13315" name="Text Box 2"/>
          <p:cNvSpPr txBox="1">
            <a:spLocks noChangeArrowheads="1"/>
          </p:cNvSpPr>
          <p:nvPr/>
        </p:nvSpPr>
        <p:spPr bwMode="auto">
          <a:xfrm>
            <a:off x="539750" y="16287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73050" indent="-271463"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1pPr>
            <a:lvl2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2pPr>
            <a:lvl3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3pPr>
            <a:lvl4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4pPr>
            <a:lvl5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9pPr>
          </a:lstStyle>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Zvýší použití určitého druhu materiálu hodnotu výrobku?</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Jsou náklady proporcionální ve vztahu k výrobku a jeho funkčnosti?</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Musí mít výrobek všechny své předurčené vlastnosti? Jsou požadovány zákazníkem? Budeme se chovat účelně s ohledem na konkurenta?</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Existuje jiné a lepší než předpokládané použiti výrobku?</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Je možné vyrábět daný výrobek nebo jeho komponent s nižšími náklady? </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Existuje standardizovaný výrobek, který by se mohl pro dané účely použít lépe?</a:t>
            </a:r>
          </a:p>
        </p:txBody>
      </p:sp>
    </p:spTree>
    <p:extLst>
      <p:ext uri="{BB962C8B-B14F-4D97-AF65-F5344CB8AC3E}">
        <p14:creationId xmlns:p14="http://schemas.microsoft.com/office/powerpoint/2010/main" val="6567982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7200" y="274638"/>
            <a:ext cx="8228013"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Rozhodnutí vyrobit nebo nakoupit</a:t>
            </a:r>
          </a:p>
        </p:txBody>
      </p:sp>
      <p:sp>
        <p:nvSpPr>
          <p:cNvPr id="14339" name="Rectangle 2"/>
          <p:cNvSpPr>
            <a:spLocks noGrp="1" noChangeArrowheads="1"/>
          </p:cNvSpPr>
          <p:nvPr>
            <p:ph idx="1"/>
          </p:nvPr>
        </p:nvSpPr>
        <p:spPr>
          <a:xfrm>
            <a:off x="457200" y="1600200"/>
            <a:ext cx="8228013" cy="4524375"/>
          </a:xfrm>
        </p:spPr>
        <p:txBody>
          <a:bodyPr/>
          <a:lstStyle/>
          <a:p>
            <a:endParaRPr lang="cs-CZ" altLang="cs-CZ"/>
          </a:p>
        </p:txBody>
      </p:sp>
      <p:graphicFrame>
        <p:nvGraphicFramePr>
          <p:cNvPr id="14340" name="Object 3"/>
          <p:cNvGraphicFramePr>
            <a:graphicFrameLocks noChangeAspect="1"/>
          </p:cNvGraphicFramePr>
          <p:nvPr/>
        </p:nvGraphicFramePr>
        <p:xfrm>
          <a:off x="395288" y="1628775"/>
          <a:ext cx="8382000" cy="4572000"/>
        </p:xfrm>
        <a:graphic>
          <a:graphicData uri="http://schemas.openxmlformats.org/presentationml/2006/ole">
            <mc:AlternateContent xmlns:mc="http://schemas.openxmlformats.org/markup-compatibility/2006">
              <mc:Choice xmlns:v="urn:schemas-microsoft-com:vml" Requires="v">
                <p:oleObj r:id="rId3" imgW="7201905" imgH="4580952" progId="">
                  <p:embed/>
                </p:oleObj>
              </mc:Choice>
              <mc:Fallback>
                <p:oleObj r:id="rId3" imgW="7201905" imgH="45809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628775"/>
                        <a:ext cx="8382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7011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68547" y="620688"/>
            <a:ext cx="8229600" cy="85090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 </a:t>
            </a:r>
          </a:p>
        </p:txBody>
      </p:sp>
      <p:sp>
        <p:nvSpPr>
          <p:cNvPr id="1536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i="1" dirty="0">
                <a:solidFill>
                  <a:srgbClr val="000000"/>
                </a:solidFill>
                <a:latin typeface="Calibri" charset="0"/>
              </a:rPr>
              <a:t>Opakovaný nákup (Zásobování)</a:t>
            </a:r>
          </a:p>
          <a:p>
            <a:pPr eaLnBrk="1" hangingPunct="1">
              <a:lnSpc>
                <a:spcPct val="100000"/>
              </a:lnSpc>
              <a:spcBef>
                <a:spcPts val="638"/>
              </a:spcBef>
              <a:spcAft>
                <a:spcPts val="1425"/>
              </a:spcAft>
              <a:buClrTx/>
              <a:buFontTx/>
              <a:buNone/>
            </a:pPr>
            <a:r>
              <a:rPr lang="cs-CZ" altLang="cs-CZ" sz="2000" dirty="0">
                <a:solidFill>
                  <a:srgbClr val="000000"/>
                </a:solidFill>
                <a:latin typeface="Calibri" charset="0"/>
              </a:rPr>
              <a:t>V tomto případě je již produkt definovaný. Potřeby podniku se projevují v obchodních kritériích (množství, cena. terminy dodávek, zásoby, garanční služby atd.).</a:t>
            </a:r>
          </a:p>
          <a:p>
            <a:pPr eaLnBrk="1" hangingPunct="1">
              <a:lnSpc>
                <a:spcPct val="100000"/>
              </a:lnSpc>
              <a:spcBef>
                <a:spcPts val="638"/>
              </a:spcBef>
              <a:spcAft>
                <a:spcPts val="1425"/>
              </a:spcAft>
              <a:buSzPct val="45000"/>
              <a:buFont typeface="Arial" charset="0"/>
              <a:buChar char="-"/>
            </a:pPr>
            <a:r>
              <a:rPr lang="cs-CZ" altLang="cs-CZ" sz="2000" dirty="0">
                <a:solidFill>
                  <a:srgbClr val="000000"/>
                </a:solidFill>
                <a:latin typeface="Calibri" charset="0"/>
              </a:rPr>
              <a:t>základní technické vlastnosti produktu a sledovat změny jeho ceny.</a:t>
            </a:r>
          </a:p>
          <a:p>
            <a:pPr eaLnBrk="1" hangingPunct="1">
              <a:lnSpc>
                <a:spcPct val="100000"/>
              </a:lnSpc>
              <a:spcBef>
                <a:spcPts val="638"/>
              </a:spcBef>
              <a:spcAft>
                <a:spcPts val="1425"/>
              </a:spcAft>
              <a:buSzPct val="45000"/>
              <a:buFont typeface="Arial" charset="0"/>
              <a:buChar char="-"/>
            </a:pPr>
            <a:r>
              <a:rPr lang="cs-CZ" altLang="cs-CZ" sz="2000" dirty="0">
                <a:solidFill>
                  <a:srgbClr val="000000"/>
                </a:solidFill>
                <a:latin typeface="Calibri" charset="0"/>
              </a:rPr>
              <a:t>historie předešlých nákupů.</a:t>
            </a:r>
          </a:p>
        </p:txBody>
      </p:sp>
    </p:spTree>
    <p:extLst>
      <p:ext uri="{BB962C8B-B14F-4D97-AF65-F5344CB8AC3E}">
        <p14:creationId xmlns:p14="http://schemas.microsoft.com/office/powerpoint/2010/main" val="26048734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Logistický řetězec vs. Dodavatelský řetězec vs. Dodavatelská síť </a:t>
            </a:r>
          </a:p>
        </p:txBody>
      </p:sp>
      <p:sp>
        <p:nvSpPr>
          <p:cNvPr id="3" name="Zástupný symbol pro obsah 2"/>
          <p:cNvSpPr>
            <a:spLocks noGrp="1"/>
          </p:cNvSpPr>
          <p:nvPr>
            <p:ph idx="1"/>
          </p:nvPr>
        </p:nvSpPr>
        <p:spPr/>
        <p:txBody>
          <a:bodyPr>
            <a:normAutofit lnSpcReduction="10000"/>
          </a:bodyPr>
          <a:lstStyle/>
          <a:p>
            <a:pPr marL="0" indent="0">
              <a:buNone/>
            </a:pPr>
            <a:r>
              <a:rPr lang="cs-CZ" dirty="0"/>
              <a:t>Ve srovnání s logistickým řetězcem se dodavatelský řetězec </a:t>
            </a:r>
            <a:r>
              <a:rPr lang="cs-CZ" b="1" i="1" dirty="0">
                <a:solidFill>
                  <a:srgbClr val="C00000"/>
                </a:solidFill>
              </a:rPr>
              <a:t>rozšiřuje po i proti směru materiálového toku – v něm jsou integrovány všechny aktivity počínající těžbou prvotních přírodních zdrojů až po dopravu zboží konečnému zákazníkovi</a:t>
            </a:r>
            <a:r>
              <a:rPr lang="cs-CZ" dirty="0">
                <a:solidFill>
                  <a:srgbClr val="C00000"/>
                </a:solidFill>
              </a:rPr>
              <a:t>. </a:t>
            </a:r>
            <a:r>
              <a:rPr lang="cs-CZ" dirty="0"/>
              <a:t>Koncepce dodavatelského řetězce v sobě dále zahrnuje </a:t>
            </a:r>
            <a:r>
              <a:rPr lang="cs-CZ" b="1" i="1" dirty="0">
                <a:solidFill>
                  <a:srgbClr val="C00000"/>
                </a:solidFill>
              </a:rPr>
              <a:t>všechny aktivity spojené s realizací zpětných toků vrácených nebo použitých výrobků, likvidací odpadů</a:t>
            </a:r>
          </a:p>
        </p:txBody>
      </p:sp>
    </p:spTree>
    <p:extLst>
      <p:ext uri="{BB962C8B-B14F-4D97-AF65-F5344CB8AC3E}">
        <p14:creationId xmlns:p14="http://schemas.microsoft.com/office/powerpoint/2010/main" val="2928802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74638"/>
            <a:ext cx="8229600" cy="85090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 </a:t>
            </a:r>
          </a:p>
        </p:txBody>
      </p:sp>
      <p:sp>
        <p:nvSpPr>
          <p:cNvPr id="1638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i="1" dirty="0">
                <a:solidFill>
                  <a:srgbClr val="000000"/>
                </a:solidFill>
                <a:latin typeface="Calibri" charset="0"/>
              </a:rPr>
              <a:t>Případ nákupu nového produktu </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seznam technických vlastnosti produktu a</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seznam podmínek nákupu. </a:t>
            </a:r>
          </a:p>
          <a:p>
            <a:pPr eaLnBrk="1" hangingPunct="1">
              <a:lnSpc>
                <a:spcPct val="100000"/>
              </a:lnSpc>
              <a:spcBef>
                <a:spcPts val="638"/>
              </a:spcBef>
              <a:spcAft>
                <a:spcPts val="1425"/>
              </a:spcAft>
              <a:buClrTx/>
              <a:buFontTx/>
              <a:buNone/>
            </a:pPr>
            <a:r>
              <a:rPr lang="cs-CZ" altLang="cs-CZ" sz="2400" i="1" dirty="0">
                <a:solidFill>
                  <a:srgbClr val="000000"/>
                </a:solidFill>
                <a:latin typeface="Calibri" charset="0"/>
              </a:rPr>
              <a:t>Nákupce se musí nejdříve zaměřit na vypracování těchto dokumentů, a teprve potom následují jeho konzultace s dodavateli, na jejichž základě vznikne přesná specifikace produktu</a:t>
            </a:r>
          </a:p>
        </p:txBody>
      </p:sp>
    </p:spTree>
    <p:extLst>
      <p:ext uri="{BB962C8B-B14F-4D97-AF65-F5344CB8AC3E}">
        <p14:creationId xmlns:p14="http://schemas.microsoft.com/office/powerpoint/2010/main" val="2861571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2. Určení druhu výrobků a jejich kvality</a:t>
            </a:r>
          </a:p>
        </p:txBody>
      </p:sp>
      <p:sp>
        <p:nvSpPr>
          <p:cNvPr id="1741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 je nutno věnovat pozornost kvalitativním nárokům, dodacím podmínkám a dalším službám, které bude podnik od dodavatele požadovat.</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14556507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3. Detailní specifikace potřeb</a:t>
            </a:r>
          </a:p>
        </p:txBody>
      </p:sp>
      <p:sp>
        <p:nvSpPr>
          <p:cNvPr id="1843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požaduje se úzká spolupráce kupujícího a dodavatele. Oba musí být aktivní, sdělovat si informace.</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22595461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a:t>Specifikace užitečnosti produktu</a:t>
            </a:r>
          </a:p>
        </p:txBody>
      </p:sp>
      <p:sp>
        <p:nvSpPr>
          <p:cNvPr id="1945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pSp>
        <p:nvGrpSpPr>
          <p:cNvPr id="19460" name="Group 3"/>
          <p:cNvGrpSpPr>
            <a:grpSpLocks/>
          </p:cNvGrpSpPr>
          <p:nvPr/>
        </p:nvGrpSpPr>
        <p:grpSpPr bwMode="auto">
          <a:xfrm>
            <a:off x="611188" y="1989138"/>
            <a:ext cx="6837362" cy="2373312"/>
            <a:chOff x="385" y="1253"/>
            <a:chExt cx="4307" cy="1495"/>
          </a:xfrm>
        </p:grpSpPr>
        <p:sp>
          <p:nvSpPr>
            <p:cNvPr id="19461" name="Rectangle 4"/>
            <p:cNvSpPr>
              <a:spLocks noChangeArrowheads="1"/>
            </p:cNvSpPr>
            <p:nvPr/>
          </p:nvSpPr>
          <p:spPr bwMode="auto">
            <a:xfrm>
              <a:off x="385" y="1253"/>
              <a:ext cx="4307" cy="1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9462" name="Rectangle 5"/>
            <p:cNvSpPr>
              <a:spLocks noChangeArrowheads="1"/>
            </p:cNvSpPr>
            <p:nvPr/>
          </p:nvSpPr>
          <p:spPr bwMode="auto">
            <a:xfrm>
              <a:off x="430" y="1253"/>
              <a:ext cx="2502" cy="378"/>
            </a:xfrm>
            <a:prstGeom prst="rect">
              <a:avLst/>
            </a:prstGeom>
            <a:solidFill>
              <a:srgbClr val="FFFFFF"/>
            </a:solidFill>
            <a:ln w="158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a:t>
              </a:r>
            </a:p>
          </p:txBody>
        </p:sp>
        <p:sp>
          <p:nvSpPr>
            <p:cNvPr id="19463" name="Rectangle 6"/>
            <p:cNvSpPr>
              <a:spLocks noChangeArrowheads="1"/>
            </p:cNvSpPr>
            <p:nvPr/>
          </p:nvSpPr>
          <p:spPr bwMode="auto">
            <a:xfrm>
              <a:off x="1570" y="2234"/>
              <a:ext cx="2592" cy="408"/>
            </a:xfrm>
            <a:prstGeom prst="rect">
              <a:avLst/>
            </a:prstGeom>
            <a:solidFill>
              <a:srgbClr val="FFFFFF"/>
            </a:solidFill>
            <a:ln w="158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PRODUKT</a:t>
              </a:r>
            </a:p>
          </p:txBody>
        </p:sp>
        <p:sp>
          <p:nvSpPr>
            <p:cNvPr id="19464" name="Rectangle 7"/>
            <p:cNvSpPr>
              <a:spLocks noChangeArrowheads="1"/>
            </p:cNvSpPr>
            <p:nvPr/>
          </p:nvSpPr>
          <p:spPr bwMode="auto">
            <a:xfrm>
              <a:off x="493" y="1780"/>
              <a:ext cx="950"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a:solidFill>
                    <a:srgbClr val="000000"/>
                  </a:solidFill>
                  <a:latin typeface="Cambria" pitchFamily="16" charset="0"/>
                </a:rPr>
                <a:t>Nedostatečná jakost</a:t>
              </a:r>
            </a:p>
          </p:txBody>
        </p:sp>
        <p:sp>
          <p:nvSpPr>
            <p:cNvPr id="19465" name="Rectangle 8"/>
            <p:cNvSpPr>
              <a:spLocks noChangeArrowheads="1"/>
            </p:cNvSpPr>
            <p:nvPr/>
          </p:nvSpPr>
          <p:spPr bwMode="auto">
            <a:xfrm>
              <a:off x="2989" y="1822"/>
              <a:ext cx="1362"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dirty="0">
                  <a:solidFill>
                    <a:srgbClr val="000000"/>
                  </a:solidFill>
                  <a:latin typeface="Cambria" pitchFamily="16" charset="0"/>
                </a:rPr>
                <a:t>jakost převyšující potřeby</a:t>
              </a:r>
            </a:p>
          </p:txBody>
        </p:sp>
        <p:sp>
          <p:nvSpPr>
            <p:cNvPr id="19466" name="Rectangle 9"/>
            <p:cNvSpPr>
              <a:spLocks noChangeArrowheads="1"/>
            </p:cNvSpPr>
            <p:nvPr/>
          </p:nvSpPr>
          <p:spPr bwMode="auto">
            <a:xfrm>
              <a:off x="2962" y="1295"/>
              <a:ext cx="151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 nepožadované</a:t>
              </a:r>
            </a:p>
          </p:txBody>
        </p:sp>
        <p:sp>
          <p:nvSpPr>
            <p:cNvPr id="19467" name="Rectangle 10"/>
            <p:cNvSpPr>
              <a:spLocks noChangeArrowheads="1"/>
            </p:cNvSpPr>
            <p:nvPr/>
          </p:nvSpPr>
          <p:spPr bwMode="auto">
            <a:xfrm>
              <a:off x="1714" y="1780"/>
              <a:ext cx="1147" cy="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dirty="0">
                  <a:solidFill>
                    <a:srgbClr val="000000"/>
                  </a:solidFill>
                  <a:latin typeface="Cambria" pitchFamily="16" charset="0"/>
                </a:rPr>
                <a:t>Jakost požadována ke specifickému užití</a:t>
              </a:r>
            </a:p>
          </p:txBody>
        </p:sp>
        <p:sp>
          <p:nvSpPr>
            <p:cNvPr id="19468" name="Rectangle 11"/>
            <p:cNvSpPr>
              <a:spLocks noChangeArrowheads="1"/>
            </p:cNvSpPr>
            <p:nvPr/>
          </p:nvSpPr>
          <p:spPr bwMode="auto">
            <a:xfrm>
              <a:off x="385" y="2140"/>
              <a:ext cx="1201"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 neuspokojivé</a:t>
              </a:r>
            </a:p>
          </p:txBody>
        </p:sp>
        <p:sp>
          <p:nvSpPr>
            <p:cNvPr id="19469" name="Line 12"/>
            <p:cNvSpPr>
              <a:spLocks noChangeShapeType="1"/>
            </p:cNvSpPr>
            <p:nvPr/>
          </p:nvSpPr>
          <p:spPr bwMode="auto">
            <a:xfrm>
              <a:off x="1570" y="1633"/>
              <a:ext cx="0" cy="6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0" name="Line 13"/>
            <p:cNvSpPr>
              <a:spLocks noChangeShapeType="1"/>
            </p:cNvSpPr>
            <p:nvPr/>
          </p:nvSpPr>
          <p:spPr bwMode="auto">
            <a:xfrm>
              <a:off x="2935" y="1422"/>
              <a:ext cx="0" cy="399"/>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1" name="Line 14"/>
            <p:cNvSpPr>
              <a:spLocks noChangeShapeType="1"/>
            </p:cNvSpPr>
            <p:nvPr/>
          </p:nvSpPr>
          <p:spPr bwMode="auto">
            <a:xfrm flipV="1">
              <a:off x="4164" y="1663"/>
              <a:ext cx="0" cy="48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2" name="Line 15"/>
            <p:cNvSpPr>
              <a:spLocks noChangeShapeType="1"/>
            </p:cNvSpPr>
            <p:nvPr/>
          </p:nvSpPr>
          <p:spPr bwMode="auto">
            <a:xfrm>
              <a:off x="430" y="1411"/>
              <a:ext cx="0" cy="662"/>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3" name="Line 16"/>
            <p:cNvSpPr>
              <a:spLocks noChangeShapeType="1"/>
            </p:cNvSpPr>
            <p:nvPr/>
          </p:nvSpPr>
          <p:spPr bwMode="auto">
            <a:xfrm>
              <a:off x="439" y="1749"/>
              <a:ext cx="1129" cy="0"/>
            </a:xfrm>
            <a:prstGeom prst="line">
              <a:avLst/>
            </a:prstGeom>
            <a:noFill/>
            <a:ln w="324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4" name="Line 17"/>
            <p:cNvSpPr>
              <a:spLocks noChangeShapeType="1"/>
            </p:cNvSpPr>
            <p:nvPr/>
          </p:nvSpPr>
          <p:spPr bwMode="auto">
            <a:xfrm>
              <a:off x="1588" y="1760"/>
              <a:ext cx="1336" cy="0"/>
            </a:xfrm>
            <a:prstGeom prst="line">
              <a:avLst/>
            </a:prstGeom>
            <a:noFill/>
            <a:ln w="324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5" name="Line 18"/>
            <p:cNvSpPr>
              <a:spLocks noChangeShapeType="1"/>
            </p:cNvSpPr>
            <p:nvPr/>
          </p:nvSpPr>
          <p:spPr bwMode="auto">
            <a:xfrm>
              <a:off x="2935" y="1760"/>
              <a:ext cx="1228" cy="0"/>
            </a:xfrm>
            <a:prstGeom prst="line">
              <a:avLst/>
            </a:prstGeom>
            <a:noFill/>
            <a:ln w="324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extLst>
      <p:ext uri="{BB962C8B-B14F-4D97-AF65-F5344CB8AC3E}">
        <p14:creationId xmlns:p14="http://schemas.microsoft.com/office/powerpoint/2010/main" val="28033859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4. Identifikace dodavatele</a:t>
            </a:r>
          </a:p>
        </p:txBody>
      </p:sp>
      <p:sp>
        <p:nvSpPr>
          <p:cNvPr id="2048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dirty="0">
                <a:solidFill>
                  <a:srgbClr val="000000"/>
                </a:solidFill>
                <a:latin typeface="Calibri" charset="0"/>
              </a:rPr>
              <a:t>Získání informace o dodavatelích (Zlaté stránky, časopisy, internet, …). Dodavatelé sami zasílají nabídky, nabízejí výrobky poštou, osobně apod.</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4570154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5. Nabídkové řízení</a:t>
            </a:r>
          </a:p>
        </p:txBody>
      </p:sp>
      <p:sp>
        <p:nvSpPr>
          <p:cNvPr id="2150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2400" dirty="0">
                <a:solidFill>
                  <a:srgbClr val="000000"/>
                </a:solidFill>
                <a:latin typeface="Calibri" charset="0"/>
              </a:rPr>
              <a:t>dodavatelé předávají své nabídky. Nakupující je musí vyhodnotit z hlediska: ceny, dodacích podmínek, servisních služeb, dodávek náhradních dílů, spolehlivosti, úrovně výroby apod.</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3203179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7200" y="274638"/>
            <a:ext cx="8229600" cy="1430337"/>
          </a:xfrm>
        </p:spPr>
        <p:txBody>
          <a:bodyPr>
            <a:normAutofit fontScale="90000"/>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400" b="1" dirty="0"/>
              <a:t>6. Výběr dodavatele a stanovení ceny. </a:t>
            </a:r>
          </a:p>
        </p:txBody>
      </p:sp>
      <p:sp>
        <p:nvSpPr>
          <p:cNvPr id="2253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err="1">
                <a:solidFill>
                  <a:srgbClr val="000000"/>
                </a:solidFill>
                <a:latin typeface="Calibri" charset="0"/>
              </a:rPr>
              <a:t>Scoring</a:t>
            </a:r>
            <a:r>
              <a:rPr lang="cs-CZ" altLang="cs-CZ" sz="3200" dirty="0">
                <a:solidFill>
                  <a:srgbClr val="000000"/>
                </a:solidFill>
                <a:latin typeface="Calibri" charset="0"/>
              </a:rPr>
              <a:t> modely</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a:solidFill>
                  <a:srgbClr val="000000"/>
                </a:solidFill>
                <a:latin typeface="Calibri" charset="0"/>
              </a:rPr>
              <a:t>Metoda srovnání s optimem</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a:solidFill>
                  <a:srgbClr val="000000"/>
                </a:solidFill>
                <a:latin typeface="Calibri" charset="0"/>
              </a:rPr>
              <a:t>Nezbytné minimum</a:t>
            </a:r>
          </a:p>
        </p:txBody>
      </p:sp>
    </p:spTree>
    <p:extLst>
      <p:ext uri="{BB962C8B-B14F-4D97-AF65-F5344CB8AC3E}">
        <p14:creationId xmlns:p14="http://schemas.microsoft.com/office/powerpoint/2010/main" val="23628307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200" y="274638"/>
            <a:ext cx="8229600" cy="1209675"/>
          </a:xfrm>
        </p:spPr>
        <p:txBody>
          <a:bodyPr vert="horz" lIns="0" tIns="28080" rIns="0" bIns="0" rtlCol="0" anchor="ctr">
            <a:normAutofit fontScale="90000"/>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6. Výběr dodavatele a stanovení ceny. </a:t>
            </a:r>
            <a:r>
              <a:rPr lang="cs-CZ" sz="3200" b="1" dirty="0" err="1"/>
              <a:t>Scoring</a:t>
            </a:r>
            <a:r>
              <a:rPr lang="cs-CZ" sz="3200" b="1" dirty="0"/>
              <a:t> modely</a:t>
            </a:r>
          </a:p>
        </p:txBody>
      </p:sp>
      <p:graphicFrame>
        <p:nvGraphicFramePr>
          <p:cNvPr id="4" name="Zástupný symbol pro obsah 3"/>
          <p:cNvGraphicFramePr>
            <a:graphicFrameLocks noGrp="1"/>
          </p:cNvGraphicFramePr>
          <p:nvPr>
            <p:ph idx="1"/>
          </p:nvPr>
        </p:nvGraphicFramePr>
        <p:xfrm>
          <a:off x="611188" y="1649413"/>
          <a:ext cx="7848600" cy="4806951"/>
        </p:xfrm>
        <a:graphic>
          <a:graphicData uri="http://schemas.openxmlformats.org/drawingml/2006/table">
            <a:tbl>
              <a:tblPr/>
              <a:tblGrid>
                <a:gridCol w="2905125">
                  <a:extLst>
                    <a:ext uri="{9D8B030D-6E8A-4147-A177-3AD203B41FA5}">
                      <a16:colId xmlns:a16="http://schemas.microsoft.com/office/drawing/2014/main" val="20000"/>
                    </a:ext>
                  </a:extLst>
                </a:gridCol>
                <a:gridCol w="2905125">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679450">
                  <a:extLst>
                    <a:ext uri="{9D8B030D-6E8A-4147-A177-3AD203B41FA5}">
                      <a16:colId xmlns:a16="http://schemas.microsoft.com/office/drawing/2014/main" val="20003"/>
                    </a:ext>
                  </a:extLst>
                </a:gridCol>
                <a:gridCol w="679450">
                  <a:extLst>
                    <a:ext uri="{9D8B030D-6E8A-4147-A177-3AD203B41FA5}">
                      <a16:colId xmlns:a16="http://schemas.microsoft.com/office/drawing/2014/main" val="20004"/>
                    </a:ext>
                  </a:extLst>
                </a:gridCol>
              </a:tblGrid>
              <a:tr h="246063">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Hodnotící kritérium</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Ukazatel</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Dodavatel</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9875">
                <a:tc vMerge="1">
                  <a:txBody>
                    <a:bodyPr/>
                    <a:lstStyle/>
                    <a:p>
                      <a:endParaRPr lang="cs-CZ"/>
                    </a:p>
                  </a:txBody>
                  <a:tcPr/>
                </a:tc>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X</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Y</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4607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A. JAKOST</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45)</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počet bezchybných dodávek</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 celkového počtu 30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22,0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607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podíl v %</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73,3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83,3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podíl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33,0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37,5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27,0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752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 CENA</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30)</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průměrná cena za posledních třicet dodávek v Kč</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752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reciproční index</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62,5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55,5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index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18,8</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16,7</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1752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 SPOLEHLIVOST</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25)</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Celková překročená dodací lhůta</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za posledních 30 dodávek ve dnech</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190,0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51752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reciproční index</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55,3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65,6</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index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13,8</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16,4</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90538">
                <a:tc grid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CELKOVÉ HODNOCENÍ</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65,6</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79,2</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73,4</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459271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395536" y="548680"/>
            <a:ext cx="8229600" cy="706090"/>
          </a:xfrm>
        </p:spPr>
        <p:txBody>
          <a:bodyPr vert="horz" lIns="0" tIns="28080" rIns="0" bIns="0" rtlCol="0" anchor="ctr">
            <a:normAutofit fontScale="90000"/>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6. Výběr dodavatele a stanovení ceny. Metoda srovnání s optimem </a:t>
            </a:r>
          </a:p>
        </p:txBody>
      </p:sp>
      <p:graphicFrame>
        <p:nvGraphicFramePr>
          <p:cNvPr id="22530" name="Group 2"/>
          <p:cNvGraphicFramePr>
            <a:graphicFrameLocks noGrp="1"/>
          </p:cNvGraphicFramePr>
          <p:nvPr>
            <p:extLst>
              <p:ext uri="{D42A27DB-BD31-4B8C-83A1-F6EECF244321}">
                <p14:modId xmlns:p14="http://schemas.microsoft.com/office/powerpoint/2010/main" val="3256679702"/>
              </p:ext>
            </p:extLst>
          </p:nvPr>
        </p:nvGraphicFramePr>
        <p:xfrm>
          <a:off x="684213" y="1557338"/>
          <a:ext cx="7632700" cy="4406901"/>
        </p:xfrm>
        <a:graphic>
          <a:graphicData uri="http://schemas.openxmlformats.org/drawingml/2006/table">
            <a:tbl>
              <a:tblPr/>
              <a:tblGrid>
                <a:gridCol w="1525587">
                  <a:extLst>
                    <a:ext uri="{9D8B030D-6E8A-4147-A177-3AD203B41FA5}">
                      <a16:colId xmlns:a16="http://schemas.microsoft.com/office/drawing/2014/main" val="20000"/>
                    </a:ext>
                  </a:extLst>
                </a:gridCol>
                <a:gridCol w="1525588">
                  <a:extLst>
                    <a:ext uri="{9D8B030D-6E8A-4147-A177-3AD203B41FA5}">
                      <a16:colId xmlns:a16="http://schemas.microsoft.com/office/drawing/2014/main" val="20001"/>
                    </a:ext>
                  </a:extLst>
                </a:gridCol>
                <a:gridCol w="1527175">
                  <a:extLst>
                    <a:ext uri="{9D8B030D-6E8A-4147-A177-3AD203B41FA5}">
                      <a16:colId xmlns:a16="http://schemas.microsoft.com/office/drawing/2014/main" val="20002"/>
                    </a:ext>
                  </a:extLst>
                </a:gridCol>
                <a:gridCol w="1527175">
                  <a:extLst>
                    <a:ext uri="{9D8B030D-6E8A-4147-A177-3AD203B41FA5}">
                      <a16:colId xmlns:a16="http://schemas.microsoft.com/office/drawing/2014/main" val="20003"/>
                    </a:ext>
                  </a:extLst>
                </a:gridCol>
                <a:gridCol w="1527175">
                  <a:extLst>
                    <a:ext uri="{9D8B030D-6E8A-4147-A177-3AD203B41FA5}">
                      <a16:colId xmlns:a16="http://schemas.microsoft.com/office/drawing/2014/main" val="20004"/>
                    </a:ext>
                  </a:extLst>
                </a:gridCol>
              </a:tblGrid>
              <a:tr h="23495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Kritérium</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D1</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D2</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Optimum</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211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Vyzrálost QMS (%)</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91,7</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92,4</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87,9</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8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Vzdálenost dodavatele (km)</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240</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126</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406</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Do 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8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Dodací lhůta (týdny)</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5</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Platební podmínky (počet výhod)</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Množstevní sleva</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Množstevní sleva a odložená splatnost faktur</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Standardní</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Standardní</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Index úplných nákladů nákupu (IUNN)</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1,11</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1,07</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1,14</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Rozsah neshod v předchozích dodávkách (ppm)</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635</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500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200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6888">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Nabídnutá cena dodávky (Kč)</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426000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430000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428000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420000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Volný tvar 7"/>
          <p:cNvSpPr/>
          <p:nvPr/>
        </p:nvSpPr>
        <p:spPr>
          <a:xfrm>
            <a:off x="4032194" y="1897811"/>
            <a:ext cx="1980444" cy="3864634"/>
          </a:xfrm>
          <a:custGeom>
            <a:avLst/>
            <a:gdLst>
              <a:gd name="connsiteX0" fmla="*/ 220629 w 1980444"/>
              <a:gd name="connsiteY0" fmla="*/ 0 h 3864634"/>
              <a:gd name="connsiteX1" fmla="*/ 246508 w 1980444"/>
              <a:gd name="connsiteY1" fmla="*/ 1095555 h 3864634"/>
              <a:gd name="connsiteX2" fmla="*/ 1980417 w 1980444"/>
              <a:gd name="connsiteY2" fmla="*/ 1768415 h 3864634"/>
              <a:gd name="connsiteX3" fmla="*/ 289640 w 1980444"/>
              <a:gd name="connsiteY3" fmla="*/ 2544793 h 3864634"/>
              <a:gd name="connsiteX4" fmla="*/ 151617 w 1980444"/>
              <a:gd name="connsiteY4" fmla="*/ 3148642 h 3864634"/>
              <a:gd name="connsiteX5" fmla="*/ 1851021 w 1980444"/>
              <a:gd name="connsiteY5" fmla="*/ 3864634 h 3864634"/>
              <a:gd name="connsiteX6" fmla="*/ 1851021 w 1980444"/>
              <a:gd name="connsiteY6" fmla="*/ 3864634 h 3864634"/>
              <a:gd name="connsiteX7" fmla="*/ 1851021 w 1980444"/>
              <a:gd name="connsiteY7" fmla="*/ 3864634 h 38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0444" h="3864634">
                <a:moveTo>
                  <a:pt x="220629" y="0"/>
                </a:moveTo>
                <a:cubicBezTo>
                  <a:pt x="86919" y="400409"/>
                  <a:pt x="-46790" y="800819"/>
                  <a:pt x="246508" y="1095555"/>
                </a:cubicBezTo>
                <a:cubicBezTo>
                  <a:pt x="539806" y="1390291"/>
                  <a:pt x="1973228" y="1526875"/>
                  <a:pt x="1980417" y="1768415"/>
                </a:cubicBezTo>
                <a:cubicBezTo>
                  <a:pt x="1987606" y="2009955"/>
                  <a:pt x="594440" y="2314755"/>
                  <a:pt x="289640" y="2544793"/>
                </a:cubicBezTo>
                <a:cubicBezTo>
                  <a:pt x="-15160" y="2774831"/>
                  <a:pt x="-108613" y="2928669"/>
                  <a:pt x="151617" y="3148642"/>
                </a:cubicBezTo>
                <a:cubicBezTo>
                  <a:pt x="411847" y="3368615"/>
                  <a:pt x="1851021" y="3864634"/>
                  <a:pt x="1851021" y="3864634"/>
                </a:cubicBezTo>
                <a:lnTo>
                  <a:pt x="1851021" y="3864634"/>
                </a:lnTo>
                <a:lnTo>
                  <a:pt x="1851021" y="3864634"/>
                </a:lnTo>
              </a:path>
            </a:pathLst>
          </a:cu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264592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6. Výběr dodavatele a stanovení ceny</a:t>
            </a:r>
          </a:p>
        </p:txBody>
      </p:sp>
      <p:sp>
        <p:nvSpPr>
          <p:cNvPr id="25603" name="Text Box 2"/>
          <p:cNvSpPr txBox="1">
            <a:spLocks noChangeArrowheads="1"/>
          </p:cNvSpPr>
          <p:nvPr/>
        </p:nvSpPr>
        <p:spPr bwMode="auto">
          <a:xfrm>
            <a:off x="457200" y="20605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dirty="0">
                <a:solidFill>
                  <a:srgbClr val="000000"/>
                </a:solidFill>
                <a:latin typeface="Calibri" charset="0"/>
              </a:rPr>
              <a:t>výsledek nabídkového řízení. </a:t>
            </a:r>
            <a:r>
              <a:rPr lang="cs-CZ" altLang="cs-CZ" sz="3200" b="1" dirty="0">
                <a:solidFill>
                  <a:srgbClr val="000000"/>
                </a:solidFill>
                <a:latin typeface="Calibri" charset="0"/>
              </a:rPr>
              <a:t>Cena je funkcí kvality, a proto nízká cena nemusí být nejvýhodnější. </a:t>
            </a:r>
            <a:r>
              <a:rPr lang="cs-CZ" altLang="cs-CZ" sz="3200" dirty="0">
                <a:solidFill>
                  <a:srgbClr val="000000"/>
                </a:solidFill>
                <a:latin typeface="Calibri" charset="0"/>
              </a:rPr>
              <a:t>Úspory v nákupu mohou znamenat ztráty ve výrobě. Důležité jsou i náklady na dopravu, skladování, administrativu atd. Problémem může být </a:t>
            </a:r>
            <a:r>
              <a:rPr lang="cs-CZ" altLang="cs-CZ" sz="3200" i="1" dirty="0">
                <a:solidFill>
                  <a:srgbClr val="000000"/>
                </a:solidFill>
                <a:latin typeface="Calibri" charset="0"/>
              </a:rPr>
              <a:t>počet dodavatelů</a:t>
            </a:r>
          </a:p>
        </p:txBody>
      </p:sp>
    </p:spTree>
    <p:extLst>
      <p:ext uri="{BB962C8B-B14F-4D97-AF65-F5344CB8AC3E}">
        <p14:creationId xmlns:p14="http://schemas.microsoft.com/office/powerpoint/2010/main" val="41427098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sz="quarter"/>
          </p:nvPr>
        </p:nvSpPr>
        <p:spPr/>
        <p:txBody>
          <a:bodyPr/>
          <a:lstStyle/>
          <a:p>
            <a:r>
              <a:rPr lang="cs-CZ" b="1" dirty="0"/>
              <a:t>Dodavatelský řetězec</a:t>
            </a:r>
          </a:p>
        </p:txBody>
      </p:sp>
      <p:sp>
        <p:nvSpPr>
          <p:cNvPr id="10" name="Zástupný symbol pro obsah 9"/>
          <p:cNvSpPr>
            <a:spLocks noGrp="1"/>
          </p:cNvSpPr>
          <p:nvPr>
            <p:ph sz="quarter" idx="1"/>
          </p:nvPr>
        </p:nvSpPr>
        <p:spPr>
          <a:xfrm>
            <a:off x="642910" y="2071678"/>
            <a:ext cx="3810000" cy="1981200"/>
          </a:xfrm>
        </p:spPr>
        <p:txBody>
          <a:bodyPr>
            <a:normAutofit fontScale="70000" lnSpcReduction="20000"/>
          </a:bodyPr>
          <a:lstStyle/>
          <a:p>
            <a:r>
              <a:rPr lang="cs-CZ" b="1" dirty="0"/>
              <a:t>Materiálové toky: </a:t>
            </a:r>
            <a:r>
              <a:rPr lang="cs-CZ" dirty="0"/>
              <a:t>nové produkty směrem od dodavatelů k zákazníkům</a:t>
            </a:r>
            <a:r>
              <a:rPr lang="en-US" dirty="0"/>
              <a:t>;</a:t>
            </a:r>
            <a:r>
              <a:rPr lang="cs-CZ" dirty="0"/>
              <a:t> opačně toky vracení, servisu, recyklace a likvidace produktů</a:t>
            </a:r>
          </a:p>
        </p:txBody>
      </p:sp>
      <p:sp>
        <p:nvSpPr>
          <p:cNvPr id="11" name="Zástupný symbol pro obsah 10"/>
          <p:cNvSpPr>
            <a:spLocks noGrp="1"/>
          </p:cNvSpPr>
          <p:nvPr>
            <p:ph sz="quarter" idx="2"/>
          </p:nvPr>
        </p:nvSpPr>
        <p:spPr/>
        <p:txBody>
          <a:bodyPr>
            <a:normAutofit/>
          </a:bodyPr>
          <a:lstStyle/>
          <a:p>
            <a:r>
              <a:rPr lang="cs-CZ" sz="2200" b="1" dirty="0"/>
              <a:t>Finanční toky</a:t>
            </a:r>
            <a:r>
              <a:rPr lang="en-US" sz="2200" dirty="0"/>
              <a:t>: </a:t>
            </a:r>
            <a:r>
              <a:rPr lang="cs-CZ" sz="2200" dirty="0"/>
              <a:t>různé druhy plateb, úvěry, toky plynoucí z vlastnických vztahů </a:t>
            </a:r>
            <a:r>
              <a:rPr lang="cs-CZ" sz="2200" dirty="0" err="1"/>
              <a:t>atd</a:t>
            </a:r>
            <a:r>
              <a:rPr lang="en-US" sz="2200" dirty="0"/>
              <a:t>.</a:t>
            </a:r>
            <a:endParaRPr lang="cs-CZ" sz="2200" dirty="0"/>
          </a:p>
        </p:txBody>
      </p:sp>
      <p:sp>
        <p:nvSpPr>
          <p:cNvPr id="12" name="Zástupný symbol pro obsah 11"/>
          <p:cNvSpPr>
            <a:spLocks noGrp="1"/>
          </p:cNvSpPr>
          <p:nvPr>
            <p:ph sz="quarter" idx="3"/>
          </p:nvPr>
        </p:nvSpPr>
        <p:spPr>
          <a:xfrm>
            <a:off x="642910" y="4071942"/>
            <a:ext cx="3810000" cy="1981200"/>
          </a:xfrm>
        </p:spPr>
        <p:txBody>
          <a:bodyPr>
            <a:normAutofit/>
          </a:bodyPr>
          <a:lstStyle/>
          <a:p>
            <a:r>
              <a:rPr lang="cs-CZ" sz="2200" b="1" dirty="0"/>
              <a:t>Informační toky </a:t>
            </a:r>
            <a:r>
              <a:rPr lang="cs-CZ" sz="2200" dirty="0"/>
              <a:t>propojují systém informacemi o objednávkách, dodávkách, plánech atd. </a:t>
            </a:r>
          </a:p>
        </p:txBody>
      </p:sp>
      <p:sp>
        <p:nvSpPr>
          <p:cNvPr id="13" name="Zástupný symbol pro obsah 12"/>
          <p:cNvSpPr>
            <a:spLocks noGrp="1"/>
          </p:cNvSpPr>
          <p:nvPr>
            <p:ph sz="quarter" idx="4"/>
          </p:nvPr>
        </p:nvSpPr>
        <p:spPr/>
        <p:txBody>
          <a:bodyPr>
            <a:normAutofit/>
          </a:bodyPr>
          <a:lstStyle/>
          <a:p>
            <a:r>
              <a:rPr lang="cs-CZ" sz="2200" b="1" dirty="0"/>
              <a:t>Rozhodovací toky </a:t>
            </a:r>
            <a:r>
              <a:rPr lang="cs-CZ" sz="2200" dirty="0"/>
              <a:t>jsou posloupnosti rozhodnutí účastníků, ovlivňující celkovou výkonnost řetězce.</a:t>
            </a:r>
          </a:p>
        </p:txBody>
      </p:sp>
    </p:spTree>
    <p:extLst>
      <p:ext uri="{BB962C8B-B14F-4D97-AF65-F5344CB8AC3E}">
        <p14:creationId xmlns:p14="http://schemas.microsoft.com/office/powerpoint/2010/main" val="3768853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Počet dodavatelů</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dirty="0">
                <a:solidFill>
                  <a:srgbClr val="000000"/>
                </a:solidFill>
                <a:latin typeface="Calibri" charset="0"/>
              </a:rPr>
              <a:t>Méně dodavatelů má </a:t>
            </a:r>
            <a:r>
              <a:rPr lang="cs-CZ" altLang="cs-CZ" sz="3200" b="1" dirty="0">
                <a:solidFill>
                  <a:srgbClr val="000000"/>
                </a:solidFill>
                <a:latin typeface="Calibri" charset="0"/>
              </a:rPr>
              <a:t>výhody</a:t>
            </a:r>
            <a:r>
              <a:rPr lang="cs-CZ" altLang="cs-CZ" sz="3200" dirty="0">
                <a:solidFill>
                  <a:srgbClr val="000000"/>
                </a:solidFill>
                <a:latin typeface="Calibri" charset="0"/>
              </a:rPr>
              <a:t>: </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nižší variabilita dodacích cyklů,</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jednodušší komunikace,</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vyšší ochota dodavatelů ke spolupráci a zlepšování kvality,</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lepší úroveň vztahů s partnery.</a:t>
            </a:r>
          </a:p>
          <a:p>
            <a:pPr eaLnBrk="1" hangingPunct="1">
              <a:lnSpc>
                <a:spcPct val="100000"/>
              </a:lnSpc>
              <a:spcBef>
                <a:spcPts val="638"/>
              </a:spcBef>
              <a:spcAft>
                <a:spcPts val="1425"/>
              </a:spcAft>
              <a:buClrTx/>
              <a:buFontTx/>
              <a:buNone/>
            </a:pPr>
            <a:r>
              <a:rPr lang="cs-CZ" altLang="cs-CZ" sz="2800" b="1" dirty="0">
                <a:solidFill>
                  <a:srgbClr val="000000"/>
                </a:solidFill>
                <a:latin typeface="Calibri" charset="0"/>
              </a:rPr>
              <a:t>Nevýhody</a:t>
            </a:r>
            <a:r>
              <a:rPr lang="cs-CZ" altLang="cs-CZ" sz="2800" dirty="0">
                <a:solidFill>
                  <a:srgbClr val="000000"/>
                </a:solidFill>
                <a:latin typeface="Calibri" charset="0"/>
              </a:rPr>
              <a:t>: riziko poruch v dodávkách u menšího počtu dodavatelů. Z toho vyplývá důležitost </a:t>
            </a:r>
            <a:r>
              <a:rPr lang="cs-CZ" altLang="cs-CZ" sz="2800" i="1" dirty="0">
                <a:solidFill>
                  <a:srgbClr val="000000"/>
                </a:solidFill>
                <a:latin typeface="Calibri" charset="0"/>
              </a:rPr>
              <a:t>kritéria spolehlivosti</a:t>
            </a:r>
            <a:r>
              <a:rPr lang="cs-CZ" altLang="cs-CZ" sz="2800" dirty="0">
                <a:solidFill>
                  <a:srgbClr val="000000"/>
                </a:solidFill>
                <a:latin typeface="Calibri" charset="0"/>
              </a:rPr>
              <a:t>, to je snaha uzavírat dlouhodobé kontrakty s dodavateli.</a:t>
            </a:r>
          </a:p>
        </p:txBody>
      </p:sp>
    </p:spTree>
    <p:extLst>
      <p:ext uri="{BB962C8B-B14F-4D97-AF65-F5344CB8AC3E}">
        <p14:creationId xmlns:p14="http://schemas.microsoft.com/office/powerpoint/2010/main" val="3490889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Výběr dodavatele</a:t>
            </a:r>
          </a:p>
        </p:txBody>
      </p:sp>
      <p:sp>
        <p:nvSpPr>
          <p:cNvPr id="2765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3200" i="1" dirty="0">
                <a:solidFill>
                  <a:srgbClr val="000000"/>
                </a:solidFill>
                <a:latin typeface="Calibri" charset="0"/>
              </a:rPr>
              <a:t>příklad vícekriteriálního rozhodování</a:t>
            </a:r>
            <a:r>
              <a:rPr lang="cs-CZ" altLang="cs-CZ" sz="3200" dirty="0">
                <a:solidFill>
                  <a:srgbClr val="000000"/>
                </a:solidFill>
                <a:latin typeface="Calibri" charset="0"/>
              </a:rPr>
              <a:t>, existuje řada rozhodovacích metod (např. rozhodovací analýza, párové srovnávání, …).</a:t>
            </a:r>
          </a:p>
          <a:p>
            <a:pPr eaLnBrk="1" hangingPunct="1">
              <a:lnSpc>
                <a:spcPct val="100000"/>
              </a:lnSpc>
              <a:spcBef>
                <a:spcPts val="638"/>
              </a:spcBef>
              <a:spcAft>
                <a:spcPts val="1425"/>
              </a:spcAft>
              <a:buSzPct val="45000"/>
              <a:buFont typeface="Arial" charset="0"/>
              <a:buChar char="•"/>
            </a:pPr>
            <a:r>
              <a:rPr lang="cs-CZ" altLang="cs-CZ" sz="3200" dirty="0">
                <a:solidFill>
                  <a:srgbClr val="000000"/>
                </a:solidFill>
                <a:latin typeface="Calibri" charset="0"/>
              </a:rPr>
              <a:t>V nákupní skupině může docházet ke střetu zájmů (cena x kvalita, snadnost výroby x technické provedení, skladování x náklady na dopravu, vliv dodavatele na finanční situaci podniku).</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809402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210185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7. Uzavření hospodářské smlouvy a vystavení objednávky</a:t>
            </a:r>
          </a:p>
        </p:txBody>
      </p:sp>
      <p:sp>
        <p:nvSpPr>
          <p:cNvPr id="28675" name="Text Box 2"/>
          <p:cNvSpPr txBox="1">
            <a:spLocks noChangeArrowheads="1"/>
          </p:cNvSpPr>
          <p:nvPr/>
        </p:nvSpPr>
        <p:spPr bwMode="auto">
          <a:xfrm>
            <a:off x="457200" y="2852738"/>
            <a:ext cx="8229600" cy="327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a:solidFill>
                  <a:srgbClr val="000000"/>
                </a:solidFill>
                <a:latin typeface="Calibri" charset="0"/>
              </a:rPr>
              <a:t>Objednávka a smlouva musí být v souladu s požadavky zákazníků, výroby a zvoleným nákupním postupem.</a:t>
            </a:r>
          </a:p>
          <a:p>
            <a:pPr eaLnBrk="1" hangingPunct="1">
              <a:lnSpc>
                <a:spcPct val="100000"/>
              </a:lnSpc>
              <a:spcBef>
                <a:spcPts val="638"/>
              </a:spcBef>
              <a:spcAft>
                <a:spcPts val="1425"/>
              </a:spcAft>
              <a:buClrTx/>
              <a:buFontTx/>
              <a:buNone/>
            </a:pPr>
            <a:endParaRPr lang="cs-CZ" altLang="cs-CZ" sz="3200">
              <a:solidFill>
                <a:srgbClr val="000000"/>
              </a:solidFill>
              <a:latin typeface="Calibri" charset="0"/>
            </a:endParaRPr>
          </a:p>
        </p:txBody>
      </p:sp>
    </p:spTree>
    <p:extLst>
      <p:ext uri="{BB962C8B-B14F-4D97-AF65-F5344CB8AC3E}">
        <p14:creationId xmlns:p14="http://schemas.microsoft.com/office/powerpoint/2010/main" val="28441405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8. Trvalé sledování dodavatelů a jejich vyhodnocování. </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endParaRPr lang="cs-CZ" altLang="cs-CZ" sz="2400" i="1">
              <a:solidFill>
                <a:srgbClr val="000000"/>
              </a:solidFill>
              <a:latin typeface="Calibri" charset="0"/>
            </a:endParaRPr>
          </a:p>
          <a:p>
            <a:pPr eaLnBrk="1" hangingPunct="1">
              <a:lnSpc>
                <a:spcPct val="100000"/>
              </a:lnSpc>
              <a:spcBef>
                <a:spcPts val="638"/>
              </a:spcBef>
              <a:spcAft>
                <a:spcPts val="1425"/>
              </a:spcAft>
              <a:buSzPct val="45000"/>
            </a:pPr>
            <a:r>
              <a:rPr lang="cs-CZ" altLang="cs-CZ" sz="2400" i="1">
                <a:solidFill>
                  <a:srgbClr val="000000"/>
                </a:solidFill>
                <a:latin typeface="Calibri" charset="0"/>
              </a:rPr>
              <a:t>Je nutné vědět nejen, že dodavatel dodá požadovanou kvalitu, ale že ji bude schopen dlouhodobě dodržovat. </a:t>
            </a:r>
          </a:p>
          <a:p>
            <a:pPr eaLnBrk="1" hangingPunct="1">
              <a:lnSpc>
                <a:spcPct val="100000"/>
              </a:lnSpc>
              <a:spcBef>
                <a:spcPts val="638"/>
              </a:spcBef>
              <a:spcAft>
                <a:spcPts val="1425"/>
              </a:spcAft>
              <a:buClrTx/>
              <a:buFontTx/>
              <a:buNone/>
            </a:pPr>
            <a:r>
              <a:rPr lang="cs-CZ" altLang="cs-CZ" sz="3200" i="1">
                <a:solidFill>
                  <a:srgbClr val="000000"/>
                </a:solidFill>
                <a:latin typeface="Calibri" charset="0"/>
              </a:rPr>
              <a:t>Péče o kvalitu začíná na vstupu</a:t>
            </a:r>
            <a:r>
              <a:rPr lang="cs-CZ" altLang="cs-CZ" sz="3200">
                <a:solidFill>
                  <a:srgbClr val="000000"/>
                </a:solidFill>
                <a:latin typeface="Calibri" charset="0"/>
              </a:rPr>
              <a:t> (státní zájem na ochranu spotřebitele je upraven zákonem). </a:t>
            </a:r>
            <a:r>
              <a:rPr lang="cs-CZ" altLang="cs-CZ" sz="2400">
                <a:solidFill>
                  <a:srgbClr val="000000"/>
                </a:solidFill>
                <a:latin typeface="Calibri" charset="0"/>
              </a:rPr>
              <a:t>Aby byli výrobci konkurenceschopní, musí zvyšovat produktivitu práce, udržet úroveň rentability a snižovat ceny surovin.</a:t>
            </a:r>
            <a:r>
              <a:rPr lang="cs-CZ" altLang="cs-CZ" sz="3200">
                <a:solidFill>
                  <a:srgbClr val="000000"/>
                </a:solidFill>
                <a:latin typeface="Calibri" charset="0"/>
              </a:rPr>
              <a:t> Proto musí dodavatelé i odběratelé </a:t>
            </a:r>
            <a:r>
              <a:rPr lang="cs-CZ" altLang="cs-CZ" sz="3200" i="1">
                <a:solidFill>
                  <a:srgbClr val="000000"/>
                </a:solidFill>
                <a:latin typeface="Calibri" charset="0"/>
              </a:rPr>
              <a:t>spolupracovat</a:t>
            </a:r>
            <a:r>
              <a:rPr lang="cs-CZ" altLang="cs-CZ" sz="3200">
                <a:solidFill>
                  <a:srgbClr val="000000"/>
                </a:solidFill>
                <a:latin typeface="Calibri" charset="0"/>
              </a:rPr>
              <a:t> na vývoji nových výrobků.</a:t>
            </a:r>
          </a:p>
        </p:txBody>
      </p:sp>
    </p:spTree>
    <p:extLst>
      <p:ext uri="{BB962C8B-B14F-4D97-AF65-F5344CB8AC3E}">
        <p14:creationId xmlns:p14="http://schemas.microsoft.com/office/powerpoint/2010/main" val="35375658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a:t>Články dodavatelského řetězce</a:t>
            </a:r>
          </a:p>
        </p:txBody>
      </p:sp>
      <p:pic>
        <p:nvPicPr>
          <p:cNvPr id="24578" name="Picture 2" descr="http://www.ccb.cz/images_aqua/2012/cervenec/07-cvis-02x.jpg"/>
          <p:cNvPicPr>
            <a:picLocks noGrp="1" noChangeAspect="1" noChangeArrowheads="1"/>
          </p:cNvPicPr>
          <p:nvPr>
            <p:ph idx="1"/>
          </p:nvPr>
        </p:nvPicPr>
        <p:blipFill>
          <a:blip r:embed="rId3"/>
          <a:stretch>
            <a:fillRect/>
          </a:stretch>
        </p:blipFill>
        <p:spPr bwMode="auto">
          <a:xfrm>
            <a:off x="2243530" y="1600200"/>
            <a:ext cx="4656939" cy="4525963"/>
          </a:xfrm>
          <a:prstGeom prst="rect">
            <a:avLst/>
          </a:prstGeom>
          <a:noFill/>
        </p:spPr>
      </p:pic>
    </p:spTree>
    <p:extLst>
      <p:ext uri="{BB962C8B-B14F-4D97-AF65-F5344CB8AC3E}">
        <p14:creationId xmlns:p14="http://schemas.microsoft.com/office/powerpoint/2010/main" val="98791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Nadpis 1"/>
          <p:cNvSpPr>
            <a:spLocks noGrp="1"/>
          </p:cNvSpPr>
          <p:nvPr>
            <p:ph type="title"/>
          </p:nvPr>
        </p:nvSpPr>
        <p:spPr/>
        <p:txBody>
          <a:bodyPr/>
          <a:lstStyle/>
          <a:p>
            <a:r>
              <a:rPr lang="cs-CZ" b="1" dirty="0"/>
              <a:t>Tlačný (</a:t>
            </a:r>
            <a:r>
              <a:rPr lang="cs-CZ" b="1" dirty="0" err="1"/>
              <a:t>push</a:t>
            </a:r>
            <a:r>
              <a:rPr lang="cs-CZ" b="1" dirty="0"/>
              <a:t>) princip</a:t>
            </a:r>
            <a:r>
              <a:rPr lang="cs-CZ" dirty="0"/>
              <a:t> </a:t>
            </a:r>
          </a:p>
        </p:txBody>
      </p:sp>
      <p:sp>
        <p:nvSpPr>
          <p:cNvPr id="64514" name="Zástupný symbol pro obsah 2"/>
          <p:cNvSpPr>
            <a:spLocks noGrp="1"/>
          </p:cNvSpPr>
          <p:nvPr>
            <p:ph idx="1"/>
          </p:nvPr>
        </p:nvSpPr>
        <p:spPr>
          <a:xfrm>
            <a:off x="827584" y="2276872"/>
            <a:ext cx="3810000" cy="3886200"/>
          </a:xfrm>
        </p:spPr>
        <p:txBody>
          <a:bodyPr/>
          <a:lstStyle/>
          <a:p>
            <a:r>
              <a:rPr lang="cs-CZ" dirty="0"/>
              <a:t>Cíl: maximální využití kapacit</a:t>
            </a:r>
          </a:p>
        </p:txBody>
      </p:sp>
      <p:grpSp>
        <p:nvGrpSpPr>
          <p:cNvPr id="2" name="Skupina 3"/>
          <p:cNvGrpSpPr>
            <a:grpSpLocks/>
          </p:cNvGrpSpPr>
          <p:nvPr/>
        </p:nvGrpSpPr>
        <p:grpSpPr bwMode="auto">
          <a:xfrm>
            <a:off x="4788024" y="2708920"/>
            <a:ext cx="3429000" cy="2524125"/>
            <a:chOff x="0" y="0"/>
            <a:chExt cx="3428999" cy="2524125"/>
          </a:xfrm>
        </p:grpSpPr>
        <p:sp>
          <p:nvSpPr>
            <p:cNvPr id="5" name="Zaoblený obdélník 4"/>
            <p:cNvSpPr/>
            <p:nvPr/>
          </p:nvSpPr>
          <p:spPr>
            <a:xfrm>
              <a:off x="0" y="9525"/>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6" name="Zaoblený obdélník 5"/>
            <p:cNvSpPr/>
            <p:nvPr/>
          </p:nvSpPr>
          <p:spPr>
            <a:xfrm>
              <a:off x="1228725" y="0"/>
              <a:ext cx="971550"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7" name="Zaoblený obdélník 6"/>
            <p:cNvSpPr/>
            <p:nvPr/>
          </p:nvSpPr>
          <p:spPr>
            <a:xfrm>
              <a:off x="2457449" y="0"/>
              <a:ext cx="971550" cy="333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8" name="Zaoblený obdélník 7"/>
            <p:cNvSpPr/>
            <p:nvPr/>
          </p:nvSpPr>
          <p:spPr>
            <a:xfrm>
              <a:off x="1238250" y="847725"/>
              <a:ext cx="828675" cy="371475"/>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Výrobce</a:t>
              </a:r>
            </a:p>
          </p:txBody>
        </p:sp>
        <p:sp>
          <p:nvSpPr>
            <p:cNvPr id="9" name="Zaoblený obdélník 8"/>
            <p:cNvSpPr/>
            <p:nvPr/>
          </p:nvSpPr>
          <p:spPr>
            <a:xfrm>
              <a:off x="1228725" y="1504950"/>
              <a:ext cx="828675" cy="37147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Distribuce</a:t>
              </a:r>
            </a:p>
          </p:txBody>
        </p:sp>
        <p:sp>
          <p:nvSpPr>
            <p:cNvPr id="10" name="Zaoblený obdélník 9"/>
            <p:cNvSpPr/>
            <p:nvPr/>
          </p:nvSpPr>
          <p:spPr>
            <a:xfrm>
              <a:off x="1238250" y="2152650"/>
              <a:ext cx="828675" cy="371475"/>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Zákazník</a:t>
              </a:r>
            </a:p>
          </p:txBody>
        </p:sp>
        <p:cxnSp>
          <p:nvCxnSpPr>
            <p:cNvPr id="11" name="Přímá spojnice se šipkou 10"/>
            <p:cNvCxnSpPr>
              <a:stCxn id="5" idx="2"/>
              <a:endCxn id="8" idx="0"/>
            </p:cNvCxnSpPr>
            <p:nvPr/>
          </p:nvCxnSpPr>
          <p:spPr>
            <a:xfrm>
              <a:off x="485775" y="361950"/>
              <a:ext cx="1166812" cy="4857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a:stCxn id="6" idx="2"/>
              <a:endCxn id="8" idx="0"/>
            </p:cNvCxnSpPr>
            <p:nvPr/>
          </p:nvCxnSpPr>
          <p:spPr>
            <a:xfrm flipH="1">
              <a:off x="1652587" y="342900"/>
              <a:ext cx="61913" cy="5048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a:stCxn id="7" idx="2"/>
              <a:endCxn id="8" idx="0"/>
            </p:cNvCxnSpPr>
            <p:nvPr/>
          </p:nvCxnSpPr>
          <p:spPr>
            <a:xfrm flipH="1">
              <a:off x="1652587" y="333375"/>
              <a:ext cx="1290638" cy="5143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8" idx="2"/>
              <a:endCxn id="9" idx="0"/>
            </p:cNvCxnSpPr>
            <p:nvPr/>
          </p:nvCxnSpPr>
          <p:spPr>
            <a:xfrm flipH="1">
              <a:off x="1643062" y="1219200"/>
              <a:ext cx="9525" cy="2857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9" idx="2"/>
              <a:endCxn id="10" idx="0"/>
            </p:cNvCxnSpPr>
            <p:nvPr/>
          </p:nvCxnSpPr>
          <p:spPr>
            <a:xfrm>
              <a:off x="1643062" y="1876425"/>
              <a:ext cx="9525" cy="2762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ovéPole 26"/>
            <p:cNvSpPr txBox="1"/>
            <p:nvPr/>
          </p:nvSpPr>
          <p:spPr>
            <a:xfrm>
              <a:off x="104775" y="485775"/>
              <a:ext cx="1200150" cy="923925"/>
            </a:xfrm>
            <a:prstGeom prst="rect">
              <a:avLst/>
            </a:prstGeom>
            <a:noFill/>
            <a:ln w="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chemeClr val="bg2">
                      <a:lumMod val="25000"/>
                    </a:schemeClr>
                  </a:solidFill>
                </a:rPr>
                <a:t>Tok zboží (materiálový tok)</a:t>
              </a:r>
            </a:p>
          </p:txBody>
        </p:sp>
      </p:grpSp>
    </p:spTree>
    <p:extLst>
      <p:ext uri="{BB962C8B-B14F-4D97-AF65-F5344CB8AC3E}">
        <p14:creationId xmlns:p14="http://schemas.microsoft.com/office/powerpoint/2010/main" val="113590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p:txBody>
          <a:bodyPr/>
          <a:lstStyle/>
          <a:p>
            <a:r>
              <a:rPr lang="cs-CZ" b="1"/>
              <a:t>Tažný (pull) princip</a:t>
            </a:r>
            <a:r>
              <a:rPr lang="cs-CZ"/>
              <a:t> </a:t>
            </a:r>
          </a:p>
        </p:txBody>
      </p:sp>
      <p:sp>
        <p:nvSpPr>
          <p:cNvPr id="65538" name="Zástupný symbol pro obsah 2"/>
          <p:cNvSpPr>
            <a:spLocks noGrp="1"/>
          </p:cNvSpPr>
          <p:nvPr>
            <p:ph idx="1"/>
          </p:nvPr>
        </p:nvSpPr>
        <p:spPr>
          <a:xfrm>
            <a:off x="1187624" y="2420888"/>
            <a:ext cx="2514600" cy="3886200"/>
          </a:xfrm>
        </p:spPr>
        <p:txBody>
          <a:bodyPr>
            <a:normAutofit fontScale="92500" lnSpcReduction="10000"/>
          </a:bodyPr>
          <a:lstStyle/>
          <a:p>
            <a:r>
              <a:rPr lang="cs-CZ" dirty="0"/>
              <a:t>Cíl: optimalizace nákladů na zásobování, dodání požadovaného zákazníkem produktu</a:t>
            </a:r>
          </a:p>
          <a:p>
            <a:endParaRPr lang="cs-CZ" dirty="0"/>
          </a:p>
        </p:txBody>
      </p:sp>
      <p:grpSp>
        <p:nvGrpSpPr>
          <p:cNvPr id="2" name="Skupina 3"/>
          <p:cNvGrpSpPr>
            <a:grpSpLocks/>
          </p:cNvGrpSpPr>
          <p:nvPr/>
        </p:nvGrpSpPr>
        <p:grpSpPr bwMode="auto">
          <a:xfrm>
            <a:off x="3995936" y="1988840"/>
            <a:ext cx="5148064" cy="4464496"/>
            <a:chOff x="0" y="0"/>
            <a:chExt cx="4438650" cy="4114800"/>
          </a:xfrm>
        </p:grpSpPr>
        <p:sp>
          <p:nvSpPr>
            <p:cNvPr id="5" name="TextovéPole 13"/>
            <p:cNvSpPr txBox="1"/>
            <p:nvPr/>
          </p:nvSpPr>
          <p:spPr>
            <a:xfrm>
              <a:off x="2533650" y="3305175"/>
              <a:ext cx="857250" cy="581025"/>
            </a:xfrm>
            <a:prstGeom prst="rect">
              <a:avLst/>
            </a:prstGeom>
            <a:noFill/>
            <a:ln w="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chemeClr val="accent5">
                      <a:lumMod val="75000"/>
                    </a:schemeClr>
                  </a:solidFill>
                </a:rPr>
                <a:t>Požadavek </a:t>
              </a:r>
            </a:p>
          </p:txBody>
        </p:sp>
        <p:grpSp>
          <p:nvGrpSpPr>
            <p:cNvPr id="3" name="Skupina 5"/>
            <p:cNvGrpSpPr>
              <a:grpSpLocks/>
            </p:cNvGrpSpPr>
            <p:nvPr/>
          </p:nvGrpSpPr>
          <p:grpSpPr bwMode="auto">
            <a:xfrm>
              <a:off x="0" y="0"/>
              <a:ext cx="4438650" cy="4114800"/>
              <a:chOff x="0" y="0"/>
              <a:chExt cx="4438650" cy="4114800"/>
            </a:xfrm>
          </p:grpSpPr>
          <p:sp>
            <p:nvSpPr>
              <p:cNvPr id="7" name="Zaoblený obdélník 6"/>
              <p:cNvSpPr/>
              <p:nvPr/>
            </p:nvSpPr>
            <p:spPr>
              <a:xfrm>
                <a:off x="828675" y="714375"/>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8" name="Zaoblený obdélník 7"/>
              <p:cNvSpPr/>
              <p:nvPr/>
            </p:nvSpPr>
            <p:spPr>
              <a:xfrm>
                <a:off x="2295525" y="742950"/>
                <a:ext cx="971550" cy="333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9" name="Zaoblený obdélník 8"/>
              <p:cNvSpPr/>
              <p:nvPr/>
            </p:nvSpPr>
            <p:spPr>
              <a:xfrm>
                <a:off x="1638300" y="1857375"/>
                <a:ext cx="828675" cy="371475"/>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Výrobce</a:t>
                </a:r>
              </a:p>
            </p:txBody>
          </p:sp>
          <p:sp>
            <p:nvSpPr>
              <p:cNvPr id="10" name="Zaoblený obdélník 9"/>
              <p:cNvSpPr/>
              <p:nvPr/>
            </p:nvSpPr>
            <p:spPr>
              <a:xfrm>
                <a:off x="1628775" y="2800350"/>
                <a:ext cx="828675" cy="37147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Distribuce</a:t>
                </a:r>
              </a:p>
            </p:txBody>
          </p:sp>
          <p:sp>
            <p:nvSpPr>
              <p:cNvPr id="11" name="Zaoblený obdélník 10"/>
              <p:cNvSpPr/>
              <p:nvPr/>
            </p:nvSpPr>
            <p:spPr>
              <a:xfrm>
                <a:off x="1638300" y="3657600"/>
                <a:ext cx="828675" cy="371475"/>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Zákazník</a:t>
                </a:r>
              </a:p>
            </p:txBody>
          </p:sp>
          <p:cxnSp>
            <p:nvCxnSpPr>
              <p:cNvPr id="12" name="Přímá spojnice se šipkou 11"/>
              <p:cNvCxnSpPr>
                <a:stCxn id="7" idx="2"/>
                <a:endCxn id="9" idx="0"/>
              </p:cNvCxnSpPr>
              <p:nvPr/>
            </p:nvCxnSpPr>
            <p:spPr>
              <a:xfrm>
                <a:off x="1314450" y="1066800"/>
                <a:ext cx="738188" cy="7905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a:stCxn id="8" idx="2"/>
                <a:endCxn id="9" idx="0"/>
              </p:cNvCxnSpPr>
              <p:nvPr/>
            </p:nvCxnSpPr>
            <p:spPr>
              <a:xfrm flipH="1">
                <a:off x="2052638" y="1076325"/>
                <a:ext cx="728662" cy="7810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9" idx="2"/>
                <a:endCxn id="10" idx="0"/>
              </p:cNvCxnSpPr>
              <p:nvPr/>
            </p:nvCxnSpPr>
            <p:spPr>
              <a:xfrm flipH="1">
                <a:off x="2043113" y="2228850"/>
                <a:ext cx="9525" cy="57150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10" idx="2"/>
                <a:endCxn id="11" idx="0"/>
              </p:cNvCxnSpPr>
              <p:nvPr/>
            </p:nvCxnSpPr>
            <p:spPr>
              <a:xfrm>
                <a:off x="2043113" y="3171825"/>
                <a:ext cx="9525" cy="4857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aoblený obdélník 15"/>
              <p:cNvSpPr/>
              <p:nvPr/>
            </p:nvSpPr>
            <p:spPr>
              <a:xfrm>
                <a:off x="0" y="3810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17" name="Zaoblený obdélník 16"/>
              <p:cNvSpPr/>
              <p:nvPr/>
            </p:nvSpPr>
            <p:spPr>
              <a:xfrm>
                <a:off x="1209675" y="5715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18" name="Zaoblený obdélník 17"/>
              <p:cNvSpPr/>
              <p:nvPr/>
            </p:nvSpPr>
            <p:spPr>
              <a:xfrm>
                <a:off x="2419350" y="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cxnSp>
            <p:nvCxnSpPr>
              <p:cNvPr id="19" name="Přímá spojnice se šipkou 18"/>
              <p:cNvCxnSpPr>
                <a:stCxn id="16" idx="3"/>
                <a:endCxn id="17" idx="1"/>
              </p:cNvCxnSpPr>
              <p:nvPr/>
            </p:nvCxnSpPr>
            <p:spPr>
              <a:xfrm>
                <a:off x="971550" y="214313"/>
                <a:ext cx="238125" cy="190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17" idx="3"/>
                <a:endCxn id="9" idx="0"/>
              </p:cNvCxnSpPr>
              <p:nvPr/>
            </p:nvCxnSpPr>
            <p:spPr>
              <a:xfrm flipH="1">
                <a:off x="2052638" y="233363"/>
                <a:ext cx="128587" cy="1624012"/>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18" idx="2"/>
                <a:endCxn id="8" idx="0"/>
              </p:cNvCxnSpPr>
              <p:nvPr/>
            </p:nvCxnSpPr>
            <p:spPr>
              <a:xfrm flipH="1">
                <a:off x="2781300" y="352425"/>
                <a:ext cx="123825" cy="3905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2266950" y="3190875"/>
                <a:ext cx="9525" cy="48577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247900" y="2266950"/>
                <a:ext cx="9525" cy="48577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V="1">
                <a:off x="2228850" y="1095375"/>
                <a:ext cx="809625" cy="73342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flipH="1" flipV="1">
                <a:off x="1114425" y="1085850"/>
                <a:ext cx="723900" cy="762000"/>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6" name="Zaoblený obdélník 25"/>
              <p:cNvSpPr/>
              <p:nvPr/>
            </p:nvSpPr>
            <p:spPr>
              <a:xfrm>
                <a:off x="609600" y="561975"/>
                <a:ext cx="2828925" cy="35528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cs-CZ"/>
              </a:p>
            </p:txBody>
          </p:sp>
          <p:sp>
            <p:nvSpPr>
              <p:cNvPr id="27" name="TextovéPole 64"/>
              <p:cNvSpPr txBox="1"/>
              <p:nvPr/>
            </p:nvSpPr>
            <p:spPr>
              <a:xfrm>
                <a:off x="3533775" y="1838325"/>
                <a:ext cx="904875" cy="115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rgbClr val="FF0000"/>
                    </a:solidFill>
                  </a:rPr>
                  <a:t>3PL (third-party logistics provider )</a:t>
                </a:r>
              </a:p>
            </p:txBody>
          </p:sp>
        </p:grpSp>
      </p:grpSp>
    </p:spTree>
    <p:extLst>
      <p:ext uri="{BB962C8B-B14F-4D97-AF65-F5344CB8AC3E}">
        <p14:creationId xmlns:p14="http://schemas.microsoft.com/office/powerpoint/2010/main" val="184317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Tažný a tlačný principy</a:t>
            </a:r>
          </a:p>
        </p:txBody>
      </p:sp>
      <p:graphicFrame>
        <p:nvGraphicFramePr>
          <p:cNvPr id="4" name="Zástupný symbol pro obsah 3"/>
          <p:cNvGraphicFramePr>
            <a:graphicFrameLocks noGrp="1"/>
          </p:cNvGraphicFramePr>
          <p:nvPr>
            <p:ph idx="1"/>
          </p:nvPr>
        </p:nvGraphicFramePr>
        <p:xfrm>
          <a:off x="611560" y="2132856"/>
          <a:ext cx="8208911" cy="3960440"/>
        </p:xfrm>
        <a:graphic>
          <a:graphicData uri="http://schemas.openxmlformats.org/drawingml/2006/table">
            <a:tbl>
              <a:tblPr/>
              <a:tblGrid>
                <a:gridCol w="1550672">
                  <a:extLst>
                    <a:ext uri="{9D8B030D-6E8A-4147-A177-3AD203B41FA5}">
                      <a16:colId xmlns:a16="http://schemas.microsoft.com/office/drawing/2014/main" val="20000"/>
                    </a:ext>
                  </a:extLst>
                </a:gridCol>
                <a:gridCol w="6658239">
                  <a:extLst>
                    <a:ext uri="{9D8B030D-6E8A-4147-A177-3AD203B41FA5}">
                      <a16:colId xmlns:a16="http://schemas.microsoft.com/office/drawing/2014/main" val="20001"/>
                    </a:ext>
                  </a:extLst>
                </a:gridCol>
              </a:tblGrid>
              <a:tr h="396043">
                <a:tc>
                  <a:txBody>
                    <a:bodyPr/>
                    <a:lstStyle/>
                    <a:p>
                      <a:pPr>
                        <a:lnSpc>
                          <a:spcPct val="115000"/>
                        </a:lnSpc>
                        <a:spcAft>
                          <a:spcPts val="0"/>
                        </a:spcAft>
                      </a:pPr>
                      <a:r>
                        <a:rPr lang="cs-CZ" sz="1200" dirty="0">
                          <a:latin typeface="Times New Roman"/>
                          <a:ea typeface="Calibri"/>
                          <a:cs typeface="Times New Roman"/>
                        </a:rPr>
                        <a:t>princip</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Times New Roman"/>
                          <a:ea typeface="Calibri"/>
                          <a:cs typeface="Times New Roman"/>
                        </a:rPr>
                        <a:t>Poznámka</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2088">
                <a:tc>
                  <a:txBody>
                    <a:bodyPr/>
                    <a:lstStyle/>
                    <a:p>
                      <a:pPr>
                        <a:lnSpc>
                          <a:spcPct val="115000"/>
                        </a:lnSpc>
                        <a:spcAft>
                          <a:spcPts val="0"/>
                        </a:spcAft>
                      </a:pPr>
                      <a:r>
                        <a:rPr lang="cs-CZ" sz="1200">
                          <a:latin typeface="Times New Roman"/>
                          <a:ea typeface="Calibri"/>
                          <a:cs typeface="Times New Roman"/>
                        </a:rPr>
                        <a:t>Pull systém</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a:latin typeface="Times New Roman"/>
                          <a:ea typeface="Calibri"/>
                          <a:cs typeface="Times New Roman"/>
                        </a:rPr>
                        <a:t>Tažný princip táhne materiálové požadavky na komponenty v podobě objednávek od zákazníka k dodavateli</a:t>
                      </a:r>
                    </a:p>
                    <a:p>
                      <a:pPr marL="0" marR="0" indent="0" algn="l" defTabSz="914400" rtl="0" eaLnBrk="1" fontAlgn="auto" latinLnBrk="0" hangingPunct="1">
                        <a:lnSpc>
                          <a:spcPct val="115000"/>
                        </a:lnSpc>
                        <a:spcBef>
                          <a:spcPts val="0"/>
                        </a:spcBef>
                        <a:spcAft>
                          <a:spcPts val="0"/>
                        </a:spcAft>
                        <a:buClrTx/>
                        <a:buSzTx/>
                        <a:buFontTx/>
                        <a:buNone/>
                        <a:tabLst/>
                        <a:defRPr/>
                      </a:pP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88132">
                <a:tc>
                  <a:txBody>
                    <a:bodyPr/>
                    <a:lstStyle/>
                    <a:p>
                      <a:pPr>
                        <a:lnSpc>
                          <a:spcPct val="115000"/>
                        </a:lnSpc>
                        <a:spcAft>
                          <a:spcPts val="0"/>
                        </a:spcAft>
                      </a:pPr>
                      <a:br>
                        <a:rPr lang="cs-CZ" sz="1200" dirty="0">
                          <a:latin typeface="Calibri"/>
                          <a:ea typeface="Calibri"/>
                          <a:cs typeface="Times New Roman"/>
                        </a:rPr>
                      </a:br>
                      <a:r>
                        <a:rPr lang="cs-CZ" sz="1200" dirty="0" err="1">
                          <a:latin typeface="Times New Roman"/>
                          <a:ea typeface="Calibri"/>
                          <a:cs typeface="Times New Roman"/>
                        </a:rPr>
                        <a:t>Push</a:t>
                      </a:r>
                      <a:r>
                        <a:rPr lang="cs-CZ" sz="1200" dirty="0">
                          <a:latin typeface="Times New Roman"/>
                          <a:ea typeface="Calibri"/>
                          <a:cs typeface="Times New Roman"/>
                        </a:rPr>
                        <a:t> systém</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Times New Roman"/>
                          <a:ea typeface="Calibri"/>
                          <a:cs typeface="Times New Roman"/>
                        </a:rPr>
                        <a:t>Tlačný princip, který předem stanovuje na základě výrobku termíny pro objednání materiálu a zahájení jednotlivých operací tak, aby byl zajištěn výsledný termín dodávky zboží.</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84177">
                <a:tc>
                  <a:txBody>
                    <a:bodyPr/>
                    <a:lstStyle/>
                    <a:p>
                      <a:pPr>
                        <a:lnSpc>
                          <a:spcPct val="115000"/>
                        </a:lnSpc>
                        <a:spcAft>
                          <a:spcPts val="0"/>
                        </a:spcAft>
                      </a:pPr>
                      <a:br>
                        <a:rPr lang="cs-CZ" sz="1200">
                          <a:latin typeface="Calibri"/>
                          <a:ea typeface="Calibri"/>
                          <a:cs typeface="Times New Roman"/>
                        </a:rPr>
                      </a:br>
                      <a:r>
                        <a:rPr lang="cs-CZ" sz="1200">
                          <a:latin typeface="Times New Roman"/>
                          <a:ea typeface="Calibri"/>
                          <a:cs typeface="Times New Roman"/>
                        </a:rPr>
                        <a:t>Pull-push systém</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a:latin typeface="Times New Roman"/>
                          <a:ea typeface="Calibri"/>
                          <a:cs typeface="Times New Roman"/>
                        </a:rPr>
                        <a:t>Kombinace tlačného a tažného principu. Pro plánování je důležité tzv. úzké místo (UM) – kapacitní omezení systému. Pro synchronizaci kapacitně neomezených zdrojů a snížení nežádoucí rozpracovanosti před UM je použít zpětný tažný způsob plánování.</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Group 230"/>
          <p:cNvGrpSpPr>
            <a:grpSpLocks/>
          </p:cNvGrpSpPr>
          <p:nvPr/>
        </p:nvGrpSpPr>
        <p:grpSpPr bwMode="auto">
          <a:xfrm>
            <a:off x="2483768" y="3861048"/>
            <a:ext cx="3657600" cy="276225"/>
            <a:chOff x="4125" y="6870"/>
            <a:chExt cx="5760" cy="435"/>
          </a:xfrm>
        </p:grpSpPr>
        <p:sp>
          <p:nvSpPr>
            <p:cNvPr id="161" name="Rectangle 214"/>
            <p:cNvSpPr>
              <a:spLocks noChangeArrowheads="1"/>
            </p:cNvSpPr>
            <p:nvPr/>
          </p:nvSpPr>
          <p:spPr bwMode="auto">
            <a:xfrm>
              <a:off x="574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2" name="Rectangle 215"/>
            <p:cNvSpPr>
              <a:spLocks noChangeArrowheads="1"/>
            </p:cNvSpPr>
            <p:nvPr/>
          </p:nvSpPr>
          <p:spPr bwMode="auto">
            <a:xfrm>
              <a:off x="412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3" name="Rectangle 216"/>
            <p:cNvSpPr>
              <a:spLocks noChangeArrowheads="1"/>
            </p:cNvSpPr>
            <p:nvPr/>
          </p:nvSpPr>
          <p:spPr bwMode="auto">
            <a:xfrm>
              <a:off x="898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4" name="Rectangle 217"/>
            <p:cNvSpPr>
              <a:spLocks noChangeArrowheads="1"/>
            </p:cNvSpPr>
            <p:nvPr/>
          </p:nvSpPr>
          <p:spPr bwMode="auto">
            <a:xfrm>
              <a:off x="736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5" name="AutoShape 218"/>
            <p:cNvSpPr>
              <a:spLocks noChangeArrowheads="1"/>
            </p:cNvSpPr>
            <p:nvPr/>
          </p:nvSpPr>
          <p:spPr bwMode="auto">
            <a:xfrm>
              <a:off x="502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6" name="AutoShape 219"/>
            <p:cNvSpPr>
              <a:spLocks noChangeArrowheads="1"/>
            </p:cNvSpPr>
            <p:nvPr/>
          </p:nvSpPr>
          <p:spPr bwMode="auto">
            <a:xfrm>
              <a:off x="664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7" name="AutoShape 220"/>
            <p:cNvSpPr>
              <a:spLocks noChangeArrowheads="1"/>
            </p:cNvSpPr>
            <p:nvPr/>
          </p:nvSpPr>
          <p:spPr bwMode="auto">
            <a:xfrm>
              <a:off x="826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2" name="Group 242"/>
          <p:cNvGrpSpPr>
            <a:grpSpLocks/>
          </p:cNvGrpSpPr>
          <p:nvPr/>
        </p:nvGrpSpPr>
        <p:grpSpPr bwMode="auto">
          <a:xfrm>
            <a:off x="2339752" y="2924944"/>
            <a:ext cx="3657600" cy="276225"/>
            <a:chOff x="4125" y="9000"/>
            <a:chExt cx="5760" cy="435"/>
          </a:xfrm>
        </p:grpSpPr>
        <p:sp>
          <p:nvSpPr>
            <p:cNvPr id="152" name="Rectangle 234"/>
            <p:cNvSpPr>
              <a:spLocks noChangeArrowheads="1"/>
            </p:cNvSpPr>
            <p:nvPr/>
          </p:nvSpPr>
          <p:spPr bwMode="auto">
            <a:xfrm>
              <a:off x="898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3" name="Rectangle 235"/>
            <p:cNvSpPr>
              <a:spLocks noChangeArrowheads="1"/>
            </p:cNvSpPr>
            <p:nvPr/>
          </p:nvSpPr>
          <p:spPr bwMode="auto">
            <a:xfrm>
              <a:off x="736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54" name="AutoShape 237"/>
            <p:cNvSpPr>
              <a:spLocks noChangeArrowheads="1"/>
            </p:cNvSpPr>
            <p:nvPr/>
          </p:nvSpPr>
          <p:spPr bwMode="auto">
            <a:xfrm rot="10800000">
              <a:off x="664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5" name="AutoShape 238"/>
            <p:cNvSpPr>
              <a:spLocks noChangeArrowheads="1"/>
            </p:cNvSpPr>
            <p:nvPr/>
          </p:nvSpPr>
          <p:spPr bwMode="auto">
            <a:xfrm>
              <a:off x="826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6" name="Rectangle 239"/>
            <p:cNvSpPr>
              <a:spLocks noChangeArrowheads="1"/>
            </p:cNvSpPr>
            <p:nvPr/>
          </p:nvSpPr>
          <p:spPr bwMode="auto">
            <a:xfrm>
              <a:off x="574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8" name="Rectangle 240"/>
            <p:cNvSpPr>
              <a:spLocks noChangeArrowheads="1"/>
            </p:cNvSpPr>
            <p:nvPr/>
          </p:nvSpPr>
          <p:spPr bwMode="auto">
            <a:xfrm>
              <a:off x="412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9" name="AutoShape 241"/>
            <p:cNvSpPr>
              <a:spLocks noChangeArrowheads="1"/>
            </p:cNvSpPr>
            <p:nvPr/>
          </p:nvSpPr>
          <p:spPr bwMode="auto">
            <a:xfrm rot="10800000">
              <a:off x="502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3" name="Group 242"/>
          <p:cNvGrpSpPr>
            <a:grpSpLocks/>
          </p:cNvGrpSpPr>
          <p:nvPr/>
        </p:nvGrpSpPr>
        <p:grpSpPr bwMode="auto">
          <a:xfrm>
            <a:off x="2771800" y="5229200"/>
            <a:ext cx="3657600" cy="276225"/>
            <a:chOff x="4125" y="9000"/>
            <a:chExt cx="5760" cy="435"/>
          </a:xfrm>
        </p:grpSpPr>
        <p:sp>
          <p:nvSpPr>
            <p:cNvPr id="5" name="Rectangle 234"/>
            <p:cNvSpPr>
              <a:spLocks noChangeArrowheads="1"/>
            </p:cNvSpPr>
            <p:nvPr/>
          </p:nvSpPr>
          <p:spPr bwMode="auto">
            <a:xfrm>
              <a:off x="898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 name="Rectangle 235"/>
            <p:cNvSpPr>
              <a:spLocks noChangeArrowheads="1"/>
            </p:cNvSpPr>
            <p:nvPr/>
          </p:nvSpPr>
          <p:spPr bwMode="auto">
            <a:xfrm>
              <a:off x="736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1100" b="0" i="0" u="none" strike="noStrike" cap="none" normalizeH="0" baseline="0">
                  <a:ln>
                    <a:noFill/>
                  </a:ln>
                  <a:solidFill>
                    <a:schemeClr val="tx1"/>
                  </a:solidFill>
                  <a:effectLst/>
                  <a:latin typeface="Calibri" pitchFamily="34" charset="0"/>
                  <a:cs typeface="Arial" pitchFamily="34" charset="0"/>
                </a:rPr>
                <a:t>UM</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7" name="AutoShape 237"/>
            <p:cNvSpPr>
              <a:spLocks noChangeArrowheads="1"/>
            </p:cNvSpPr>
            <p:nvPr/>
          </p:nvSpPr>
          <p:spPr bwMode="auto">
            <a:xfrm rot="10800000">
              <a:off x="664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8" name="AutoShape 238"/>
            <p:cNvSpPr>
              <a:spLocks noChangeArrowheads="1"/>
            </p:cNvSpPr>
            <p:nvPr/>
          </p:nvSpPr>
          <p:spPr bwMode="auto">
            <a:xfrm>
              <a:off x="826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9" name="Rectangle 239"/>
            <p:cNvSpPr>
              <a:spLocks noChangeArrowheads="1"/>
            </p:cNvSpPr>
            <p:nvPr/>
          </p:nvSpPr>
          <p:spPr bwMode="auto">
            <a:xfrm>
              <a:off x="574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 name="Rectangle 240"/>
            <p:cNvSpPr>
              <a:spLocks noChangeArrowheads="1"/>
            </p:cNvSpPr>
            <p:nvPr/>
          </p:nvSpPr>
          <p:spPr bwMode="auto">
            <a:xfrm>
              <a:off x="412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1" name="AutoShape 241"/>
            <p:cNvSpPr>
              <a:spLocks noChangeArrowheads="1"/>
            </p:cNvSpPr>
            <p:nvPr/>
          </p:nvSpPr>
          <p:spPr bwMode="auto">
            <a:xfrm rot="10800000">
              <a:off x="502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18066834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b="1" dirty="0">
                <a:solidFill>
                  <a:schemeClr val="tx1">
                    <a:lumMod val="85000"/>
                    <a:lumOff val="15000"/>
                  </a:schemeClr>
                </a:solidFill>
              </a:rPr>
              <a:t>Typy logistických řetězců</a:t>
            </a:r>
          </a:p>
        </p:txBody>
      </p:sp>
      <p:sp>
        <p:nvSpPr>
          <p:cNvPr id="70658" name="Zástupný symbol pro obsah 2"/>
          <p:cNvSpPr>
            <a:spLocks noGrp="1"/>
          </p:cNvSpPr>
          <p:nvPr>
            <p:ph idx="1"/>
          </p:nvPr>
        </p:nvSpPr>
        <p:spPr/>
        <p:txBody>
          <a:bodyPr>
            <a:normAutofit/>
          </a:bodyPr>
          <a:lstStyle/>
          <a:p>
            <a:pPr marL="457200" indent="-457200">
              <a:buAutoNum type="arabicPeriod"/>
            </a:pPr>
            <a:r>
              <a:rPr lang="cs-CZ" dirty="0"/>
              <a:t>Tradiční řetězce s přetržitými toky</a:t>
            </a:r>
          </a:p>
          <a:p>
            <a:pPr marL="457200" indent="-457200">
              <a:buFont typeface="Wingdings"/>
              <a:buAutoNum type="arabicPeriod"/>
            </a:pPr>
            <a:r>
              <a:rPr lang="cs-CZ" dirty="0"/>
              <a:t>Řetězce s kontinuálními toky</a:t>
            </a:r>
          </a:p>
          <a:p>
            <a:pPr marL="457200" indent="-457200">
              <a:buFont typeface="Wingdings"/>
              <a:buAutoNum type="arabicPeriod"/>
            </a:pPr>
            <a:r>
              <a:rPr lang="cs-CZ" dirty="0"/>
              <a:t>Řetězce se synchronním tokem</a:t>
            </a:r>
          </a:p>
          <a:p>
            <a:pPr marL="457200" indent="-457200">
              <a:buAutoNum type="arabicPeriod"/>
            </a:pPr>
            <a:endParaRPr lang="cs-CZ" dirty="0"/>
          </a:p>
          <a:p>
            <a:pPr>
              <a:buFont typeface="Arial" charset="0"/>
              <a:buNone/>
            </a:pPr>
            <a:r>
              <a:rPr lang="cs-CZ" dirty="0"/>
              <a:t> </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768</TotalTime>
  <Words>4299</Words>
  <Application>Microsoft Office PowerPoint</Application>
  <PresentationFormat>Předvádění na obrazovce (4:3)</PresentationFormat>
  <Paragraphs>550</Paragraphs>
  <Slides>43</Slides>
  <Notes>38</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0</vt:i4>
      </vt:variant>
      <vt:variant>
        <vt:lpstr>Nadpisy snímků</vt:lpstr>
      </vt:variant>
      <vt:variant>
        <vt:i4>43</vt:i4>
      </vt:variant>
    </vt:vector>
  </HeadingPairs>
  <TitlesOfParts>
    <vt:vector size="50" baseType="lpstr">
      <vt:lpstr>Arial</vt:lpstr>
      <vt:lpstr>Calibri</vt:lpstr>
      <vt:lpstr>Cambria</vt:lpstr>
      <vt:lpstr>Courier New</vt:lpstr>
      <vt:lpstr>Times New Roman</vt:lpstr>
      <vt:lpstr>Wingdings</vt:lpstr>
      <vt:lpstr>Office Theme</vt:lpstr>
      <vt:lpstr>Dodavatelské řetězce</vt:lpstr>
      <vt:lpstr>Logistické řetězce</vt:lpstr>
      <vt:lpstr>Logistický řetězec vs. Dodavatelský řetězec vs. Dodavatelská síť </vt:lpstr>
      <vt:lpstr>Dodavatelský řetězec</vt:lpstr>
      <vt:lpstr>Články dodavatelského řetězce</vt:lpstr>
      <vt:lpstr>Tlačný (push) princip </vt:lpstr>
      <vt:lpstr>Tažný (pull) princip </vt:lpstr>
      <vt:lpstr>Tažný a tlačný principy</vt:lpstr>
      <vt:lpstr>Typy logistických řetězců</vt:lpstr>
      <vt:lpstr>Úloha velkoobchodních skladů</vt:lpstr>
      <vt:lpstr>Logistické místa styku</vt:lpstr>
      <vt:lpstr>Logistické místa styku</vt:lpstr>
      <vt:lpstr>Logistické místa styku</vt:lpstr>
      <vt:lpstr>Unifikace, typizace</vt:lpstr>
      <vt:lpstr>SCM- Supply chain management</vt:lpstr>
      <vt:lpstr>Efekt biče- definice</vt:lpstr>
      <vt:lpstr>Efekt biče- následky</vt:lpstr>
      <vt:lpstr>Efekt biče-důvody</vt:lpstr>
      <vt:lpstr>Efekt biče- řešení</vt:lpstr>
      <vt:lpstr>Logistika zásobování, proces nákupu</vt:lpstr>
      <vt:lpstr>Logistika zásobování</vt:lpstr>
      <vt:lpstr>Tři typy nákupních situací</vt:lpstr>
      <vt:lpstr>Nákup se člení do kroků:</vt:lpstr>
      <vt:lpstr>Typy dodavatelsko-odběratelských vztahů</vt:lpstr>
      <vt:lpstr>Charakteristiky nákupních situací</vt:lpstr>
      <vt:lpstr>1. Specifikace potřeb organizace</vt:lpstr>
      <vt:lpstr>Rozhodnutí vyrobit nebo nakoupit</vt:lpstr>
      <vt:lpstr>Rozhodnutí vyrobit nebo nakoupit</vt:lpstr>
      <vt:lpstr>1. Specifikace potřeb organizace </vt:lpstr>
      <vt:lpstr>1. Specifikace potřeb organizace. </vt:lpstr>
      <vt:lpstr>2. Určení druhu výrobků a jejich kvality</vt:lpstr>
      <vt:lpstr>3. Detailní specifikace potřeb</vt:lpstr>
      <vt:lpstr>Specifikace užitečnosti produktu</vt:lpstr>
      <vt:lpstr>4. Identifikace dodavatele</vt:lpstr>
      <vt:lpstr>5. Nabídkové řízení</vt:lpstr>
      <vt:lpstr>6. Výběr dodavatele a stanovení ceny. </vt:lpstr>
      <vt:lpstr>6. Výběr dodavatele a stanovení ceny. Scoring modely</vt:lpstr>
      <vt:lpstr>6. Výběr dodavatele a stanovení ceny. Metoda srovnání s optimem </vt:lpstr>
      <vt:lpstr>6. Výběr dodavatele a stanovení ceny</vt:lpstr>
      <vt:lpstr>Počet dodavatelů</vt:lpstr>
      <vt:lpstr>Výběr dodavatele</vt:lpstr>
      <vt:lpstr>7. Uzavření hospodářské smlouvy a vystavení objednávky</vt:lpstr>
      <vt:lpstr>8. Trvalé sledování dodavatelů a jejich vyhodnocování.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Logistické řetězce. Dodavatelské řetězce</dc:title>
  <dc:creator>Khitilova Ekaterina</dc:creator>
  <cp:lastModifiedBy>Chytilová Ekaterina</cp:lastModifiedBy>
  <cp:revision>51</cp:revision>
  <cp:lastPrinted>2019-09-23T06:21:18Z</cp:lastPrinted>
  <dcterms:created xsi:type="dcterms:W3CDTF">2012-01-05T09:02:51Z</dcterms:created>
  <dcterms:modified xsi:type="dcterms:W3CDTF">2021-09-30T08:32:59Z</dcterms:modified>
</cp:coreProperties>
</file>