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2.xml" ContentType="application/vnd.openxmlformats-officedocument.themeOverride+xml"/>
  <Override PartName="/ppt/notesSlides/notesSlide6.xml" ContentType="application/vnd.openxmlformats-officedocument.presentationml.notesSlide+xml"/>
  <Override PartName="/ppt/theme/themeOverride3.xml" ContentType="application/vnd.openxmlformats-officedocument.themeOverride+xml"/>
  <Override PartName="/ppt/notesSlides/notesSlide7.xml" ContentType="application/vnd.openxmlformats-officedocument.presentationml.notesSlide+xml"/>
  <Override PartName="/ppt/theme/themeOverride4.xml" ContentType="application/vnd.openxmlformats-officedocument.themeOverride+xml"/>
  <Override PartName="/ppt/theme/themeOverride5.xml" ContentType="application/vnd.openxmlformats-officedocument.themeOverride+xml"/>
  <Override PartName="/ppt/notesSlides/notesSlide8.xml" ContentType="application/vnd.openxmlformats-officedocument.presentationml.notesSlide+xml"/>
  <Override PartName="/ppt/theme/themeOverride6.xml" ContentType="application/vnd.openxmlformats-officedocument.themeOverride+xml"/>
  <Override PartName="/ppt/notesSlides/notesSlide9.xml" ContentType="application/vnd.openxmlformats-officedocument.presentationml.notesSlide+xml"/>
  <Override PartName="/ppt/theme/themeOverride7.xml" ContentType="application/vnd.openxmlformats-officedocument.themeOverride+xml"/>
  <Override PartName="/ppt/theme/themeOverride8.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5"/>
  </p:notesMasterIdLst>
  <p:handoutMasterIdLst>
    <p:handoutMasterId r:id="rId46"/>
  </p:handoutMasterIdLst>
  <p:sldIdLst>
    <p:sldId id="256" r:id="rId2"/>
    <p:sldId id="350" r:id="rId3"/>
    <p:sldId id="347" r:id="rId4"/>
    <p:sldId id="345" r:id="rId5"/>
    <p:sldId id="346" r:id="rId6"/>
    <p:sldId id="332" r:id="rId7"/>
    <p:sldId id="333" r:id="rId8"/>
    <p:sldId id="375" r:id="rId9"/>
    <p:sldId id="283" r:id="rId10"/>
    <p:sldId id="286" r:id="rId11"/>
    <p:sldId id="287" r:id="rId12"/>
    <p:sldId id="317" r:id="rId13"/>
    <p:sldId id="318" r:id="rId14"/>
    <p:sldId id="288" r:id="rId15"/>
    <p:sldId id="328" r:id="rId16"/>
    <p:sldId id="341" r:id="rId17"/>
    <p:sldId id="342" r:id="rId18"/>
    <p:sldId id="343" r:id="rId19"/>
    <p:sldId id="344" r:id="rId20"/>
    <p:sldId id="351" r:id="rId21"/>
    <p:sldId id="352" r:id="rId22"/>
    <p:sldId id="353" r:id="rId23"/>
    <p:sldId id="354" r:id="rId24"/>
    <p:sldId id="355" r:id="rId25"/>
    <p:sldId id="356" r:id="rId26"/>
    <p:sldId id="357" r:id="rId27"/>
    <p:sldId id="358" r:id="rId28"/>
    <p:sldId id="359" r:id="rId29"/>
    <p:sldId id="360" r:id="rId30"/>
    <p:sldId id="361" r:id="rId31"/>
    <p:sldId id="362" r:id="rId32"/>
    <p:sldId id="363" r:id="rId33"/>
    <p:sldId id="364" r:id="rId34"/>
    <p:sldId id="365" r:id="rId35"/>
    <p:sldId id="366" r:id="rId36"/>
    <p:sldId id="367" r:id="rId37"/>
    <p:sldId id="368" r:id="rId38"/>
    <p:sldId id="369" r:id="rId39"/>
    <p:sldId id="370" r:id="rId40"/>
    <p:sldId id="371" r:id="rId41"/>
    <p:sldId id="372" r:id="rId42"/>
    <p:sldId id="373" r:id="rId43"/>
    <p:sldId id="374" r:id="rId44"/>
  </p:sldIdLst>
  <p:sldSz cx="9144000" cy="6858000" type="screen4x3"/>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0823" autoAdjust="0"/>
  </p:normalViewPr>
  <p:slideViewPr>
    <p:cSldViewPr>
      <p:cViewPr varScale="1">
        <p:scale>
          <a:sx n="79" d="100"/>
          <a:sy n="79" d="100"/>
        </p:scale>
        <p:origin x="254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411"/>
          </a:xfrm>
          <a:prstGeom prst="rect">
            <a:avLst/>
          </a:prstGeom>
        </p:spPr>
        <p:txBody>
          <a:bodyPr vert="horz" lIns="91577" tIns="45789" rIns="91577" bIns="45789" rtlCol="0"/>
          <a:lstStyle>
            <a:lvl1pPr algn="l">
              <a:defRPr sz="1200"/>
            </a:lvl1pPr>
          </a:lstStyle>
          <a:p>
            <a:endParaRPr lang="cs-CZ"/>
          </a:p>
        </p:txBody>
      </p:sp>
      <p:sp>
        <p:nvSpPr>
          <p:cNvPr id="3" name="Zástupný symbol pro datum 2"/>
          <p:cNvSpPr>
            <a:spLocks noGrp="1"/>
          </p:cNvSpPr>
          <p:nvPr>
            <p:ph type="dt" sz="quarter" idx="1"/>
          </p:nvPr>
        </p:nvSpPr>
        <p:spPr>
          <a:xfrm>
            <a:off x="3850444" y="0"/>
            <a:ext cx="2945659" cy="496411"/>
          </a:xfrm>
          <a:prstGeom prst="rect">
            <a:avLst/>
          </a:prstGeom>
        </p:spPr>
        <p:txBody>
          <a:bodyPr vert="horz" lIns="91577" tIns="45789" rIns="91577" bIns="45789" rtlCol="0"/>
          <a:lstStyle>
            <a:lvl1pPr algn="r">
              <a:defRPr sz="1200"/>
            </a:lvl1pPr>
          </a:lstStyle>
          <a:p>
            <a:fld id="{3B07596B-5C48-482C-B97A-E2C432B05221}" type="datetimeFigureOut">
              <a:rPr lang="cs-CZ" smtClean="0"/>
              <a:pPr/>
              <a:t>30.09.2021</a:t>
            </a:fld>
            <a:endParaRPr lang="cs-CZ"/>
          </a:p>
        </p:txBody>
      </p:sp>
      <p:sp>
        <p:nvSpPr>
          <p:cNvPr id="4" name="Zástupný symbol pro zápatí 3"/>
          <p:cNvSpPr>
            <a:spLocks noGrp="1"/>
          </p:cNvSpPr>
          <p:nvPr>
            <p:ph type="ftr" sz="quarter" idx="2"/>
          </p:nvPr>
        </p:nvSpPr>
        <p:spPr>
          <a:xfrm>
            <a:off x="0" y="9430091"/>
            <a:ext cx="2945659" cy="496411"/>
          </a:xfrm>
          <a:prstGeom prst="rect">
            <a:avLst/>
          </a:prstGeom>
        </p:spPr>
        <p:txBody>
          <a:bodyPr vert="horz" lIns="91577" tIns="45789" rIns="91577" bIns="45789"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4" y="9430091"/>
            <a:ext cx="2945659" cy="496411"/>
          </a:xfrm>
          <a:prstGeom prst="rect">
            <a:avLst/>
          </a:prstGeom>
        </p:spPr>
        <p:txBody>
          <a:bodyPr vert="horz" lIns="91577" tIns="45789" rIns="91577" bIns="45789" rtlCol="0" anchor="b"/>
          <a:lstStyle>
            <a:lvl1pPr algn="r">
              <a:defRPr sz="1200"/>
            </a:lvl1pPr>
          </a:lstStyle>
          <a:p>
            <a:fld id="{FDB96BC1-B764-425F-BE42-F0F01F5DD236}" type="slidenum">
              <a:rPr lang="cs-CZ" smtClean="0"/>
              <a:pPr/>
              <a:t>‹#›</a:t>
            </a:fld>
            <a:endParaRPr lang="cs-CZ"/>
          </a:p>
        </p:txBody>
      </p:sp>
    </p:spTree>
    <p:extLst>
      <p:ext uri="{BB962C8B-B14F-4D97-AF65-F5344CB8AC3E}">
        <p14:creationId xmlns:p14="http://schemas.microsoft.com/office/powerpoint/2010/main" val="40059308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6189" cy="496411"/>
          </a:xfrm>
          <a:prstGeom prst="rect">
            <a:avLst/>
          </a:prstGeom>
        </p:spPr>
        <p:txBody>
          <a:bodyPr vert="horz" lIns="91577" tIns="45789" rIns="91577" bIns="45789" rtlCol="0"/>
          <a:lstStyle>
            <a:lvl1pPr algn="l">
              <a:defRPr sz="1200"/>
            </a:lvl1pPr>
          </a:lstStyle>
          <a:p>
            <a:endParaRPr lang="cs-CZ"/>
          </a:p>
        </p:txBody>
      </p:sp>
      <p:sp>
        <p:nvSpPr>
          <p:cNvPr id="3" name="Zástupný symbol pro datum 2"/>
          <p:cNvSpPr>
            <a:spLocks noGrp="1"/>
          </p:cNvSpPr>
          <p:nvPr>
            <p:ph type="dt" idx="1"/>
          </p:nvPr>
        </p:nvSpPr>
        <p:spPr>
          <a:xfrm>
            <a:off x="3849899" y="0"/>
            <a:ext cx="2946189" cy="496411"/>
          </a:xfrm>
          <a:prstGeom prst="rect">
            <a:avLst/>
          </a:prstGeom>
        </p:spPr>
        <p:txBody>
          <a:bodyPr vert="horz" lIns="91577" tIns="45789" rIns="91577" bIns="45789" rtlCol="0"/>
          <a:lstStyle>
            <a:lvl1pPr algn="r">
              <a:defRPr sz="1200"/>
            </a:lvl1pPr>
          </a:lstStyle>
          <a:p>
            <a:fld id="{C91333F4-9DE8-44C2-8E9C-2E4DB662D11F}" type="datetimeFigureOut">
              <a:rPr lang="cs-CZ" smtClean="0"/>
              <a:pPr/>
              <a:t>30.09.2021</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577" tIns="45789" rIns="91577" bIns="45789" rtlCol="0" anchor="ctr"/>
          <a:lstStyle/>
          <a:p>
            <a:endParaRPr lang="cs-CZ"/>
          </a:p>
        </p:txBody>
      </p:sp>
      <p:sp>
        <p:nvSpPr>
          <p:cNvPr id="5" name="Zástupný symbol pro poznámky 4"/>
          <p:cNvSpPr>
            <a:spLocks noGrp="1"/>
          </p:cNvSpPr>
          <p:nvPr>
            <p:ph type="body" sz="quarter" idx="3"/>
          </p:nvPr>
        </p:nvSpPr>
        <p:spPr>
          <a:xfrm>
            <a:off x="679768" y="4715907"/>
            <a:ext cx="5438140" cy="4467701"/>
          </a:xfrm>
          <a:prstGeom prst="rect">
            <a:avLst/>
          </a:prstGeom>
        </p:spPr>
        <p:txBody>
          <a:bodyPr vert="horz" lIns="91577" tIns="45789" rIns="91577" bIns="45789"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1" y="9430223"/>
            <a:ext cx="2946189" cy="496411"/>
          </a:xfrm>
          <a:prstGeom prst="rect">
            <a:avLst/>
          </a:prstGeom>
        </p:spPr>
        <p:txBody>
          <a:bodyPr vert="horz" lIns="91577" tIns="45789" rIns="91577" bIns="45789"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899" y="9430223"/>
            <a:ext cx="2946189" cy="496411"/>
          </a:xfrm>
          <a:prstGeom prst="rect">
            <a:avLst/>
          </a:prstGeom>
        </p:spPr>
        <p:txBody>
          <a:bodyPr vert="horz" lIns="91577" tIns="45789" rIns="91577" bIns="45789" rtlCol="0" anchor="b"/>
          <a:lstStyle>
            <a:lvl1pPr algn="r">
              <a:defRPr sz="1200"/>
            </a:lvl1pPr>
          </a:lstStyle>
          <a:p>
            <a:fld id="{04E85FF3-486D-49D2-B413-68339C64D382}" type="slidenum">
              <a:rPr lang="cs-CZ" smtClean="0"/>
              <a:pPr/>
              <a:t>‹#›</a:t>
            </a:fld>
            <a:endParaRPr lang="cs-CZ"/>
          </a:p>
        </p:txBody>
      </p:sp>
    </p:spTree>
    <p:extLst>
      <p:ext uri="{BB962C8B-B14F-4D97-AF65-F5344CB8AC3E}">
        <p14:creationId xmlns:p14="http://schemas.microsoft.com/office/powerpoint/2010/main" val="38455970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image" Target="../media/image7.png"/></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Uvést rozdíl </a:t>
            </a:r>
            <a:r>
              <a:rPr lang="cs-CZ" dirty="0" err="1"/>
              <a:t>me</a:t>
            </a:r>
            <a:endParaRPr lang="cs-CZ" dirty="0"/>
          </a:p>
          <a:p>
            <a:pPr defTabSz="915772">
              <a:defRPr/>
            </a:pPr>
            <a:r>
              <a:rPr lang="cs-CZ" dirty="0"/>
              <a:t>Ve srovnání s logistickým řetězcem se dodavatelský řetězec rozšiřuje po i proti směru materiálového toku – v něm jsou integrovány všechny aktivity počínající </a:t>
            </a:r>
            <a:r>
              <a:rPr lang="cs-CZ" dirty="0" err="1"/>
              <a:t>těţbou</a:t>
            </a:r>
            <a:r>
              <a:rPr lang="cs-CZ" dirty="0"/>
              <a:t> prvotních přírodních zdrojů </a:t>
            </a:r>
            <a:r>
              <a:rPr lang="cs-CZ" dirty="0" err="1"/>
              <a:t>aţ</a:t>
            </a:r>
            <a:r>
              <a:rPr lang="cs-CZ" dirty="0"/>
              <a:t> po dopravu </a:t>
            </a:r>
            <a:r>
              <a:rPr lang="cs-CZ" dirty="0" err="1"/>
              <a:t>zboţí</a:t>
            </a:r>
            <a:r>
              <a:rPr lang="cs-CZ" dirty="0"/>
              <a:t> konečnému zákazníkovi. Koncepce dodavatelského řetězce v sobě dále zahrnuje všechny aktivity spojené s realizací zpětných toků vrácených nebo </a:t>
            </a:r>
            <a:r>
              <a:rPr lang="cs-CZ" dirty="0" err="1"/>
              <a:t>pouţitých</a:t>
            </a:r>
            <a:r>
              <a:rPr lang="cs-CZ" dirty="0"/>
              <a:t> výrobků, likvidací odpadů</a:t>
            </a:r>
          </a:p>
          <a:p>
            <a:r>
              <a:rPr lang="cs-CZ" dirty="0" err="1"/>
              <a:t>zí</a:t>
            </a:r>
            <a:r>
              <a:rPr lang="cs-CZ" dirty="0"/>
              <a:t> </a:t>
            </a:r>
            <a:r>
              <a:rPr lang="cs-CZ" dirty="0" err="1"/>
              <a:t>lř</a:t>
            </a:r>
            <a:r>
              <a:rPr lang="cs-CZ" dirty="0"/>
              <a:t> a </a:t>
            </a:r>
            <a:r>
              <a:rPr lang="cs-CZ" dirty="0" err="1"/>
              <a:t>dř</a:t>
            </a:r>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2</a:t>
            </a:fld>
            <a:endParaRPr lang="cs-CZ"/>
          </a:p>
        </p:txBody>
      </p:sp>
    </p:spTree>
    <p:extLst>
      <p:ext uri="{BB962C8B-B14F-4D97-AF65-F5344CB8AC3E}">
        <p14:creationId xmlns:p14="http://schemas.microsoft.com/office/powerpoint/2010/main" val="5294648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Plánování a koordinace materiálových toků od zdroje</a:t>
            </a:r>
          </a:p>
          <a:p>
            <a:pPr>
              <a:buNone/>
            </a:pPr>
            <a:r>
              <a:rPr lang="cs-CZ" dirty="0"/>
              <a:t>k uživateli jako integrovaný systém</a:t>
            </a:r>
          </a:p>
          <a:p>
            <a:r>
              <a:rPr lang="cs-CZ" dirty="0"/>
              <a:t>Spojení trhu, distribuční sítě, výrobního procesu a</a:t>
            </a:r>
          </a:p>
          <a:p>
            <a:pPr>
              <a:buNone/>
            </a:pPr>
            <a:r>
              <a:rPr lang="pl-PL" dirty="0"/>
              <a:t>dodavatelské činnosti takovým způsobem, aby byli</a:t>
            </a:r>
          </a:p>
          <a:p>
            <a:pPr>
              <a:buNone/>
            </a:pPr>
            <a:r>
              <a:rPr lang="pl-PL" dirty="0"/>
              <a:t>zákazníci obslouženi na co nejvyšší úrovni a za co</a:t>
            </a:r>
          </a:p>
          <a:p>
            <a:pPr>
              <a:buNone/>
            </a:pPr>
            <a:r>
              <a:rPr lang="cs-CZ" dirty="0"/>
              <a:t>nejnižších nákladů</a:t>
            </a:r>
          </a:p>
          <a:p>
            <a:r>
              <a:rPr lang="cs-CZ" dirty="0"/>
              <a:t>• Maximalizace hodnoty přidané každou činností nebo</a:t>
            </a:r>
          </a:p>
          <a:p>
            <a:pPr>
              <a:buNone/>
            </a:pPr>
            <a:r>
              <a:rPr lang="cs-CZ" dirty="0"/>
              <a:t>členskou organizací v dodavatelském řetězci jak pro</a:t>
            </a:r>
          </a:p>
          <a:p>
            <a:pPr>
              <a:buNone/>
            </a:pPr>
            <a:r>
              <a:rPr lang="cs-CZ" dirty="0"/>
              <a:t>zákazníky, tak pro dodavatele</a:t>
            </a:r>
          </a:p>
          <a:p>
            <a:r>
              <a:rPr lang="cs-CZ" dirty="0"/>
              <a:t>• Dosažení synergií, které zvyšují celkovou výkonnost</a:t>
            </a:r>
          </a:p>
          <a:p>
            <a:pPr>
              <a:buNone/>
            </a:pPr>
            <a:r>
              <a:rPr lang="cs-CZ" dirty="0"/>
              <a:t>dodavatelského řetězce snižováním celkové doby cyklu,</a:t>
            </a:r>
          </a:p>
          <a:p>
            <a:pPr>
              <a:buNone/>
            </a:pPr>
            <a:r>
              <a:rPr lang="cs-CZ" dirty="0"/>
              <a:t>celkových zásob v systému a snižováním nákladů</a:t>
            </a:r>
          </a:p>
          <a:p>
            <a:pPr>
              <a:buNone/>
            </a:pPr>
            <a:r>
              <a:rPr lang="cs-CZ" dirty="0"/>
              <a:t>v řetězci jako celku</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15</a:t>
            </a:fld>
            <a:endParaRPr lang="cs-CZ"/>
          </a:p>
        </p:txBody>
      </p:sp>
    </p:spTree>
    <p:extLst>
      <p:ext uri="{BB962C8B-B14F-4D97-AF65-F5344CB8AC3E}">
        <p14:creationId xmlns:p14="http://schemas.microsoft.com/office/powerpoint/2010/main" val="1690504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Jedním ze základních fenoménů dodavatelských sítí je tzv. efekt biče (</a:t>
            </a:r>
            <a:r>
              <a:rPr lang="cs-CZ" dirty="0" err="1"/>
              <a:t>bullwhipeffect</a:t>
            </a:r>
            <a:r>
              <a:rPr lang="cs-CZ" dirty="0"/>
              <a:t>), kdy při lokální informaci a lokálně omezeném rozhodování malé výkyvy v poptávce koncového zákazníka vedou ke stále větším výkyvům v objemech objednávek ve vyšších vrstvách řetězce. </a:t>
            </a:r>
          </a:p>
          <a:p>
            <a:endParaRPr lang="cs-CZ" dirty="0"/>
          </a:p>
          <a:p>
            <a:r>
              <a:rPr lang="cs-CZ" dirty="0"/>
              <a:t>Pohled na </a:t>
            </a:r>
            <a:r>
              <a:rPr lang="cs-CZ" dirty="0" err="1"/>
              <a:t>Bullwhipe</a:t>
            </a:r>
            <a:r>
              <a:rPr lang="cs-CZ" dirty="0"/>
              <a:t> </a:t>
            </a:r>
            <a:r>
              <a:rPr lang="cs-CZ" dirty="0" err="1"/>
              <a:t>Effect</a:t>
            </a:r>
            <a:r>
              <a:rPr lang="cs-CZ" dirty="0"/>
              <a:t> přes dva stupně dodavatelského řetězce. Relativně konstantní objednávané množství u zákazníka je postupně efektem rozkmitáno, až po "divočinu" u výrobce.</a:t>
            </a:r>
          </a:p>
          <a:p>
            <a:endParaRPr lang="cs-CZ" dirty="0"/>
          </a:p>
          <a:p>
            <a:r>
              <a:rPr lang="cs-CZ" dirty="0"/>
              <a:t>Poprvé byl tento efekt pozorován u papírových plen </a:t>
            </a:r>
            <a:r>
              <a:rPr lang="cs-CZ" dirty="0" err="1"/>
              <a:t>Pampers</a:t>
            </a:r>
            <a:r>
              <a:rPr lang="cs-CZ" dirty="0"/>
              <a:t> u P&amp;G. Při analýze vzorců chování v objednávaní zboží bylo chování koncových spotřebitelů relativně konstantní, ale objednávky materiálu od dodavatelů do výroby vykazovalo velkou fluktuaci. Ke stejném závěru přišli v HP, když zjistili, že fluktuace objednávek tiskáren směrem od maloobchodníka přes velkoobchodníky až do výroby stále narůstá.</a:t>
            </a:r>
          </a:p>
          <a:p>
            <a:endParaRPr lang="cs-CZ" dirty="0"/>
          </a:p>
          <a:p>
            <a:r>
              <a:rPr lang="cs-CZ" dirty="0"/>
              <a:t>Velké výkyvy v poptávce znamenají vetší zásoby a tedy i větší vázanost kapitálu a vyšší náklady. Efekt biče vlastně popisuje plýtvání kapacitami z důvodu </a:t>
            </a:r>
            <a:r>
              <a:rPr lang="cs-CZ" dirty="0" err="1"/>
              <a:t>nekomunikace</a:t>
            </a:r>
            <a:r>
              <a:rPr lang="cs-CZ" dirty="0"/>
              <a:t>, které se promítá do vyšších konečných cen pro zákazníka.</a:t>
            </a:r>
            <a:br>
              <a:rPr lang="cs-CZ" dirty="0"/>
            </a:br>
            <a:endParaRPr lang="cs-CZ" dirty="0"/>
          </a:p>
        </p:txBody>
      </p:sp>
      <p:sp>
        <p:nvSpPr>
          <p:cNvPr id="4" name="Zástupný symbol pro číslo snímku 3"/>
          <p:cNvSpPr>
            <a:spLocks noGrp="1"/>
          </p:cNvSpPr>
          <p:nvPr>
            <p:ph type="sldNum" sz="quarter" idx="10"/>
          </p:nvPr>
        </p:nvSpPr>
        <p:spPr/>
        <p:txBody>
          <a:bodyPr/>
          <a:lstStyle/>
          <a:p>
            <a:fld id="{6F018532-68FE-4727-ADAE-C914B47EE807}" type="slidenum">
              <a:rPr lang="cs-CZ" smtClean="0"/>
              <a:t>16</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 Efekt biče vlastně popisuje plýtvání kapacitami z důvodu </a:t>
            </a:r>
            <a:r>
              <a:rPr lang="cs-CZ" dirty="0" err="1"/>
              <a:t>nekomunikace</a:t>
            </a:r>
            <a:r>
              <a:rPr lang="cs-CZ" dirty="0"/>
              <a:t>, které se promítá do vyšších konečných cen pro zákazníka.</a:t>
            </a:r>
            <a:br>
              <a:rPr lang="cs-CZ" dirty="0"/>
            </a:br>
            <a:endParaRPr lang="cs-CZ" dirty="0"/>
          </a:p>
        </p:txBody>
      </p:sp>
      <p:sp>
        <p:nvSpPr>
          <p:cNvPr id="4" name="Zástupný symbol pro číslo snímku 3"/>
          <p:cNvSpPr>
            <a:spLocks noGrp="1"/>
          </p:cNvSpPr>
          <p:nvPr>
            <p:ph type="sldNum" sz="quarter" idx="10"/>
          </p:nvPr>
        </p:nvSpPr>
        <p:spPr/>
        <p:txBody>
          <a:bodyPr/>
          <a:lstStyle/>
          <a:p>
            <a:fld id="{6F018532-68FE-4727-ADAE-C914B47EE807}" type="slidenum">
              <a:rPr lang="cs-CZ" smtClean="0"/>
              <a:t>17</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Hlavní důvody efektu biče:</a:t>
            </a:r>
          </a:p>
          <a:p>
            <a:pPr lvl="0"/>
            <a:r>
              <a:rPr lang="cs-CZ" b="1" dirty="0"/>
              <a:t>Nedostatek informací pro přesnější odhad poptávky.</a:t>
            </a:r>
            <a:endParaRPr lang="cs-CZ" dirty="0"/>
          </a:p>
          <a:p>
            <a:pPr lvl="0"/>
            <a:r>
              <a:rPr lang="cs-CZ" b="1" dirty="0"/>
              <a:t>Dávkové objednávání.</a:t>
            </a:r>
            <a:endParaRPr lang="cs-CZ" dirty="0"/>
          </a:p>
          <a:p>
            <a:pPr lvl="0"/>
            <a:r>
              <a:rPr lang="cs-CZ" b="1" dirty="0"/>
              <a:t>Nekoordinované realizace reklamních kampaní.</a:t>
            </a:r>
            <a:endParaRPr lang="cs-CZ" dirty="0"/>
          </a:p>
          <a:p>
            <a:pPr lvl="0"/>
            <a:r>
              <a:rPr lang="cs-CZ" b="1" dirty="0"/>
              <a:t>Předjímané převisy poptávky</a:t>
            </a:r>
            <a:r>
              <a:rPr lang="cs-CZ" dirty="0"/>
              <a:t> - pokud je objednávka vykryta jen zčásti, navýším příští objednávku o nedodané množství, čímž se vytvoří umělá poptávka, na kterou dodavatel reaguje objednáním většího množství u svého dodavatele.</a:t>
            </a:r>
          </a:p>
          <a:p>
            <a:endParaRPr lang="cs-CZ" dirty="0"/>
          </a:p>
          <a:p>
            <a:endParaRPr lang="cs-CZ" dirty="0"/>
          </a:p>
          <a:p>
            <a:r>
              <a:rPr lang="cs-CZ" dirty="0"/>
              <a:t>Tím vznikají zbytečné náklady. Mezi nejznámější příčiny efektu biče patří:</a:t>
            </a:r>
          </a:p>
          <a:p>
            <a:pPr lvl="0"/>
            <a:r>
              <a:rPr lang="cs-CZ" dirty="0"/>
              <a:t>informační asymetrie, </a:t>
            </a:r>
          </a:p>
          <a:p>
            <a:pPr lvl="0"/>
            <a:r>
              <a:rPr lang="cs-CZ" dirty="0"/>
              <a:t>způsob prognózování poptávky, </a:t>
            </a:r>
          </a:p>
          <a:p>
            <a:pPr lvl="0"/>
            <a:r>
              <a:rPr lang="cs-CZ" dirty="0"/>
              <a:t>dlouhé dodací lhůty, </a:t>
            </a:r>
          </a:p>
          <a:p>
            <a:pPr lvl="0"/>
            <a:r>
              <a:rPr lang="cs-CZ" dirty="0"/>
              <a:t>výkyvy ve velikosti dodávek, </a:t>
            </a:r>
          </a:p>
          <a:p>
            <a:pPr lvl="0"/>
            <a:r>
              <a:rPr lang="cs-CZ" dirty="0"/>
              <a:t>výpadky v dodávkách, </a:t>
            </a:r>
          </a:p>
          <a:p>
            <a:r>
              <a:rPr lang="cs-CZ" dirty="0"/>
              <a:t>výkyvy cen. </a:t>
            </a:r>
          </a:p>
        </p:txBody>
      </p:sp>
      <p:sp>
        <p:nvSpPr>
          <p:cNvPr id="4" name="Zástupný symbol pro číslo snímku 3"/>
          <p:cNvSpPr>
            <a:spLocks noGrp="1"/>
          </p:cNvSpPr>
          <p:nvPr>
            <p:ph type="sldNum" sz="quarter" idx="10"/>
          </p:nvPr>
        </p:nvSpPr>
        <p:spPr/>
        <p:txBody>
          <a:bodyPr/>
          <a:lstStyle/>
          <a:p>
            <a:fld id="{6F018532-68FE-4727-ADAE-C914B47EE807}" type="slidenum">
              <a:rPr lang="cs-CZ" smtClean="0"/>
              <a:t>18</a:t>
            </a:fld>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lnSpcReduction="10000"/>
          </a:bodyPr>
          <a:lstStyle/>
          <a:p>
            <a:r>
              <a:rPr lang="cs-CZ" dirty="0"/>
              <a:t>Řešení:</a:t>
            </a:r>
          </a:p>
          <a:p>
            <a:pPr lvl="0"/>
            <a:r>
              <a:rPr lang="cs-CZ" dirty="0"/>
              <a:t>Horizontální integrace ~ sdílení informací a plánování v rámci celého dodavatelsko-odběratelského řetězce.</a:t>
            </a:r>
          </a:p>
          <a:p>
            <a:endParaRPr lang="cs-CZ" dirty="0"/>
          </a:p>
          <a:p>
            <a:endParaRPr lang="cs-CZ" dirty="0"/>
          </a:p>
          <a:p>
            <a:r>
              <a:rPr lang="cs-CZ" dirty="0"/>
              <a:t>Analýza příčin efektu biče vedla k návrhům na zmenšení jeho vlivu v dodavatelských řetězcích:</a:t>
            </a:r>
          </a:p>
          <a:p>
            <a:pPr lvl="0"/>
            <a:r>
              <a:rPr lang="cs-CZ" dirty="0"/>
              <a:t>snížení nejistoty, </a:t>
            </a:r>
          </a:p>
          <a:p>
            <a:pPr lvl="0"/>
            <a:r>
              <a:rPr lang="cs-CZ" dirty="0"/>
              <a:t>snížení variability poptávky, </a:t>
            </a:r>
          </a:p>
          <a:p>
            <a:pPr lvl="0"/>
            <a:r>
              <a:rPr lang="cs-CZ" dirty="0"/>
              <a:t>zkrácení dodacích lhůt, </a:t>
            </a:r>
          </a:p>
          <a:p>
            <a:pPr lvl="0"/>
            <a:r>
              <a:rPr lang="cs-CZ" dirty="0"/>
              <a:t>strategické partnerství. </a:t>
            </a:r>
          </a:p>
          <a:p>
            <a:r>
              <a:rPr lang="cs-CZ" dirty="0"/>
              <a:t>Zmenšení nejistoty v celém dodavatelském řetězci centralizací informace o zákaznické poptávce je nejčastějším návrhem na omezení vlivu efektu biče. Avšak přestože každý stupeň řetězce bude používat stejné údaje, stejné metody prognózování a stejné metody objednávání, efekt biče bude působit i nadále.</a:t>
            </a:r>
          </a:p>
          <a:p>
            <a:r>
              <a:rPr lang="cs-CZ" dirty="0"/>
              <a:t>Snížení variability zákaznické poptávky znamená používat správnou marketingovou strategii. Eliminováním cenové propagace např. s využitím strategie EDLP (</a:t>
            </a:r>
            <a:r>
              <a:rPr lang="cs-CZ" dirty="0" err="1"/>
              <a:t>Every</a:t>
            </a:r>
            <a:r>
              <a:rPr lang="cs-CZ" dirty="0"/>
              <a:t> </a:t>
            </a:r>
            <a:r>
              <a:rPr lang="cs-CZ" dirty="0" err="1"/>
              <a:t>Day</a:t>
            </a:r>
            <a:r>
              <a:rPr lang="cs-CZ" dirty="0"/>
              <a:t> </a:t>
            </a:r>
            <a:r>
              <a:rPr lang="cs-CZ" dirty="0" err="1"/>
              <a:t>Low</a:t>
            </a:r>
            <a:r>
              <a:rPr lang="cs-CZ" dirty="0"/>
              <a:t> </a:t>
            </a:r>
            <a:r>
              <a:rPr lang="cs-CZ" dirty="0" err="1"/>
              <a:t>Pricing</a:t>
            </a:r>
            <a:r>
              <a:rPr lang="cs-CZ" dirty="0"/>
              <a:t>), je možné eliminovat zásadní změny v poptávce. Delší dodací lhůty zvyšují variabilitu způsobenou prognózováním poptávky, naopak zkracování dodacích lhůt může významně ovlivnit efekt biče. Strategické partnerství znamená kooperaci a koordinaci akcí v rámci celého dodavatelského řetězce. Očekávaným výsledkem je vzájemně prospěšné partnerství typu výhra-výhra, které vytváří synergický efekt, kdy celý řetězec je efektivnější než součet jeho jednotlivých částí. Vztahy partnerství jsou založeny na dodavatelských kontraktech, které jsou hodnoceny podle kritérií, jako jsou kvantita, kvalita, čas, náklady atd.</a:t>
            </a:r>
          </a:p>
          <a:p>
            <a:endParaRPr lang="cs-CZ" dirty="0"/>
          </a:p>
        </p:txBody>
      </p:sp>
      <p:sp>
        <p:nvSpPr>
          <p:cNvPr id="4" name="Zástupný symbol pro číslo snímku 3"/>
          <p:cNvSpPr>
            <a:spLocks noGrp="1"/>
          </p:cNvSpPr>
          <p:nvPr>
            <p:ph type="sldNum" sz="quarter" idx="10"/>
          </p:nvPr>
        </p:nvSpPr>
        <p:spPr/>
        <p:txBody>
          <a:bodyPr/>
          <a:lstStyle/>
          <a:p>
            <a:fld id="{6F018532-68FE-4727-ADAE-C914B47EE807}" type="slidenum">
              <a:rPr lang="cs-CZ" smtClean="0"/>
              <a:t>19</a:t>
            </a:fld>
            <a:endParaRPr 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8547C4CD-DD31-4C9F-85F2-D04EC526D88F}" type="slidenum">
              <a:rPr lang="cs-CZ" altLang="cs-CZ" smtClean="0">
                <a:solidFill>
                  <a:srgbClr val="000000"/>
                </a:solidFill>
                <a:latin typeface="Times New Roman" pitchFamily="16" charset="0"/>
              </a:rPr>
              <a:pPr eaLnBrk="1"/>
              <a:t>20</a:t>
            </a:fld>
            <a:endParaRPr lang="cs-CZ" altLang="cs-CZ">
              <a:solidFill>
                <a:srgbClr val="000000"/>
              </a:solidFill>
              <a:latin typeface="Times New Roman" pitchFamily="16" charset="0"/>
            </a:endParaRPr>
          </a:p>
        </p:txBody>
      </p:sp>
      <p:sp>
        <p:nvSpPr>
          <p:cNvPr id="47107"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7108"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42138039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idx="10"/>
          </p:nvPr>
        </p:nvSpPr>
        <p:spPr/>
        <p:txBody>
          <a:bodyPr/>
          <a:lstStyle/>
          <a:p>
            <a:pPr>
              <a:defRPr/>
            </a:pPr>
            <a:fld id="{24D2FC58-40CF-4A5F-BC55-AEE68CF1F9D2}" type="slidenum">
              <a:rPr lang="cs-CZ" smtClean="0"/>
              <a:pPr>
                <a:defRPr/>
              </a:pPr>
              <a:t>21</a:t>
            </a:fld>
            <a:endParaRPr lang="cs-CZ"/>
          </a:p>
        </p:txBody>
      </p:sp>
    </p:spTree>
    <p:extLst>
      <p:ext uri="{BB962C8B-B14F-4D97-AF65-F5344CB8AC3E}">
        <p14:creationId xmlns:p14="http://schemas.microsoft.com/office/powerpoint/2010/main" val="20769583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A4DE67A4-01F3-4564-A2B1-C748F72042C9}" type="slidenum">
              <a:rPr lang="cs-CZ" altLang="cs-CZ" smtClean="0">
                <a:solidFill>
                  <a:srgbClr val="000000"/>
                </a:solidFill>
                <a:latin typeface="Times New Roman" pitchFamily="16" charset="0"/>
              </a:rPr>
              <a:pPr eaLnBrk="1"/>
              <a:t>22</a:t>
            </a:fld>
            <a:endParaRPr lang="cs-CZ" altLang="cs-CZ">
              <a:solidFill>
                <a:srgbClr val="000000"/>
              </a:solidFill>
              <a:latin typeface="Times New Roman" pitchFamily="16" charset="0"/>
            </a:endParaRPr>
          </a:p>
        </p:txBody>
      </p:sp>
      <p:sp>
        <p:nvSpPr>
          <p:cNvPr id="48131"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8132" name="Text Box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a:ea typeface="Lucida Sans Unicode" charset="0"/>
                <a:cs typeface="Lucida Sans Unicode" charset="0"/>
              </a:rPr>
              <a:t>Rozlišují se </a:t>
            </a:r>
            <a:r>
              <a:rPr lang="cs-CZ" altLang="cs-CZ" b="1">
                <a:ea typeface="Lucida Sans Unicode" charset="0"/>
                <a:cs typeface="Lucida Sans Unicode" charset="0"/>
              </a:rPr>
              <a:t>tři typy nákupních situací:</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a:ea typeface="Lucida Sans Unicode" charset="0"/>
                <a:cs typeface="Lucida Sans Unicode" charset="0"/>
              </a:rPr>
              <a:t>opakované, rutinní nákupní situace, kdy dochází k pravidelným nákupům pro potřeby výroby, zajišťování oprav, administrativy aj.,</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a:ea typeface="Lucida Sans Unicode" charset="0"/>
                <a:cs typeface="Lucida Sans Unicode" charset="0"/>
              </a:rPr>
              <a:t>modifikované situace, při nichž vznikají odchylky od standardních nákupů, např. je požadována změna kvality téhož nakupovaného materiálu, konstrukční úpravy dosud dodávaných dílů atd.,</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a:ea typeface="Lucida Sans Unicode" charset="0"/>
                <a:cs typeface="Lucida Sans Unicode" charset="0"/>
              </a:rPr>
              <a:t>nové nákupní situace, které vyžadují pokrytí zcela nových potřeb organizace.</a:t>
            </a:r>
          </a:p>
        </p:txBody>
      </p:sp>
    </p:spTree>
    <p:extLst>
      <p:ext uri="{BB962C8B-B14F-4D97-AF65-F5344CB8AC3E}">
        <p14:creationId xmlns:p14="http://schemas.microsoft.com/office/powerpoint/2010/main" val="34656245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7B2625A4-14BC-4C76-8809-CB8E3899B5D2}" type="slidenum">
              <a:rPr lang="cs-CZ" altLang="cs-CZ" smtClean="0">
                <a:solidFill>
                  <a:srgbClr val="000000"/>
                </a:solidFill>
                <a:latin typeface="Times New Roman" pitchFamily="16" charset="0"/>
              </a:rPr>
              <a:pPr eaLnBrk="1"/>
              <a:t>23</a:t>
            </a:fld>
            <a:endParaRPr lang="cs-CZ" altLang="cs-CZ">
              <a:solidFill>
                <a:srgbClr val="000000"/>
              </a:solidFill>
              <a:latin typeface="Times New Roman" pitchFamily="16" charset="0"/>
            </a:endParaRPr>
          </a:p>
        </p:txBody>
      </p:sp>
      <p:sp>
        <p:nvSpPr>
          <p:cNvPr id="50179"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0180" name="Text Box 2"/>
          <p:cNvSpPr>
            <a:spLocks noGrp="1" noChangeArrowheads="1"/>
          </p:cNvSpPr>
          <p:nvPr>
            <p:ph type="body" idx="1"/>
          </p:nvPr>
        </p:nvSpPr>
        <p:spPr>
          <a:xfrm>
            <a:off x="756180" y="5088991"/>
            <a:ext cx="6052615" cy="7861767"/>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ormAutofit lnSpcReduction="10000"/>
          </a:bodyPr>
          <a:lstStyle/>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Proces nákupu lze rozčlenit do osmi kroků:</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i="1">
                <a:ea typeface="Lucida Sans Unicode" charset="0"/>
                <a:cs typeface="Lucida Sans Unicode" charset="0"/>
              </a:rPr>
              <a:t>Specifikace potřeb organizace</a:t>
            </a:r>
            <a:r>
              <a:rPr lang="cs-CZ" altLang="cs-CZ" sz="900">
                <a:ea typeface="Lucida Sans Unicode" charset="0"/>
                <a:cs typeface="Lucida Sans Unicode" charset="0"/>
              </a:rPr>
              <a:t> – lze rozdělit na výrobní a nevýrobní spotřebu, je časově náročná, protože různé útvary mají různý charakter spotřeby. Pracovníci nákupu musí mít přehled o současných a budoucích potřebách podniku, aby mohli určit požadavky na dodavatele. Důležité je také určit možné odchylky od plánovaných potřeb, které ještě bude podnik schopen akceptovat.</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i="1">
                <a:ea typeface="Lucida Sans Unicode" charset="0"/>
                <a:cs typeface="Lucida Sans Unicode" charset="0"/>
              </a:rPr>
              <a:t>Určení druhu výrobků a jejich kvality</a:t>
            </a:r>
            <a:r>
              <a:rPr lang="cs-CZ" altLang="cs-CZ" sz="900">
                <a:ea typeface="Lucida Sans Unicode" charset="0"/>
                <a:cs typeface="Lucida Sans Unicode" charset="0"/>
              </a:rPr>
              <a:t> – je nutno věnovat pozornost kvalitativním nárokům, dodacím podmínkám a dalším službám, které bude podnik od dodavatele požadovat.</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i="1">
                <a:ea typeface="Lucida Sans Unicode" charset="0"/>
                <a:cs typeface="Lucida Sans Unicode" charset="0"/>
              </a:rPr>
              <a:t>Detailní specifikace potřeb</a:t>
            </a:r>
            <a:r>
              <a:rPr lang="cs-CZ" altLang="cs-CZ" sz="900">
                <a:ea typeface="Lucida Sans Unicode" charset="0"/>
                <a:cs typeface="Lucida Sans Unicode" charset="0"/>
              </a:rPr>
              <a:t> – požaduje se úzká spolupráce kupujícího a dodavatele. Oba musí být aktivní, sdělovat si informace.</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Pracovníci různých úseků podniku, kteří spolupracují při zpracování specifikace technických požadavků a podmínek nákupu, by se měli kontaktovat s potenciálními uživateli s cílem přesného určení vlastností produktu. Výsledkem konzultací je komplexně specifikovaný produkt ve formě seznamu požadavků (nabídkové dokumentace). Zároveň se projeví jeho užitečnost: jeho vhodnosti k praktickému použiti v podniku vyplynou podmínky týkající se ceny a optimální realizace zásobování </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Užitečnost produktu se pohybuje mezi dvěma hranicemi (obrázek 12):</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nedostatečné jakosti (pod úrovní požadované jakosti). to se týká těch charakteristik produktu. které neodpovídají přesně potřebám uživatelů (což neznamená. že produkt je špatný!).</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vyšší jakosti (nad úrovni požadované jakosti), to se týká těch charakteristik produktu. které uživatel nepotřebuje.</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i="1">
                <a:ea typeface="Lucida Sans Unicode" charset="0"/>
                <a:cs typeface="Lucida Sans Unicode" charset="0"/>
              </a:rPr>
              <a:t>Identifikace dodavatele</a:t>
            </a:r>
            <a:r>
              <a:rPr lang="cs-CZ" altLang="cs-CZ" sz="900">
                <a:ea typeface="Lucida Sans Unicode" charset="0"/>
                <a:cs typeface="Lucida Sans Unicode" charset="0"/>
              </a:rPr>
              <a:t> – nutné získat informace o dodavatelích (Zlaté stránky, časopisy, internet, …). Dodavatelé sami zasílají nabídky, nabízejí výrobky poštou, osobně apod.</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i="1">
                <a:ea typeface="Lucida Sans Unicode" charset="0"/>
                <a:cs typeface="Lucida Sans Unicode" charset="0"/>
              </a:rPr>
              <a:t>Nabídkové řízení</a:t>
            </a:r>
            <a:r>
              <a:rPr lang="cs-CZ" altLang="cs-CZ" sz="900">
                <a:ea typeface="Lucida Sans Unicode" charset="0"/>
                <a:cs typeface="Lucida Sans Unicode" charset="0"/>
              </a:rPr>
              <a:t> – dodavatelé předávají své nabídky. Nakupující je musí vyhodnotit z hlediska: ceny, dodacích podmínek, servisních služeb, dodávek náhradních dílů, spolehlivosti, úrovně výroby apod.</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i="1">
                <a:ea typeface="Lucida Sans Unicode" charset="0"/>
                <a:cs typeface="Lucida Sans Unicode" charset="0"/>
              </a:rPr>
              <a:t>Výběr dodavatele a stanovení ceny</a:t>
            </a:r>
            <a:r>
              <a:rPr lang="cs-CZ" altLang="cs-CZ" sz="900">
                <a:ea typeface="Lucida Sans Unicode" charset="0"/>
                <a:cs typeface="Lucida Sans Unicode" charset="0"/>
              </a:rPr>
              <a:t> – je výsledkem nabídkového řízení. Cena je funkcí kvality, a proto nízká cena nemusí být nejvýhodnější. Úspory v nákupu mohou znamenat ztráty ve výrobě. Důležité jsou i náklady na dopravu, skladování, administrativu atd. Problémem může být počet dodavatelů, méně dodavatelů má výhody: </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nižší variabilita dodacích cyklů,</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jednodušší komunikace,</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vyšší ochota dodavatelů ke spolupráci a zlepšování kvality,</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lepší úroveň vztahů s partnery.</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Má i nevýhody a to především riziko poruch v dodávkách u menšího počtu dodavatelů. Z toho vyplývá důležitost kritéria spolehlivosti, to je snaha uzavírat dlouhodobé kontrakty s dodavateli.</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Výběr dodavatele je příklad vícekriteriálního rozhodování, existuje řada rozhodovacích metod (např. rozhodovací analýza, párové srovnávání, …). Výsledkem by měl být výběr dodavatele s nejlepším skóre.</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V nákupní skupině může docházet ke střetu zájmů (cena x kvalita, snadnost výroby x technické provedení, skladování x náklady na dopravu, vliv dodavatele na finanční situaci podniku).</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i="1">
                <a:ea typeface="Lucida Sans Unicode" charset="0"/>
                <a:cs typeface="Lucida Sans Unicode" charset="0"/>
              </a:rPr>
              <a:t>Uzavření hospodářské smlouvy a vystavení objednávky.</a:t>
            </a:r>
            <a:r>
              <a:rPr lang="cs-CZ" altLang="cs-CZ" sz="900">
                <a:ea typeface="Lucida Sans Unicode" charset="0"/>
                <a:cs typeface="Lucida Sans Unicode" charset="0"/>
              </a:rPr>
              <a:t>  Objednávka a smlouva musí být v souladu s požadavky zákazníků, kapacitními možnostmi podniku a zvoleným nákupním postupem.</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i="1">
                <a:solidFill>
                  <a:srgbClr val="FF0000"/>
                </a:solidFill>
                <a:ea typeface="Lucida Sans Unicode" charset="0"/>
                <a:cs typeface="Lucida Sans Unicode" charset="0"/>
              </a:rPr>
              <a:t>Trvalé sledování dodavatelů a jejich vyhodnocování</a:t>
            </a:r>
            <a:r>
              <a:rPr lang="cs-CZ" altLang="cs-CZ" sz="900">
                <a:ea typeface="Lucida Sans Unicode" charset="0"/>
                <a:cs typeface="Lucida Sans Unicode" charset="0"/>
              </a:rPr>
              <a:t>. Je nutné vědět, že dodavatel dodá produkt v požadované kvalitě, že ji bude schopen dlouhodobě dodržovat. Péče o kvalitu začíná na vstupu (státní zájem na ochranu spotřebitele je upraven zákonem). Aby byli výrobci konkurence schopní, musí zvyšovat produktivitu práce, udržet úroveň rentability a snižovat ceny surovin. Proto musí dodavatelé i odběratelé spolupracovat na vývoji nových výrobků.</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U hlavních dodavatelů je nutno sledovat:</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finanční zdraví dodavatele, jak se vyvíjí jeho prodej, kdo jsou jeho hlavní zákazníci, jaké jsou jeho výkazy hospodaření,</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perspektivnost dodavatele, kolik má pracovníků ve vývoji, jaká je tvůrčí úroveň práce v organizaci,</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jeho výrobní schopnosti, kolik má výrobních jednotek, jaká je úroveň řízení výroby,</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jeho dodavatelské výkony, jak je schopen dodržovat dodací lhůty, dohodnutá množství a kvalitu,</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jeho výrobní sortiment, který je schopen nabízet, balení výrobků, úroveň paletizace, kontejnerizace dodávek,</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cenový vývoj, jeho trendy v cenové politice, vývoj nákladů,</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schopnost akceptovat moderní trendy v řízení výroby a zásob.</a:t>
            </a:r>
          </a:p>
        </p:txBody>
      </p:sp>
    </p:spTree>
    <p:extLst>
      <p:ext uri="{BB962C8B-B14F-4D97-AF65-F5344CB8AC3E}">
        <p14:creationId xmlns:p14="http://schemas.microsoft.com/office/powerpoint/2010/main" val="7891110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idx="10"/>
          </p:nvPr>
        </p:nvSpPr>
        <p:spPr/>
        <p:txBody>
          <a:bodyPr/>
          <a:lstStyle/>
          <a:p>
            <a:pPr>
              <a:defRPr/>
            </a:pPr>
            <a:fld id="{24D2FC58-40CF-4A5F-BC55-AEE68CF1F9D2}" type="slidenum">
              <a:rPr lang="cs-CZ" smtClean="0"/>
              <a:pPr>
                <a:defRPr/>
              </a:pPr>
              <a:t>24</a:t>
            </a:fld>
            <a:endParaRPr lang="cs-CZ"/>
          </a:p>
        </p:txBody>
      </p:sp>
    </p:spTree>
    <p:extLst>
      <p:ext uri="{BB962C8B-B14F-4D97-AF65-F5344CB8AC3E}">
        <p14:creationId xmlns:p14="http://schemas.microsoft.com/office/powerpoint/2010/main" val="2921859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85000" lnSpcReduction="20000"/>
          </a:bodyPr>
          <a:lstStyle/>
          <a:p>
            <a:r>
              <a:rPr lang="cs-CZ" b="1" dirty="0"/>
              <a:t>Dodavatelský řetězec </a:t>
            </a:r>
            <a:r>
              <a:rPr lang="cs-CZ" dirty="0"/>
              <a:t>je definován jako vícestupňový systém dodavatelů, výrobců, distributorů, prodejců a zákazníků. Mezi stupni dodavatelského řetězce v obou směrech proudí materiálové, finanční, informační a rozhodovací toky. Materiálové toky zahrnuji toky nových produktů směrem od dodavatelů k zákazníkům a opačně toky vracení, servisu, recyklace a likvidace produktů. Finanční toky zahrnuji různé druhy plateb, úvěry, toky plynoucí z vlastnických vztahů atd. Informační toky propojují systém informacemi o objednávkách, dodávkách, plánech atd. Rozhodovací toky jsou posloupnosti rozhodnutí účastníků, ovlivňující celkovou výkonnost řetězce. </a:t>
            </a:r>
          </a:p>
          <a:p>
            <a:r>
              <a:rPr lang="cs-CZ" dirty="0"/>
              <a:t>Ve srovnání s logistickým řetězcem se dodavatelský řetězec rozšiřuje po i proti směru materiálového toku – v něm jsou integrovány všechny aktivity počínající </a:t>
            </a:r>
            <a:r>
              <a:rPr lang="cs-CZ" dirty="0" err="1"/>
              <a:t>těţbou</a:t>
            </a:r>
            <a:r>
              <a:rPr lang="cs-CZ" dirty="0"/>
              <a:t> prvotních přírodních zdrojů </a:t>
            </a:r>
            <a:r>
              <a:rPr lang="cs-CZ" dirty="0" err="1"/>
              <a:t>aţ</a:t>
            </a:r>
            <a:r>
              <a:rPr lang="cs-CZ" dirty="0"/>
              <a:t> po dopravu </a:t>
            </a:r>
            <a:r>
              <a:rPr lang="cs-CZ" dirty="0" err="1"/>
              <a:t>zboţí</a:t>
            </a:r>
            <a:r>
              <a:rPr lang="cs-CZ" dirty="0"/>
              <a:t> konečnému zákazníkovi. Koncepce dodavatelského řetězce v sobě dále zahrnuje všechny aktivity spojené s realizací zpětných toků vrácených nebo </a:t>
            </a:r>
            <a:r>
              <a:rPr lang="cs-CZ" dirty="0" err="1"/>
              <a:t>pouţitých</a:t>
            </a:r>
            <a:r>
              <a:rPr lang="cs-CZ" dirty="0"/>
              <a:t> výrobků, likvidací odpadů apod.23 </a:t>
            </a:r>
          </a:p>
          <a:p>
            <a:r>
              <a:rPr lang="cs-CZ" b="1" dirty="0"/>
              <a:t>2.3. Logistická síť. Dodavatelská síť. </a:t>
            </a:r>
            <a:endParaRPr lang="cs-CZ" dirty="0"/>
          </a:p>
          <a:p>
            <a:r>
              <a:rPr lang="cs-CZ" dirty="0"/>
              <a:t>"Sít´" popisuje </a:t>
            </a:r>
            <a:r>
              <a:rPr lang="cs-CZ" dirty="0" err="1"/>
              <a:t>sloţitější</a:t>
            </a:r>
            <a:r>
              <a:rPr lang="cs-CZ" dirty="0"/>
              <a:t> strukturu, kde organizace mohou být propletené a existují obousměrné výměny; "řetězec" popisuje jednodušší, sekvenční soubor vztahů.24 </a:t>
            </a:r>
          </a:p>
          <a:p>
            <a:r>
              <a:rPr lang="cs-CZ" b="1" dirty="0"/>
              <a:t>Logistická sít </a:t>
            </a:r>
            <a:r>
              <a:rPr lang="cs-CZ" dirty="0"/>
              <a:t>je vybraná </a:t>
            </a:r>
            <a:r>
              <a:rPr lang="cs-CZ" dirty="0" err="1"/>
              <a:t>mnoţina</a:t>
            </a:r>
            <a:r>
              <a:rPr lang="cs-CZ" dirty="0"/>
              <a:t> více autonomních organizací, </a:t>
            </a:r>
            <a:r>
              <a:rPr lang="cs-CZ" dirty="0" err="1"/>
              <a:t>jenţ</a:t>
            </a:r>
            <a:r>
              <a:rPr lang="cs-CZ" dirty="0"/>
              <a:t> jsou v přímé a nebo nepřímé interakci </a:t>
            </a:r>
            <a:r>
              <a:rPr lang="cs-CZ" dirty="0" err="1"/>
              <a:t>zaloţené</a:t>
            </a:r>
            <a:r>
              <a:rPr lang="cs-CZ" dirty="0"/>
              <a:t> na dohodách mezi organizacemi25. </a:t>
            </a:r>
          </a:p>
          <a:p>
            <a:r>
              <a:rPr lang="cs-CZ" dirty="0"/>
              <a:t>Dodavatelské řetězce se transformují v </a:t>
            </a:r>
            <a:r>
              <a:rPr lang="cs-CZ" b="1" dirty="0"/>
              <a:t>dodavatelské sítě</a:t>
            </a:r>
            <a:r>
              <a:rPr lang="cs-CZ" dirty="0"/>
              <a:t>, dochází k jejich propojení jak ve vertikálním, tak horizontálním směru. Integrace je nezbytná i u </a:t>
            </a:r>
            <a:r>
              <a:rPr lang="cs-CZ" dirty="0" err="1"/>
              <a:t>manaţerských</a:t>
            </a:r>
            <a:r>
              <a:rPr lang="cs-CZ" dirty="0"/>
              <a:t> funkcí, plánování, nákupu, předvídání poptávky, marketingu, financování aj. Konečně funkce dodavatelského řetězce není </a:t>
            </a:r>
            <a:r>
              <a:rPr lang="cs-CZ" dirty="0" err="1"/>
              <a:t>moţná</a:t>
            </a:r>
            <a:r>
              <a:rPr lang="cs-CZ" dirty="0"/>
              <a:t> bez vzájemné důvěry, předávání informací a vzájemně prospěšné spolupráce mezi partnery, kteří činnosti v řetězci realizují </a:t>
            </a:r>
            <a:endParaRPr lang="en-US" dirty="0"/>
          </a:p>
          <a:p>
            <a:endParaRPr lang="en-US" dirty="0"/>
          </a:p>
          <a:p>
            <a:pPr defTabSz="915772">
              <a:defRPr/>
            </a:pPr>
            <a:r>
              <a:rPr lang="cs-CZ" dirty="0"/>
              <a:t>integrovaný procesní logistický řetězec vedoucí od dodavatelů až ke konečnému zákazníkovi (konečným zákazníkům), resp. k recyklaci. </a:t>
            </a:r>
          </a:p>
          <a:p>
            <a:pPr defTabSz="915772">
              <a:defRPr/>
            </a:pPr>
            <a:r>
              <a:rPr lang="cs-CZ" dirty="0"/>
              <a:t>Zdroj konkurenční výhody zásadního významu.</a:t>
            </a:r>
          </a:p>
          <a:p>
            <a:r>
              <a:rPr lang="cs-CZ" dirty="0"/>
              <a:t>Posloupnost kroků přidávajících hodnotu, vedoucí k uspokojení konečného zákazníka, zprostředkovaných informačními technologiemi, dopravou, sklady ad.</a:t>
            </a:r>
          </a:p>
          <a:p>
            <a:endParaRPr lang="cs-CZ" dirty="0"/>
          </a:p>
          <a:p>
            <a:endParaRPr lang="cs-CZ" dirty="0"/>
          </a:p>
          <a:p>
            <a:r>
              <a:rPr lang="pl-PL" b="1" dirty="0"/>
              <a:t>dodavatelský řetězec -</a:t>
            </a:r>
            <a:r>
              <a:rPr lang="cs-CZ" dirty="0"/>
              <a:t>všechny stupně přímo a nepřímo požadované pro uspokojení požadavků zákazníka.</a:t>
            </a:r>
          </a:p>
          <a:p>
            <a:pPr>
              <a:buNone/>
            </a:pPr>
            <a:r>
              <a:rPr lang="pl-PL" b="1" dirty="0"/>
              <a:t>Zahrnuje: výrobce a dodavatele, ale také</a:t>
            </a:r>
          </a:p>
          <a:p>
            <a:pPr>
              <a:buNone/>
            </a:pPr>
            <a:r>
              <a:rPr lang="cs-CZ" dirty="0"/>
              <a:t>přepravce, sklady, obchodníky a zákazníky </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3</a:t>
            </a:fld>
            <a:endParaRPr lang="cs-CZ"/>
          </a:p>
        </p:txBody>
      </p:sp>
    </p:spTree>
    <p:extLst>
      <p:ext uri="{BB962C8B-B14F-4D97-AF65-F5344CB8AC3E}">
        <p14:creationId xmlns:p14="http://schemas.microsoft.com/office/powerpoint/2010/main" val="11245642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3F69B690-1C39-4FA2-AA29-E64A96FDC9BA}" type="slidenum">
              <a:rPr lang="cs-CZ" altLang="cs-CZ" smtClean="0">
                <a:solidFill>
                  <a:srgbClr val="000000"/>
                </a:solidFill>
                <a:latin typeface="Times New Roman" pitchFamily="16" charset="0"/>
              </a:rPr>
              <a:pPr eaLnBrk="1"/>
              <a:t>25</a:t>
            </a:fld>
            <a:endParaRPr lang="cs-CZ" altLang="cs-CZ">
              <a:solidFill>
                <a:srgbClr val="000000"/>
              </a:solidFill>
              <a:latin typeface="Times New Roman" pitchFamily="16" charset="0"/>
            </a:endParaRPr>
          </a:p>
        </p:txBody>
      </p:sp>
      <p:sp>
        <p:nvSpPr>
          <p:cNvPr id="49155"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Text Box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a:ea typeface="Lucida Sans Unicode" charset="0"/>
                <a:cs typeface="Lucida Sans Unicode" charset="0"/>
              </a:rPr>
              <a:t>Proces nákupu se také liší podle toho, zda jde o nákup:</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a:ea typeface="Lucida Sans Unicode" charset="0"/>
                <a:cs typeface="Lucida Sans Unicode" charset="0"/>
              </a:rPr>
              <a:t>Investičních celků (strojů, výrobních linek, …),</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a:ea typeface="Lucida Sans Unicode" charset="0"/>
                <a:cs typeface="Lucida Sans Unicode" charset="0"/>
              </a:rPr>
              <a:t>Ostatní produkty (surovin, paliv, dílů, …).</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a:ea typeface="Lucida Sans Unicode" charset="0"/>
                <a:cs typeface="Lucida Sans Unicode" charset="0"/>
              </a:rPr>
              <a:t>Každý člen nákupní skupiny může hrát roli toho, který nákup iniciuje, ovlivňuje, předmět nákupu používá, nákup realizuje, nákup organizuje a o nákupu rozhoduje.</a:t>
            </a:r>
          </a:p>
        </p:txBody>
      </p:sp>
    </p:spTree>
    <p:extLst>
      <p:ext uri="{BB962C8B-B14F-4D97-AF65-F5344CB8AC3E}">
        <p14:creationId xmlns:p14="http://schemas.microsoft.com/office/powerpoint/2010/main" val="34706177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7D1414A0-FC0C-4693-9D8F-EC93DA2F40A0}" type="slidenum">
              <a:rPr lang="cs-CZ" altLang="cs-CZ" smtClean="0">
                <a:solidFill>
                  <a:srgbClr val="000000"/>
                </a:solidFill>
                <a:latin typeface="Times New Roman" pitchFamily="16" charset="0"/>
              </a:rPr>
              <a:pPr eaLnBrk="1"/>
              <a:t>26</a:t>
            </a:fld>
            <a:endParaRPr lang="cs-CZ" altLang="cs-CZ">
              <a:solidFill>
                <a:srgbClr val="000000"/>
              </a:solidFill>
              <a:latin typeface="Times New Roman" pitchFamily="16" charset="0"/>
            </a:endParaRPr>
          </a:p>
        </p:txBody>
      </p:sp>
      <p:sp>
        <p:nvSpPr>
          <p:cNvPr id="51203" name="Rectangle 1"/>
          <p:cNvSpPr>
            <a:spLocks noGrp="1" noRot="1" noChangeAspect="1" noChangeArrowheads="1" noTextEdit="1"/>
          </p:cNvSpPr>
          <p:nvPr>
            <p:ph type="sldImg"/>
          </p:nvPr>
        </p:nvSpPr>
        <p:spPr>
          <a:xfrm>
            <a:off x="1200150" y="814388"/>
            <a:ext cx="5164138" cy="3875087"/>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04"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7363519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04EA4515-D758-4CFA-AE60-EF423DDE31BA}" type="slidenum">
              <a:rPr lang="cs-CZ" altLang="cs-CZ" smtClean="0">
                <a:solidFill>
                  <a:srgbClr val="000000"/>
                </a:solidFill>
                <a:latin typeface="Times New Roman" pitchFamily="16" charset="0"/>
              </a:rPr>
              <a:pPr eaLnBrk="1"/>
              <a:t>27</a:t>
            </a:fld>
            <a:endParaRPr lang="cs-CZ" altLang="cs-CZ">
              <a:solidFill>
                <a:srgbClr val="000000"/>
              </a:solidFill>
              <a:latin typeface="Times New Roman" pitchFamily="16" charset="0"/>
            </a:endParaRPr>
          </a:p>
        </p:txBody>
      </p:sp>
      <p:sp>
        <p:nvSpPr>
          <p:cNvPr id="52227"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2228"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26544692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E449D54C-10E4-4896-9459-E009B2A18FEA}" type="slidenum">
              <a:rPr lang="cs-CZ" altLang="cs-CZ" smtClean="0">
                <a:solidFill>
                  <a:srgbClr val="000000"/>
                </a:solidFill>
                <a:latin typeface="Times New Roman" pitchFamily="16" charset="0"/>
              </a:rPr>
              <a:pPr eaLnBrk="1"/>
              <a:t>28</a:t>
            </a:fld>
            <a:endParaRPr lang="cs-CZ" altLang="cs-CZ">
              <a:solidFill>
                <a:srgbClr val="000000"/>
              </a:solidFill>
              <a:latin typeface="Times New Roman" pitchFamily="16" charset="0"/>
            </a:endParaRPr>
          </a:p>
        </p:txBody>
      </p:sp>
      <p:sp>
        <p:nvSpPr>
          <p:cNvPr id="53251" name="Rectangle 1"/>
          <p:cNvSpPr>
            <a:spLocks noGrp="1" noRot="1" noChangeAspect="1" noChangeArrowheads="1" noTextEdit="1"/>
          </p:cNvSpPr>
          <p:nvPr>
            <p:ph type="sldImg"/>
          </p:nvPr>
        </p:nvSpPr>
        <p:spPr>
          <a:xfrm>
            <a:off x="1104900" y="814388"/>
            <a:ext cx="5351463" cy="4014787"/>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3252" name="Rectangle 2"/>
          <p:cNvSpPr>
            <a:spLocks noGrp="1" noChangeArrowheads="1"/>
          </p:cNvSpPr>
          <p:nvPr>
            <p:ph type="body" idx="1"/>
          </p:nvPr>
        </p:nvSpPr>
        <p:spPr>
          <a:xfrm>
            <a:off x="756181" y="5088992"/>
            <a:ext cx="6051027" cy="4820144"/>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graphicFrame>
        <p:nvGraphicFramePr>
          <p:cNvPr id="53253" name="Object 3"/>
          <p:cNvGraphicFramePr>
            <a:graphicFrameLocks noChangeAspect="1"/>
          </p:cNvGraphicFramePr>
          <p:nvPr/>
        </p:nvGraphicFramePr>
        <p:xfrm>
          <a:off x="-101671" y="1622624"/>
          <a:ext cx="8387876" cy="4581523"/>
        </p:xfrm>
        <a:graphic>
          <a:graphicData uri="http://schemas.openxmlformats.org/presentationml/2006/ole">
            <mc:AlternateContent xmlns:mc="http://schemas.openxmlformats.org/markup-compatibility/2006">
              <mc:Choice xmlns:v="urn:schemas-microsoft-com:vml" Requires="v">
                <p:oleObj r:id="rId3" imgW="7201905" imgH="4580952" progId="">
                  <p:embed/>
                </p:oleObj>
              </mc:Choice>
              <mc:Fallback>
                <p:oleObj r:id="rId3" imgW="7201905" imgH="4580952"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671" y="1622624"/>
                        <a:ext cx="8387876" cy="458152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3614475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29D43B6C-EF36-44EB-8FD6-5A705E206590}" type="slidenum">
              <a:rPr lang="cs-CZ" altLang="cs-CZ" smtClean="0">
                <a:solidFill>
                  <a:srgbClr val="000000"/>
                </a:solidFill>
                <a:latin typeface="Times New Roman" pitchFamily="16" charset="0"/>
              </a:rPr>
              <a:pPr eaLnBrk="1"/>
              <a:t>29</a:t>
            </a:fld>
            <a:endParaRPr lang="cs-CZ" altLang="cs-CZ">
              <a:solidFill>
                <a:srgbClr val="000000"/>
              </a:solidFill>
              <a:latin typeface="Times New Roman" pitchFamily="16" charset="0"/>
            </a:endParaRPr>
          </a:p>
        </p:txBody>
      </p:sp>
      <p:sp>
        <p:nvSpPr>
          <p:cNvPr id="54275"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4276"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spcBef>
                <a:spcPts val="639"/>
              </a:spcBef>
              <a:spcAft>
                <a:spcPts val="1427"/>
              </a:spcAft>
            </a:pPr>
            <a:endParaRPr lang="cs-CZ" altLang="cs-CZ" dirty="0">
              <a:latin typeface="Calibri" charset="0"/>
            </a:endParaRPr>
          </a:p>
          <a:p>
            <a:pPr>
              <a:spcBef>
                <a:spcPts val="639"/>
              </a:spcBef>
              <a:spcAft>
                <a:spcPts val="1427"/>
              </a:spcAft>
            </a:pPr>
            <a:r>
              <a:rPr lang="cs-CZ" altLang="cs-CZ" dirty="0">
                <a:latin typeface="Calibri" charset="0"/>
              </a:rPr>
              <a:t>Potřebné informace může nákupce čerpat ze dvou zdrojů:</a:t>
            </a:r>
          </a:p>
          <a:p>
            <a:pPr>
              <a:spcBef>
                <a:spcPts val="639"/>
              </a:spcBef>
              <a:spcAft>
                <a:spcPts val="1427"/>
              </a:spcAft>
              <a:buSzPct val="45000"/>
              <a:buFont typeface="Arial" charset="0"/>
              <a:buChar char="•"/>
            </a:pPr>
            <a:r>
              <a:rPr lang="cs-CZ" altLang="cs-CZ" dirty="0">
                <a:latin typeface="Calibri" charset="0"/>
              </a:rPr>
              <a:t>z katalogu produktů, který informuje o cenách a množstvích již dodaných a také o stavu zásob produktu,</a:t>
            </a:r>
          </a:p>
          <a:p>
            <a:pPr>
              <a:spcBef>
                <a:spcPts val="639"/>
              </a:spcBef>
              <a:spcAft>
                <a:spcPts val="1427"/>
              </a:spcAft>
              <a:buSzPct val="45000"/>
              <a:buFont typeface="Arial" charset="0"/>
              <a:buChar char="•"/>
            </a:pPr>
            <a:r>
              <a:rPr lang="cs-CZ" altLang="cs-CZ" dirty="0">
                <a:latin typeface="Calibri" charset="0"/>
              </a:rPr>
              <a:t>z katalogu dodavatelů, který obsahuje charakteristiky již známých dodavatelů, včetně záznamů o jejich přednostech a nedostatcích.</a:t>
            </a:r>
          </a:p>
          <a:p>
            <a:pPr>
              <a:spcBef>
                <a:spcPts val="639"/>
              </a:spcBef>
              <a:spcAft>
                <a:spcPts val="1427"/>
              </a:spcAft>
            </a:pPr>
            <a:endParaRPr lang="cs-CZ" altLang="cs-CZ" dirty="0">
              <a:latin typeface="Calibri" charset="0"/>
            </a:endParaRPr>
          </a:p>
        </p:txBody>
      </p:sp>
    </p:spTree>
    <p:extLst>
      <p:ext uri="{BB962C8B-B14F-4D97-AF65-F5344CB8AC3E}">
        <p14:creationId xmlns:p14="http://schemas.microsoft.com/office/powerpoint/2010/main" val="2227980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DB77DC02-201C-4200-8C09-6EBB145CC736}" type="slidenum">
              <a:rPr lang="cs-CZ" altLang="cs-CZ" smtClean="0">
                <a:solidFill>
                  <a:srgbClr val="000000"/>
                </a:solidFill>
                <a:latin typeface="Times New Roman" pitchFamily="16" charset="0"/>
              </a:rPr>
              <a:pPr eaLnBrk="1"/>
              <a:t>30</a:t>
            </a:fld>
            <a:endParaRPr lang="cs-CZ" altLang="cs-CZ">
              <a:solidFill>
                <a:srgbClr val="000000"/>
              </a:solidFill>
              <a:latin typeface="Times New Roman" pitchFamily="16" charset="0"/>
            </a:endParaRPr>
          </a:p>
        </p:txBody>
      </p:sp>
      <p:sp>
        <p:nvSpPr>
          <p:cNvPr id="55299"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5300"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42764900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972AB5AE-92F5-49CE-A67B-4618041EB683}" type="slidenum">
              <a:rPr lang="cs-CZ" altLang="cs-CZ" smtClean="0">
                <a:solidFill>
                  <a:srgbClr val="000000"/>
                </a:solidFill>
                <a:latin typeface="Times New Roman" pitchFamily="16" charset="0"/>
              </a:rPr>
              <a:pPr eaLnBrk="1"/>
              <a:t>31</a:t>
            </a:fld>
            <a:endParaRPr lang="cs-CZ" altLang="cs-CZ">
              <a:solidFill>
                <a:srgbClr val="000000"/>
              </a:solidFill>
              <a:latin typeface="Times New Roman" pitchFamily="16" charset="0"/>
            </a:endParaRPr>
          </a:p>
        </p:txBody>
      </p:sp>
      <p:sp>
        <p:nvSpPr>
          <p:cNvPr id="56323"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6324"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23816266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68A27954-5AA7-4A40-8B08-37CC021DB52D}" type="slidenum">
              <a:rPr lang="cs-CZ" altLang="cs-CZ" smtClean="0">
                <a:solidFill>
                  <a:srgbClr val="000000"/>
                </a:solidFill>
                <a:latin typeface="Times New Roman" pitchFamily="16" charset="0"/>
              </a:rPr>
              <a:pPr eaLnBrk="1"/>
              <a:t>32</a:t>
            </a:fld>
            <a:endParaRPr lang="cs-CZ" altLang="cs-CZ">
              <a:solidFill>
                <a:srgbClr val="000000"/>
              </a:solidFill>
              <a:latin typeface="Times New Roman" pitchFamily="16" charset="0"/>
            </a:endParaRPr>
          </a:p>
        </p:txBody>
      </p:sp>
      <p:sp>
        <p:nvSpPr>
          <p:cNvPr id="57347"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7348"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12409306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6E368E17-AFED-4DAA-A2C7-0C800CFF0A9F}" type="slidenum">
              <a:rPr lang="cs-CZ" altLang="cs-CZ" smtClean="0">
                <a:solidFill>
                  <a:srgbClr val="000000"/>
                </a:solidFill>
                <a:latin typeface="Times New Roman" pitchFamily="16" charset="0"/>
              </a:rPr>
              <a:pPr eaLnBrk="1"/>
              <a:t>33</a:t>
            </a:fld>
            <a:endParaRPr lang="cs-CZ" altLang="cs-CZ">
              <a:solidFill>
                <a:srgbClr val="000000"/>
              </a:solidFill>
              <a:latin typeface="Times New Roman" pitchFamily="16" charset="0"/>
            </a:endParaRPr>
          </a:p>
        </p:txBody>
      </p:sp>
      <p:sp>
        <p:nvSpPr>
          <p:cNvPr id="58371"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2"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20266451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59D39FB9-5F55-4A58-AF56-8E13532A8648}" type="slidenum">
              <a:rPr lang="cs-CZ" altLang="cs-CZ" smtClean="0">
                <a:solidFill>
                  <a:srgbClr val="000000"/>
                </a:solidFill>
                <a:latin typeface="Times New Roman" pitchFamily="16" charset="0"/>
              </a:rPr>
              <a:pPr eaLnBrk="1"/>
              <a:t>34</a:t>
            </a:fld>
            <a:endParaRPr lang="cs-CZ" altLang="cs-CZ">
              <a:solidFill>
                <a:srgbClr val="000000"/>
              </a:solidFill>
              <a:latin typeface="Times New Roman" pitchFamily="16" charset="0"/>
            </a:endParaRPr>
          </a:p>
        </p:txBody>
      </p:sp>
      <p:sp>
        <p:nvSpPr>
          <p:cNvPr id="59395"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9396"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230754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defTabSz="915772">
              <a:defRPr/>
            </a:pPr>
            <a:r>
              <a:rPr lang="cs-CZ" dirty="0"/>
              <a:t>Mezi stupni dodavatelského řetězce v obou směrech proudí materiálové, finanční, informační a rozhodovací toky. Materiálové toky zahrnuji toky nových produktů směrem od dodavatelů k zákazníkům a opačně toky vracení, servisu, recyklace a likvidace produktů. Finanční toky zahrnuji různé druhy plateb, úvěry, toky plynoucí z vlastnických vztahů atd. Informační toky propojují systém informacemi o objednávkách, dodávkách, plánech atd. Rozhodovací toky jsou posloupnosti rozhodnutí účastníků, ovlivňující celkovou výkonnost řetězce.</a:t>
            </a:r>
          </a:p>
          <a:p>
            <a:endParaRPr lang="cs-CZ" dirty="0"/>
          </a:p>
        </p:txBody>
      </p:sp>
      <p:sp>
        <p:nvSpPr>
          <p:cNvPr id="4" name="Zástupný symbol pro číslo snímku 3"/>
          <p:cNvSpPr>
            <a:spLocks noGrp="1"/>
          </p:cNvSpPr>
          <p:nvPr>
            <p:ph type="sldNum" sz="quarter" idx="10"/>
          </p:nvPr>
        </p:nvSpPr>
        <p:spPr/>
        <p:txBody>
          <a:bodyPr/>
          <a:lstStyle/>
          <a:p>
            <a:fld id="{6F018532-68FE-4727-ADAE-C914B47EE807}" type="slidenum">
              <a:rPr lang="cs-CZ" smtClean="0"/>
              <a:t>4</a:t>
            </a:fld>
            <a:endParaRPr lang="cs-CZ"/>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68B06891-D1A9-4890-80B9-B451D03B76B3}" type="slidenum">
              <a:rPr lang="cs-CZ" altLang="cs-CZ" smtClean="0">
                <a:solidFill>
                  <a:srgbClr val="000000"/>
                </a:solidFill>
                <a:latin typeface="Times New Roman" pitchFamily="16" charset="0"/>
              </a:rPr>
              <a:pPr eaLnBrk="1"/>
              <a:t>35</a:t>
            </a:fld>
            <a:endParaRPr lang="cs-CZ" altLang="cs-CZ">
              <a:solidFill>
                <a:srgbClr val="000000"/>
              </a:solidFill>
              <a:latin typeface="Times New Roman" pitchFamily="16" charset="0"/>
            </a:endParaRPr>
          </a:p>
        </p:txBody>
      </p:sp>
      <p:sp>
        <p:nvSpPr>
          <p:cNvPr id="60419"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0"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33815879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34A04FB3-7129-451C-988B-7912A889AA39}" type="slidenum">
              <a:rPr lang="cs-CZ" altLang="cs-CZ" smtClean="0">
                <a:solidFill>
                  <a:srgbClr val="000000"/>
                </a:solidFill>
                <a:latin typeface="Times New Roman" pitchFamily="16" charset="0"/>
              </a:rPr>
              <a:pPr eaLnBrk="1"/>
              <a:t>36</a:t>
            </a:fld>
            <a:endParaRPr lang="cs-CZ" altLang="cs-CZ">
              <a:solidFill>
                <a:srgbClr val="000000"/>
              </a:solidFill>
              <a:latin typeface="Times New Roman" pitchFamily="16" charset="0"/>
            </a:endParaRPr>
          </a:p>
        </p:txBody>
      </p:sp>
      <p:sp>
        <p:nvSpPr>
          <p:cNvPr id="61443"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44"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6796521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D0AC6C44-15EC-4CD7-80A0-0BF2AB4B4319}" type="slidenum">
              <a:rPr lang="cs-CZ" altLang="cs-CZ" smtClean="0">
                <a:solidFill>
                  <a:srgbClr val="000000"/>
                </a:solidFill>
                <a:latin typeface="Times New Roman" pitchFamily="16" charset="0"/>
              </a:rPr>
              <a:pPr eaLnBrk="1"/>
              <a:t>37</a:t>
            </a:fld>
            <a:endParaRPr lang="cs-CZ" altLang="cs-CZ">
              <a:solidFill>
                <a:srgbClr val="000000"/>
              </a:solidFill>
              <a:latin typeface="Times New Roman" pitchFamily="16" charset="0"/>
            </a:endParaRPr>
          </a:p>
        </p:txBody>
      </p:sp>
      <p:sp>
        <p:nvSpPr>
          <p:cNvPr id="62467"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2468"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30720536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8AF83C61-5BE3-47AC-923C-1DE08EF6D9F4}" type="slidenum">
              <a:rPr lang="cs-CZ" altLang="cs-CZ" smtClean="0">
                <a:solidFill>
                  <a:srgbClr val="000000"/>
                </a:solidFill>
                <a:latin typeface="Times New Roman" pitchFamily="16" charset="0"/>
              </a:rPr>
              <a:pPr eaLnBrk="1"/>
              <a:t>38</a:t>
            </a:fld>
            <a:endParaRPr lang="cs-CZ" altLang="cs-CZ">
              <a:solidFill>
                <a:srgbClr val="000000"/>
              </a:solidFill>
              <a:latin typeface="Times New Roman" pitchFamily="16" charset="0"/>
            </a:endParaRPr>
          </a:p>
        </p:txBody>
      </p:sp>
      <p:sp>
        <p:nvSpPr>
          <p:cNvPr id="63491"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3492"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28243700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B89ED98D-B3E6-4BC7-97F7-EF20890D6526}" type="slidenum">
              <a:rPr lang="cs-CZ" altLang="cs-CZ" smtClean="0">
                <a:solidFill>
                  <a:srgbClr val="000000"/>
                </a:solidFill>
                <a:latin typeface="Times New Roman" pitchFamily="16" charset="0"/>
              </a:rPr>
              <a:pPr eaLnBrk="1"/>
              <a:t>39</a:t>
            </a:fld>
            <a:endParaRPr lang="cs-CZ" altLang="cs-CZ">
              <a:solidFill>
                <a:srgbClr val="000000"/>
              </a:solidFill>
              <a:latin typeface="Times New Roman" pitchFamily="16" charset="0"/>
            </a:endParaRPr>
          </a:p>
        </p:txBody>
      </p:sp>
      <p:sp>
        <p:nvSpPr>
          <p:cNvPr id="64515"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6"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18354815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47F5310F-9E2E-47D8-9C18-397D765F9F0B}" type="slidenum">
              <a:rPr lang="cs-CZ" altLang="cs-CZ" smtClean="0">
                <a:solidFill>
                  <a:srgbClr val="000000"/>
                </a:solidFill>
                <a:latin typeface="Times New Roman" pitchFamily="16" charset="0"/>
              </a:rPr>
              <a:pPr eaLnBrk="1"/>
              <a:t>40</a:t>
            </a:fld>
            <a:endParaRPr lang="cs-CZ" altLang="cs-CZ">
              <a:solidFill>
                <a:srgbClr val="000000"/>
              </a:solidFill>
              <a:latin typeface="Times New Roman" pitchFamily="16" charset="0"/>
            </a:endParaRPr>
          </a:p>
        </p:txBody>
      </p:sp>
      <p:sp>
        <p:nvSpPr>
          <p:cNvPr id="65539"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5540"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42599699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7E9FC689-3B14-4204-97D3-3A1175ECFE0E}" type="slidenum">
              <a:rPr lang="cs-CZ" altLang="cs-CZ" smtClean="0">
                <a:solidFill>
                  <a:srgbClr val="000000"/>
                </a:solidFill>
                <a:latin typeface="Times New Roman" pitchFamily="16" charset="0"/>
              </a:rPr>
              <a:pPr eaLnBrk="1"/>
              <a:t>41</a:t>
            </a:fld>
            <a:endParaRPr lang="cs-CZ" altLang="cs-CZ">
              <a:solidFill>
                <a:srgbClr val="000000"/>
              </a:solidFill>
              <a:latin typeface="Times New Roman" pitchFamily="16" charset="0"/>
            </a:endParaRPr>
          </a:p>
        </p:txBody>
      </p:sp>
      <p:sp>
        <p:nvSpPr>
          <p:cNvPr id="66563"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6564"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32119570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BC79D520-685A-497C-BA43-D58D1A35904C}" type="slidenum">
              <a:rPr lang="cs-CZ" altLang="cs-CZ" smtClean="0">
                <a:solidFill>
                  <a:srgbClr val="000000"/>
                </a:solidFill>
                <a:latin typeface="Times New Roman" pitchFamily="16" charset="0"/>
              </a:rPr>
              <a:pPr eaLnBrk="1"/>
              <a:t>42</a:t>
            </a:fld>
            <a:endParaRPr lang="cs-CZ" altLang="cs-CZ">
              <a:solidFill>
                <a:srgbClr val="000000"/>
              </a:solidFill>
              <a:latin typeface="Times New Roman" pitchFamily="16" charset="0"/>
            </a:endParaRPr>
          </a:p>
        </p:txBody>
      </p:sp>
      <p:sp>
        <p:nvSpPr>
          <p:cNvPr id="67587"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8"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14810722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58671B71-1E34-491D-ACE1-FE64C7880417}" type="slidenum">
              <a:rPr lang="cs-CZ" altLang="cs-CZ" smtClean="0">
                <a:solidFill>
                  <a:srgbClr val="000000"/>
                </a:solidFill>
                <a:latin typeface="Times New Roman" pitchFamily="16" charset="0"/>
              </a:rPr>
              <a:pPr eaLnBrk="1"/>
              <a:t>43</a:t>
            </a:fld>
            <a:endParaRPr lang="cs-CZ" altLang="cs-CZ">
              <a:solidFill>
                <a:srgbClr val="000000"/>
              </a:solidFill>
              <a:latin typeface="Times New Roman" pitchFamily="16" charset="0"/>
            </a:endParaRPr>
          </a:p>
        </p:txBody>
      </p:sp>
      <p:sp>
        <p:nvSpPr>
          <p:cNvPr id="68611"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8612"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2929985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92500" lnSpcReduction="10000"/>
          </a:bodyPr>
          <a:lstStyle/>
          <a:p>
            <a:r>
              <a:rPr lang="cs-CZ" b="1" dirty="0"/>
              <a:t>Hmotná stránka řetězce</a:t>
            </a:r>
            <a:r>
              <a:rPr lang="cs-CZ" dirty="0"/>
              <a:t> je tvořena toky surovin, základních a pomocných materiálů, nakupovaných dílů, nedokončených a hotových výrobků, obalů a odpadů.</a:t>
            </a:r>
          </a:p>
          <a:p>
            <a:r>
              <a:rPr lang="cs-CZ" dirty="0"/>
              <a:t>Hmotná stránka spočívá v přemisťování věcí (surovin, nedokončených a hotových výrobků, ale i odpadů, obalů), případně též v přemisťování osob a energie.</a:t>
            </a:r>
          </a:p>
          <a:p>
            <a:r>
              <a:rPr lang="cs-CZ" b="1" dirty="0"/>
              <a:t>Nehmotná stránka</a:t>
            </a:r>
            <a:r>
              <a:rPr lang="cs-CZ" dirty="0"/>
              <a:t> je tvořena toky informací, které jsou potřebné k tomu, aby se hmotné toky mohly uskutečnit. Vedle toku informací je třeba sledovat i toky peněz (cash </a:t>
            </a:r>
            <a:r>
              <a:rPr lang="cs-CZ" dirty="0" err="1"/>
              <a:t>flow</a:t>
            </a:r>
            <a:r>
              <a:rPr lang="cs-CZ" dirty="0"/>
              <a:t>), které musí být sladěny s hmotnými toky (s toky zboží) v zájmu udržení likvidity podniku.</a:t>
            </a:r>
          </a:p>
          <a:p>
            <a:r>
              <a:rPr lang="cs-CZ" dirty="0"/>
              <a:t>Logistický řetězec je vázán na konkrétního zákazníka, zakázku, resp. výrobek či skupinu výrobků. Mluvíme o zákaznické orientaci logistických řetězců, to znamená, že zákazníkem může být fyzická osoba ve sféře individuální konečné spotřeby, resp. podnik, organizace ve sféře výrobní nebo konečné spotřeby. Zákazníkem ale může být i pracoviště uvnitř podniku, které odebírá nedokončené výrobky k dalšímu zpracování.</a:t>
            </a:r>
          </a:p>
          <a:p>
            <a:r>
              <a:rPr lang="cs-CZ" b="1" dirty="0"/>
              <a:t>Cesty (kanály)</a:t>
            </a:r>
            <a:r>
              <a:rPr lang="cs-CZ" dirty="0"/>
              <a:t> jsou cesty pohybu materiálových prvků a cesty pohybu informací. Cesty nemusí propojovat tytéž články- </a:t>
            </a:r>
            <a:r>
              <a:rPr lang="cs-CZ" dirty="0" err="1"/>
              <a:t>články</a:t>
            </a:r>
            <a:r>
              <a:rPr lang="cs-CZ" dirty="0"/>
              <a:t> mohou být prostorově (směrově) i časově odlišné.</a:t>
            </a:r>
          </a:p>
          <a:p>
            <a:r>
              <a:rPr lang="cs-CZ" dirty="0"/>
              <a:t>Články logistických řetězců mohou být buď celky jako jsou budovy, plochy, komunikace, nebo podrobnější členění až na operace (netechnologické, manipulační, balící, přepravní, kontrolní, řídící).</a:t>
            </a:r>
          </a:p>
          <a:p>
            <a:r>
              <a:rPr lang="cs-CZ" b="1" dirty="0"/>
              <a:t> </a:t>
            </a:r>
            <a:endParaRPr lang="cs-CZ" dirty="0"/>
          </a:p>
          <a:p>
            <a:r>
              <a:rPr lang="cs-CZ" b="1" dirty="0"/>
              <a:t>Články:</a:t>
            </a:r>
            <a:endParaRPr lang="cs-CZ" dirty="0"/>
          </a:p>
          <a:p>
            <a:pPr lvl="0"/>
            <a:r>
              <a:rPr lang="cs-CZ" b="1" dirty="0"/>
              <a:t>ve výrobě</a:t>
            </a:r>
            <a:r>
              <a:rPr lang="cs-CZ" dirty="0"/>
              <a:t> – továrny, dílny, výrobní linky, buňky a centra, sklady surovin, materiálů, nakupovaných dílů, výrobní a montážní mezisklady, montážní linky, sklady hotových výrobků,</a:t>
            </a:r>
          </a:p>
          <a:p>
            <a:pPr lvl="0"/>
            <a:r>
              <a:rPr lang="cs-CZ" b="1" dirty="0"/>
              <a:t>v dopravě</a:t>
            </a:r>
            <a:r>
              <a:rPr lang="cs-CZ" dirty="0"/>
              <a:t> – terminály a překladiště, železniční stanice, přístavy, letiště,</a:t>
            </a:r>
          </a:p>
          <a:p>
            <a:pPr lvl="0"/>
            <a:r>
              <a:rPr lang="cs-CZ" b="1" dirty="0"/>
              <a:t>v obchodě</a:t>
            </a:r>
            <a:r>
              <a:rPr lang="cs-CZ" dirty="0"/>
              <a:t> – velkoobchodní sklady a maloobchodní prodejny.</a:t>
            </a:r>
          </a:p>
          <a:p>
            <a:r>
              <a:rPr lang="cs-CZ" dirty="0"/>
              <a:t>Příklady logistických řetězců (vždy vodorovně) jsou znázorněny v tabulce 1:</a:t>
            </a:r>
          </a:p>
          <a:p>
            <a:r>
              <a:rPr lang="cs-CZ" cap="all" dirty="0"/>
              <a:t>VANĚČEK, D. </a:t>
            </a:r>
            <a:r>
              <a:rPr lang="cs-CZ" i="1" dirty="0"/>
              <a:t>Logistika</a:t>
            </a:r>
            <a:r>
              <a:rPr lang="cs-CZ" cap="all" dirty="0"/>
              <a:t>. </a:t>
            </a:r>
            <a:r>
              <a:rPr lang="cs-CZ" dirty="0"/>
              <a:t>České Budějovice: Jihočeská univerzita v Č. Budějovicích, ekonomická fakulta</a:t>
            </a:r>
            <a:r>
              <a:rPr lang="cs-CZ" cap="all" dirty="0"/>
              <a:t>, 2008, 178 s. ISBN978-80-7394-085-0</a:t>
            </a:r>
            <a:endParaRPr lang="cs-CZ" dirty="0"/>
          </a:p>
          <a:p>
            <a:endParaRPr lang="cs-CZ" dirty="0"/>
          </a:p>
        </p:txBody>
      </p:sp>
      <p:sp>
        <p:nvSpPr>
          <p:cNvPr id="4" name="Zástupný symbol pro číslo snímku 3"/>
          <p:cNvSpPr>
            <a:spLocks noGrp="1"/>
          </p:cNvSpPr>
          <p:nvPr>
            <p:ph type="sldNum" sz="quarter" idx="10"/>
          </p:nvPr>
        </p:nvSpPr>
        <p:spPr/>
        <p:txBody>
          <a:bodyPr/>
          <a:lstStyle/>
          <a:p>
            <a:fld id="{6F018532-68FE-4727-ADAE-C914B47EE807}" type="slidenum">
              <a:rPr lang="cs-CZ" smtClean="0"/>
              <a:t>5</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8</a:t>
            </a:fld>
            <a:endParaRPr lang="cs-CZ"/>
          </a:p>
        </p:txBody>
      </p:sp>
    </p:spTree>
    <p:extLst>
      <p:ext uri="{BB962C8B-B14F-4D97-AF65-F5344CB8AC3E}">
        <p14:creationId xmlns:p14="http://schemas.microsoft.com/office/powerpoint/2010/main" val="2328056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a:buFont typeface="Arial" charset="0"/>
              <a:buNone/>
            </a:pPr>
            <a:r>
              <a:rPr lang="cs-CZ" b="1" dirty="0"/>
              <a:t>Tradiční řetězce s přetržitými toky</a:t>
            </a:r>
            <a:endParaRPr lang="cs-CZ" dirty="0"/>
          </a:p>
          <a:p>
            <a:pPr>
              <a:buFont typeface="Arial" charset="0"/>
              <a:buNone/>
            </a:pPr>
            <a:r>
              <a:rPr lang="cs-CZ" dirty="0"/>
              <a:t>V řetězci existují sklady a mezisklady, ve kterých se tok zastavuje (sklad surovin, mezisklady u různých výrobních zařízení a strojů, sklad hotových výrobků – odkud se vyřizují zákaznické objednávky). </a:t>
            </a:r>
          </a:p>
          <a:p>
            <a:pPr defTabSz="915772">
              <a:defRPr/>
            </a:pPr>
            <a:r>
              <a:rPr lang="cs-CZ" b="1" dirty="0"/>
              <a:t>2.  Řetězce s kontinuálními toky</a:t>
            </a:r>
            <a:endParaRPr lang="cs-CZ" dirty="0"/>
          </a:p>
          <a:p>
            <a:pPr>
              <a:buFont typeface="Arial" charset="0"/>
              <a:buNone/>
            </a:pPr>
            <a:r>
              <a:rPr lang="cs-CZ" dirty="0"/>
              <a:t>Odstraňuje sklady surovin, redukuje sklady hotových výrobků, protože existuje systém just –in-</a:t>
            </a:r>
            <a:r>
              <a:rPr lang="cs-CZ" dirty="0" err="1"/>
              <a:t>time</a:t>
            </a:r>
            <a:r>
              <a:rPr lang="cs-CZ" dirty="0"/>
              <a:t>. </a:t>
            </a:r>
          </a:p>
          <a:p>
            <a:pPr marL="274731" indent="-274731">
              <a:defRPr/>
            </a:pPr>
            <a:r>
              <a:rPr lang="cs-CZ" b="1" dirty="0"/>
              <a:t>3. Řetězce se synchronním tokem</a:t>
            </a:r>
            <a:endParaRPr lang="cs-CZ" dirty="0"/>
          </a:p>
          <a:p>
            <a:pPr marL="274731" indent="-274731">
              <a:defRPr/>
            </a:pPr>
            <a:r>
              <a:rPr lang="cs-CZ" dirty="0"/>
              <a:t>Tvoří ho pouze dodavatel surovin, výrobce, zákazníci.</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9</a:t>
            </a:fld>
            <a:endParaRPr lang="cs-CZ"/>
          </a:p>
        </p:txBody>
      </p:sp>
    </p:spTree>
    <p:extLst>
      <p:ext uri="{BB962C8B-B14F-4D97-AF65-F5344CB8AC3E}">
        <p14:creationId xmlns:p14="http://schemas.microsoft.com/office/powerpoint/2010/main" val="35677989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defTabSz="915772">
              <a:defRPr/>
            </a:pPr>
            <a:r>
              <a:rPr lang="cs-CZ" dirty="0"/>
              <a:t>rozpor </a:t>
            </a:r>
            <a:r>
              <a:rPr lang="cs-CZ" i="1" dirty="0"/>
              <a:t>sortimentní</a:t>
            </a:r>
            <a:r>
              <a:rPr lang="cs-CZ" dirty="0"/>
              <a:t>, kdy z výroby vychází jednoduchý sortiment, maloobchod požaduje složitý obchodní sortiment, proto ve velkoobchodních skladech vedle nákupu probíhá kompletace.</a:t>
            </a:r>
          </a:p>
          <a:p>
            <a:pPr defTabSz="915772">
              <a:defRPr/>
            </a:pPr>
            <a:r>
              <a:rPr lang="cs-CZ" dirty="0"/>
              <a:t>rozpor </a:t>
            </a:r>
            <a:r>
              <a:rPr lang="cs-CZ" i="1" dirty="0"/>
              <a:t>množstevní a časový</a:t>
            </a:r>
            <a:r>
              <a:rPr lang="cs-CZ" dirty="0"/>
              <a:t>, kdy z výroby odchází velké množství výrobků méně často, maloobchod potřebuje často malé množství, proto se vytvářejí skladové zásoby zboží.</a:t>
            </a:r>
          </a:p>
          <a:p>
            <a:pPr defTabSz="915772">
              <a:defRPr/>
            </a:pPr>
            <a:r>
              <a:rPr lang="cs-CZ" dirty="0"/>
              <a:t>rozpor </a:t>
            </a:r>
            <a:r>
              <a:rPr lang="cs-CZ" i="1" dirty="0"/>
              <a:t>prostorový</a:t>
            </a:r>
            <a:r>
              <a:rPr lang="cs-CZ" dirty="0"/>
              <a:t>, kdy výrobní závody jsou u zdrojů surovin, u dopravních cest vzdálené od míst spotřeby, proto se vytvářejí tranzitní sklady.</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10</a:t>
            </a:fld>
            <a:endParaRPr lang="cs-CZ"/>
          </a:p>
        </p:txBody>
      </p:sp>
    </p:spTree>
    <p:extLst>
      <p:ext uri="{BB962C8B-B14F-4D97-AF65-F5344CB8AC3E}">
        <p14:creationId xmlns:p14="http://schemas.microsoft.com/office/powerpoint/2010/main" val="20115727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defTabSz="915772">
              <a:defRPr/>
            </a:pPr>
            <a:r>
              <a:rPr lang="cs-CZ" dirty="0"/>
              <a:t>Existence míst styku je důsledkem rozdílnosti navazujících článků řetězce. Rozdílnost může mít různou povahu:</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12</a:t>
            </a:fld>
            <a:endParaRPr lang="cs-CZ"/>
          </a:p>
        </p:txBody>
      </p:sp>
    </p:spTree>
    <p:extLst>
      <p:ext uri="{BB962C8B-B14F-4D97-AF65-F5344CB8AC3E}">
        <p14:creationId xmlns:p14="http://schemas.microsoft.com/office/powerpoint/2010/main" val="1989380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defTabSz="915772">
              <a:defRPr/>
            </a:pPr>
            <a:r>
              <a:rPr lang="cs-CZ" dirty="0"/>
              <a:t>Důležitým úkolem logistiky je zabezpečit pokud možno hladké překonávání míst styku a to vzájemným slaďováním, koordinováním článků celého logistického řetězce. Dochází k synergickému efektu</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13</a:t>
            </a:fld>
            <a:endParaRPr lang="cs-CZ"/>
          </a:p>
        </p:txBody>
      </p:sp>
    </p:spTree>
    <p:extLst>
      <p:ext uri="{BB962C8B-B14F-4D97-AF65-F5344CB8AC3E}">
        <p14:creationId xmlns:p14="http://schemas.microsoft.com/office/powerpoint/2010/main" val="12228109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95EC1D4A-A796-47C3-A63E-CE236FB377E2}" type="datetimeFigureOut">
              <a:rPr lang="cs-CZ" smtClean="0"/>
              <a:pPr/>
              <a:t>30.09.2021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C57A5DF-1266-40EA-9282-1E66B9DE06C0}" type="slidenum">
              <a:rPr lang="cs-CZ" smtClean="0"/>
              <a:pPr/>
              <a:t>‹#›</a:t>
            </a:fld>
            <a:endParaRPr lang="cs-CZ"/>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95EC1D4A-A796-47C3-A63E-CE236FB377E2}" type="datetimeFigureOut">
              <a:rPr lang="cs-CZ" smtClean="0"/>
              <a:pPr/>
              <a:t>30.09.2021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C57A5DF-1266-40EA-9282-1E66B9DE06C0}" type="slidenum">
              <a:rPr lang="cs-CZ" smtClean="0"/>
              <a:pPr/>
              <a:t>‹#›</a:t>
            </a:fld>
            <a:endParaRPr lang="cs-CZ"/>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95EC1D4A-A796-47C3-A63E-CE236FB377E2}" type="datetimeFigureOut">
              <a:rPr lang="cs-CZ" smtClean="0"/>
              <a:pPr/>
              <a:t>30.09.2021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C57A5DF-1266-40EA-9282-1E66B9DE06C0}" type="slidenum">
              <a:rPr lang="cs-CZ" smtClean="0"/>
              <a:pPr/>
              <a:t>‹#›</a:t>
            </a:fld>
            <a:endParaRPr lang="cs-CZ"/>
          </a:p>
        </p:txBody>
      </p:sp>
    </p:spTree>
    <p:extLst>
      <p:ext uri="{BB962C8B-B14F-4D97-AF65-F5344CB8AC3E}">
        <p14:creationId xmlns:p14="http://schemas.microsoft.com/office/powerpoint/2010/main" val="3638058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endParaRPr lang="cs-CZ"/>
          </a:p>
        </p:txBody>
      </p:sp>
      <p:sp>
        <p:nvSpPr>
          <p:cNvPr id="4" name="Zástupný symbol pro číslo snímku 3"/>
          <p:cNvSpPr>
            <a:spLocks noGrp="1"/>
          </p:cNvSpPr>
          <p:nvPr>
            <p:ph type="sldNum" sz="quarter" idx="11"/>
          </p:nvPr>
        </p:nvSpPr>
        <p:spPr/>
        <p:txBody>
          <a:bodyPr/>
          <a:lstStyle/>
          <a:p>
            <a:fld id="{AC57A5DF-1266-40EA-9282-1E66B9DE06C0}" type="slidenum">
              <a:rPr lang="cs-CZ" smtClean="0"/>
              <a:pPr/>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Nadpis a 4 obsahy">
    <p:spTree>
      <p:nvGrpSpPr>
        <p:cNvPr id="1" name=""/>
        <p:cNvGrpSpPr/>
        <p:nvPr/>
      </p:nvGrpSpPr>
      <p:grpSpPr>
        <a:xfrm>
          <a:off x="0" y="0"/>
          <a:ext cx="0" cy="0"/>
          <a:chOff x="0" y="0"/>
          <a:chExt cx="0" cy="0"/>
        </a:xfrm>
      </p:grpSpPr>
      <p:sp>
        <p:nvSpPr>
          <p:cNvPr id="2" name="Nadpis 1"/>
          <p:cNvSpPr>
            <a:spLocks noGrp="1"/>
          </p:cNvSpPr>
          <p:nvPr>
            <p:ph type="title" sz="quarter"/>
          </p:nvPr>
        </p:nvSpPr>
        <p:spPr>
          <a:xfrm>
            <a:off x="1150938" y="214313"/>
            <a:ext cx="7793037" cy="1462087"/>
          </a:xfrm>
        </p:spPr>
        <p:txBody>
          <a:bodyPr/>
          <a:lstStyle/>
          <a:p>
            <a:r>
              <a:rPr lang="cs-CZ"/>
              <a:t>Klepnutím lze upravit styl předlohy nadpisů.</a:t>
            </a:r>
          </a:p>
        </p:txBody>
      </p:sp>
      <p:sp>
        <p:nvSpPr>
          <p:cNvPr id="3" name="Zástupný symbol pro obsah 2"/>
          <p:cNvSpPr>
            <a:spLocks noGrp="1"/>
          </p:cNvSpPr>
          <p:nvPr>
            <p:ph sz="quarter" idx="1"/>
          </p:nvPr>
        </p:nvSpPr>
        <p:spPr>
          <a:xfrm>
            <a:off x="1182688" y="2017713"/>
            <a:ext cx="3810000" cy="1981200"/>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quarter" idx="2"/>
          </p:nvPr>
        </p:nvSpPr>
        <p:spPr>
          <a:xfrm>
            <a:off x="5145088" y="2017713"/>
            <a:ext cx="3810000" cy="1981200"/>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obsah 4"/>
          <p:cNvSpPr>
            <a:spLocks noGrp="1"/>
          </p:cNvSpPr>
          <p:nvPr>
            <p:ph sz="quarter" idx="3"/>
          </p:nvPr>
        </p:nvSpPr>
        <p:spPr>
          <a:xfrm>
            <a:off x="1182688" y="4151313"/>
            <a:ext cx="3810000" cy="1981200"/>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obsah 5"/>
          <p:cNvSpPr>
            <a:spLocks noGrp="1"/>
          </p:cNvSpPr>
          <p:nvPr>
            <p:ph sz="quarter" idx="4"/>
          </p:nvPr>
        </p:nvSpPr>
        <p:spPr>
          <a:xfrm>
            <a:off x="5145088" y="4151313"/>
            <a:ext cx="3810000" cy="1981200"/>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a:xfrm>
            <a:off x="1162050" y="6243638"/>
            <a:ext cx="1905000" cy="457200"/>
          </a:xfrm>
        </p:spPr>
        <p:txBody>
          <a:bodyPr/>
          <a:lstStyle>
            <a:lvl1pPr>
              <a:defRPr/>
            </a:lvl1pPr>
          </a:lstStyle>
          <a:p>
            <a:endParaRPr lang="en-US"/>
          </a:p>
        </p:txBody>
      </p:sp>
      <p:sp>
        <p:nvSpPr>
          <p:cNvPr id="8" name="Zástupný symbol pro zápatí 7"/>
          <p:cNvSpPr>
            <a:spLocks noGrp="1"/>
          </p:cNvSpPr>
          <p:nvPr>
            <p:ph type="ftr" sz="quarter" idx="11"/>
          </p:nvPr>
        </p:nvSpPr>
        <p:spPr>
          <a:xfrm>
            <a:off x="3657600" y="6243638"/>
            <a:ext cx="2895600" cy="457200"/>
          </a:xfrm>
        </p:spPr>
        <p:txBody>
          <a:bodyPr/>
          <a:lstStyle>
            <a:lvl1pPr>
              <a:defRPr/>
            </a:lvl1pPr>
          </a:lstStyle>
          <a:p>
            <a:endParaRPr lang="en-US"/>
          </a:p>
        </p:txBody>
      </p:sp>
      <p:sp>
        <p:nvSpPr>
          <p:cNvPr id="9" name="Zástupný symbol pro číslo snímku 8"/>
          <p:cNvSpPr>
            <a:spLocks noGrp="1"/>
          </p:cNvSpPr>
          <p:nvPr>
            <p:ph type="sldNum" sz="quarter" idx="12"/>
          </p:nvPr>
        </p:nvSpPr>
        <p:spPr>
          <a:xfrm>
            <a:off x="7042150" y="6243638"/>
            <a:ext cx="1905000" cy="457200"/>
          </a:xfrm>
        </p:spPr>
        <p:txBody>
          <a:bodyPr/>
          <a:lstStyle>
            <a:lvl1pPr>
              <a:defRPr/>
            </a:lvl1pPr>
          </a:lstStyle>
          <a:p>
            <a:fld id="{3E9BC917-F7D1-4A41-BCF7-C49C5DC9421D}" type="slidenum">
              <a:rPr lang="en-US"/>
              <a:pPr/>
              <a:t>‹#›</a:t>
            </a:fld>
            <a:endParaRPr lang="en-US"/>
          </a:p>
        </p:txBody>
      </p:sp>
    </p:spTree>
    <p:extLst>
      <p:ext uri="{BB962C8B-B14F-4D97-AF65-F5344CB8AC3E}">
        <p14:creationId xmlns:p14="http://schemas.microsoft.com/office/powerpoint/2010/main" val="5867115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_Vlastní rozložení">
    <p:spTree>
      <p:nvGrpSpPr>
        <p:cNvPr id="1" name=""/>
        <p:cNvGrpSpPr/>
        <p:nvPr/>
      </p:nvGrpSpPr>
      <p:grpSpPr>
        <a:xfrm>
          <a:off x="0" y="0"/>
          <a:ext cx="0" cy="0"/>
          <a:chOff x="0" y="0"/>
          <a:chExt cx="0" cy="0"/>
        </a:xfrm>
      </p:grpSpPr>
      <p:sp>
        <p:nvSpPr>
          <p:cNvPr id="2" name="Nadpis 1"/>
          <p:cNvSpPr>
            <a:spLocks noGrp="1"/>
          </p:cNvSpPr>
          <p:nvPr>
            <p:ph type="title"/>
          </p:nvPr>
        </p:nvSpPr>
        <p:spPr>
          <a:xfrm>
            <a:off x="685800" y="2130425"/>
            <a:ext cx="7769225" cy="1466850"/>
          </a:xfrm>
        </p:spPr>
        <p:txBody>
          <a:bodyPr/>
          <a:lstStyle/>
          <a:p>
            <a:r>
              <a:rPr lang="cs-CZ"/>
              <a:t>Kliknutím lze upravit styl.</a:t>
            </a:r>
          </a:p>
        </p:txBody>
      </p:sp>
      <p:sp>
        <p:nvSpPr>
          <p:cNvPr id="3" name="Rectangle 2"/>
          <p:cNvSpPr>
            <a:spLocks noGrp="1" noChangeArrowheads="1"/>
          </p:cNvSpPr>
          <p:nvPr>
            <p:ph type="dt" idx="10"/>
          </p:nvPr>
        </p:nvSpPr>
        <p:spPr/>
        <p:txBody>
          <a:bodyPr/>
          <a:lstStyle>
            <a:lvl1pPr>
              <a:defRPr/>
            </a:lvl1pPr>
          </a:lstStyle>
          <a:p>
            <a:pPr>
              <a:defRPr/>
            </a:pPr>
            <a:r>
              <a:rPr lang="cs-CZ"/>
              <a:t>1.3.2013</a:t>
            </a:r>
          </a:p>
        </p:txBody>
      </p:sp>
      <p:sp>
        <p:nvSpPr>
          <p:cNvPr id="4" name="Rectangle 4"/>
          <p:cNvSpPr>
            <a:spLocks noGrp="1" noChangeArrowheads="1"/>
          </p:cNvSpPr>
          <p:nvPr>
            <p:ph type="sldNum" idx="11"/>
          </p:nvPr>
        </p:nvSpPr>
        <p:spPr/>
        <p:txBody>
          <a:bodyPr/>
          <a:lstStyle>
            <a:lvl1pPr>
              <a:defRPr/>
            </a:lvl1pPr>
          </a:lstStyle>
          <a:p>
            <a:pPr>
              <a:defRPr/>
            </a:pPr>
            <a:fld id="{1907089C-2FD2-49F9-AA46-F971F10D6C41}" type="slidenum">
              <a:rPr lang="cs-CZ"/>
              <a:pPr>
                <a:defRPr/>
              </a:pPr>
              <a:t>‹#›</a:t>
            </a:fld>
            <a:endParaRPr lang="cs-CZ"/>
          </a:p>
        </p:txBody>
      </p:sp>
    </p:spTree>
    <p:extLst>
      <p:ext uri="{BB962C8B-B14F-4D97-AF65-F5344CB8AC3E}">
        <p14:creationId xmlns:p14="http://schemas.microsoft.com/office/powerpoint/2010/main" val="2427937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95EC1D4A-A796-47C3-A63E-CE236FB377E2}" type="datetimeFigureOut">
              <a:rPr lang="cs-CZ" smtClean="0"/>
              <a:pPr/>
              <a:t>30.09.2021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C57A5DF-1266-40EA-9282-1E66B9DE06C0}" type="slidenum">
              <a:rPr lang="cs-CZ" smtClean="0"/>
              <a:pPr/>
              <a:t>‹#›</a:t>
            </a:fld>
            <a:endParaRPr lang="cs-CZ"/>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95EC1D4A-A796-47C3-A63E-CE236FB377E2}" type="datetimeFigureOut">
              <a:rPr lang="cs-CZ" smtClean="0"/>
              <a:pPr/>
              <a:t>30.09.2021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C57A5DF-1266-40EA-9282-1E66B9DE06C0}" type="slidenum">
              <a:rPr lang="cs-CZ" smtClean="0"/>
              <a:pPr/>
              <a:t>‹#›</a:t>
            </a:fld>
            <a:endParaRPr lang="cs-CZ"/>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95EC1D4A-A796-47C3-A63E-CE236FB377E2}" type="datetimeFigureOut">
              <a:rPr lang="cs-CZ" smtClean="0"/>
              <a:pPr/>
              <a:t>30.09.2021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AC57A5DF-1266-40EA-9282-1E66B9DE06C0}" type="slidenum">
              <a:rPr lang="cs-CZ" smtClean="0"/>
              <a:pPr/>
              <a:t>‹#›</a:t>
            </a:fld>
            <a:endParaRPr lang="cs-CZ"/>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95EC1D4A-A796-47C3-A63E-CE236FB377E2}" type="datetimeFigureOut">
              <a:rPr lang="cs-CZ" smtClean="0"/>
              <a:pPr/>
              <a:t>30.09.2021</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AC57A5DF-1266-40EA-9282-1E66B9DE06C0}" type="slidenum">
              <a:rPr lang="cs-CZ" smtClean="0"/>
              <a:pPr/>
              <a:t>‹#›</a:t>
            </a:fld>
            <a:endParaRPr lang="cs-CZ"/>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95EC1D4A-A796-47C3-A63E-CE236FB377E2}" type="datetimeFigureOut">
              <a:rPr lang="cs-CZ" smtClean="0"/>
              <a:pPr/>
              <a:t>30.09.2021</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AC57A5DF-1266-40EA-9282-1E66B9DE06C0}" type="slidenum">
              <a:rPr lang="cs-CZ" smtClean="0"/>
              <a:pPr/>
              <a:t>‹#›</a:t>
            </a:fld>
            <a:endParaRPr lang="cs-CZ"/>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EC1D4A-A796-47C3-A63E-CE236FB377E2}" type="datetimeFigureOut">
              <a:rPr lang="cs-CZ" smtClean="0"/>
              <a:pPr/>
              <a:t>30.09.2021</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AC57A5DF-1266-40EA-9282-1E66B9DE06C0}" type="slidenum">
              <a:rPr lang="cs-CZ" smtClean="0"/>
              <a:pPr/>
              <a:t>‹#›</a:t>
            </a:fld>
            <a:endParaRPr lang="cs-CZ"/>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95EC1D4A-A796-47C3-A63E-CE236FB377E2}" type="datetimeFigureOut">
              <a:rPr lang="cs-CZ" smtClean="0"/>
              <a:pPr/>
              <a:t>30.09.2021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AC57A5DF-1266-40EA-9282-1E66B9DE06C0}" type="slidenum">
              <a:rPr lang="cs-CZ" smtClean="0"/>
              <a:pPr/>
              <a:t>‹#›</a:t>
            </a:fld>
            <a:endParaRPr lang="cs-CZ"/>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95EC1D4A-A796-47C3-A63E-CE236FB377E2}" type="datetimeFigureOut">
              <a:rPr lang="cs-CZ" smtClean="0"/>
              <a:pPr/>
              <a:t>30.09.2021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AC57A5DF-1266-40EA-9282-1E66B9DE06C0}" type="slidenum">
              <a:rPr lang="cs-CZ" smtClean="0"/>
              <a:pPr/>
              <a:t>‹#›</a:t>
            </a:fld>
            <a:endParaRPr lang="cs-CZ"/>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EC1D4A-A796-47C3-A63E-CE236FB377E2}" type="datetimeFigureOut">
              <a:rPr lang="cs-CZ" smtClean="0"/>
              <a:pPr/>
              <a:t>30.09.2021</a:t>
            </a:fld>
            <a:endParaRPr lang="cs-C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57A5DF-1266-40EA-9282-1E66B9DE06C0}" type="slidenum">
              <a:rPr lang="cs-CZ" smtClean="0"/>
              <a:pPr/>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5.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6.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hemeOverride" Target="../theme/themeOverride8.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blog.glamour.as/2011/01/bullwhip-effect.html"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Dodavatelské řetězce</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264570244"/>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a:bodyPr>
          <a:lstStyle/>
          <a:p>
            <a:pPr fontAlgn="auto">
              <a:spcAft>
                <a:spcPts val="0"/>
              </a:spcAft>
              <a:defRPr/>
            </a:pPr>
            <a:r>
              <a:rPr lang="cs-CZ" b="1" dirty="0">
                <a:solidFill>
                  <a:schemeClr val="tx1">
                    <a:lumMod val="85000"/>
                    <a:lumOff val="15000"/>
                  </a:schemeClr>
                </a:solidFill>
              </a:rPr>
              <a:t>Úloha velkoobchodních skladů</a:t>
            </a:r>
            <a:endParaRPr lang="cs-CZ" dirty="0">
              <a:solidFill>
                <a:schemeClr val="tx1">
                  <a:lumMod val="85000"/>
                  <a:lumOff val="15000"/>
                </a:schemeClr>
              </a:solidFill>
            </a:endParaRPr>
          </a:p>
        </p:txBody>
      </p:sp>
      <p:sp>
        <p:nvSpPr>
          <p:cNvPr id="3" name="Zástupný symbol pro obsah 2"/>
          <p:cNvSpPr>
            <a:spLocks noGrp="1"/>
          </p:cNvSpPr>
          <p:nvPr>
            <p:ph idx="1"/>
          </p:nvPr>
        </p:nvSpPr>
        <p:spPr/>
        <p:txBody>
          <a:bodyPr rtlCol="0">
            <a:normAutofit/>
          </a:bodyPr>
          <a:lstStyle/>
          <a:p>
            <a:pPr marL="274320" indent="-274320" fontAlgn="auto">
              <a:spcAft>
                <a:spcPts val="0"/>
              </a:spcAft>
              <a:buFont typeface="Arial" pitchFamily="34" charset="0"/>
              <a:buChar char="•"/>
              <a:defRPr/>
            </a:pPr>
            <a:r>
              <a:rPr lang="cs-CZ" dirty="0"/>
              <a:t>rozpor </a:t>
            </a:r>
            <a:r>
              <a:rPr lang="cs-CZ" i="1" dirty="0"/>
              <a:t>sortimentní</a:t>
            </a:r>
          </a:p>
          <a:p>
            <a:pPr>
              <a:buFont typeface="Arial" pitchFamily="34" charset="0"/>
              <a:buChar char="•"/>
              <a:defRPr/>
            </a:pPr>
            <a:r>
              <a:rPr lang="cs-CZ" dirty="0"/>
              <a:t>rozpor </a:t>
            </a:r>
            <a:r>
              <a:rPr lang="cs-CZ" i="1" dirty="0"/>
              <a:t>množstevní a časový</a:t>
            </a:r>
          </a:p>
          <a:p>
            <a:pPr>
              <a:buFont typeface="Arial" pitchFamily="34" charset="0"/>
              <a:buChar char="•"/>
              <a:defRPr/>
            </a:pPr>
            <a:r>
              <a:rPr lang="cs-CZ" dirty="0"/>
              <a:t>rozpor </a:t>
            </a:r>
            <a:r>
              <a:rPr lang="cs-CZ" i="1" dirty="0"/>
              <a:t>prostorový</a:t>
            </a:r>
            <a:endParaRPr lang="cs-CZ" dirty="0"/>
          </a:p>
          <a:p>
            <a:pPr marL="0" indent="0" fontAlgn="auto">
              <a:spcAft>
                <a:spcPts val="0"/>
              </a:spcAft>
              <a:buFont typeface="Arial" pitchFamily="34" charset="0"/>
              <a:buNone/>
              <a:defRPr/>
            </a:pPr>
            <a:endParaRPr lang="cs-CZ" dirty="0"/>
          </a:p>
          <a:p>
            <a:pPr marL="274320" indent="-274320" fontAlgn="auto">
              <a:spcAft>
                <a:spcPts val="0"/>
              </a:spcAft>
              <a:buFont typeface="Arial" pitchFamily="34" charset="0"/>
              <a:buChar char="•"/>
              <a:defRPr/>
            </a:pPr>
            <a:endParaRPr lang="cs-CZ" dirty="0"/>
          </a:p>
        </p:txBody>
      </p:sp>
    </p:spTree>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74753" name="Nadpis 1"/>
          <p:cNvSpPr>
            <a:spLocks noGrp="1"/>
          </p:cNvSpPr>
          <p:nvPr>
            <p:ph type="title"/>
          </p:nvPr>
        </p:nvSpPr>
        <p:spPr/>
        <p:txBody>
          <a:bodyPr/>
          <a:lstStyle/>
          <a:p>
            <a:r>
              <a:rPr lang="cs-CZ" b="1" dirty="0"/>
              <a:t>Logistické místa styku</a:t>
            </a:r>
          </a:p>
        </p:txBody>
      </p:sp>
      <p:sp>
        <p:nvSpPr>
          <p:cNvPr id="74754" name="Zástupný symbol pro obsah 2"/>
          <p:cNvSpPr>
            <a:spLocks noGrp="1"/>
          </p:cNvSpPr>
          <p:nvPr>
            <p:ph idx="1"/>
          </p:nvPr>
        </p:nvSpPr>
        <p:spPr/>
        <p:txBody>
          <a:bodyPr/>
          <a:lstStyle/>
          <a:p>
            <a:pPr>
              <a:buFont typeface="Arial" charset="0"/>
              <a:buNone/>
            </a:pPr>
            <a:r>
              <a:rPr lang="cs-CZ" dirty="0"/>
              <a:t>Rozeznávají se místa styku mezi:</a:t>
            </a:r>
          </a:p>
          <a:p>
            <a:r>
              <a:rPr lang="cs-CZ" dirty="0"/>
              <a:t>- jednotlivými prvky a články logistického řetězce navzájem,</a:t>
            </a:r>
          </a:p>
          <a:p>
            <a:r>
              <a:rPr lang="cs-CZ" dirty="0"/>
              <a:t>-mezi logistikou a ostatními systémy podniku,</a:t>
            </a:r>
          </a:p>
          <a:p>
            <a:r>
              <a:rPr lang="cs-CZ" dirty="0"/>
              <a:t>- mezi podnikem a jinými organizacemi.</a:t>
            </a:r>
          </a:p>
          <a:p>
            <a:endParaRPr lang="cs-CZ" dirty="0"/>
          </a:p>
        </p:txBody>
      </p:sp>
    </p:spTree>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místa styku</a:t>
            </a:r>
          </a:p>
        </p:txBody>
      </p:sp>
      <p:sp>
        <p:nvSpPr>
          <p:cNvPr id="3" name="Zástupný symbol pro obsah 2"/>
          <p:cNvSpPr>
            <a:spLocks noGrp="1"/>
          </p:cNvSpPr>
          <p:nvPr>
            <p:ph idx="1"/>
          </p:nvPr>
        </p:nvSpPr>
        <p:spPr/>
        <p:txBody>
          <a:bodyPr>
            <a:normAutofit lnSpcReduction="10000"/>
          </a:bodyPr>
          <a:lstStyle/>
          <a:p>
            <a:pPr lvl="0"/>
            <a:r>
              <a:rPr lang="cs-CZ" b="1" dirty="0">
                <a:solidFill>
                  <a:srgbClr val="C00000"/>
                </a:solidFill>
              </a:rPr>
              <a:t>právn</a:t>
            </a:r>
            <a:r>
              <a:rPr lang="cs-CZ" dirty="0"/>
              <a:t>í – samostatné podniky, státy,</a:t>
            </a:r>
          </a:p>
          <a:p>
            <a:pPr lvl="0"/>
            <a:r>
              <a:rPr lang="cs-CZ" b="1" dirty="0">
                <a:solidFill>
                  <a:srgbClr val="C00000"/>
                </a:solidFill>
              </a:rPr>
              <a:t>ekonomické </a:t>
            </a:r>
            <a:r>
              <a:rPr lang="cs-CZ" dirty="0"/>
              <a:t>– útvary, závody, divize se samostatným hospodařením,</a:t>
            </a:r>
          </a:p>
          <a:p>
            <a:pPr lvl="0"/>
            <a:r>
              <a:rPr lang="cs-CZ" b="1" dirty="0">
                <a:solidFill>
                  <a:srgbClr val="C00000"/>
                </a:solidFill>
              </a:rPr>
              <a:t>organizační</a:t>
            </a:r>
            <a:r>
              <a:rPr lang="cs-CZ" dirty="0"/>
              <a:t> – hranice zodpovědnosti jednotlivých pracovníků, útvarů či podnikových funkcí,</a:t>
            </a:r>
          </a:p>
          <a:p>
            <a:pPr lvl="0"/>
            <a:r>
              <a:rPr lang="cs-CZ" b="1" dirty="0">
                <a:solidFill>
                  <a:srgbClr val="C00000"/>
                </a:solidFill>
              </a:rPr>
              <a:t>informační </a:t>
            </a:r>
            <a:r>
              <a:rPr lang="cs-CZ" dirty="0"/>
              <a:t>– hardware, software anebo datová základna informačních či komunikačních systémů,</a:t>
            </a:r>
          </a:p>
          <a:p>
            <a:endParaRPr lang="cs-CZ" dirty="0"/>
          </a:p>
        </p:txBody>
      </p:sp>
    </p:spTree>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místa styku</a:t>
            </a:r>
          </a:p>
        </p:txBody>
      </p:sp>
      <p:sp>
        <p:nvSpPr>
          <p:cNvPr id="3" name="Zástupný symbol pro obsah 2"/>
          <p:cNvSpPr>
            <a:spLocks noGrp="1"/>
          </p:cNvSpPr>
          <p:nvPr>
            <p:ph idx="1"/>
          </p:nvPr>
        </p:nvSpPr>
        <p:spPr/>
        <p:txBody>
          <a:bodyPr/>
          <a:lstStyle/>
          <a:p>
            <a:r>
              <a:rPr lang="cs-CZ" dirty="0"/>
              <a:t>Logistická místa styku kladou materiálovému, resp. informačnímu toku, který je překračuje, určitý </a:t>
            </a:r>
            <a:r>
              <a:rPr lang="cs-CZ" b="1" i="1" dirty="0"/>
              <a:t>odpor</a:t>
            </a:r>
            <a:r>
              <a:rPr lang="cs-CZ" dirty="0"/>
              <a:t>. Počet míst styku uvnitř podniku je ovlivněn jeho organizační strukturou.</a:t>
            </a:r>
          </a:p>
        </p:txBody>
      </p:sp>
    </p:spTree>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75777" name="Nadpis 1"/>
          <p:cNvSpPr>
            <a:spLocks noGrp="1"/>
          </p:cNvSpPr>
          <p:nvPr>
            <p:ph type="title"/>
          </p:nvPr>
        </p:nvSpPr>
        <p:spPr/>
        <p:txBody>
          <a:bodyPr/>
          <a:lstStyle/>
          <a:p>
            <a:r>
              <a:rPr lang="cs-CZ" b="1" dirty="0"/>
              <a:t>Unifikace, typizace</a:t>
            </a:r>
            <a:endParaRPr lang="cs-CZ" dirty="0"/>
          </a:p>
        </p:txBody>
      </p:sp>
      <p:sp>
        <p:nvSpPr>
          <p:cNvPr id="75778" name="Zástupný symbol pro obsah 2"/>
          <p:cNvSpPr>
            <a:spLocks noGrp="1"/>
          </p:cNvSpPr>
          <p:nvPr>
            <p:ph idx="1"/>
          </p:nvPr>
        </p:nvSpPr>
        <p:spPr/>
        <p:txBody>
          <a:bodyPr/>
          <a:lstStyle/>
          <a:p>
            <a:r>
              <a:rPr lang="cs-CZ" b="1" dirty="0"/>
              <a:t>Unifikace - </a:t>
            </a:r>
            <a:r>
              <a:rPr lang="cs-CZ" dirty="0"/>
              <a:t>prosazuje zaměnitelnost součástí, dílů (aby měly stejný tvar, velikost</a:t>
            </a:r>
            <a:r>
              <a:rPr lang="cs-CZ" b="1" dirty="0"/>
              <a:t>) </a:t>
            </a:r>
            <a:r>
              <a:rPr lang="cs-CZ" dirty="0"/>
              <a:t>a aby je tak bylo možné vyměnit mezi různými stroji (například svíčky do auta, žárovky do objímek atd.).</a:t>
            </a:r>
          </a:p>
          <a:p>
            <a:r>
              <a:rPr lang="cs-CZ" b="1" dirty="0"/>
              <a:t>Typizace </a:t>
            </a:r>
            <a:r>
              <a:rPr lang="cs-CZ" dirty="0"/>
              <a:t>vytváří hospodárný počet typů určitého výrobku (například řadu různě silných žárovek 15w, 25 w, 40 w, 60 w, 100w.)</a:t>
            </a:r>
          </a:p>
          <a:p>
            <a:pPr>
              <a:buFont typeface="Arial" charset="0"/>
              <a:buNone/>
            </a:pPr>
            <a:endParaRPr lang="cs-CZ" dirty="0"/>
          </a:p>
          <a:p>
            <a:endParaRPr lang="cs-CZ" dirty="0"/>
          </a:p>
        </p:txBody>
      </p:sp>
    </p:spTree>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SCM- </a:t>
            </a:r>
            <a:r>
              <a:rPr lang="cs-CZ" b="1" dirty="0" err="1"/>
              <a:t>Supply</a:t>
            </a:r>
            <a:r>
              <a:rPr lang="cs-CZ" b="1" dirty="0"/>
              <a:t> </a:t>
            </a:r>
            <a:r>
              <a:rPr lang="cs-CZ" b="1" dirty="0" err="1"/>
              <a:t>chain</a:t>
            </a:r>
            <a:r>
              <a:rPr lang="cs-CZ" b="1" dirty="0"/>
              <a:t> management</a:t>
            </a:r>
          </a:p>
        </p:txBody>
      </p:sp>
      <p:sp>
        <p:nvSpPr>
          <p:cNvPr id="3" name="Zástupný symbol pro obsah 2"/>
          <p:cNvSpPr>
            <a:spLocks noGrp="1"/>
          </p:cNvSpPr>
          <p:nvPr>
            <p:ph idx="1"/>
          </p:nvPr>
        </p:nvSpPr>
        <p:spPr/>
        <p:txBody>
          <a:bodyPr>
            <a:normAutofit fontScale="92500" lnSpcReduction="20000"/>
          </a:bodyPr>
          <a:lstStyle/>
          <a:p>
            <a:r>
              <a:rPr lang="cs-CZ" dirty="0"/>
              <a:t>řízení dodavatelského řetězce</a:t>
            </a:r>
          </a:p>
          <a:p>
            <a:pPr>
              <a:buNone/>
            </a:pPr>
            <a:r>
              <a:rPr lang="cs-CZ" dirty="0"/>
              <a:t>Principy:</a:t>
            </a:r>
          </a:p>
          <a:p>
            <a:r>
              <a:rPr lang="cs-CZ" dirty="0"/>
              <a:t>Plánování a koordinace materiálových toků </a:t>
            </a:r>
          </a:p>
          <a:p>
            <a:r>
              <a:rPr lang="cs-CZ" dirty="0"/>
              <a:t>Spojení trhu, distribuční sítě, výrobního procesu a </a:t>
            </a:r>
            <a:r>
              <a:rPr lang="pl-PL" dirty="0"/>
              <a:t>dodavatelské činnosti </a:t>
            </a:r>
          </a:p>
          <a:p>
            <a:r>
              <a:rPr lang="cs-CZ" dirty="0"/>
              <a:t>Maximalizace hodnoty přidané každou činností nebo</a:t>
            </a:r>
          </a:p>
          <a:p>
            <a:pPr>
              <a:buNone/>
            </a:pPr>
            <a:r>
              <a:rPr lang="cs-CZ" dirty="0"/>
              <a:t>členskou organizací v dodavatelském řetězci jak pro</a:t>
            </a:r>
          </a:p>
          <a:p>
            <a:pPr>
              <a:buNone/>
            </a:pPr>
            <a:r>
              <a:rPr lang="cs-CZ" dirty="0"/>
              <a:t>zákazníky, tak pro dodavatele</a:t>
            </a:r>
          </a:p>
          <a:p>
            <a:r>
              <a:rPr lang="cs-CZ" dirty="0"/>
              <a:t>Dosažení synergií</a:t>
            </a:r>
          </a:p>
        </p:txBody>
      </p:sp>
    </p:spTree>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lstStyle/>
          <a:p>
            <a:r>
              <a:rPr lang="cs-CZ" b="1" dirty="0"/>
              <a:t>Efekt biče- definice</a:t>
            </a:r>
          </a:p>
        </p:txBody>
      </p:sp>
      <p:sp>
        <p:nvSpPr>
          <p:cNvPr id="8" name="Zástupný symbol pro obsah 7"/>
          <p:cNvSpPr>
            <a:spLocks noGrp="1"/>
          </p:cNvSpPr>
          <p:nvPr>
            <p:ph idx="1"/>
          </p:nvPr>
        </p:nvSpPr>
        <p:spPr>
          <a:xfrm>
            <a:off x="457200" y="1600201"/>
            <a:ext cx="8229600" cy="1042981"/>
          </a:xfrm>
        </p:spPr>
        <p:txBody>
          <a:bodyPr>
            <a:normAutofit fontScale="70000" lnSpcReduction="20000"/>
          </a:bodyPr>
          <a:lstStyle/>
          <a:p>
            <a:r>
              <a:rPr lang="cs-CZ" dirty="0"/>
              <a:t>řetězcový jev, spočívající v tom, že variabilita poptávky v dodavatelských řetězcích se směrem od konečných zákazníků přes obchod až k výrobcům a jejich dodavatelům stále více zvětšuje. </a:t>
            </a:r>
          </a:p>
        </p:txBody>
      </p:sp>
      <p:pic>
        <p:nvPicPr>
          <p:cNvPr id="49156" name="Picture 4" descr="http://1.bp.blogspot.com/_kTtMkqacSME/TSX_kqHvMdI/AAAAAAAADrY/aqrfLODfNAk/s1600/bullwhipe-effect.gif"/>
          <p:cNvPicPr>
            <a:picLocks noChangeAspect="1" noChangeArrowheads="1"/>
          </p:cNvPicPr>
          <p:nvPr/>
        </p:nvPicPr>
        <p:blipFill>
          <a:blip r:embed="rId3"/>
          <a:srcRect/>
          <a:stretch>
            <a:fillRect/>
          </a:stretch>
        </p:blipFill>
        <p:spPr bwMode="auto">
          <a:xfrm>
            <a:off x="642910" y="2500306"/>
            <a:ext cx="8501090" cy="3643338"/>
          </a:xfrm>
          <a:prstGeom prst="rect">
            <a:avLst/>
          </a:prstGeom>
          <a:noFill/>
        </p:spPr>
      </p:pic>
      <p:sp>
        <p:nvSpPr>
          <p:cNvPr id="12" name="TextovéPole 11"/>
          <p:cNvSpPr txBox="1"/>
          <p:nvPr/>
        </p:nvSpPr>
        <p:spPr>
          <a:xfrm>
            <a:off x="6572264" y="6304002"/>
            <a:ext cx="2571736" cy="553998"/>
          </a:xfrm>
          <a:prstGeom prst="rect">
            <a:avLst/>
          </a:prstGeom>
          <a:noFill/>
        </p:spPr>
        <p:txBody>
          <a:bodyPr wrap="square" rtlCol="0">
            <a:spAutoFit/>
          </a:bodyPr>
          <a:lstStyle/>
          <a:p>
            <a:pPr lvl="1"/>
            <a:r>
              <a:rPr lang="cs-CZ" sz="1000" dirty="0"/>
              <a:t>Zdroj:</a:t>
            </a:r>
            <a:r>
              <a:rPr lang="cs-CZ" sz="1000" u="sng" dirty="0">
                <a:hlinkClick r:id="rId4"/>
              </a:rPr>
              <a:t>http://blog.</a:t>
            </a:r>
            <a:r>
              <a:rPr lang="cs-CZ" sz="1000" u="sng" dirty="0" err="1">
                <a:hlinkClick r:id="rId4"/>
              </a:rPr>
              <a:t>glamour.as</a:t>
            </a:r>
            <a:r>
              <a:rPr lang="cs-CZ" sz="1000" u="sng" dirty="0">
                <a:hlinkClick r:id="rId4"/>
              </a:rPr>
              <a:t>/2011/01/</a:t>
            </a:r>
            <a:r>
              <a:rPr lang="cs-CZ" sz="1000" u="sng" dirty="0" err="1">
                <a:hlinkClick r:id="rId4"/>
              </a:rPr>
              <a:t>bullwhip</a:t>
            </a:r>
            <a:r>
              <a:rPr lang="cs-CZ" sz="1000" u="sng" dirty="0">
                <a:hlinkClick r:id="rId4"/>
              </a:rPr>
              <a:t>-</a:t>
            </a:r>
            <a:r>
              <a:rPr lang="cs-CZ" sz="1000" u="sng" dirty="0" err="1">
                <a:hlinkClick r:id="rId4"/>
              </a:rPr>
              <a:t>effect.html</a:t>
            </a:r>
            <a:endParaRPr lang="cs-CZ" sz="1000" dirty="0"/>
          </a:p>
          <a:p>
            <a:pPr lvl="1"/>
            <a:endParaRPr lang="cs-CZ" sz="1000" dirty="0"/>
          </a:p>
        </p:txBody>
      </p:sp>
    </p:spTree>
    <p:extLst>
      <p:ext uri="{BB962C8B-B14F-4D97-AF65-F5344CB8AC3E}">
        <p14:creationId xmlns:p14="http://schemas.microsoft.com/office/powerpoint/2010/main" val="2890441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Efekt biče- následky</a:t>
            </a:r>
          </a:p>
        </p:txBody>
      </p:sp>
      <p:grpSp>
        <p:nvGrpSpPr>
          <p:cNvPr id="3" name="Skupina 2"/>
          <p:cNvGrpSpPr/>
          <p:nvPr/>
        </p:nvGrpSpPr>
        <p:grpSpPr>
          <a:xfrm>
            <a:off x="571472" y="1571612"/>
            <a:ext cx="7572428" cy="3714776"/>
            <a:chOff x="571472" y="1571612"/>
            <a:chExt cx="7572428" cy="3714776"/>
          </a:xfrm>
        </p:grpSpPr>
        <p:sp>
          <p:nvSpPr>
            <p:cNvPr id="11" name="Šipka dolů 10"/>
            <p:cNvSpPr/>
            <p:nvPr/>
          </p:nvSpPr>
          <p:spPr>
            <a:xfrm rot="19017802">
              <a:off x="6331257" y="2427514"/>
              <a:ext cx="642942" cy="16407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Šipka dolů 9"/>
            <p:cNvSpPr/>
            <p:nvPr/>
          </p:nvSpPr>
          <p:spPr>
            <a:xfrm rot="2506555">
              <a:off x="4444488" y="2257511"/>
              <a:ext cx="642942" cy="20071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Šipka doprava 3"/>
            <p:cNvSpPr/>
            <p:nvPr/>
          </p:nvSpPr>
          <p:spPr>
            <a:xfrm>
              <a:off x="3286116" y="2000240"/>
              <a:ext cx="1071570" cy="6429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bdélník 4"/>
            <p:cNvSpPr/>
            <p:nvPr/>
          </p:nvSpPr>
          <p:spPr>
            <a:xfrm>
              <a:off x="571472" y="1571612"/>
              <a:ext cx="2643206" cy="121444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Velké výkyvy v poptávce </a:t>
              </a:r>
            </a:p>
          </p:txBody>
        </p:sp>
        <p:sp>
          <p:nvSpPr>
            <p:cNvPr id="6" name="Obdélník 5"/>
            <p:cNvSpPr/>
            <p:nvPr/>
          </p:nvSpPr>
          <p:spPr>
            <a:xfrm>
              <a:off x="4357686" y="1643050"/>
              <a:ext cx="2643206" cy="121444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vetší zásoby</a:t>
              </a:r>
            </a:p>
          </p:txBody>
        </p:sp>
        <p:sp>
          <p:nvSpPr>
            <p:cNvPr id="7" name="Obdélník 6"/>
            <p:cNvSpPr/>
            <p:nvPr/>
          </p:nvSpPr>
          <p:spPr>
            <a:xfrm>
              <a:off x="2000232" y="4071942"/>
              <a:ext cx="2643206" cy="121444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větší vázanost kapitálu</a:t>
              </a:r>
            </a:p>
          </p:txBody>
        </p:sp>
        <p:sp>
          <p:nvSpPr>
            <p:cNvPr id="8" name="Obdélník 7"/>
            <p:cNvSpPr/>
            <p:nvPr/>
          </p:nvSpPr>
          <p:spPr>
            <a:xfrm>
              <a:off x="5500694" y="3929066"/>
              <a:ext cx="2643206" cy="121444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vyšší náklady</a:t>
              </a:r>
            </a:p>
          </p:txBody>
        </p:sp>
      </p:grpSp>
    </p:spTree>
    <p:extLst>
      <p:ext uri="{BB962C8B-B14F-4D97-AF65-F5344CB8AC3E}">
        <p14:creationId xmlns:p14="http://schemas.microsoft.com/office/powerpoint/2010/main" val="4037113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Efekt biče-důvody</a:t>
            </a:r>
          </a:p>
        </p:txBody>
      </p:sp>
      <p:sp>
        <p:nvSpPr>
          <p:cNvPr id="3" name="Zástupný symbol pro obsah 2"/>
          <p:cNvSpPr>
            <a:spLocks noGrp="1"/>
          </p:cNvSpPr>
          <p:nvPr>
            <p:ph idx="1"/>
          </p:nvPr>
        </p:nvSpPr>
        <p:spPr/>
        <p:txBody>
          <a:bodyPr/>
          <a:lstStyle/>
          <a:p>
            <a:pPr lvl="0"/>
            <a:r>
              <a:rPr lang="cs-CZ" dirty="0"/>
              <a:t>informační asymetrie, </a:t>
            </a:r>
          </a:p>
          <a:p>
            <a:pPr lvl="0"/>
            <a:r>
              <a:rPr lang="cs-CZ" dirty="0"/>
              <a:t>způsob prognózování poptávky, </a:t>
            </a:r>
          </a:p>
          <a:p>
            <a:pPr lvl="0"/>
            <a:r>
              <a:rPr lang="cs-CZ" dirty="0"/>
              <a:t>dlouhé dodací lhůty, </a:t>
            </a:r>
          </a:p>
          <a:p>
            <a:pPr lvl="0"/>
            <a:r>
              <a:rPr lang="cs-CZ" dirty="0"/>
              <a:t>výkyvy ve velikosti dodávek, </a:t>
            </a:r>
          </a:p>
          <a:p>
            <a:pPr lvl="0"/>
            <a:r>
              <a:rPr lang="cs-CZ" dirty="0"/>
              <a:t>výpadky v dodávkách, </a:t>
            </a:r>
          </a:p>
          <a:p>
            <a:r>
              <a:rPr lang="cs-CZ" dirty="0"/>
              <a:t>výkyvy cen. </a:t>
            </a:r>
          </a:p>
          <a:p>
            <a:endParaRPr lang="cs-CZ" dirty="0"/>
          </a:p>
        </p:txBody>
      </p:sp>
    </p:spTree>
    <p:extLst>
      <p:ext uri="{BB962C8B-B14F-4D97-AF65-F5344CB8AC3E}">
        <p14:creationId xmlns:p14="http://schemas.microsoft.com/office/powerpoint/2010/main" val="1349396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Efekt biče- řešení</a:t>
            </a:r>
          </a:p>
        </p:txBody>
      </p:sp>
      <p:sp>
        <p:nvSpPr>
          <p:cNvPr id="3" name="Zástupný symbol pro obsah 2"/>
          <p:cNvSpPr>
            <a:spLocks noGrp="1"/>
          </p:cNvSpPr>
          <p:nvPr>
            <p:ph idx="1"/>
          </p:nvPr>
        </p:nvSpPr>
        <p:spPr/>
        <p:txBody>
          <a:bodyPr/>
          <a:lstStyle/>
          <a:p>
            <a:pPr lvl="0"/>
            <a:r>
              <a:rPr lang="cs-CZ" dirty="0"/>
              <a:t>snížení nejistoty, </a:t>
            </a:r>
          </a:p>
          <a:p>
            <a:pPr lvl="0"/>
            <a:r>
              <a:rPr lang="cs-CZ" dirty="0"/>
              <a:t>snížení variability poptávky, </a:t>
            </a:r>
          </a:p>
          <a:p>
            <a:pPr lvl="0"/>
            <a:r>
              <a:rPr lang="cs-CZ" dirty="0"/>
              <a:t>zkrácení dodacích lhůt, </a:t>
            </a:r>
          </a:p>
          <a:p>
            <a:pPr lvl="0"/>
            <a:r>
              <a:rPr lang="cs-CZ" dirty="0"/>
              <a:t>strategické partnerství. </a:t>
            </a:r>
          </a:p>
          <a:p>
            <a:endParaRPr lang="cs-CZ" dirty="0"/>
          </a:p>
        </p:txBody>
      </p:sp>
    </p:spTree>
    <p:extLst>
      <p:ext uri="{BB962C8B-B14F-4D97-AF65-F5344CB8AC3E}">
        <p14:creationId xmlns:p14="http://schemas.microsoft.com/office/powerpoint/2010/main" val="2170678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Nadpis 1"/>
          <p:cNvSpPr>
            <a:spLocks noGrp="1"/>
          </p:cNvSpPr>
          <p:nvPr>
            <p:ph type="title"/>
          </p:nvPr>
        </p:nvSpPr>
        <p:spPr/>
        <p:txBody>
          <a:bodyPr/>
          <a:lstStyle/>
          <a:p>
            <a:r>
              <a:rPr lang="cs-CZ" dirty="0"/>
              <a:t>Logistické řetězce</a:t>
            </a:r>
          </a:p>
        </p:txBody>
      </p:sp>
      <p:sp>
        <p:nvSpPr>
          <p:cNvPr id="69634" name="Zástupný symbol pro obsah 2"/>
          <p:cNvSpPr>
            <a:spLocks noGrp="1"/>
          </p:cNvSpPr>
          <p:nvPr>
            <p:ph idx="1"/>
          </p:nvPr>
        </p:nvSpPr>
        <p:spPr/>
        <p:txBody>
          <a:bodyPr/>
          <a:lstStyle/>
          <a:p>
            <a:endParaRPr lang="cs-CZ"/>
          </a:p>
        </p:txBody>
      </p:sp>
      <p:graphicFrame>
        <p:nvGraphicFramePr>
          <p:cNvPr id="5" name="Zástupný symbol pro obsah 1"/>
          <p:cNvGraphicFramePr>
            <a:graphicFrameLocks/>
          </p:cNvGraphicFramePr>
          <p:nvPr>
            <p:extLst>
              <p:ext uri="{D42A27DB-BD31-4B8C-83A1-F6EECF244321}">
                <p14:modId xmlns:p14="http://schemas.microsoft.com/office/powerpoint/2010/main" val="2136139650"/>
              </p:ext>
            </p:extLst>
          </p:nvPr>
        </p:nvGraphicFramePr>
        <p:xfrm>
          <a:off x="323528" y="1484784"/>
          <a:ext cx="8496940" cy="4032452"/>
        </p:xfrm>
        <a:graphic>
          <a:graphicData uri="http://schemas.openxmlformats.org/drawingml/2006/table">
            <a:tbl>
              <a:tblPr firstRow="1" firstCol="1" bandRow="1">
                <a:tableStyleId>{5C22544A-7EE6-4342-B048-85BDC9FD1C3A}</a:tableStyleId>
              </a:tblPr>
              <a:tblGrid>
                <a:gridCol w="1061656">
                  <a:extLst>
                    <a:ext uri="{9D8B030D-6E8A-4147-A177-3AD203B41FA5}">
                      <a16:colId xmlns:a16="http://schemas.microsoft.com/office/drawing/2014/main" val="20000"/>
                    </a:ext>
                  </a:extLst>
                </a:gridCol>
                <a:gridCol w="1061656">
                  <a:extLst>
                    <a:ext uri="{9D8B030D-6E8A-4147-A177-3AD203B41FA5}">
                      <a16:colId xmlns:a16="http://schemas.microsoft.com/office/drawing/2014/main" val="20001"/>
                    </a:ext>
                  </a:extLst>
                </a:gridCol>
                <a:gridCol w="1061656">
                  <a:extLst>
                    <a:ext uri="{9D8B030D-6E8A-4147-A177-3AD203B41FA5}">
                      <a16:colId xmlns:a16="http://schemas.microsoft.com/office/drawing/2014/main" val="20002"/>
                    </a:ext>
                  </a:extLst>
                </a:gridCol>
                <a:gridCol w="1061656">
                  <a:extLst>
                    <a:ext uri="{9D8B030D-6E8A-4147-A177-3AD203B41FA5}">
                      <a16:colId xmlns:a16="http://schemas.microsoft.com/office/drawing/2014/main" val="20003"/>
                    </a:ext>
                  </a:extLst>
                </a:gridCol>
                <a:gridCol w="1062579">
                  <a:extLst>
                    <a:ext uri="{9D8B030D-6E8A-4147-A177-3AD203B41FA5}">
                      <a16:colId xmlns:a16="http://schemas.microsoft.com/office/drawing/2014/main" val="20004"/>
                    </a:ext>
                  </a:extLst>
                </a:gridCol>
                <a:gridCol w="1062579">
                  <a:extLst>
                    <a:ext uri="{9D8B030D-6E8A-4147-A177-3AD203B41FA5}">
                      <a16:colId xmlns:a16="http://schemas.microsoft.com/office/drawing/2014/main" val="20005"/>
                    </a:ext>
                  </a:extLst>
                </a:gridCol>
                <a:gridCol w="1062579">
                  <a:extLst>
                    <a:ext uri="{9D8B030D-6E8A-4147-A177-3AD203B41FA5}">
                      <a16:colId xmlns:a16="http://schemas.microsoft.com/office/drawing/2014/main" val="20006"/>
                    </a:ext>
                  </a:extLst>
                </a:gridCol>
                <a:gridCol w="1062579">
                  <a:extLst>
                    <a:ext uri="{9D8B030D-6E8A-4147-A177-3AD203B41FA5}">
                      <a16:colId xmlns:a16="http://schemas.microsoft.com/office/drawing/2014/main" val="20007"/>
                    </a:ext>
                  </a:extLst>
                </a:gridCol>
              </a:tblGrid>
              <a:tr h="1731475">
                <a:tc>
                  <a:txBody>
                    <a:bodyPr/>
                    <a:lstStyle/>
                    <a:p>
                      <a:pPr>
                        <a:lnSpc>
                          <a:spcPct val="115000"/>
                        </a:lnSpc>
                        <a:spcAft>
                          <a:spcPts val="0"/>
                        </a:spcAft>
                      </a:pPr>
                      <a:r>
                        <a:rPr lang="cs-CZ" sz="1400" dirty="0">
                          <a:solidFill>
                            <a:schemeClr val="tx1"/>
                          </a:solidFill>
                          <a:effectLst/>
                          <a:latin typeface="Times New Roman" pitchFamily="18" charset="0"/>
                          <a:cs typeface="Times New Roman" pitchFamily="18" charset="0"/>
                        </a:rPr>
                        <a:t>Číslo</a:t>
                      </a:r>
                      <a:endParaRPr lang="cs-CZ" sz="1400" dirty="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dirty="0">
                          <a:solidFill>
                            <a:schemeClr val="tx1"/>
                          </a:solidFill>
                          <a:effectLst/>
                          <a:latin typeface="Times New Roman" pitchFamily="18" charset="0"/>
                          <a:cs typeface="Times New Roman" pitchFamily="18" charset="0"/>
                        </a:rPr>
                        <a:t>Dodavatel</a:t>
                      </a:r>
                      <a:endParaRPr lang="cs-CZ" sz="1400" dirty="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Výroba</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Sklad výroba</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Sklad velkoobchod</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Maloobchod prodejny</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Sklady zásilkových velkoobchodů</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Konečný spotřebitel</a:t>
                      </a:r>
                      <a:endParaRPr lang="cs-CZ" sz="1400">
                        <a:solidFill>
                          <a:schemeClr val="tx1"/>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0"/>
                  </a:ext>
                </a:extLst>
              </a:tr>
              <a:tr h="328711">
                <a:tc>
                  <a:txBody>
                    <a:bodyPr/>
                    <a:lstStyle/>
                    <a:p>
                      <a:pPr>
                        <a:lnSpc>
                          <a:spcPct val="115000"/>
                        </a:lnSpc>
                        <a:spcAft>
                          <a:spcPts val="0"/>
                        </a:spcAft>
                      </a:pPr>
                      <a:r>
                        <a:rPr lang="en-US" sz="1400">
                          <a:solidFill>
                            <a:schemeClr val="tx1"/>
                          </a:solidFill>
                          <a:effectLst/>
                          <a:latin typeface="Times New Roman" pitchFamily="18" charset="0"/>
                          <a:cs typeface="Times New Roman" pitchFamily="18" charset="0"/>
                        </a:rPr>
                        <a:t>1</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1"/>
                  </a:ext>
                </a:extLst>
              </a:tr>
              <a:tr h="328711">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2</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2"/>
                  </a:ext>
                </a:extLst>
              </a:tr>
              <a:tr h="328711">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3</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3"/>
                  </a:ext>
                </a:extLst>
              </a:tr>
              <a:tr h="328711">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4</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4"/>
                  </a:ext>
                </a:extLst>
              </a:tr>
              <a:tr h="328711">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5</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5"/>
                  </a:ext>
                </a:extLst>
              </a:tr>
              <a:tr h="328711">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6</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6"/>
                  </a:ext>
                </a:extLst>
              </a:tr>
              <a:tr h="328711">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7</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dirty="0">
                          <a:solidFill>
                            <a:schemeClr val="tx1"/>
                          </a:solidFill>
                          <a:effectLst/>
                          <a:latin typeface="Times New Roman" pitchFamily="18" charset="0"/>
                          <a:cs typeface="Times New Roman" pitchFamily="18" charset="0"/>
                        </a:rPr>
                        <a:t>O</a:t>
                      </a:r>
                      <a:endParaRPr lang="cs-CZ" sz="1400" dirty="0">
                        <a:solidFill>
                          <a:schemeClr val="tx1"/>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8458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685800" y="2130425"/>
            <a:ext cx="7772400" cy="1470025"/>
          </a:xfrm>
        </p:spPr>
        <p:txBody>
          <a:bodyPr/>
          <a:lstStyle/>
          <a:p>
            <a:pPr algn="ctr" fontAlgn="auto">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cs-CZ" sz="4400" b="1" dirty="0"/>
              <a:t>Logistika zásobování, proces nákupu</a:t>
            </a:r>
          </a:p>
        </p:txBody>
      </p:sp>
      <p:sp>
        <p:nvSpPr>
          <p:cNvPr id="7171" name="Rectangle 2"/>
          <p:cNvSpPr>
            <a:spLocks noGrp="1" noChangeArrowheads="1"/>
          </p:cNvSpPr>
          <p:nvPr>
            <p:ph type="subTitle" idx="4294967295"/>
          </p:nvPr>
        </p:nvSpPr>
        <p:spPr>
          <a:xfrm>
            <a:off x="899592" y="3789040"/>
            <a:ext cx="6400800" cy="1752600"/>
          </a:xfrm>
        </p:spPr>
        <p:txBody>
          <a:bodyPr lIns="90000" tIns="45000" rIns="90000" bIns="45000"/>
          <a:lstStyle/>
          <a:p>
            <a:pPr indent="-341313" algn="ctr">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cs-CZ" altLang="cs-CZ" sz="4400" dirty="0">
              <a:solidFill>
                <a:schemeClr val="tx1">
                  <a:lumMod val="50000"/>
                  <a:lumOff val="50000"/>
                </a:schemeClr>
              </a:solidFill>
            </a:endParaRPr>
          </a:p>
        </p:txBody>
      </p:sp>
    </p:spTree>
    <p:extLst>
      <p:ext uri="{BB962C8B-B14F-4D97-AF65-F5344CB8AC3E}">
        <p14:creationId xmlns:p14="http://schemas.microsoft.com/office/powerpoint/2010/main" val="72236379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Nadpis 1"/>
          <p:cNvSpPr>
            <a:spLocks noGrp="1"/>
          </p:cNvSpPr>
          <p:nvPr>
            <p:ph type="title"/>
          </p:nvPr>
        </p:nvSpPr>
        <p:spPr>
          <a:xfrm>
            <a:off x="388938" y="65088"/>
            <a:ext cx="7769225" cy="1466850"/>
          </a:xfrm>
        </p:spPr>
        <p:txBody>
          <a:bodyPr lIns="0" tIns="28080" rIns="0" bIns="0">
            <a:normAutofit/>
          </a:bodyPr>
          <a:lstStyle/>
          <a:p>
            <a:pPr algn="ctr" fontAlgn="auto">
              <a:lnSpc>
                <a:spcPts val="5800"/>
              </a:lnSpc>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cs-CZ" b="1" dirty="0"/>
              <a:t>Logistika zásobování</a:t>
            </a:r>
          </a:p>
        </p:txBody>
      </p:sp>
      <p:sp>
        <p:nvSpPr>
          <p:cNvPr id="8195" name="Rectangle 3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cs-CZ" altLang="cs-CZ"/>
          </a:p>
        </p:txBody>
      </p:sp>
      <p:grpSp>
        <p:nvGrpSpPr>
          <p:cNvPr id="8196" name="Group 1"/>
          <p:cNvGrpSpPr>
            <a:grpSpLocks noChangeAspect="1"/>
          </p:cNvGrpSpPr>
          <p:nvPr/>
        </p:nvGrpSpPr>
        <p:grpSpPr bwMode="auto">
          <a:xfrm>
            <a:off x="47625" y="1557338"/>
            <a:ext cx="7950200" cy="3816350"/>
            <a:chOff x="2205" y="2933"/>
            <a:chExt cx="7200" cy="3456"/>
          </a:xfrm>
        </p:grpSpPr>
        <p:sp>
          <p:nvSpPr>
            <p:cNvPr id="8197" name="AutoShape 35"/>
            <p:cNvSpPr>
              <a:spLocks noChangeAspect="1" noChangeArrowheads="1" noTextEdit="1"/>
            </p:cNvSpPr>
            <p:nvPr/>
          </p:nvSpPr>
          <p:spPr bwMode="auto">
            <a:xfrm>
              <a:off x="2205" y="2933"/>
              <a:ext cx="7200" cy="3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p>
          </p:txBody>
        </p:sp>
        <p:sp>
          <p:nvSpPr>
            <p:cNvPr id="8198" name="Text Box 34"/>
            <p:cNvSpPr txBox="1">
              <a:spLocks noChangeArrowheads="1"/>
            </p:cNvSpPr>
            <p:nvPr/>
          </p:nvSpPr>
          <p:spPr bwMode="auto">
            <a:xfrm>
              <a:off x="4221" y="3221"/>
              <a:ext cx="3024"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Všeobecné objekty opatřování</a:t>
              </a:r>
            </a:p>
          </p:txBody>
        </p:sp>
        <p:sp>
          <p:nvSpPr>
            <p:cNvPr id="8199" name="Text Box 33"/>
            <p:cNvSpPr txBox="1">
              <a:spLocks noChangeArrowheads="1"/>
            </p:cNvSpPr>
            <p:nvPr/>
          </p:nvSpPr>
          <p:spPr bwMode="auto">
            <a:xfrm>
              <a:off x="2349" y="4085"/>
              <a:ext cx="1296"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Finanční prostředky</a:t>
              </a:r>
            </a:p>
          </p:txBody>
        </p:sp>
        <p:sp>
          <p:nvSpPr>
            <p:cNvPr id="8200" name="Text Box 32"/>
            <p:cNvSpPr txBox="1">
              <a:spLocks noChangeArrowheads="1"/>
            </p:cNvSpPr>
            <p:nvPr/>
          </p:nvSpPr>
          <p:spPr bwMode="auto">
            <a:xfrm>
              <a:off x="4077" y="4085"/>
              <a:ext cx="1296"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Hmotné statky (zboží)</a:t>
              </a:r>
            </a:p>
          </p:txBody>
        </p:sp>
        <p:sp>
          <p:nvSpPr>
            <p:cNvPr id="8201" name="Text Box 31"/>
            <p:cNvSpPr txBox="1">
              <a:spLocks noChangeArrowheads="1"/>
            </p:cNvSpPr>
            <p:nvPr/>
          </p:nvSpPr>
          <p:spPr bwMode="auto">
            <a:xfrm>
              <a:off x="7533" y="4085"/>
              <a:ext cx="864"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Personál</a:t>
              </a:r>
            </a:p>
          </p:txBody>
        </p:sp>
        <p:sp>
          <p:nvSpPr>
            <p:cNvPr id="8202" name="Text Box 30"/>
            <p:cNvSpPr txBox="1">
              <a:spLocks noChangeArrowheads="1"/>
            </p:cNvSpPr>
            <p:nvPr/>
          </p:nvSpPr>
          <p:spPr bwMode="auto">
            <a:xfrm>
              <a:off x="8541" y="4085"/>
              <a:ext cx="864"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Informace</a:t>
              </a:r>
            </a:p>
          </p:txBody>
        </p:sp>
        <p:sp>
          <p:nvSpPr>
            <p:cNvPr id="8203" name="Text Box 29"/>
            <p:cNvSpPr txBox="1">
              <a:spLocks noChangeArrowheads="1"/>
            </p:cNvSpPr>
            <p:nvPr/>
          </p:nvSpPr>
          <p:spPr bwMode="auto">
            <a:xfrm>
              <a:off x="2205" y="4805"/>
              <a:ext cx="720"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peníze</a:t>
              </a:r>
            </a:p>
          </p:txBody>
        </p:sp>
        <p:sp>
          <p:nvSpPr>
            <p:cNvPr id="8204" name="Text Box 28"/>
            <p:cNvSpPr txBox="1">
              <a:spLocks noChangeArrowheads="1"/>
            </p:cNvSpPr>
            <p:nvPr/>
          </p:nvSpPr>
          <p:spPr bwMode="auto">
            <a:xfrm>
              <a:off x="3069" y="4805"/>
              <a:ext cx="576"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úvěry</a:t>
              </a:r>
            </a:p>
          </p:txBody>
        </p:sp>
        <p:sp>
          <p:nvSpPr>
            <p:cNvPr id="8205" name="Text Box 27"/>
            <p:cNvSpPr txBox="1">
              <a:spLocks noChangeArrowheads="1"/>
            </p:cNvSpPr>
            <p:nvPr/>
          </p:nvSpPr>
          <p:spPr bwMode="auto">
            <a:xfrm>
              <a:off x="3789" y="4805"/>
              <a:ext cx="864"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Provozní prostředky</a:t>
              </a:r>
            </a:p>
          </p:txBody>
        </p:sp>
        <p:sp>
          <p:nvSpPr>
            <p:cNvPr id="8206" name="Text Box 26"/>
            <p:cNvSpPr txBox="1">
              <a:spLocks noChangeArrowheads="1"/>
            </p:cNvSpPr>
            <p:nvPr/>
          </p:nvSpPr>
          <p:spPr bwMode="auto">
            <a:xfrm>
              <a:off x="4797" y="4805"/>
              <a:ext cx="720"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materiál</a:t>
              </a:r>
            </a:p>
          </p:txBody>
        </p:sp>
        <p:sp>
          <p:nvSpPr>
            <p:cNvPr id="8207" name="Text Box 25"/>
            <p:cNvSpPr txBox="1">
              <a:spLocks noChangeArrowheads="1"/>
            </p:cNvSpPr>
            <p:nvPr/>
          </p:nvSpPr>
          <p:spPr bwMode="auto">
            <a:xfrm>
              <a:off x="5661" y="4805"/>
              <a:ext cx="720" cy="576"/>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Cizí služby</a:t>
              </a:r>
            </a:p>
          </p:txBody>
        </p:sp>
        <p:sp>
          <p:nvSpPr>
            <p:cNvPr id="8208" name="Text Box 24"/>
            <p:cNvSpPr txBox="1">
              <a:spLocks noChangeArrowheads="1"/>
            </p:cNvSpPr>
            <p:nvPr/>
          </p:nvSpPr>
          <p:spPr bwMode="auto">
            <a:xfrm>
              <a:off x="6525" y="4805"/>
              <a:ext cx="864"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Obchodní zboží</a:t>
              </a:r>
            </a:p>
          </p:txBody>
        </p:sp>
        <p:sp>
          <p:nvSpPr>
            <p:cNvPr id="8209" name="Text Box 23"/>
            <p:cNvSpPr txBox="1">
              <a:spLocks noChangeArrowheads="1"/>
            </p:cNvSpPr>
            <p:nvPr/>
          </p:nvSpPr>
          <p:spPr bwMode="auto">
            <a:xfrm>
              <a:off x="7533" y="4805"/>
              <a:ext cx="864"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Dispoziční práce</a:t>
              </a:r>
            </a:p>
          </p:txBody>
        </p:sp>
        <p:sp>
          <p:nvSpPr>
            <p:cNvPr id="8210" name="Text Box 22"/>
            <p:cNvSpPr txBox="1">
              <a:spLocks noChangeArrowheads="1"/>
            </p:cNvSpPr>
            <p:nvPr/>
          </p:nvSpPr>
          <p:spPr bwMode="auto">
            <a:xfrm>
              <a:off x="8541" y="4805"/>
              <a:ext cx="864"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Prováděcí práce</a:t>
              </a:r>
            </a:p>
          </p:txBody>
        </p:sp>
        <p:sp>
          <p:nvSpPr>
            <p:cNvPr id="8211" name="Text Box 21"/>
            <p:cNvSpPr txBox="1">
              <a:spLocks noChangeArrowheads="1"/>
            </p:cNvSpPr>
            <p:nvPr/>
          </p:nvSpPr>
          <p:spPr bwMode="auto">
            <a:xfrm>
              <a:off x="3645" y="5669"/>
              <a:ext cx="720"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Základní materiál</a:t>
              </a:r>
            </a:p>
          </p:txBody>
        </p:sp>
        <p:sp>
          <p:nvSpPr>
            <p:cNvPr id="8212" name="Text Box 20"/>
            <p:cNvSpPr txBox="1">
              <a:spLocks noChangeArrowheads="1"/>
            </p:cNvSpPr>
            <p:nvPr/>
          </p:nvSpPr>
          <p:spPr bwMode="auto">
            <a:xfrm>
              <a:off x="6381" y="5669"/>
              <a:ext cx="864"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Polotovary</a:t>
              </a:r>
            </a:p>
          </p:txBody>
        </p:sp>
        <p:sp>
          <p:nvSpPr>
            <p:cNvPr id="8213" name="Text Box 19"/>
            <p:cNvSpPr txBox="1">
              <a:spLocks noChangeArrowheads="1"/>
            </p:cNvSpPr>
            <p:nvPr/>
          </p:nvSpPr>
          <p:spPr bwMode="auto">
            <a:xfrm>
              <a:off x="5517" y="5669"/>
              <a:ext cx="720"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Provozní materiál</a:t>
              </a:r>
            </a:p>
          </p:txBody>
        </p:sp>
        <p:sp>
          <p:nvSpPr>
            <p:cNvPr id="8214" name="Text Box 18"/>
            <p:cNvSpPr txBox="1">
              <a:spLocks noChangeArrowheads="1"/>
            </p:cNvSpPr>
            <p:nvPr/>
          </p:nvSpPr>
          <p:spPr bwMode="auto">
            <a:xfrm>
              <a:off x="4509" y="5669"/>
              <a:ext cx="864"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Pomocný materiál</a:t>
              </a:r>
            </a:p>
          </p:txBody>
        </p:sp>
        <p:cxnSp>
          <p:nvCxnSpPr>
            <p:cNvPr id="8215" name="AutoShape 17"/>
            <p:cNvCxnSpPr>
              <a:cxnSpLocks noChangeShapeType="1"/>
            </p:cNvCxnSpPr>
            <p:nvPr/>
          </p:nvCxnSpPr>
          <p:spPr bwMode="auto">
            <a:xfrm rot="5400000">
              <a:off x="4149" y="2501"/>
              <a:ext cx="432" cy="2736"/>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16" name="AutoShape 16"/>
            <p:cNvCxnSpPr>
              <a:cxnSpLocks noChangeShapeType="1"/>
            </p:cNvCxnSpPr>
            <p:nvPr/>
          </p:nvCxnSpPr>
          <p:spPr bwMode="auto">
            <a:xfrm rot="5400000">
              <a:off x="5013" y="3365"/>
              <a:ext cx="432" cy="1008"/>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17" name="AutoShape 15"/>
            <p:cNvCxnSpPr>
              <a:cxnSpLocks noChangeShapeType="1"/>
            </p:cNvCxnSpPr>
            <p:nvPr/>
          </p:nvCxnSpPr>
          <p:spPr bwMode="auto">
            <a:xfrm rot="16200000" flipH="1">
              <a:off x="6633" y="2753"/>
              <a:ext cx="432" cy="2232"/>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18" name="AutoShape 14"/>
            <p:cNvCxnSpPr>
              <a:cxnSpLocks noChangeShapeType="1"/>
            </p:cNvCxnSpPr>
            <p:nvPr/>
          </p:nvCxnSpPr>
          <p:spPr bwMode="auto">
            <a:xfrm rot="16200000" flipH="1">
              <a:off x="7137" y="2249"/>
              <a:ext cx="432" cy="3240"/>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19" name="AutoShape 13"/>
            <p:cNvCxnSpPr>
              <a:cxnSpLocks noChangeShapeType="1"/>
            </p:cNvCxnSpPr>
            <p:nvPr/>
          </p:nvCxnSpPr>
          <p:spPr bwMode="auto">
            <a:xfrm rot="5400000">
              <a:off x="2637" y="4445"/>
              <a:ext cx="288" cy="432"/>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20" name="AutoShape 12"/>
            <p:cNvCxnSpPr>
              <a:cxnSpLocks noChangeShapeType="1"/>
            </p:cNvCxnSpPr>
            <p:nvPr/>
          </p:nvCxnSpPr>
          <p:spPr bwMode="auto">
            <a:xfrm rot="16200000" flipH="1">
              <a:off x="3033" y="4481"/>
              <a:ext cx="288" cy="360"/>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21" name="AutoShape 11"/>
            <p:cNvCxnSpPr>
              <a:cxnSpLocks noChangeShapeType="1"/>
            </p:cNvCxnSpPr>
            <p:nvPr/>
          </p:nvCxnSpPr>
          <p:spPr bwMode="auto">
            <a:xfrm rot="5400000">
              <a:off x="4329" y="4409"/>
              <a:ext cx="288" cy="504"/>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22" name="AutoShape 10"/>
            <p:cNvCxnSpPr>
              <a:cxnSpLocks noChangeShapeType="1"/>
            </p:cNvCxnSpPr>
            <p:nvPr/>
          </p:nvCxnSpPr>
          <p:spPr bwMode="auto">
            <a:xfrm rot="16200000" flipH="1">
              <a:off x="4797" y="4445"/>
              <a:ext cx="288" cy="432"/>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23" name="AutoShape 9"/>
            <p:cNvCxnSpPr>
              <a:cxnSpLocks noChangeShapeType="1"/>
            </p:cNvCxnSpPr>
            <p:nvPr/>
          </p:nvCxnSpPr>
          <p:spPr bwMode="auto">
            <a:xfrm rot="16200000" flipH="1">
              <a:off x="5229" y="4013"/>
              <a:ext cx="288" cy="1296"/>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24" name="AutoShape 8"/>
            <p:cNvCxnSpPr>
              <a:cxnSpLocks noChangeShapeType="1"/>
            </p:cNvCxnSpPr>
            <p:nvPr/>
          </p:nvCxnSpPr>
          <p:spPr bwMode="auto">
            <a:xfrm rot="16200000" flipH="1">
              <a:off x="5697" y="3545"/>
              <a:ext cx="288" cy="2232"/>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25" name="AutoShape 7"/>
            <p:cNvCxnSpPr>
              <a:cxnSpLocks noChangeShapeType="1"/>
            </p:cNvCxnSpPr>
            <p:nvPr/>
          </p:nvCxnSpPr>
          <p:spPr bwMode="auto">
            <a:xfrm rot="5400000">
              <a:off x="7822" y="4660"/>
              <a:ext cx="288" cy="1"/>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8226" name="AutoShape 6"/>
            <p:cNvCxnSpPr>
              <a:cxnSpLocks noChangeShapeType="1"/>
            </p:cNvCxnSpPr>
            <p:nvPr/>
          </p:nvCxnSpPr>
          <p:spPr bwMode="auto">
            <a:xfrm rot="16200000" flipH="1">
              <a:off x="8325" y="4157"/>
              <a:ext cx="288" cy="1008"/>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27" name="AutoShape 5"/>
            <p:cNvCxnSpPr>
              <a:cxnSpLocks noChangeShapeType="1"/>
            </p:cNvCxnSpPr>
            <p:nvPr/>
          </p:nvCxnSpPr>
          <p:spPr bwMode="auto">
            <a:xfrm rot="5400000">
              <a:off x="4365" y="4877"/>
              <a:ext cx="432" cy="1152"/>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28" name="AutoShape 4"/>
            <p:cNvCxnSpPr>
              <a:cxnSpLocks noChangeShapeType="1"/>
            </p:cNvCxnSpPr>
            <p:nvPr/>
          </p:nvCxnSpPr>
          <p:spPr bwMode="auto">
            <a:xfrm rot="5400000">
              <a:off x="4833" y="5345"/>
              <a:ext cx="432" cy="216"/>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29" name="AutoShape 3"/>
            <p:cNvCxnSpPr>
              <a:cxnSpLocks noChangeShapeType="1"/>
            </p:cNvCxnSpPr>
            <p:nvPr/>
          </p:nvCxnSpPr>
          <p:spPr bwMode="auto">
            <a:xfrm rot="16200000" flipH="1">
              <a:off x="5301" y="5093"/>
              <a:ext cx="432" cy="720"/>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30" name="AutoShape 2"/>
            <p:cNvCxnSpPr>
              <a:cxnSpLocks noChangeShapeType="1"/>
            </p:cNvCxnSpPr>
            <p:nvPr/>
          </p:nvCxnSpPr>
          <p:spPr bwMode="auto">
            <a:xfrm rot="16200000" flipH="1">
              <a:off x="5769" y="4625"/>
              <a:ext cx="432" cy="1656"/>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20492150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
          <p:cNvSpPr>
            <a:spLocks noGrp="1" noChangeArrowheads="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Tři typy nákupních situací</a:t>
            </a:r>
          </a:p>
        </p:txBody>
      </p:sp>
      <p:sp>
        <p:nvSpPr>
          <p:cNvPr id="9219" name="Text Box 2"/>
          <p:cNvSpPr txBox="1">
            <a:spLocks noChangeArrowheads="1"/>
          </p:cNvSpPr>
          <p:nvPr/>
        </p:nvSpPr>
        <p:spPr bwMode="auto">
          <a:xfrm>
            <a:off x="30163" y="1627188"/>
            <a:ext cx="8229600" cy="4525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9pPr>
          </a:lstStyle>
          <a:p>
            <a:pPr eaLnBrk="1" hangingPunct="1">
              <a:lnSpc>
                <a:spcPct val="100000"/>
              </a:lnSpc>
              <a:spcAft>
                <a:spcPts val="1425"/>
              </a:spcAft>
              <a:buClrTx/>
              <a:buFontTx/>
              <a:buNone/>
            </a:pPr>
            <a:endParaRPr lang="cs-CZ" altLang="cs-CZ" dirty="0">
              <a:solidFill>
                <a:srgbClr val="000000"/>
              </a:solidFill>
              <a:latin typeface="Calibri" charset="0"/>
            </a:endParaRPr>
          </a:p>
          <a:p>
            <a:pPr eaLnBrk="1" hangingPunct="1">
              <a:lnSpc>
                <a:spcPct val="100000"/>
              </a:lnSpc>
              <a:spcAft>
                <a:spcPts val="1425"/>
              </a:spcAft>
              <a:buClrTx/>
              <a:buFontTx/>
              <a:buNone/>
            </a:pPr>
            <a:r>
              <a:rPr lang="cs-CZ" altLang="cs-CZ" b="1" dirty="0">
                <a:solidFill>
                  <a:srgbClr val="C00000"/>
                </a:solidFill>
                <a:latin typeface="Calibri" charset="0"/>
              </a:rPr>
              <a:t>opakované</a:t>
            </a:r>
            <a:r>
              <a:rPr lang="cs-CZ" altLang="cs-CZ" dirty="0">
                <a:solidFill>
                  <a:srgbClr val="000000"/>
                </a:solidFill>
                <a:latin typeface="Calibri" charset="0"/>
              </a:rPr>
              <a:t>, rutinní nákupní situace, kdy dochází k pravidelným nákupům pro potřeby výroby, zajišťování oprav, administrativy aj.,</a:t>
            </a:r>
          </a:p>
          <a:p>
            <a:pPr eaLnBrk="1" hangingPunct="1">
              <a:lnSpc>
                <a:spcPct val="100000"/>
              </a:lnSpc>
              <a:spcAft>
                <a:spcPts val="1425"/>
              </a:spcAft>
              <a:buClrTx/>
              <a:buFontTx/>
              <a:buNone/>
            </a:pPr>
            <a:r>
              <a:rPr lang="cs-CZ" altLang="cs-CZ" b="1" dirty="0">
                <a:solidFill>
                  <a:srgbClr val="C00000"/>
                </a:solidFill>
                <a:latin typeface="Calibri" charset="0"/>
              </a:rPr>
              <a:t>modifikované situace</a:t>
            </a:r>
            <a:r>
              <a:rPr lang="cs-CZ" altLang="cs-CZ" dirty="0">
                <a:solidFill>
                  <a:srgbClr val="000000"/>
                </a:solidFill>
                <a:latin typeface="Calibri" charset="0"/>
              </a:rPr>
              <a:t>, při nichž vznikají odchylky od standardních nákupů, např. je požadována změna kvality téhož nakupovaného materiálu, konstrukční úpravy dosud dodávaných dílů atd.,</a:t>
            </a:r>
          </a:p>
          <a:p>
            <a:pPr eaLnBrk="1" hangingPunct="1">
              <a:lnSpc>
                <a:spcPct val="100000"/>
              </a:lnSpc>
              <a:spcAft>
                <a:spcPts val="1425"/>
              </a:spcAft>
              <a:buClrTx/>
              <a:buFontTx/>
              <a:buNone/>
            </a:pPr>
            <a:r>
              <a:rPr lang="en-US" altLang="cs-CZ" b="1" dirty="0" err="1">
                <a:solidFill>
                  <a:srgbClr val="C00000"/>
                </a:solidFill>
                <a:latin typeface="Calibri" charset="0"/>
              </a:rPr>
              <a:t>nové</a:t>
            </a:r>
            <a:r>
              <a:rPr lang="en-US" altLang="cs-CZ" b="1" dirty="0">
                <a:solidFill>
                  <a:srgbClr val="C00000"/>
                </a:solidFill>
                <a:latin typeface="Calibri" charset="0"/>
              </a:rPr>
              <a:t> </a:t>
            </a:r>
            <a:r>
              <a:rPr lang="en-US" altLang="cs-CZ" b="1" dirty="0" err="1">
                <a:solidFill>
                  <a:srgbClr val="C00000"/>
                </a:solidFill>
                <a:latin typeface="Calibri" charset="0"/>
              </a:rPr>
              <a:t>nákupní</a:t>
            </a:r>
            <a:r>
              <a:rPr lang="en-US" altLang="cs-CZ" b="1" dirty="0">
                <a:solidFill>
                  <a:srgbClr val="C00000"/>
                </a:solidFill>
                <a:latin typeface="Calibri" charset="0"/>
              </a:rPr>
              <a:t> </a:t>
            </a:r>
            <a:r>
              <a:rPr lang="en-US" altLang="cs-CZ" b="1" dirty="0" err="1">
                <a:solidFill>
                  <a:srgbClr val="C00000"/>
                </a:solidFill>
                <a:latin typeface="Calibri" charset="0"/>
              </a:rPr>
              <a:t>situace</a:t>
            </a:r>
            <a:r>
              <a:rPr lang="en-US" altLang="cs-CZ" dirty="0">
                <a:solidFill>
                  <a:srgbClr val="000000"/>
                </a:solidFill>
                <a:latin typeface="Calibri" charset="0"/>
              </a:rPr>
              <a:t>, </a:t>
            </a:r>
            <a:r>
              <a:rPr lang="en-US" altLang="cs-CZ" dirty="0" err="1">
                <a:solidFill>
                  <a:srgbClr val="000000"/>
                </a:solidFill>
                <a:latin typeface="Calibri" charset="0"/>
              </a:rPr>
              <a:t>které</a:t>
            </a:r>
            <a:r>
              <a:rPr lang="en-US" altLang="cs-CZ" dirty="0">
                <a:solidFill>
                  <a:srgbClr val="000000"/>
                </a:solidFill>
                <a:latin typeface="Calibri" charset="0"/>
              </a:rPr>
              <a:t> </a:t>
            </a:r>
            <a:r>
              <a:rPr lang="en-US" altLang="cs-CZ" dirty="0" err="1">
                <a:solidFill>
                  <a:srgbClr val="000000"/>
                </a:solidFill>
                <a:latin typeface="Calibri" charset="0"/>
              </a:rPr>
              <a:t>vyžadují</a:t>
            </a:r>
            <a:r>
              <a:rPr lang="en-US" altLang="cs-CZ" dirty="0">
                <a:solidFill>
                  <a:srgbClr val="000000"/>
                </a:solidFill>
                <a:latin typeface="Calibri" charset="0"/>
              </a:rPr>
              <a:t> </a:t>
            </a:r>
            <a:r>
              <a:rPr lang="en-US" altLang="cs-CZ" dirty="0" err="1">
                <a:solidFill>
                  <a:srgbClr val="000000"/>
                </a:solidFill>
                <a:latin typeface="Calibri" charset="0"/>
              </a:rPr>
              <a:t>pokrytí</a:t>
            </a:r>
            <a:r>
              <a:rPr lang="en-US" altLang="cs-CZ" dirty="0">
                <a:solidFill>
                  <a:srgbClr val="000000"/>
                </a:solidFill>
                <a:latin typeface="Calibri" charset="0"/>
              </a:rPr>
              <a:t> </a:t>
            </a:r>
            <a:r>
              <a:rPr lang="en-US" altLang="cs-CZ" dirty="0" err="1">
                <a:solidFill>
                  <a:srgbClr val="000000"/>
                </a:solidFill>
                <a:latin typeface="Calibri" charset="0"/>
              </a:rPr>
              <a:t>zcela</a:t>
            </a:r>
            <a:r>
              <a:rPr lang="en-US" altLang="cs-CZ" dirty="0">
                <a:solidFill>
                  <a:srgbClr val="000000"/>
                </a:solidFill>
                <a:latin typeface="Calibri" charset="0"/>
              </a:rPr>
              <a:t> </a:t>
            </a:r>
            <a:r>
              <a:rPr lang="en-US" altLang="cs-CZ" dirty="0" err="1">
                <a:solidFill>
                  <a:srgbClr val="000000"/>
                </a:solidFill>
                <a:latin typeface="Calibri" charset="0"/>
              </a:rPr>
              <a:t>nových</a:t>
            </a:r>
            <a:r>
              <a:rPr lang="en-US" altLang="cs-CZ" dirty="0">
                <a:solidFill>
                  <a:srgbClr val="000000"/>
                </a:solidFill>
                <a:latin typeface="Calibri" charset="0"/>
              </a:rPr>
              <a:t> </a:t>
            </a:r>
            <a:r>
              <a:rPr lang="en-US" altLang="cs-CZ" dirty="0" err="1">
                <a:solidFill>
                  <a:srgbClr val="000000"/>
                </a:solidFill>
                <a:latin typeface="Calibri" charset="0"/>
              </a:rPr>
              <a:t>potřeb</a:t>
            </a:r>
            <a:r>
              <a:rPr lang="en-US" altLang="cs-CZ" dirty="0">
                <a:solidFill>
                  <a:srgbClr val="000000"/>
                </a:solidFill>
                <a:latin typeface="Calibri" charset="0"/>
              </a:rPr>
              <a:t> </a:t>
            </a:r>
            <a:r>
              <a:rPr lang="en-US" altLang="cs-CZ" dirty="0" err="1">
                <a:solidFill>
                  <a:srgbClr val="000000"/>
                </a:solidFill>
                <a:latin typeface="Calibri" charset="0"/>
              </a:rPr>
              <a:t>organizace</a:t>
            </a:r>
            <a:r>
              <a:rPr lang="en-US" altLang="cs-CZ" dirty="0">
                <a:solidFill>
                  <a:srgbClr val="000000"/>
                </a:solidFill>
                <a:latin typeface="Calibri" charset="0"/>
              </a:rPr>
              <a:t>.</a:t>
            </a:r>
            <a:r>
              <a:rPr lang="cs-CZ" altLang="cs-CZ" dirty="0">
                <a:solidFill>
                  <a:srgbClr val="000000"/>
                </a:solidFill>
                <a:latin typeface="Calibri" charset="0"/>
              </a:rPr>
              <a:t> </a:t>
            </a:r>
          </a:p>
        </p:txBody>
      </p:sp>
    </p:spTree>
    <p:extLst>
      <p:ext uri="{BB962C8B-B14F-4D97-AF65-F5344CB8AC3E}">
        <p14:creationId xmlns:p14="http://schemas.microsoft.com/office/powerpoint/2010/main" val="323076920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noGrp="1" noChangeArrowheads="1"/>
          </p:cNvSpPr>
          <p:nvPr>
            <p:ph type="title"/>
          </p:nvPr>
        </p:nvSpPr>
        <p:spPr>
          <a:xfrm>
            <a:off x="457200" y="274638"/>
            <a:ext cx="8229600" cy="922337"/>
          </a:xfrm>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Nákup se člení do kroků:</a:t>
            </a:r>
          </a:p>
        </p:txBody>
      </p:sp>
      <p:sp>
        <p:nvSpPr>
          <p:cNvPr id="11267" name="Text Box 2"/>
          <p:cNvSpPr txBox="1">
            <a:spLocks noChangeArrowheads="1"/>
          </p:cNvSpPr>
          <p:nvPr/>
        </p:nvSpPr>
        <p:spPr bwMode="auto">
          <a:xfrm>
            <a:off x="611188" y="1628775"/>
            <a:ext cx="8229600" cy="42484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9pPr>
          </a:lstStyle>
          <a:p>
            <a:pPr eaLnBrk="1" hangingPunct="1">
              <a:lnSpc>
                <a:spcPct val="100000"/>
              </a:lnSpc>
              <a:spcBef>
                <a:spcPts val="638"/>
              </a:spcBef>
              <a:spcAft>
                <a:spcPts val="1425"/>
              </a:spcAft>
              <a:buClrTx/>
              <a:buFontTx/>
              <a:buNone/>
            </a:pPr>
            <a:r>
              <a:rPr lang="cs-CZ" altLang="cs-CZ" dirty="0">
                <a:solidFill>
                  <a:srgbClr val="000000"/>
                </a:solidFill>
                <a:latin typeface="Calibri" charset="0"/>
              </a:rPr>
              <a:t>1. Specifikace potřeb organizace</a:t>
            </a:r>
            <a:r>
              <a:rPr lang="en-GB" altLang="cs-CZ" dirty="0">
                <a:solidFill>
                  <a:srgbClr val="000000"/>
                </a:solidFill>
                <a:latin typeface="Calibri" charset="0"/>
              </a:rPr>
              <a:t>,</a:t>
            </a:r>
            <a:endParaRPr lang="cs-CZ" altLang="cs-CZ" dirty="0">
              <a:solidFill>
                <a:srgbClr val="000000"/>
              </a:solidFill>
              <a:latin typeface="Calibri" charset="0"/>
            </a:endParaRPr>
          </a:p>
          <a:p>
            <a:pPr eaLnBrk="1" hangingPunct="1">
              <a:lnSpc>
                <a:spcPct val="100000"/>
              </a:lnSpc>
              <a:spcBef>
                <a:spcPts val="638"/>
              </a:spcBef>
              <a:spcAft>
                <a:spcPts val="1425"/>
              </a:spcAft>
              <a:buClrTx/>
              <a:buFontTx/>
              <a:buNone/>
            </a:pPr>
            <a:r>
              <a:rPr lang="cs-CZ" altLang="cs-CZ" dirty="0">
                <a:solidFill>
                  <a:srgbClr val="000000"/>
                </a:solidFill>
                <a:latin typeface="Calibri" charset="0"/>
              </a:rPr>
              <a:t>2. Určení druhu výrobků a jejich kvality</a:t>
            </a:r>
            <a:r>
              <a:rPr lang="en-GB" altLang="cs-CZ" dirty="0">
                <a:solidFill>
                  <a:srgbClr val="000000"/>
                </a:solidFill>
                <a:latin typeface="Calibri" charset="0"/>
              </a:rPr>
              <a:t>,</a:t>
            </a:r>
            <a:endParaRPr lang="cs-CZ" altLang="cs-CZ" dirty="0">
              <a:solidFill>
                <a:srgbClr val="000000"/>
              </a:solidFill>
              <a:latin typeface="Calibri" charset="0"/>
            </a:endParaRPr>
          </a:p>
          <a:p>
            <a:pPr eaLnBrk="1" hangingPunct="1">
              <a:lnSpc>
                <a:spcPct val="100000"/>
              </a:lnSpc>
              <a:spcBef>
                <a:spcPts val="638"/>
              </a:spcBef>
              <a:spcAft>
                <a:spcPts val="1425"/>
              </a:spcAft>
              <a:buClrTx/>
              <a:buFontTx/>
              <a:buNone/>
            </a:pPr>
            <a:r>
              <a:rPr lang="cs-CZ" altLang="cs-CZ" dirty="0">
                <a:solidFill>
                  <a:srgbClr val="000000"/>
                </a:solidFill>
                <a:latin typeface="Calibri" charset="0"/>
              </a:rPr>
              <a:t>3. Detailní specifikace potřeb</a:t>
            </a:r>
            <a:r>
              <a:rPr lang="en-GB" altLang="cs-CZ" dirty="0">
                <a:solidFill>
                  <a:srgbClr val="000000"/>
                </a:solidFill>
                <a:latin typeface="Calibri" charset="0"/>
              </a:rPr>
              <a:t>,</a:t>
            </a:r>
            <a:endParaRPr lang="cs-CZ" altLang="cs-CZ" dirty="0">
              <a:solidFill>
                <a:srgbClr val="000000"/>
              </a:solidFill>
              <a:latin typeface="Calibri" charset="0"/>
            </a:endParaRPr>
          </a:p>
          <a:p>
            <a:pPr eaLnBrk="1" hangingPunct="1">
              <a:lnSpc>
                <a:spcPct val="100000"/>
              </a:lnSpc>
              <a:spcBef>
                <a:spcPts val="638"/>
              </a:spcBef>
              <a:spcAft>
                <a:spcPts val="1425"/>
              </a:spcAft>
              <a:buClrTx/>
              <a:buFontTx/>
              <a:buNone/>
            </a:pPr>
            <a:r>
              <a:rPr lang="cs-CZ" altLang="cs-CZ" dirty="0">
                <a:solidFill>
                  <a:srgbClr val="000000"/>
                </a:solidFill>
                <a:latin typeface="Calibri" charset="0"/>
              </a:rPr>
              <a:t>4. Identifikace dodavatele</a:t>
            </a:r>
            <a:r>
              <a:rPr lang="en-GB" altLang="cs-CZ" dirty="0">
                <a:solidFill>
                  <a:srgbClr val="000000"/>
                </a:solidFill>
                <a:latin typeface="Calibri" charset="0"/>
              </a:rPr>
              <a:t>,</a:t>
            </a:r>
            <a:endParaRPr lang="cs-CZ" altLang="cs-CZ" dirty="0">
              <a:solidFill>
                <a:srgbClr val="000000"/>
              </a:solidFill>
              <a:latin typeface="Calibri" charset="0"/>
            </a:endParaRPr>
          </a:p>
          <a:p>
            <a:pPr eaLnBrk="1" hangingPunct="1">
              <a:lnSpc>
                <a:spcPct val="100000"/>
              </a:lnSpc>
              <a:spcBef>
                <a:spcPts val="638"/>
              </a:spcBef>
              <a:spcAft>
                <a:spcPts val="1425"/>
              </a:spcAft>
              <a:buClrTx/>
              <a:buFontTx/>
              <a:buNone/>
            </a:pPr>
            <a:r>
              <a:rPr lang="cs-CZ" altLang="cs-CZ" dirty="0">
                <a:solidFill>
                  <a:srgbClr val="000000"/>
                </a:solidFill>
                <a:latin typeface="Calibri" charset="0"/>
              </a:rPr>
              <a:t>5. Nabídkové řízení</a:t>
            </a:r>
            <a:r>
              <a:rPr lang="en-GB" altLang="cs-CZ" dirty="0">
                <a:solidFill>
                  <a:srgbClr val="000000"/>
                </a:solidFill>
                <a:latin typeface="Calibri" charset="0"/>
              </a:rPr>
              <a:t>,</a:t>
            </a:r>
            <a:endParaRPr lang="cs-CZ" altLang="cs-CZ" dirty="0">
              <a:solidFill>
                <a:srgbClr val="000000"/>
              </a:solidFill>
              <a:latin typeface="Calibri" charset="0"/>
            </a:endParaRPr>
          </a:p>
          <a:p>
            <a:pPr eaLnBrk="1" hangingPunct="1">
              <a:lnSpc>
                <a:spcPct val="100000"/>
              </a:lnSpc>
              <a:spcBef>
                <a:spcPts val="638"/>
              </a:spcBef>
              <a:spcAft>
                <a:spcPts val="1425"/>
              </a:spcAft>
              <a:buClrTx/>
              <a:buFontTx/>
              <a:buNone/>
            </a:pPr>
            <a:r>
              <a:rPr lang="cs-CZ" altLang="cs-CZ" dirty="0">
                <a:solidFill>
                  <a:srgbClr val="000000"/>
                </a:solidFill>
                <a:latin typeface="Calibri" charset="0"/>
              </a:rPr>
              <a:t>6. Výběr dodavatele a stanovení ceny</a:t>
            </a:r>
            <a:r>
              <a:rPr lang="en-GB" altLang="cs-CZ" dirty="0">
                <a:solidFill>
                  <a:srgbClr val="000000"/>
                </a:solidFill>
                <a:latin typeface="Calibri" charset="0"/>
              </a:rPr>
              <a:t>,</a:t>
            </a:r>
            <a:endParaRPr lang="cs-CZ" altLang="cs-CZ" dirty="0">
              <a:solidFill>
                <a:srgbClr val="000000"/>
              </a:solidFill>
              <a:latin typeface="Calibri" charset="0"/>
            </a:endParaRPr>
          </a:p>
          <a:p>
            <a:pPr eaLnBrk="1" hangingPunct="1">
              <a:lnSpc>
                <a:spcPct val="100000"/>
              </a:lnSpc>
              <a:spcBef>
                <a:spcPts val="638"/>
              </a:spcBef>
              <a:spcAft>
                <a:spcPts val="1425"/>
              </a:spcAft>
              <a:buClrTx/>
              <a:buFontTx/>
              <a:buNone/>
            </a:pPr>
            <a:r>
              <a:rPr lang="cs-CZ" altLang="cs-CZ" dirty="0">
                <a:solidFill>
                  <a:srgbClr val="000000"/>
                </a:solidFill>
                <a:latin typeface="Calibri" charset="0"/>
              </a:rPr>
              <a:t>7. Uzavření hospodářské smlouvy a vystavení objednávky</a:t>
            </a:r>
            <a:r>
              <a:rPr lang="en-GB" altLang="cs-CZ" dirty="0">
                <a:solidFill>
                  <a:srgbClr val="000000"/>
                </a:solidFill>
                <a:latin typeface="Calibri" charset="0"/>
              </a:rPr>
              <a:t>,</a:t>
            </a:r>
            <a:endParaRPr lang="cs-CZ" altLang="cs-CZ" dirty="0">
              <a:solidFill>
                <a:srgbClr val="000000"/>
              </a:solidFill>
              <a:latin typeface="Calibri" charset="0"/>
            </a:endParaRPr>
          </a:p>
          <a:p>
            <a:pPr eaLnBrk="1" hangingPunct="1">
              <a:lnSpc>
                <a:spcPct val="100000"/>
              </a:lnSpc>
              <a:spcBef>
                <a:spcPts val="638"/>
              </a:spcBef>
              <a:spcAft>
                <a:spcPts val="1425"/>
              </a:spcAft>
              <a:buClrTx/>
              <a:buFontTx/>
              <a:buNone/>
            </a:pPr>
            <a:r>
              <a:rPr lang="cs-CZ" altLang="cs-CZ" dirty="0">
                <a:solidFill>
                  <a:srgbClr val="000000"/>
                </a:solidFill>
                <a:latin typeface="Calibri" charset="0"/>
              </a:rPr>
              <a:t>8. Trvalé sledování dodavatelů a jejich vyhodnocování. </a:t>
            </a:r>
          </a:p>
        </p:txBody>
      </p:sp>
    </p:spTree>
    <p:extLst>
      <p:ext uri="{BB962C8B-B14F-4D97-AF65-F5344CB8AC3E}">
        <p14:creationId xmlns:p14="http://schemas.microsoft.com/office/powerpoint/2010/main" val="95388578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404664"/>
            <a:ext cx="8229600" cy="1143000"/>
          </a:xfrm>
        </p:spPr>
        <p:txBody>
          <a:bodyPr>
            <a:normAutofit fontScale="90000"/>
          </a:bodyPr>
          <a:lstStyle/>
          <a:p>
            <a:r>
              <a:rPr lang="cs-CZ" dirty="0"/>
              <a:t>Typy dodavatelsko-odběratelských vztahů</a:t>
            </a:r>
          </a:p>
        </p:txBody>
      </p:sp>
      <p:sp>
        <p:nvSpPr>
          <p:cNvPr id="4" name="Zástupný symbol pro datum 3"/>
          <p:cNvSpPr>
            <a:spLocks noGrp="1"/>
          </p:cNvSpPr>
          <p:nvPr>
            <p:ph type="dt" sz="half" idx="10"/>
          </p:nvPr>
        </p:nvSpPr>
        <p:spPr/>
        <p:txBody>
          <a:bodyPr/>
          <a:lstStyle/>
          <a:p>
            <a:pPr>
              <a:defRPr/>
            </a:pPr>
            <a:r>
              <a:rPr lang="cs-CZ"/>
              <a:t>1.3.2013</a:t>
            </a:r>
          </a:p>
        </p:txBody>
      </p:sp>
      <p:pic>
        <p:nvPicPr>
          <p:cNvPr id="54273"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3932" y="4365104"/>
            <a:ext cx="7093548"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2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8" y="1616806"/>
            <a:ext cx="7112659"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80731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3200" b="1"/>
              <a:t>Charakteristiky nákupních situací</a:t>
            </a:r>
          </a:p>
        </p:txBody>
      </p:sp>
      <p:graphicFrame>
        <p:nvGraphicFramePr>
          <p:cNvPr id="7171" name="Group 3"/>
          <p:cNvGraphicFramePr>
            <a:graphicFrameLocks noGrp="1"/>
          </p:cNvGraphicFramePr>
          <p:nvPr>
            <p:extLst>
              <p:ext uri="{D42A27DB-BD31-4B8C-83A1-F6EECF244321}">
                <p14:modId xmlns:p14="http://schemas.microsoft.com/office/powerpoint/2010/main" val="1715916390"/>
              </p:ext>
            </p:extLst>
          </p:nvPr>
        </p:nvGraphicFramePr>
        <p:xfrm>
          <a:off x="1693863" y="2560638"/>
          <a:ext cx="6121400" cy="2842166"/>
        </p:xfrm>
        <a:graphic>
          <a:graphicData uri="http://schemas.openxmlformats.org/drawingml/2006/table">
            <a:tbl>
              <a:tblPr/>
              <a:tblGrid>
                <a:gridCol w="1477962">
                  <a:extLst>
                    <a:ext uri="{9D8B030D-6E8A-4147-A177-3AD203B41FA5}">
                      <a16:colId xmlns:a16="http://schemas.microsoft.com/office/drawing/2014/main" val="20000"/>
                    </a:ext>
                  </a:extLst>
                </a:gridCol>
                <a:gridCol w="1546225">
                  <a:extLst>
                    <a:ext uri="{9D8B030D-6E8A-4147-A177-3AD203B41FA5}">
                      <a16:colId xmlns:a16="http://schemas.microsoft.com/office/drawing/2014/main" val="20001"/>
                    </a:ext>
                  </a:extLst>
                </a:gridCol>
                <a:gridCol w="1547813">
                  <a:extLst>
                    <a:ext uri="{9D8B030D-6E8A-4147-A177-3AD203B41FA5}">
                      <a16:colId xmlns:a16="http://schemas.microsoft.com/office/drawing/2014/main" val="20002"/>
                    </a:ext>
                  </a:extLst>
                </a:gridCol>
                <a:gridCol w="1549400">
                  <a:extLst>
                    <a:ext uri="{9D8B030D-6E8A-4147-A177-3AD203B41FA5}">
                      <a16:colId xmlns:a16="http://schemas.microsoft.com/office/drawing/2014/main" val="20003"/>
                    </a:ext>
                  </a:extLst>
                </a:gridCol>
              </a:tblGrid>
              <a:tr h="812800">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cs-CZ" altLang="cs-CZ" sz="1800" b="0" i="0"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92124"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1" u="none" strike="noStrike" cap="none" normalizeH="0" baseline="0" dirty="0">
                          <a:ln>
                            <a:noFill/>
                          </a:ln>
                          <a:solidFill>
                            <a:schemeClr val="tx1"/>
                          </a:solidFill>
                          <a:effectLst/>
                          <a:latin typeface="Calibri" charset="0"/>
                          <a:ea typeface="Lucida Sans Unicode" charset="0"/>
                          <a:cs typeface="Lucida Sans Unicode" charset="0"/>
                        </a:rPr>
                        <a:t>Nákup opakovaný</a:t>
                      </a:r>
                      <a:endParaRPr kumimoji="0" lang="cs-CZ" altLang="cs-CZ" sz="1000" b="0" i="1"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1" u="none" strike="noStrike" cap="none" normalizeH="0" baseline="0" dirty="0">
                          <a:ln>
                            <a:noFill/>
                          </a:ln>
                          <a:solidFill>
                            <a:schemeClr val="tx1"/>
                          </a:solidFill>
                          <a:effectLst/>
                          <a:latin typeface="Calibri" charset="0"/>
                          <a:ea typeface="Lucida Sans Unicode" charset="0"/>
                          <a:cs typeface="Lucida Sans Unicode" charset="0"/>
                        </a:rPr>
                        <a:t>Nákup modifikovaný</a:t>
                      </a:r>
                      <a:endParaRPr kumimoji="0" lang="cs-CZ" altLang="cs-CZ" sz="1000" b="0" i="1"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1" u="none" strike="noStrike" cap="none" normalizeH="0" baseline="0" dirty="0">
                          <a:ln>
                            <a:noFill/>
                          </a:ln>
                          <a:solidFill>
                            <a:schemeClr val="tx1"/>
                          </a:solidFill>
                          <a:effectLst/>
                          <a:latin typeface="Calibri" charset="0"/>
                          <a:ea typeface="Lucida Sans Unicode" charset="0"/>
                          <a:cs typeface="Lucida Sans Unicode" charset="0"/>
                        </a:rPr>
                        <a:t>Nákup nový</a:t>
                      </a:r>
                      <a:endParaRPr kumimoji="0" lang="cs-CZ" altLang="cs-CZ" sz="1000" b="0" i="1"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85763">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1" u="none" strike="noStrike" cap="none" normalizeH="0" baseline="0" dirty="0">
                          <a:ln>
                            <a:noFill/>
                          </a:ln>
                          <a:solidFill>
                            <a:schemeClr val="tx1"/>
                          </a:solidFill>
                          <a:effectLst/>
                          <a:latin typeface="Calibri" charset="0"/>
                          <a:ea typeface="Lucida Sans Unicode" charset="0"/>
                          <a:cs typeface="Lucida Sans Unicode" charset="0"/>
                        </a:rPr>
                        <a:t>Cíle, motivace</a:t>
                      </a:r>
                      <a:endParaRPr kumimoji="0" lang="cs-CZ" altLang="cs-CZ" sz="1000" b="0" i="1"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dirty="0">
                          <a:ln>
                            <a:noFill/>
                          </a:ln>
                          <a:solidFill>
                            <a:schemeClr val="tx1"/>
                          </a:solidFill>
                          <a:effectLst/>
                          <a:latin typeface="Calibri" charset="0"/>
                          <a:ea typeface="Lucida Sans Unicode" charset="0"/>
                          <a:cs typeface="Lucida Sans Unicode" charset="0"/>
                        </a:rPr>
                        <a:t>Minimalizace nákladů na nákup</a:t>
                      </a:r>
                      <a:endParaRPr kumimoji="0" lang="cs-CZ" altLang="cs-CZ" sz="1000" b="0" i="0"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Získání vhodné ceny, kvality</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Minimalizace rizik nákupu</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44475">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1" u="none" strike="noStrike" cap="none" normalizeH="0" baseline="0">
                          <a:ln>
                            <a:noFill/>
                          </a:ln>
                          <a:solidFill>
                            <a:schemeClr val="tx1"/>
                          </a:solidFill>
                          <a:effectLst/>
                          <a:latin typeface="Calibri" charset="0"/>
                          <a:ea typeface="Lucida Sans Unicode" charset="0"/>
                          <a:cs typeface="Lucida Sans Unicode" charset="0"/>
                        </a:rPr>
                        <a:t>Počet účastníků</a:t>
                      </a:r>
                      <a:endParaRPr kumimoji="0" lang="cs-CZ" altLang="cs-CZ" sz="1000" b="0" i="1"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Málo</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Nemnoho</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Mnoho</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44475">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1" u="none" strike="noStrike" cap="none" normalizeH="0" baseline="0">
                          <a:ln>
                            <a:noFill/>
                          </a:ln>
                          <a:solidFill>
                            <a:schemeClr val="tx1"/>
                          </a:solidFill>
                          <a:effectLst/>
                          <a:latin typeface="Calibri" charset="0"/>
                          <a:ea typeface="Lucida Sans Unicode" charset="0"/>
                          <a:cs typeface="Lucida Sans Unicode" charset="0"/>
                        </a:rPr>
                        <a:t>Změny informací</a:t>
                      </a:r>
                      <a:endParaRPr kumimoji="0" lang="cs-CZ" altLang="cs-CZ" sz="1000" b="0" i="1"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Minimum</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Nemnoho</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Nové informace</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44475">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1" u="none" strike="noStrike" cap="none" normalizeH="0" baseline="0" dirty="0">
                          <a:ln>
                            <a:noFill/>
                          </a:ln>
                          <a:solidFill>
                            <a:schemeClr val="tx1"/>
                          </a:solidFill>
                          <a:effectLst/>
                          <a:latin typeface="Calibri" charset="0"/>
                          <a:ea typeface="Lucida Sans Unicode" charset="0"/>
                          <a:cs typeface="Lucida Sans Unicode" charset="0"/>
                        </a:rPr>
                        <a:t>Náklady</a:t>
                      </a:r>
                      <a:endParaRPr kumimoji="0" lang="cs-CZ" altLang="cs-CZ" sz="1000" b="0" i="1"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dirty="0">
                          <a:ln>
                            <a:noFill/>
                          </a:ln>
                          <a:solidFill>
                            <a:schemeClr val="tx1"/>
                          </a:solidFill>
                          <a:effectLst/>
                          <a:latin typeface="Calibri" charset="0"/>
                          <a:ea typeface="Lucida Sans Unicode" charset="0"/>
                          <a:cs typeface="Lucida Sans Unicode" charset="0"/>
                        </a:rPr>
                        <a:t>Nízké</a:t>
                      </a:r>
                      <a:endParaRPr kumimoji="0" lang="cs-CZ" altLang="cs-CZ" sz="1000" b="0" i="0"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Střední</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dirty="0">
                          <a:ln>
                            <a:noFill/>
                          </a:ln>
                          <a:solidFill>
                            <a:schemeClr val="tx1"/>
                          </a:solidFill>
                          <a:effectLst/>
                          <a:latin typeface="Calibri" charset="0"/>
                          <a:ea typeface="Lucida Sans Unicode" charset="0"/>
                          <a:cs typeface="Lucida Sans Unicode" charset="0"/>
                        </a:rPr>
                        <a:t>Vysoké</a:t>
                      </a:r>
                      <a:endParaRPr kumimoji="0" lang="cs-CZ" altLang="cs-CZ" sz="1000" b="0" i="0"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85763">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1" u="none" strike="noStrike" cap="none" normalizeH="0" baseline="0" dirty="0">
                          <a:ln>
                            <a:noFill/>
                          </a:ln>
                          <a:solidFill>
                            <a:schemeClr val="tx1"/>
                          </a:solidFill>
                          <a:effectLst/>
                          <a:latin typeface="Calibri" charset="0"/>
                          <a:ea typeface="Lucida Sans Unicode" charset="0"/>
                          <a:cs typeface="Lucida Sans Unicode" charset="0"/>
                        </a:rPr>
                        <a:t>Nákupní strategie</a:t>
                      </a:r>
                      <a:endParaRPr kumimoji="0" lang="cs-CZ" altLang="cs-CZ" sz="1000" b="0" i="1"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Nakupuje nákupní oddělení</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dirty="0">
                          <a:ln>
                            <a:noFill/>
                          </a:ln>
                          <a:solidFill>
                            <a:schemeClr val="tx1"/>
                          </a:solidFill>
                          <a:effectLst/>
                          <a:latin typeface="Calibri" charset="0"/>
                          <a:ea typeface="Lucida Sans Unicode" charset="0"/>
                          <a:cs typeface="Lucida Sans Unicode" charset="0"/>
                        </a:rPr>
                        <a:t>Nákupní skupina</a:t>
                      </a:r>
                      <a:endParaRPr kumimoji="0" lang="cs-CZ" altLang="cs-CZ" sz="1000" b="0" i="0"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Týmová práce</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44475">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1" u="none" strike="noStrike" cap="none" normalizeH="0" baseline="0" dirty="0">
                          <a:ln>
                            <a:noFill/>
                          </a:ln>
                          <a:solidFill>
                            <a:schemeClr val="tx1"/>
                          </a:solidFill>
                          <a:effectLst/>
                          <a:latin typeface="Calibri" charset="0"/>
                          <a:ea typeface="Lucida Sans Unicode" charset="0"/>
                          <a:cs typeface="Lucida Sans Unicode" charset="0"/>
                        </a:rPr>
                        <a:t>Počet kroků</a:t>
                      </a:r>
                      <a:endParaRPr kumimoji="0" lang="cs-CZ" altLang="cs-CZ" sz="1000" b="0" i="1"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dirty="0">
                          <a:ln>
                            <a:noFill/>
                          </a:ln>
                          <a:solidFill>
                            <a:schemeClr val="tx1"/>
                          </a:solidFill>
                          <a:effectLst/>
                          <a:latin typeface="Calibri" charset="0"/>
                          <a:ea typeface="Lucida Sans Unicode" charset="0"/>
                          <a:cs typeface="Lucida Sans Unicode" charset="0"/>
                        </a:rPr>
                        <a:t>Jen krok 8</a:t>
                      </a:r>
                      <a:endParaRPr kumimoji="0" lang="cs-CZ" altLang="cs-CZ" sz="1000" b="0" i="0"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Jen několik kroků</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Všech 8 kroků</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44475">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1" u="none" strike="noStrike" cap="none" normalizeH="0" baseline="0" dirty="0">
                          <a:ln>
                            <a:noFill/>
                          </a:ln>
                          <a:solidFill>
                            <a:schemeClr val="tx1"/>
                          </a:solidFill>
                          <a:effectLst/>
                          <a:latin typeface="Calibri" charset="0"/>
                          <a:ea typeface="Lucida Sans Unicode" charset="0"/>
                          <a:cs typeface="Lucida Sans Unicode" charset="0"/>
                        </a:rPr>
                        <a:t>Strategie prodejce</a:t>
                      </a:r>
                      <a:endParaRPr kumimoji="0" lang="cs-CZ" altLang="cs-CZ" sz="1000" b="0" i="1"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Udržet se v prodeji</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Nabídkové řízení</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Trvalý kontakt</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14932139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Grp="1" noChangeArrowheads="1"/>
          </p:cNvSpPr>
          <p:nvPr>
            <p:ph type="title"/>
          </p:nvPr>
        </p:nvSpPr>
        <p:spPr>
          <a:xfrm>
            <a:off x="457200" y="274638"/>
            <a:ext cx="8229600" cy="1430337"/>
          </a:xfrm>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1. Specifikace potřeb organizace</a:t>
            </a:r>
          </a:p>
        </p:txBody>
      </p:sp>
      <p:sp>
        <p:nvSpPr>
          <p:cNvPr id="12291"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marL="344488" indent="-342900" eaLnBrk="1" hangingPunct="1">
              <a:lnSpc>
                <a:spcPct val="100000"/>
              </a:lnSpc>
              <a:spcBef>
                <a:spcPts val="638"/>
              </a:spcBef>
              <a:spcAft>
                <a:spcPts val="1425"/>
              </a:spcAft>
              <a:buSzPct val="45000"/>
              <a:buFont typeface="Arial" panose="020B0604020202020204" pitchFamily="34" charset="0"/>
              <a:buChar char="•"/>
            </a:pPr>
            <a:r>
              <a:rPr lang="cs-CZ" altLang="cs-CZ" sz="2400" dirty="0">
                <a:solidFill>
                  <a:srgbClr val="000000"/>
                </a:solidFill>
                <a:latin typeface="Calibri" charset="0"/>
              </a:rPr>
              <a:t>Potřeb</a:t>
            </a:r>
            <a:r>
              <a:rPr lang="en-US" altLang="cs-CZ" sz="2400" dirty="0">
                <a:solidFill>
                  <a:srgbClr val="000000"/>
                </a:solidFill>
                <a:latin typeface="Calibri" charset="0"/>
              </a:rPr>
              <a:t>a</a:t>
            </a:r>
            <a:r>
              <a:rPr lang="cs-CZ" altLang="cs-CZ" sz="2400" dirty="0">
                <a:solidFill>
                  <a:srgbClr val="000000"/>
                </a:solidFill>
                <a:latin typeface="Calibri" charset="0"/>
              </a:rPr>
              <a:t> pro výrobní a nevýrobní úkoly</a:t>
            </a:r>
          </a:p>
          <a:p>
            <a:pPr marL="344488" indent="-342900" eaLnBrk="1" hangingPunct="1">
              <a:lnSpc>
                <a:spcPct val="100000"/>
              </a:lnSpc>
              <a:spcBef>
                <a:spcPts val="638"/>
              </a:spcBef>
              <a:spcAft>
                <a:spcPts val="1425"/>
              </a:spcAft>
              <a:buSzPct val="45000"/>
              <a:buFont typeface="Arial" panose="020B0604020202020204" pitchFamily="34" charset="0"/>
              <a:buChar char="•"/>
            </a:pPr>
            <a:r>
              <a:rPr lang="cs-CZ" altLang="cs-CZ" sz="2400" dirty="0">
                <a:solidFill>
                  <a:srgbClr val="000000"/>
                </a:solidFill>
                <a:latin typeface="Calibri" charset="0"/>
              </a:rPr>
              <a:t>Pracovníci nákupu musí mít přehled o současných a budoucích potřebách podniku, aby mohli určit požadavky na dodavatele. </a:t>
            </a:r>
          </a:p>
          <a:p>
            <a:pPr marL="344488" indent="-342900" eaLnBrk="1" hangingPunct="1">
              <a:lnSpc>
                <a:spcPct val="100000"/>
              </a:lnSpc>
              <a:spcBef>
                <a:spcPts val="638"/>
              </a:spcBef>
              <a:spcAft>
                <a:spcPts val="1425"/>
              </a:spcAft>
              <a:buSzPct val="45000"/>
              <a:buFont typeface="Arial" panose="020B0604020202020204" pitchFamily="34" charset="0"/>
              <a:buChar char="•"/>
            </a:pPr>
            <a:r>
              <a:rPr lang="cs-CZ" altLang="cs-CZ" sz="2400" dirty="0">
                <a:solidFill>
                  <a:srgbClr val="000000"/>
                </a:solidFill>
                <a:latin typeface="Calibri" charset="0"/>
              </a:rPr>
              <a:t>Důležité je také určit možné odchylky od plánovaných potřeb, které ještě bude podnik schopen akceptovat.</a:t>
            </a: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p:txBody>
      </p:sp>
    </p:spTree>
    <p:extLst>
      <p:ext uri="{BB962C8B-B14F-4D97-AF65-F5344CB8AC3E}">
        <p14:creationId xmlns:p14="http://schemas.microsoft.com/office/powerpoint/2010/main" val="321704192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a:xfrm>
            <a:off x="457200" y="274638"/>
            <a:ext cx="8229600" cy="1430337"/>
          </a:xfrm>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Rozhodnutí </a:t>
            </a:r>
            <a:r>
              <a:rPr lang="cs-CZ" sz="3200" b="1" i="1" dirty="0"/>
              <a:t>vyrobit nebo nakoupit</a:t>
            </a:r>
          </a:p>
        </p:txBody>
      </p:sp>
      <p:sp>
        <p:nvSpPr>
          <p:cNvPr id="13315" name="Text Box 2"/>
          <p:cNvSpPr txBox="1">
            <a:spLocks noChangeArrowheads="1"/>
          </p:cNvSpPr>
          <p:nvPr/>
        </p:nvSpPr>
        <p:spPr bwMode="auto">
          <a:xfrm>
            <a:off x="539750" y="1628775"/>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273050" indent="-271463" eaLnBrk="0">
              <a:tabLst>
                <a:tab pos="273050" algn="l"/>
                <a:tab pos="720725" algn="l"/>
                <a:tab pos="1169988" algn="l"/>
                <a:tab pos="1619250" algn="l"/>
                <a:tab pos="2068513" algn="l"/>
                <a:tab pos="2517775" algn="l"/>
                <a:tab pos="2967038" algn="l"/>
                <a:tab pos="3416300" algn="l"/>
                <a:tab pos="3865563" algn="l"/>
                <a:tab pos="4314825" algn="l"/>
                <a:tab pos="4764088" algn="l"/>
                <a:tab pos="5213350" algn="l"/>
                <a:tab pos="5662613" algn="l"/>
                <a:tab pos="6111875" algn="l"/>
                <a:tab pos="6561138" algn="l"/>
                <a:tab pos="7010400" algn="l"/>
                <a:tab pos="7459663" algn="l"/>
                <a:tab pos="7908925" algn="l"/>
                <a:tab pos="8358188" algn="l"/>
                <a:tab pos="8807450" algn="l"/>
                <a:tab pos="9256713" algn="l"/>
              </a:tabLst>
              <a:defRPr>
                <a:solidFill>
                  <a:schemeClr val="bg1"/>
                </a:solidFill>
                <a:latin typeface="Arial" charset="0"/>
                <a:ea typeface="Lucida Sans Unicode" charset="0"/>
                <a:cs typeface="Lucida Sans Unicode" charset="0"/>
              </a:defRPr>
            </a:lvl1pPr>
            <a:lvl2pPr eaLnBrk="0">
              <a:tabLst>
                <a:tab pos="273050" algn="l"/>
                <a:tab pos="720725" algn="l"/>
                <a:tab pos="1169988" algn="l"/>
                <a:tab pos="1619250" algn="l"/>
                <a:tab pos="2068513" algn="l"/>
                <a:tab pos="2517775" algn="l"/>
                <a:tab pos="2967038" algn="l"/>
                <a:tab pos="3416300" algn="l"/>
                <a:tab pos="3865563" algn="l"/>
                <a:tab pos="4314825" algn="l"/>
                <a:tab pos="4764088" algn="l"/>
                <a:tab pos="5213350" algn="l"/>
                <a:tab pos="5662613" algn="l"/>
                <a:tab pos="6111875" algn="l"/>
                <a:tab pos="6561138" algn="l"/>
                <a:tab pos="7010400" algn="l"/>
                <a:tab pos="7459663" algn="l"/>
                <a:tab pos="7908925" algn="l"/>
                <a:tab pos="8358188" algn="l"/>
                <a:tab pos="8807450" algn="l"/>
                <a:tab pos="9256713" algn="l"/>
              </a:tabLst>
              <a:defRPr>
                <a:solidFill>
                  <a:schemeClr val="bg1"/>
                </a:solidFill>
                <a:latin typeface="Arial" charset="0"/>
                <a:ea typeface="Lucida Sans Unicode" charset="0"/>
                <a:cs typeface="Lucida Sans Unicode" charset="0"/>
              </a:defRPr>
            </a:lvl2pPr>
            <a:lvl3pPr eaLnBrk="0">
              <a:tabLst>
                <a:tab pos="273050" algn="l"/>
                <a:tab pos="720725" algn="l"/>
                <a:tab pos="1169988" algn="l"/>
                <a:tab pos="1619250" algn="l"/>
                <a:tab pos="2068513" algn="l"/>
                <a:tab pos="2517775" algn="l"/>
                <a:tab pos="2967038" algn="l"/>
                <a:tab pos="3416300" algn="l"/>
                <a:tab pos="3865563" algn="l"/>
                <a:tab pos="4314825" algn="l"/>
                <a:tab pos="4764088" algn="l"/>
                <a:tab pos="5213350" algn="l"/>
                <a:tab pos="5662613" algn="l"/>
                <a:tab pos="6111875" algn="l"/>
                <a:tab pos="6561138" algn="l"/>
                <a:tab pos="7010400" algn="l"/>
                <a:tab pos="7459663" algn="l"/>
                <a:tab pos="7908925" algn="l"/>
                <a:tab pos="8358188" algn="l"/>
                <a:tab pos="8807450" algn="l"/>
                <a:tab pos="9256713" algn="l"/>
              </a:tabLst>
              <a:defRPr>
                <a:solidFill>
                  <a:schemeClr val="bg1"/>
                </a:solidFill>
                <a:latin typeface="Arial" charset="0"/>
                <a:ea typeface="Lucida Sans Unicode" charset="0"/>
                <a:cs typeface="Lucida Sans Unicode" charset="0"/>
              </a:defRPr>
            </a:lvl3pPr>
            <a:lvl4pPr eaLnBrk="0">
              <a:tabLst>
                <a:tab pos="273050" algn="l"/>
                <a:tab pos="720725" algn="l"/>
                <a:tab pos="1169988" algn="l"/>
                <a:tab pos="1619250" algn="l"/>
                <a:tab pos="2068513" algn="l"/>
                <a:tab pos="2517775" algn="l"/>
                <a:tab pos="2967038" algn="l"/>
                <a:tab pos="3416300" algn="l"/>
                <a:tab pos="3865563" algn="l"/>
                <a:tab pos="4314825" algn="l"/>
                <a:tab pos="4764088" algn="l"/>
                <a:tab pos="5213350" algn="l"/>
                <a:tab pos="5662613" algn="l"/>
                <a:tab pos="6111875" algn="l"/>
                <a:tab pos="6561138" algn="l"/>
                <a:tab pos="7010400" algn="l"/>
                <a:tab pos="7459663" algn="l"/>
                <a:tab pos="7908925" algn="l"/>
                <a:tab pos="8358188" algn="l"/>
                <a:tab pos="8807450" algn="l"/>
                <a:tab pos="9256713" algn="l"/>
              </a:tabLst>
              <a:defRPr>
                <a:solidFill>
                  <a:schemeClr val="bg1"/>
                </a:solidFill>
                <a:latin typeface="Arial" charset="0"/>
                <a:ea typeface="Lucida Sans Unicode" charset="0"/>
                <a:cs typeface="Lucida Sans Unicode" charset="0"/>
              </a:defRPr>
            </a:lvl4pPr>
            <a:lvl5pPr eaLnBrk="0">
              <a:tabLst>
                <a:tab pos="273050" algn="l"/>
                <a:tab pos="720725" algn="l"/>
                <a:tab pos="1169988" algn="l"/>
                <a:tab pos="1619250" algn="l"/>
                <a:tab pos="2068513" algn="l"/>
                <a:tab pos="2517775" algn="l"/>
                <a:tab pos="2967038" algn="l"/>
                <a:tab pos="3416300" algn="l"/>
                <a:tab pos="3865563" algn="l"/>
                <a:tab pos="4314825" algn="l"/>
                <a:tab pos="4764088" algn="l"/>
                <a:tab pos="5213350" algn="l"/>
                <a:tab pos="5662613" algn="l"/>
                <a:tab pos="6111875" algn="l"/>
                <a:tab pos="6561138" algn="l"/>
                <a:tab pos="7010400" algn="l"/>
                <a:tab pos="7459663" algn="l"/>
                <a:tab pos="7908925" algn="l"/>
                <a:tab pos="8358188" algn="l"/>
                <a:tab pos="8807450" algn="l"/>
                <a:tab pos="925671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273050" algn="l"/>
                <a:tab pos="720725" algn="l"/>
                <a:tab pos="1169988" algn="l"/>
                <a:tab pos="1619250" algn="l"/>
                <a:tab pos="2068513" algn="l"/>
                <a:tab pos="2517775" algn="l"/>
                <a:tab pos="2967038" algn="l"/>
                <a:tab pos="3416300" algn="l"/>
                <a:tab pos="3865563" algn="l"/>
                <a:tab pos="4314825" algn="l"/>
                <a:tab pos="4764088" algn="l"/>
                <a:tab pos="5213350" algn="l"/>
                <a:tab pos="5662613" algn="l"/>
                <a:tab pos="6111875" algn="l"/>
                <a:tab pos="6561138" algn="l"/>
                <a:tab pos="7010400" algn="l"/>
                <a:tab pos="7459663" algn="l"/>
                <a:tab pos="7908925" algn="l"/>
                <a:tab pos="8358188" algn="l"/>
                <a:tab pos="8807450" algn="l"/>
                <a:tab pos="925671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273050" algn="l"/>
                <a:tab pos="720725" algn="l"/>
                <a:tab pos="1169988" algn="l"/>
                <a:tab pos="1619250" algn="l"/>
                <a:tab pos="2068513" algn="l"/>
                <a:tab pos="2517775" algn="l"/>
                <a:tab pos="2967038" algn="l"/>
                <a:tab pos="3416300" algn="l"/>
                <a:tab pos="3865563" algn="l"/>
                <a:tab pos="4314825" algn="l"/>
                <a:tab pos="4764088" algn="l"/>
                <a:tab pos="5213350" algn="l"/>
                <a:tab pos="5662613" algn="l"/>
                <a:tab pos="6111875" algn="l"/>
                <a:tab pos="6561138" algn="l"/>
                <a:tab pos="7010400" algn="l"/>
                <a:tab pos="7459663" algn="l"/>
                <a:tab pos="7908925" algn="l"/>
                <a:tab pos="8358188" algn="l"/>
                <a:tab pos="8807450" algn="l"/>
                <a:tab pos="925671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273050" algn="l"/>
                <a:tab pos="720725" algn="l"/>
                <a:tab pos="1169988" algn="l"/>
                <a:tab pos="1619250" algn="l"/>
                <a:tab pos="2068513" algn="l"/>
                <a:tab pos="2517775" algn="l"/>
                <a:tab pos="2967038" algn="l"/>
                <a:tab pos="3416300" algn="l"/>
                <a:tab pos="3865563" algn="l"/>
                <a:tab pos="4314825" algn="l"/>
                <a:tab pos="4764088" algn="l"/>
                <a:tab pos="5213350" algn="l"/>
                <a:tab pos="5662613" algn="l"/>
                <a:tab pos="6111875" algn="l"/>
                <a:tab pos="6561138" algn="l"/>
                <a:tab pos="7010400" algn="l"/>
                <a:tab pos="7459663" algn="l"/>
                <a:tab pos="7908925" algn="l"/>
                <a:tab pos="8358188" algn="l"/>
                <a:tab pos="8807450" algn="l"/>
                <a:tab pos="925671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273050" algn="l"/>
                <a:tab pos="720725" algn="l"/>
                <a:tab pos="1169988" algn="l"/>
                <a:tab pos="1619250" algn="l"/>
                <a:tab pos="2068513" algn="l"/>
                <a:tab pos="2517775" algn="l"/>
                <a:tab pos="2967038" algn="l"/>
                <a:tab pos="3416300" algn="l"/>
                <a:tab pos="3865563" algn="l"/>
                <a:tab pos="4314825" algn="l"/>
                <a:tab pos="4764088" algn="l"/>
                <a:tab pos="5213350" algn="l"/>
                <a:tab pos="5662613" algn="l"/>
                <a:tab pos="6111875" algn="l"/>
                <a:tab pos="6561138" algn="l"/>
                <a:tab pos="7010400" algn="l"/>
                <a:tab pos="7459663" algn="l"/>
                <a:tab pos="7908925" algn="l"/>
                <a:tab pos="8358188" algn="l"/>
                <a:tab pos="8807450" algn="l"/>
                <a:tab pos="9256713" algn="l"/>
              </a:tabLst>
              <a:defRPr>
                <a:solidFill>
                  <a:schemeClr val="bg1"/>
                </a:solidFill>
                <a:latin typeface="Arial" charset="0"/>
                <a:ea typeface="Lucida Sans Unicode" charset="0"/>
                <a:cs typeface="Lucida Sans Unicode" charset="0"/>
              </a:defRPr>
            </a:lvl9pPr>
          </a:lstStyle>
          <a:p>
            <a:pPr marL="344487" indent="-342900" eaLnBrk="1" hangingPunct="1">
              <a:lnSpc>
                <a:spcPct val="100000"/>
              </a:lnSpc>
              <a:spcBef>
                <a:spcPts val="638"/>
              </a:spcBef>
              <a:buSzPct val="45000"/>
              <a:buFont typeface="Courier New" panose="02070309020205020404" pitchFamily="49" charset="0"/>
              <a:buChar char="o"/>
            </a:pPr>
            <a:r>
              <a:rPr lang="cs-CZ" altLang="cs-CZ" sz="2400" dirty="0">
                <a:solidFill>
                  <a:srgbClr val="000000"/>
                </a:solidFill>
                <a:latin typeface="Calibri" charset="0"/>
              </a:rPr>
              <a:t>Zvýší použití určitého druhu materiálu hodnotu výrobku?</a:t>
            </a:r>
          </a:p>
          <a:p>
            <a:pPr marL="344487" indent="-342900" eaLnBrk="1" hangingPunct="1">
              <a:lnSpc>
                <a:spcPct val="100000"/>
              </a:lnSpc>
              <a:spcBef>
                <a:spcPts val="638"/>
              </a:spcBef>
              <a:buSzPct val="45000"/>
              <a:buFont typeface="Courier New" panose="02070309020205020404" pitchFamily="49" charset="0"/>
              <a:buChar char="o"/>
            </a:pPr>
            <a:r>
              <a:rPr lang="cs-CZ" altLang="cs-CZ" sz="2400" dirty="0">
                <a:solidFill>
                  <a:srgbClr val="000000"/>
                </a:solidFill>
                <a:latin typeface="Calibri" charset="0"/>
              </a:rPr>
              <a:t>Jsou náklady proporcionální ve vztahu k výrobku a jeho funkčnosti?</a:t>
            </a:r>
          </a:p>
          <a:p>
            <a:pPr marL="344487" indent="-342900" eaLnBrk="1" hangingPunct="1">
              <a:lnSpc>
                <a:spcPct val="100000"/>
              </a:lnSpc>
              <a:spcBef>
                <a:spcPts val="638"/>
              </a:spcBef>
              <a:buSzPct val="45000"/>
              <a:buFont typeface="Courier New" panose="02070309020205020404" pitchFamily="49" charset="0"/>
              <a:buChar char="o"/>
            </a:pPr>
            <a:r>
              <a:rPr lang="cs-CZ" altLang="cs-CZ" sz="2400" dirty="0">
                <a:solidFill>
                  <a:srgbClr val="000000"/>
                </a:solidFill>
                <a:latin typeface="Calibri" charset="0"/>
              </a:rPr>
              <a:t>Musí mít výrobek všechny své předurčené vlastnosti? Jsou požadovány zákazníkem? Budeme se chovat účelně s ohledem na konkurenta?</a:t>
            </a:r>
          </a:p>
          <a:p>
            <a:pPr marL="344487" indent="-342900" eaLnBrk="1" hangingPunct="1">
              <a:lnSpc>
                <a:spcPct val="100000"/>
              </a:lnSpc>
              <a:spcBef>
                <a:spcPts val="638"/>
              </a:spcBef>
              <a:buSzPct val="45000"/>
              <a:buFont typeface="Courier New" panose="02070309020205020404" pitchFamily="49" charset="0"/>
              <a:buChar char="o"/>
            </a:pPr>
            <a:r>
              <a:rPr lang="cs-CZ" altLang="cs-CZ" sz="2400" dirty="0">
                <a:solidFill>
                  <a:srgbClr val="000000"/>
                </a:solidFill>
                <a:latin typeface="Calibri" charset="0"/>
              </a:rPr>
              <a:t>Existuje jiné a lepší než předpokládané použiti výrobku?</a:t>
            </a:r>
          </a:p>
          <a:p>
            <a:pPr marL="344487" indent="-342900" eaLnBrk="1" hangingPunct="1">
              <a:lnSpc>
                <a:spcPct val="100000"/>
              </a:lnSpc>
              <a:spcBef>
                <a:spcPts val="638"/>
              </a:spcBef>
              <a:buSzPct val="45000"/>
              <a:buFont typeface="Courier New" panose="02070309020205020404" pitchFamily="49" charset="0"/>
              <a:buChar char="o"/>
            </a:pPr>
            <a:r>
              <a:rPr lang="cs-CZ" altLang="cs-CZ" sz="2400" dirty="0">
                <a:solidFill>
                  <a:srgbClr val="000000"/>
                </a:solidFill>
                <a:latin typeface="Calibri" charset="0"/>
              </a:rPr>
              <a:t>Je možné vyrábět daný výrobek nebo jeho komponent s nižšími náklady? </a:t>
            </a:r>
          </a:p>
          <a:p>
            <a:pPr marL="344487" indent="-342900" eaLnBrk="1" hangingPunct="1">
              <a:lnSpc>
                <a:spcPct val="100000"/>
              </a:lnSpc>
              <a:spcBef>
                <a:spcPts val="638"/>
              </a:spcBef>
              <a:buSzPct val="45000"/>
              <a:buFont typeface="Courier New" panose="02070309020205020404" pitchFamily="49" charset="0"/>
              <a:buChar char="o"/>
            </a:pPr>
            <a:r>
              <a:rPr lang="cs-CZ" altLang="cs-CZ" sz="2400" dirty="0">
                <a:solidFill>
                  <a:srgbClr val="000000"/>
                </a:solidFill>
                <a:latin typeface="Calibri" charset="0"/>
              </a:rPr>
              <a:t>Existuje standardizovaný výrobek, který by se mohl pro dané účely použít lépe?</a:t>
            </a:r>
          </a:p>
        </p:txBody>
      </p:sp>
    </p:spTree>
    <p:extLst>
      <p:ext uri="{BB962C8B-B14F-4D97-AF65-F5344CB8AC3E}">
        <p14:creationId xmlns:p14="http://schemas.microsoft.com/office/powerpoint/2010/main" val="65679829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a:xfrm>
            <a:off x="457200" y="274638"/>
            <a:ext cx="8228013" cy="1430337"/>
          </a:xfrm>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Rozhodnutí vyrobit nebo nakoupit</a:t>
            </a:r>
          </a:p>
        </p:txBody>
      </p:sp>
      <p:sp>
        <p:nvSpPr>
          <p:cNvPr id="14339" name="Rectangle 2"/>
          <p:cNvSpPr>
            <a:spLocks noGrp="1" noChangeArrowheads="1"/>
          </p:cNvSpPr>
          <p:nvPr>
            <p:ph idx="1"/>
          </p:nvPr>
        </p:nvSpPr>
        <p:spPr>
          <a:xfrm>
            <a:off x="457200" y="1600200"/>
            <a:ext cx="8228013" cy="4524375"/>
          </a:xfrm>
        </p:spPr>
        <p:txBody>
          <a:bodyPr/>
          <a:lstStyle/>
          <a:p>
            <a:endParaRPr lang="cs-CZ" altLang="cs-CZ"/>
          </a:p>
        </p:txBody>
      </p:sp>
      <p:graphicFrame>
        <p:nvGraphicFramePr>
          <p:cNvPr id="14340" name="Object 3"/>
          <p:cNvGraphicFramePr>
            <a:graphicFrameLocks noChangeAspect="1"/>
          </p:cNvGraphicFramePr>
          <p:nvPr/>
        </p:nvGraphicFramePr>
        <p:xfrm>
          <a:off x="395288" y="1628775"/>
          <a:ext cx="8382000" cy="4572000"/>
        </p:xfrm>
        <a:graphic>
          <a:graphicData uri="http://schemas.openxmlformats.org/presentationml/2006/ole">
            <mc:AlternateContent xmlns:mc="http://schemas.openxmlformats.org/markup-compatibility/2006">
              <mc:Choice xmlns:v="urn:schemas-microsoft-com:vml" Requires="v">
                <p:oleObj r:id="rId3" imgW="7201905" imgH="4580952" progId="">
                  <p:embed/>
                </p:oleObj>
              </mc:Choice>
              <mc:Fallback>
                <p:oleObj r:id="rId3" imgW="7201905" imgH="4580952"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628775"/>
                        <a:ext cx="8382000" cy="4572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9701167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a:xfrm>
            <a:off x="468547" y="620688"/>
            <a:ext cx="8229600" cy="850900"/>
          </a:xfrm>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1. Specifikace potřeb organizace </a:t>
            </a:r>
          </a:p>
        </p:txBody>
      </p:sp>
      <p:sp>
        <p:nvSpPr>
          <p:cNvPr id="15363"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marL="1588" indent="0" eaLnBrk="1" hangingPunct="1">
              <a:lnSpc>
                <a:spcPct val="100000"/>
              </a:lnSpc>
              <a:spcBef>
                <a:spcPts val="638"/>
              </a:spcBef>
              <a:spcAft>
                <a:spcPts val="1425"/>
              </a:spcAft>
              <a:buSzPct val="45000"/>
            </a:pPr>
            <a:r>
              <a:rPr lang="cs-CZ" altLang="cs-CZ" sz="3200" i="1" dirty="0">
                <a:solidFill>
                  <a:srgbClr val="000000"/>
                </a:solidFill>
                <a:latin typeface="Calibri" charset="0"/>
              </a:rPr>
              <a:t>Opakovaný nákup (Zásobování)</a:t>
            </a:r>
          </a:p>
          <a:p>
            <a:pPr eaLnBrk="1" hangingPunct="1">
              <a:lnSpc>
                <a:spcPct val="100000"/>
              </a:lnSpc>
              <a:spcBef>
                <a:spcPts val="638"/>
              </a:spcBef>
              <a:spcAft>
                <a:spcPts val="1425"/>
              </a:spcAft>
              <a:buClrTx/>
              <a:buFontTx/>
              <a:buNone/>
            </a:pPr>
            <a:r>
              <a:rPr lang="cs-CZ" altLang="cs-CZ" sz="2000" dirty="0">
                <a:solidFill>
                  <a:srgbClr val="000000"/>
                </a:solidFill>
                <a:latin typeface="Calibri" charset="0"/>
              </a:rPr>
              <a:t>V tomto případě je již produkt definovaný. Potřeby podniku se projevují v obchodních kritériích (množství, cena. terminy dodávek, zásoby, garanční služby atd.).</a:t>
            </a:r>
          </a:p>
          <a:p>
            <a:pPr eaLnBrk="1" hangingPunct="1">
              <a:lnSpc>
                <a:spcPct val="100000"/>
              </a:lnSpc>
              <a:spcBef>
                <a:spcPts val="638"/>
              </a:spcBef>
              <a:spcAft>
                <a:spcPts val="1425"/>
              </a:spcAft>
              <a:buSzPct val="45000"/>
              <a:buFont typeface="Arial" charset="0"/>
              <a:buChar char="-"/>
            </a:pPr>
            <a:r>
              <a:rPr lang="cs-CZ" altLang="cs-CZ" sz="2000" dirty="0">
                <a:solidFill>
                  <a:srgbClr val="000000"/>
                </a:solidFill>
                <a:latin typeface="Calibri" charset="0"/>
              </a:rPr>
              <a:t>základní technické vlastnosti produktu a sledovat změny jeho ceny.</a:t>
            </a:r>
          </a:p>
          <a:p>
            <a:pPr eaLnBrk="1" hangingPunct="1">
              <a:lnSpc>
                <a:spcPct val="100000"/>
              </a:lnSpc>
              <a:spcBef>
                <a:spcPts val="638"/>
              </a:spcBef>
              <a:spcAft>
                <a:spcPts val="1425"/>
              </a:spcAft>
              <a:buSzPct val="45000"/>
              <a:buFont typeface="Arial" charset="0"/>
              <a:buChar char="-"/>
            </a:pPr>
            <a:r>
              <a:rPr lang="cs-CZ" altLang="cs-CZ" sz="2000" dirty="0">
                <a:solidFill>
                  <a:srgbClr val="000000"/>
                </a:solidFill>
                <a:latin typeface="Calibri" charset="0"/>
              </a:rPr>
              <a:t>historie předešlých nákupů.</a:t>
            </a:r>
          </a:p>
        </p:txBody>
      </p:sp>
    </p:spTree>
    <p:extLst>
      <p:ext uri="{BB962C8B-B14F-4D97-AF65-F5344CB8AC3E}">
        <p14:creationId xmlns:p14="http://schemas.microsoft.com/office/powerpoint/2010/main" val="260487340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76672"/>
            <a:ext cx="8229600" cy="1143000"/>
          </a:xfrm>
        </p:spPr>
        <p:txBody>
          <a:bodyPr>
            <a:normAutofit fontScale="90000"/>
          </a:bodyPr>
          <a:lstStyle/>
          <a:p>
            <a:r>
              <a:rPr lang="cs-CZ" b="1" dirty="0"/>
              <a:t>Logistický řetězec vs. Dodavatelský řetězec vs. Dodavatelská síť </a:t>
            </a:r>
          </a:p>
        </p:txBody>
      </p:sp>
      <p:sp>
        <p:nvSpPr>
          <p:cNvPr id="3" name="Zástupný symbol pro obsah 2"/>
          <p:cNvSpPr>
            <a:spLocks noGrp="1"/>
          </p:cNvSpPr>
          <p:nvPr>
            <p:ph idx="1"/>
          </p:nvPr>
        </p:nvSpPr>
        <p:spPr/>
        <p:txBody>
          <a:bodyPr>
            <a:normAutofit lnSpcReduction="10000"/>
          </a:bodyPr>
          <a:lstStyle/>
          <a:p>
            <a:pPr marL="0" indent="0">
              <a:buNone/>
            </a:pPr>
            <a:r>
              <a:rPr lang="cs-CZ" dirty="0"/>
              <a:t>Ve srovnání s logistickým řetězcem se dodavatelský řetězec </a:t>
            </a:r>
            <a:r>
              <a:rPr lang="cs-CZ" b="1" i="1" dirty="0">
                <a:solidFill>
                  <a:srgbClr val="C00000"/>
                </a:solidFill>
              </a:rPr>
              <a:t>rozšiřuje po i proti směru materiálového toku – v něm jsou integrovány všechny aktivity počínající těžbou prvotních přírodních zdrojů až po dopravu zboží konečnému zákazníkovi</a:t>
            </a:r>
            <a:r>
              <a:rPr lang="cs-CZ" dirty="0">
                <a:solidFill>
                  <a:srgbClr val="C00000"/>
                </a:solidFill>
              </a:rPr>
              <a:t>. </a:t>
            </a:r>
            <a:r>
              <a:rPr lang="cs-CZ" dirty="0"/>
              <a:t>Koncepce dodavatelského řetězce v sobě dále zahrnuje </a:t>
            </a:r>
            <a:r>
              <a:rPr lang="cs-CZ" b="1" i="1" dirty="0">
                <a:solidFill>
                  <a:srgbClr val="C00000"/>
                </a:solidFill>
              </a:rPr>
              <a:t>všechny aktivity spojené s realizací zpětných toků vrácených nebo použitých výrobků, likvidací odpadů</a:t>
            </a:r>
          </a:p>
        </p:txBody>
      </p:sp>
    </p:spTree>
    <p:extLst>
      <p:ext uri="{BB962C8B-B14F-4D97-AF65-F5344CB8AC3E}">
        <p14:creationId xmlns:p14="http://schemas.microsoft.com/office/powerpoint/2010/main" val="29288025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noGrp="1" noChangeArrowheads="1"/>
          </p:cNvSpPr>
          <p:nvPr>
            <p:ph type="title"/>
          </p:nvPr>
        </p:nvSpPr>
        <p:spPr>
          <a:xfrm>
            <a:off x="457200" y="274638"/>
            <a:ext cx="8229600" cy="850900"/>
          </a:xfrm>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1. Specifikace potřeb organizace. </a:t>
            </a:r>
          </a:p>
        </p:txBody>
      </p:sp>
      <p:sp>
        <p:nvSpPr>
          <p:cNvPr id="16387"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marL="1588" indent="0" eaLnBrk="1" hangingPunct="1">
              <a:lnSpc>
                <a:spcPct val="100000"/>
              </a:lnSpc>
              <a:spcBef>
                <a:spcPts val="638"/>
              </a:spcBef>
              <a:spcAft>
                <a:spcPts val="1425"/>
              </a:spcAft>
              <a:buSzPct val="45000"/>
            </a:pPr>
            <a:r>
              <a:rPr lang="cs-CZ" altLang="cs-CZ" sz="3200" i="1" dirty="0">
                <a:solidFill>
                  <a:srgbClr val="000000"/>
                </a:solidFill>
                <a:latin typeface="Calibri" charset="0"/>
              </a:rPr>
              <a:t>Případ nákupu nového produktu </a:t>
            </a:r>
          </a:p>
          <a:p>
            <a:pPr eaLnBrk="1" hangingPunct="1">
              <a:lnSpc>
                <a:spcPct val="100000"/>
              </a:lnSpc>
              <a:spcBef>
                <a:spcPts val="638"/>
              </a:spcBef>
              <a:spcAft>
                <a:spcPts val="1425"/>
              </a:spcAft>
              <a:buSzPct val="45000"/>
              <a:buFont typeface="Arial" charset="0"/>
              <a:buChar char="-"/>
            </a:pPr>
            <a:r>
              <a:rPr lang="cs-CZ" altLang="cs-CZ" sz="2400" dirty="0">
                <a:solidFill>
                  <a:srgbClr val="000000"/>
                </a:solidFill>
                <a:latin typeface="Calibri" charset="0"/>
              </a:rPr>
              <a:t>seznam technických vlastnosti produktu a</a:t>
            </a:r>
          </a:p>
          <a:p>
            <a:pPr eaLnBrk="1" hangingPunct="1">
              <a:lnSpc>
                <a:spcPct val="100000"/>
              </a:lnSpc>
              <a:spcBef>
                <a:spcPts val="638"/>
              </a:spcBef>
              <a:spcAft>
                <a:spcPts val="1425"/>
              </a:spcAft>
              <a:buSzPct val="45000"/>
              <a:buFont typeface="Arial" charset="0"/>
              <a:buChar char="-"/>
            </a:pPr>
            <a:r>
              <a:rPr lang="cs-CZ" altLang="cs-CZ" sz="2400" dirty="0">
                <a:solidFill>
                  <a:srgbClr val="000000"/>
                </a:solidFill>
                <a:latin typeface="Calibri" charset="0"/>
              </a:rPr>
              <a:t>seznam podmínek nákupu. </a:t>
            </a:r>
          </a:p>
          <a:p>
            <a:pPr eaLnBrk="1" hangingPunct="1">
              <a:lnSpc>
                <a:spcPct val="100000"/>
              </a:lnSpc>
              <a:spcBef>
                <a:spcPts val="638"/>
              </a:spcBef>
              <a:spcAft>
                <a:spcPts val="1425"/>
              </a:spcAft>
              <a:buClrTx/>
              <a:buFontTx/>
              <a:buNone/>
            </a:pPr>
            <a:r>
              <a:rPr lang="cs-CZ" altLang="cs-CZ" sz="2400" i="1" dirty="0">
                <a:solidFill>
                  <a:srgbClr val="000000"/>
                </a:solidFill>
                <a:latin typeface="Calibri" charset="0"/>
              </a:rPr>
              <a:t>Nákupce se musí nejdříve zaměřit na vypracování těchto dokumentů, a teprve potom následují jeho konzultace s dodavateli, na jejichž základě vznikne přesná specifikace produktu</a:t>
            </a:r>
          </a:p>
        </p:txBody>
      </p:sp>
    </p:spTree>
    <p:extLst>
      <p:ext uri="{BB962C8B-B14F-4D97-AF65-F5344CB8AC3E}">
        <p14:creationId xmlns:p14="http://schemas.microsoft.com/office/powerpoint/2010/main" val="286157123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p:cNvSpPr>
            <a:spLocks noGrp="1" noChangeArrowheads="1"/>
          </p:cNvSpPr>
          <p:nvPr>
            <p:ph type="title"/>
          </p:nvPr>
        </p:nvSpPr>
        <p:spPr>
          <a:xfrm>
            <a:off x="457200" y="274638"/>
            <a:ext cx="8229600" cy="1430337"/>
          </a:xfrm>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2. Určení druhu výrobků a jejich kvality</a:t>
            </a:r>
          </a:p>
        </p:txBody>
      </p:sp>
      <p:sp>
        <p:nvSpPr>
          <p:cNvPr id="17411"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eaLnBrk="1" hangingPunct="1">
              <a:lnSpc>
                <a:spcPct val="100000"/>
              </a:lnSpc>
              <a:spcBef>
                <a:spcPts val="638"/>
              </a:spcBef>
              <a:spcAft>
                <a:spcPts val="1425"/>
              </a:spcAft>
              <a:buSzPct val="45000"/>
              <a:buFont typeface="Arial" charset="0"/>
              <a:buChar char="•"/>
            </a:pPr>
            <a:r>
              <a:rPr lang="cs-CZ" altLang="cs-CZ" sz="2400" dirty="0">
                <a:solidFill>
                  <a:srgbClr val="000000"/>
                </a:solidFill>
                <a:latin typeface="Calibri" charset="0"/>
              </a:rPr>
              <a:t> je nutno věnovat pozornost kvalitativním nárokům, dodacím podmínkám a dalším službám, které bude podnik od dodavatele požadovat.</a:t>
            </a: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p:txBody>
      </p:sp>
    </p:spTree>
    <p:extLst>
      <p:ext uri="{BB962C8B-B14F-4D97-AF65-F5344CB8AC3E}">
        <p14:creationId xmlns:p14="http://schemas.microsoft.com/office/powerpoint/2010/main" val="145565070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Grp="1" noChangeArrowheads="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3. Detailní specifikace potřeb</a:t>
            </a:r>
          </a:p>
        </p:txBody>
      </p:sp>
      <p:sp>
        <p:nvSpPr>
          <p:cNvPr id="18435"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eaLnBrk="1" hangingPunct="1">
              <a:lnSpc>
                <a:spcPct val="100000"/>
              </a:lnSpc>
              <a:spcBef>
                <a:spcPts val="638"/>
              </a:spcBef>
              <a:spcAft>
                <a:spcPts val="1425"/>
              </a:spcAft>
              <a:buSzPct val="45000"/>
              <a:buFont typeface="Arial" charset="0"/>
              <a:buChar char="•"/>
            </a:pPr>
            <a:r>
              <a:rPr lang="cs-CZ" altLang="cs-CZ" sz="2400" dirty="0">
                <a:solidFill>
                  <a:srgbClr val="000000"/>
                </a:solidFill>
                <a:latin typeface="Calibri" charset="0"/>
              </a:rPr>
              <a:t>požaduje se úzká spolupráce kupujícího a dodavatele. Oba musí být aktivní, sdělovat si informace.</a:t>
            </a: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p:txBody>
      </p:sp>
    </p:spTree>
    <p:extLst>
      <p:ext uri="{BB962C8B-B14F-4D97-AF65-F5344CB8AC3E}">
        <p14:creationId xmlns:p14="http://schemas.microsoft.com/office/powerpoint/2010/main" val="225954614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a:t>Specifikace užitečnosti produktu</a:t>
            </a:r>
          </a:p>
        </p:txBody>
      </p:sp>
      <p:sp>
        <p:nvSpPr>
          <p:cNvPr id="19459"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grpSp>
        <p:nvGrpSpPr>
          <p:cNvPr id="19460" name="Group 3"/>
          <p:cNvGrpSpPr>
            <a:grpSpLocks/>
          </p:cNvGrpSpPr>
          <p:nvPr/>
        </p:nvGrpSpPr>
        <p:grpSpPr bwMode="auto">
          <a:xfrm>
            <a:off x="611188" y="1989138"/>
            <a:ext cx="6837362" cy="2373312"/>
            <a:chOff x="385" y="1253"/>
            <a:chExt cx="4307" cy="1495"/>
          </a:xfrm>
        </p:grpSpPr>
        <p:sp>
          <p:nvSpPr>
            <p:cNvPr id="19461" name="Rectangle 4"/>
            <p:cNvSpPr>
              <a:spLocks noChangeArrowheads="1"/>
            </p:cNvSpPr>
            <p:nvPr/>
          </p:nvSpPr>
          <p:spPr bwMode="auto">
            <a:xfrm>
              <a:off x="385" y="1253"/>
              <a:ext cx="4307" cy="14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
          <p:nvSpPr>
            <p:cNvPr id="19462" name="Rectangle 5"/>
            <p:cNvSpPr>
              <a:spLocks noChangeArrowheads="1"/>
            </p:cNvSpPr>
            <p:nvPr/>
          </p:nvSpPr>
          <p:spPr bwMode="auto">
            <a:xfrm>
              <a:off x="430" y="1253"/>
              <a:ext cx="2502" cy="378"/>
            </a:xfrm>
            <a:prstGeom prst="rect">
              <a:avLst/>
            </a:prstGeom>
            <a:solidFill>
              <a:srgbClr val="FFFFFF"/>
            </a:solidFill>
            <a:ln w="1584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9pPr>
            </a:lstStyle>
            <a:p>
              <a:pPr eaLnBrk="1" hangingPunct="1">
                <a:lnSpc>
                  <a:spcPct val="100000"/>
                </a:lnSpc>
                <a:spcAft>
                  <a:spcPts val="1000"/>
                </a:spcAft>
                <a:buClrTx/>
                <a:buFontTx/>
                <a:buNone/>
              </a:pPr>
              <a:r>
                <a:rPr lang="cs-CZ" altLang="cs-CZ" sz="1200" b="1">
                  <a:solidFill>
                    <a:srgbClr val="000000"/>
                  </a:solidFill>
                  <a:latin typeface="Cambria" pitchFamily="16" charset="0"/>
                </a:rPr>
                <a:t>POTŘEBY</a:t>
              </a:r>
            </a:p>
          </p:txBody>
        </p:sp>
        <p:sp>
          <p:nvSpPr>
            <p:cNvPr id="19463" name="Rectangle 6"/>
            <p:cNvSpPr>
              <a:spLocks noChangeArrowheads="1"/>
            </p:cNvSpPr>
            <p:nvPr/>
          </p:nvSpPr>
          <p:spPr bwMode="auto">
            <a:xfrm>
              <a:off x="1570" y="2234"/>
              <a:ext cx="2592" cy="408"/>
            </a:xfrm>
            <a:prstGeom prst="rect">
              <a:avLst/>
            </a:prstGeom>
            <a:solidFill>
              <a:srgbClr val="FFFFFF"/>
            </a:solidFill>
            <a:ln w="1584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9pPr>
            </a:lstStyle>
            <a:p>
              <a:pPr eaLnBrk="1" hangingPunct="1">
                <a:lnSpc>
                  <a:spcPct val="100000"/>
                </a:lnSpc>
                <a:spcAft>
                  <a:spcPts val="1000"/>
                </a:spcAft>
                <a:buClrTx/>
                <a:buFontTx/>
                <a:buNone/>
              </a:pPr>
              <a:r>
                <a:rPr lang="cs-CZ" altLang="cs-CZ" sz="1200" b="1">
                  <a:solidFill>
                    <a:srgbClr val="000000"/>
                  </a:solidFill>
                  <a:latin typeface="Cambria" pitchFamily="16" charset="0"/>
                </a:rPr>
                <a:t>PRODUKT</a:t>
              </a:r>
            </a:p>
          </p:txBody>
        </p:sp>
        <p:sp>
          <p:nvSpPr>
            <p:cNvPr id="19464" name="Rectangle 7"/>
            <p:cNvSpPr>
              <a:spLocks noChangeArrowheads="1"/>
            </p:cNvSpPr>
            <p:nvPr/>
          </p:nvSpPr>
          <p:spPr bwMode="auto">
            <a:xfrm>
              <a:off x="493" y="1780"/>
              <a:ext cx="950" cy="3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9pPr>
            </a:lstStyle>
            <a:p>
              <a:pPr eaLnBrk="1" hangingPunct="1">
                <a:lnSpc>
                  <a:spcPct val="100000"/>
                </a:lnSpc>
                <a:spcAft>
                  <a:spcPts val="1000"/>
                </a:spcAft>
                <a:buClrTx/>
                <a:buFontTx/>
                <a:buNone/>
              </a:pPr>
              <a:r>
                <a:rPr lang="cs-CZ" altLang="cs-CZ" sz="1200">
                  <a:solidFill>
                    <a:srgbClr val="000000"/>
                  </a:solidFill>
                  <a:latin typeface="Cambria" pitchFamily="16" charset="0"/>
                </a:rPr>
                <a:t>Nedostatečná jakost</a:t>
              </a:r>
            </a:p>
          </p:txBody>
        </p:sp>
        <p:sp>
          <p:nvSpPr>
            <p:cNvPr id="19465" name="Rectangle 8"/>
            <p:cNvSpPr>
              <a:spLocks noChangeArrowheads="1"/>
            </p:cNvSpPr>
            <p:nvPr/>
          </p:nvSpPr>
          <p:spPr bwMode="auto">
            <a:xfrm>
              <a:off x="2989" y="1822"/>
              <a:ext cx="1362" cy="3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9pPr>
            </a:lstStyle>
            <a:p>
              <a:pPr eaLnBrk="1" hangingPunct="1">
                <a:lnSpc>
                  <a:spcPct val="100000"/>
                </a:lnSpc>
                <a:spcAft>
                  <a:spcPts val="1000"/>
                </a:spcAft>
                <a:buClrTx/>
                <a:buFontTx/>
                <a:buNone/>
              </a:pPr>
              <a:r>
                <a:rPr lang="cs-CZ" altLang="cs-CZ" sz="1200" dirty="0">
                  <a:solidFill>
                    <a:srgbClr val="000000"/>
                  </a:solidFill>
                  <a:latin typeface="Cambria" pitchFamily="16" charset="0"/>
                </a:rPr>
                <a:t>jakost převyšující potřeby</a:t>
              </a:r>
            </a:p>
          </p:txBody>
        </p:sp>
        <p:sp>
          <p:nvSpPr>
            <p:cNvPr id="19466" name="Rectangle 9"/>
            <p:cNvSpPr>
              <a:spLocks noChangeArrowheads="1"/>
            </p:cNvSpPr>
            <p:nvPr/>
          </p:nvSpPr>
          <p:spPr bwMode="auto">
            <a:xfrm>
              <a:off x="2962" y="1295"/>
              <a:ext cx="1515"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9pPr>
            </a:lstStyle>
            <a:p>
              <a:pPr eaLnBrk="1" hangingPunct="1">
                <a:lnSpc>
                  <a:spcPct val="100000"/>
                </a:lnSpc>
                <a:spcAft>
                  <a:spcPts val="1000"/>
                </a:spcAft>
                <a:buClrTx/>
                <a:buFontTx/>
                <a:buNone/>
              </a:pPr>
              <a:r>
                <a:rPr lang="cs-CZ" altLang="cs-CZ" sz="1200" b="1">
                  <a:solidFill>
                    <a:srgbClr val="000000"/>
                  </a:solidFill>
                  <a:latin typeface="Cambria" pitchFamily="16" charset="0"/>
                </a:rPr>
                <a:t>potřeby nepožadované</a:t>
              </a:r>
            </a:p>
          </p:txBody>
        </p:sp>
        <p:sp>
          <p:nvSpPr>
            <p:cNvPr id="19467" name="Rectangle 10"/>
            <p:cNvSpPr>
              <a:spLocks noChangeArrowheads="1"/>
            </p:cNvSpPr>
            <p:nvPr/>
          </p:nvSpPr>
          <p:spPr bwMode="auto">
            <a:xfrm>
              <a:off x="1714" y="1780"/>
              <a:ext cx="1147" cy="3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9pPr>
            </a:lstStyle>
            <a:p>
              <a:pPr eaLnBrk="1" hangingPunct="1">
                <a:lnSpc>
                  <a:spcPct val="100000"/>
                </a:lnSpc>
                <a:spcAft>
                  <a:spcPts val="1000"/>
                </a:spcAft>
                <a:buClrTx/>
                <a:buFontTx/>
                <a:buNone/>
              </a:pPr>
              <a:r>
                <a:rPr lang="cs-CZ" altLang="cs-CZ" sz="1200" dirty="0">
                  <a:solidFill>
                    <a:srgbClr val="000000"/>
                  </a:solidFill>
                  <a:latin typeface="Cambria" pitchFamily="16" charset="0"/>
                </a:rPr>
                <a:t>Jakost požadována ke specifickému užití</a:t>
              </a:r>
            </a:p>
          </p:txBody>
        </p:sp>
        <p:sp>
          <p:nvSpPr>
            <p:cNvPr id="19468" name="Rectangle 11"/>
            <p:cNvSpPr>
              <a:spLocks noChangeArrowheads="1"/>
            </p:cNvSpPr>
            <p:nvPr/>
          </p:nvSpPr>
          <p:spPr bwMode="auto">
            <a:xfrm>
              <a:off x="385" y="2140"/>
              <a:ext cx="1201" cy="4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9pPr>
            </a:lstStyle>
            <a:p>
              <a:pPr eaLnBrk="1" hangingPunct="1">
                <a:lnSpc>
                  <a:spcPct val="100000"/>
                </a:lnSpc>
                <a:spcAft>
                  <a:spcPts val="1000"/>
                </a:spcAft>
                <a:buClrTx/>
                <a:buFontTx/>
                <a:buNone/>
              </a:pPr>
              <a:r>
                <a:rPr lang="cs-CZ" altLang="cs-CZ" sz="1200" b="1">
                  <a:solidFill>
                    <a:srgbClr val="000000"/>
                  </a:solidFill>
                  <a:latin typeface="Cambria" pitchFamily="16" charset="0"/>
                </a:rPr>
                <a:t>potřeby neuspokojivé</a:t>
              </a:r>
            </a:p>
          </p:txBody>
        </p:sp>
        <p:sp>
          <p:nvSpPr>
            <p:cNvPr id="19469" name="Line 12"/>
            <p:cNvSpPr>
              <a:spLocks noChangeShapeType="1"/>
            </p:cNvSpPr>
            <p:nvPr/>
          </p:nvSpPr>
          <p:spPr bwMode="auto">
            <a:xfrm>
              <a:off x="1570" y="1633"/>
              <a:ext cx="0" cy="600"/>
            </a:xfrm>
            <a:prstGeom prst="line">
              <a:avLst/>
            </a:prstGeom>
            <a:noFill/>
            <a:ln w="936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cs-CZ"/>
            </a:p>
          </p:txBody>
        </p:sp>
        <p:sp>
          <p:nvSpPr>
            <p:cNvPr id="19470" name="Line 13"/>
            <p:cNvSpPr>
              <a:spLocks noChangeShapeType="1"/>
            </p:cNvSpPr>
            <p:nvPr/>
          </p:nvSpPr>
          <p:spPr bwMode="auto">
            <a:xfrm>
              <a:off x="2935" y="1422"/>
              <a:ext cx="0" cy="399"/>
            </a:xfrm>
            <a:prstGeom prst="line">
              <a:avLst/>
            </a:prstGeom>
            <a:noFill/>
            <a:ln w="936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cs-CZ"/>
            </a:p>
          </p:txBody>
        </p:sp>
        <p:sp>
          <p:nvSpPr>
            <p:cNvPr id="19471" name="Line 14"/>
            <p:cNvSpPr>
              <a:spLocks noChangeShapeType="1"/>
            </p:cNvSpPr>
            <p:nvPr/>
          </p:nvSpPr>
          <p:spPr bwMode="auto">
            <a:xfrm flipV="1">
              <a:off x="4164" y="1663"/>
              <a:ext cx="0" cy="487"/>
            </a:xfrm>
            <a:prstGeom prst="line">
              <a:avLst/>
            </a:prstGeom>
            <a:noFill/>
            <a:ln w="936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cs-CZ"/>
            </a:p>
          </p:txBody>
        </p:sp>
        <p:sp>
          <p:nvSpPr>
            <p:cNvPr id="19472" name="Line 15"/>
            <p:cNvSpPr>
              <a:spLocks noChangeShapeType="1"/>
            </p:cNvSpPr>
            <p:nvPr/>
          </p:nvSpPr>
          <p:spPr bwMode="auto">
            <a:xfrm>
              <a:off x="430" y="1411"/>
              <a:ext cx="0" cy="662"/>
            </a:xfrm>
            <a:prstGeom prst="line">
              <a:avLst/>
            </a:prstGeom>
            <a:noFill/>
            <a:ln w="936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cs-CZ"/>
            </a:p>
          </p:txBody>
        </p:sp>
        <p:sp>
          <p:nvSpPr>
            <p:cNvPr id="19473" name="Line 16"/>
            <p:cNvSpPr>
              <a:spLocks noChangeShapeType="1"/>
            </p:cNvSpPr>
            <p:nvPr/>
          </p:nvSpPr>
          <p:spPr bwMode="auto">
            <a:xfrm>
              <a:off x="439" y="1749"/>
              <a:ext cx="1129" cy="0"/>
            </a:xfrm>
            <a:prstGeom prst="line">
              <a:avLst/>
            </a:prstGeom>
            <a:noFill/>
            <a:ln w="3240">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cs-CZ"/>
            </a:p>
          </p:txBody>
        </p:sp>
        <p:sp>
          <p:nvSpPr>
            <p:cNvPr id="19474" name="Line 17"/>
            <p:cNvSpPr>
              <a:spLocks noChangeShapeType="1"/>
            </p:cNvSpPr>
            <p:nvPr/>
          </p:nvSpPr>
          <p:spPr bwMode="auto">
            <a:xfrm>
              <a:off x="1588" y="1760"/>
              <a:ext cx="1336" cy="0"/>
            </a:xfrm>
            <a:prstGeom prst="line">
              <a:avLst/>
            </a:prstGeom>
            <a:noFill/>
            <a:ln w="324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cs-CZ"/>
            </a:p>
          </p:txBody>
        </p:sp>
        <p:sp>
          <p:nvSpPr>
            <p:cNvPr id="19475" name="Line 18"/>
            <p:cNvSpPr>
              <a:spLocks noChangeShapeType="1"/>
            </p:cNvSpPr>
            <p:nvPr/>
          </p:nvSpPr>
          <p:spPr bwMode="auto">
            <a:xfrm>
              <a:off x="2935" y="1760"/>
              <a:ext cx="1228" cy="0"/>
            </a:xfrm>
            <a:prstGeom prst="line">
              <a:avLst/>
            </a:prstGeom>
            <a:noFill/>
            <a:ln w="3240">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cs-CZ"/>
            </a:p>
          </p:txBody>
        </p:sp>
      </p:grpSp>
    </p:spTree>
    <p:extLst>
      <p:ext uri="{BB962C8B-B14F-4D97-AF65-F5344CB8AC3E}">
        <p14:creationId xmlns:p14="http://schemas.microsoft.com/office/powerpoint/2010/main" val="280338591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p:cNvSpPr>
            <a:spLocks noGrp="1" noChangeArrowheads="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4. Identifikace dodavatele</a:t>
            </a:r>
          </a:p>
        </p:txBody>
      </p:sp>
      <p:sp>
        <p:nvSpPr>
          <p:cNvPr id="20483"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marL="1588" indent="0" eaLnBrk="1" hangingPunct="1">
              <a:lnSpc>
                <a:spcPct val="100000"/>
              </a:lnSpc>
              <a:spcBef>
                <a:spcPts val="638"/>
              </a:spcBef>
              <a:spcAft>
                <a:spcPts val="1425"/>
              </a:spcAft>
              <a:buSzPct val="45000"/>
            </a:pPr>
            <a:r>
              <a:rPr lang="cs-CZ" altLang="cs-CZ" sz="3200" dirty="0">
                <a:solidFill>
                  <a:srgbClr val="000000"/>
                </a:solidFill>
                <a:latin typeface="Calibri" charset="0"/>
              </a:rPr>
              <a:t>Získání informace o dodavatelích (Zlaté stránky, časopisy, internet, …). Dodavatelé sami zasílají nabídky, nabízejí výrobky poštou, osobně apod.</a:t>
            </a: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p:txBody>
      </p:sp>
    </p:spTree>
    <p:extLst>
      <p:ext uri="{BB962C8B-B14F-4D97-AF65-F5344CB8AC3E}">
        <p14:creationId xmlns:p14="http://schemas.microsoft.com/office/powerpoint/2010/main" val="45701543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Grp="1" noChangeArrowheads="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5. Nabídkové řízení</a:t>
            </a:r>
          </a:p>
        </p:txBody>
      </p:sp>
      <p:sp>
        <p:nvSpPr>
          <p:cNvPr id="21507"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marL="1588" indent="0" eaLnBrk="1" hangingPunct="1">
              <a:lnSpc>
                <a:spcPct val="100000"/>
              </a:lnSpc>
              <a:spcBef>
                <a:spcPts val="638"/>
              </a:spcBef>
              <a:spcAft>
                <a:spcPts val="1425"/>
              </a:spcAft>
              <a:buSzPct val="45000"/>
            </a:pPr>
            <a:r>
              <a:rPr lang="cs-CZ" altLang="cs-CZ" sz="2400" dirty="0">
                <a:solidFill>
                  <a:srgbClr val="000000"/>
                </a:solidFill>
                <a:latin typeface="Calibri" charset="0"/>
              </a:rPr>
              <a:t>dodavatelé předávají své nabídky. Nakupující je musí vyhodnotit z hlediska: ceny, dodacích podmínek, servisních služeb, dodávek náhradních dílů, spolehlivosti, úrovně výroby apod.</a:t>
            </a: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p:txBody>
      </p:sp>
    </p:spTree>
    <p:extLst>
      <p:ext uri="{BB962C8B-B14F-4D97-AF65-F5344CB8AC3E}">
        <p14:creationId xmlns:p14="http://schemas.microsoft.com/office/powerpoint/2010/main" val="320317920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p:cNvSpPr>
            <a:spLocks noGrp="1" noChangeArrowheads="1"/>
          </p:cNvSpPr>
          <p:nvPr>
            <p:ph type="title"/>
          </p:nvPr>
        </p:nvSpPr>
        <p:spPr>
          <a:xfrm>
            <a:off x="457200" y="274638"/>
            <a:ext cx="8229600" cy="1430337"/>
          </a:xfrm>
        </p:spPr>
        <p:txBody>
          <a:bodyPr>
            <a:normAutofit fontScale="90000"/>
          </a:bodyPr>
          <a:lstStyle/>
          <a:p>
            <a:pPr algn="ctr" fontAlgn="auto">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cs-CZ" sz="4400" b="1" dirty="0"/>
              <a:t>6. Výběr dodavatele a stanovení ceny. </a:t>
            </a:r>
          </a:p>
        </p:txBody>
      </p:sp>
      <p:sp>
        <p:nvSpPr>
          <p:cNvPr id="22531"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marL="458788" indent="-457200" eaLnBrk="1" hangingPunct="1">
              <a:lnSpc>
                <a:spcPct val="100000"/>
              </a:lnSpc>
              <a:spcBef>
                <a:spcPts val="638"/>
              </a:spcBef>
              <a:spcAft>
                <a:spcPts val="1425"/>
              </a:spcAft>
              <a:buSzPct val="45000"/>
              <a:buFont typeface="Wingdings" panose="05000000000000000000" pitchFamily="2" charset="2"/>
              <a:buChar char="§"/>
            </a:pPr>
            <a:r>
              <a:rPr lang="cs-CZ" altLang="cs-CZ" sz="3200" dirty="0" err="1">
                <a:solidFill>
                  <a:srgbClr val="000000"/>
                </a:solidFill>
                <a:latin typeface="Calibri" charset="0"/>
              </a:rPr>
              <a:t>Scoring</a:t>
            </a:r>
            <a:r>
              <a:rPr lang="cs-CZ" altLang="cs-CZ" sz="3200" dirty="0">
                <a:solidFill>
                  <a:srgbClr val="000000"/>
                </a:solidFill>
                <a:latin typeface="Calibri" charset="0"/>
              </a:rPr>
              <a:t> modely</a:t>
            </a:r>
          </a:p>
          <a:p>
            <a:pPr marL="458788" indent="-457200" eaLnBrk="1" hangingPunct="1">
              <a:lnSpc>
                <a:spcPct val="100000"/>
              </a:lnSpc>
              <a:spcBef>
                <a:spcPts val="638"/>
              </a:spcBef>
              <a:spcAft>
                <a:spcPts val="1425"/>
              </a:spcAft>
              <a:buSzPct val="45000"/>
              <a:buFont typeface="Wingdings" panose="05000000000000000000" pitchFamily="2" charset="2"/>
              <a:buChar char="§"/>
            </a:pPr>
            <a:r>
              <a:rPr lang="cs-CZ" altLang="cs-CZ" sz="3200" dirty="0">
                <a:solidFill>
                  <a:srgbClr val="000000"/>
                </a:solidFill>
                <a:latin typeface="Calibri" charset="0"/>
              </a:rPr>
              <a:t>Metoda srovnání s optimem</a:t>
            </a:r>
          </a:p>
          <a:p>
            <a:pPr marL="458788" indent="-457200" eaLnBrk="1" hangingPunct="1">
              <a:lnSpc>
                <a:spcPct val="100000"/>
              </a:lnSpc>
              <a:spcBef>
                <a:spcPts val="638"/>
              </a:spcBef>
              <a:spcAft>
                <a:spcPts val="1425"/>
              </a:spcAft>
              <a:buSzPct val="45000"/>
              <a:buFont typeface="Wingdings" panose="05000000000000000000" pitchFamily="2" charset="2"/>
              <a:buChar char="§"/>
            </a:pPr>
            <a:r>
              <a:rPr lang="cs-CZ" altLang="cs-CZ" sz="3200" dirty="0">
                <a:solidFill>
                  <a:srgbClr val="000000"/>
                </a:solidFill>
                <a:latin typeface="Calibri" charset="0"/>
              </a:rPr>
              <a:t>Nezbytné minimum</a:t>
            </a:r>
          </a:p>
        </p:txBody>
      </p:sp>
    </p:spTree>
    <p:extLst>
      <p:ext uri="{BB962C8B-B14F-4D97-AF65-F5344CB8AC3E}">
        <p14:creationId xmlns:p14="http://schemas.microsoft.com/office/powerpoint/2010/main" val="236283072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p:cNvSpPr>
            <a:spLocks noGrp="1" noChangeArrowheads="1"/>
          </p:cNvSpPr>
          <p:nvPr>
            <p:ph type="title"/>
          </p:nvPr>
        </p:nvSpPr>
        <p:spPr>
          <a:xfrm>
            <a:off x="457200" y="274638"/>
            <a:ext cx="8229600" cy="1209675"/>
          </a:xfrm>
        </p:spPr>
        <p:txBody>
          <a:bodyPr vert="horz" lIns="0" tIns="28080" rIns="0" bIns="0" rtlCol="0" anchor="ctr">
            <a:normAutofit fontScale="90000"/>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6. Výběr dodavatele a stanovení ceny. </a:t>
            </a:r>
            <a:r>
              <a:rPr lang="cs-CZ" sz="3200" b="1" dirty="0" err="1"/>
              <a:t>Scoring</a:t>
            </a:r>
            <a:r>
              <a:rPr lang="cs-CZ" sz="3200" b="1" dirty="0"/>
              <a:t> modely</a:t>
            </a:r>
          </a:p>
        </p:txBody>
      </p:sp>
      <p:graphicFrame>
        <p:nvGraphicFramePr>
          <p:cNvPr id="4" name="Zástupný symbol pro obsah 3"/>
          <p:cNvGraphicFramePr>
            <a:graphicFrameLocks noGrp="1"/>
          </p:cNvGraphicFramePr>
          <p:nvPr>
            <p:ph idx="1"/>
          </p:nvPr>
        </p:nvGraphicFramePr>
        <p:xfrm>
          <a:off x="611188" y="1649413"/>
          <a:ext cx="7848600" cy="4806951"/>
        </p:xfrm>
        <a:graphic>
          <a:graphicData uri="http://schemas.openxmlformats.org/drawingml/2006/table">
            <a:tbl>
              <a:tblPr/>
              <a:tblGrid>
                <a:gridCol w="2905125">
                  <a:extLst>
                    <a:ext uri="{9D8B030D-6E8A-4147-A177-3AD203B41FA5}">
                      <a16:colId xmlns:a16="http://schemas.microsoft.com/office/drawing/2014/main" val="20000"/>
                    </a:ext>
                  </a:extLst>
                </a:gridCol>
                <a:gridCol w="2905125">
                  <a:extLst>
                    <a:ext uri="{9D8B030D-6E8A-4147-A177-3AD203B41FA5}">
                      <a16:colId xmlns:a16="http://schemas.microsoft.com/office/drawing/2014/main" val="20001"/>
                    </a:ext>
                  </a:extLst>
                </a:gridCol>
                <a:gridCol w="679450">
                  <a:extLst>
                    <a:ext uri="{9D8B030D-6E8A-4147-A177-3AD203B41FA5}">
                      <a16:colId xmlns:a16="http://schemas.microsoft.com/office/drawing/2014/main" val="20002"/>
                    </a:ext>
                  </a:extLst>
                </a:gridCol>
                <a:gridCol w="679450">
                  <a:extLst>
                    <a:ext uri="{9D8B030D-6E8A-4147-A177-3AD203B41FA5}">
                      <a16:colId xmlns:a16="http://schemas.microsoft.com/office/drawing/2014/main" val="20003"/>
                    </a:ext>
                  </a:extLst>
                </a:gridCol>
                <a:gridCol w="679450">
                  <a:extLst>
                    <a:ext uri="{9D8B030D-6E8A-4147-A177-3AD203B41FA5}">
                      <a16:colId xmlns:a16="http://schemas.microsoft.com/office/drawing/2014/main" val="20004"/>
                    </a:ext>
                  </a:extLst>
                </a:gridCol>
              </a:tblGrid>
              <a:tr h="246063">
                <a:tc rowSpan="2">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Hodnotící kritérium</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Ukazatel</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3">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Dodavatel</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b"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269875">
                <a:tc vMerge="1">
                  <a:txBody>
                    <a:bodyPr/>
                    <a:lstStyle/>
                    <a:p>
                      <a:endParaRPr lang="cs-CZ"/>
                    </a:p>
                  </a:txBody>
                  <a:tcPr/>
                </a:tc>
                <a:tc vMerge="1">
                  <a:txBody>
                    <a:bodyPr/>
                    <a:lstStyle/>
                    <a:p>
                      <a:endParaRPr lang="cs-CZ"/>
                    </a:p>
                  </a:txBody>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X</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Y</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Z</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346075">
                <a:tc rowSpan="2">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l"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A. JAKOST</a:t>
                      </a:r>
                      <a:b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b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(váha 45)</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počet bezchybných dodávek</a:t>
                      </a:r>
                      <a:b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b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z celkového počtu 30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22,0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25,0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18,0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346075">
                <a:tc vMerge="1">
                  <a:txBody>
                    <a:bodyPr/>
                    <a:lstStyle/>
                    <a:p>
                      <a:endParaRPr lang="cs-CZ"/>
                    </a:p>
                  </a:txBody>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podíl v %</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73,3</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83,3</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60,0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346075">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BODY </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podíl krát váha</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33,0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37,5</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27,0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517525">
                <a:tc rowSpan="2">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l"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B. CENA</a:t>
                      </a:r>
                      <a:b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b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(váha 30)</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průměrná cena za posledních třicet dodávek v Kč</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160,0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180,0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100,0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517525">
                <a:tc vMerge="1">
                  <a:txBody>
                    <a:bodyPr/>
                    <a:lstStyle/>
                    <a:p>
                      <a:endParaRPr lang="cs-CZ"/>
                    </a:p>
                  </a:txBody>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reciproční index</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62,5</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55,5</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100,0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346075">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BODY </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index krát váha</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18,8</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16,7</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30,0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517525">
                <a:tc rowSpan="2">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l"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C. SPOLEHLIVOST</a:t>
                      </a:r>
                      <a:b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b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(váha 25)</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Celková překročená dodací lhůta</a:t>
                      </a:r>
                      <a:b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b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za posledních 30 dodávek ve dnech</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190,0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105,0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160,0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r h="517525">
                <a:tc vMerge="1">
                  <a:txBody>
                    <a:bodyPr/>
                    <a:lstStyle/>
                    <a:p>
                      <a:endParaRPr lang="cs-CZ"/>
                    </a:p>
                  </a:txBody>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reciproční index</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55,3</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100,0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65,6</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9"/>
                  </a:ext>
                </a:extLst>
              </a:tr>
              <a:tr h="346075">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BODY </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index krát váha</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13,8</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25,0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16,4</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0"/>
                  </a:ext>
                </a:extLst>
              </a:tr>
              <a:tr h="490538">
                <a:tc gridSpan="2">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CELKOVÉ HODNOCENÍ</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cs-CZ"/>
                    </a:p>
                  </a:txBody>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65,6</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79,2</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73,4</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94592718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p:cNvSpPr>
            <a:spLocks noGrp="1" noChangeArrowheads="1"/>
          </p:cNvSpPr>
          <p:nvPr>
            <p:ph type="title"/>
          </p:nvPr>
        </p:nvSpPr>
        <p:spPr>
          <a:xfrm>
            <a:off x="395536" y="548680"/>
            <a:ext cx="8229600" cy="706090"/>
          </a:xfrm>
        </p:spPr>
        <p:txBody>
          <a:bodyPr vert="horz" lIns="0" tIns="28080" rIns="0" bIns="0" rtlCol="0" anchor="ctr">
            <a:normAutofit fontScale="90000"/>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6. Výběr dodavatele a stanovení ceny. Metoda srovnání s optimem </a:t>
            </a:r>
          </a:p>
        </p:txBody>
      </p:sp>
      <p:graphicFrame>
        <p:nvGraphicFramePr>
          <p:cNvPr id="22530" name="Group 2"/>
          <p:cNvGraphicFramePr>
            <a:graphicFrameLocks noGrp="1"/>
          </p:cNvGraphicFramePr>
          <p:nvPr>
            <p:extLst>
              <p:ext uri="{D42A27DB-BD31-4B8C-83A1-F6EECF244321}">
                <p14:modId xmlns:p14="http://schemas.microsoft.com/office/powerpoint/2010/main" val="3256679702"/>
              </p:ext>
            </p:extLst>
          </p:nvPr>
        </p:nvGraphicFramePr>
        <p:xfrm>
          <a:off x="684213" y="1557338"/>
          <a:ext cx="7632700" cy="4406901"/>
        </p:xfrm>
        <a:graphic>
          <a:graphicData uri="http://schemas.openxmlformats.org/drawingml/2006/table">
            <a:tbl>
              <a:tblPr/>
              <a:tblGrid>
                <a:gridCol w="1525587">
                  <a:extLst>
                    <a:ext uri="{9D8B030D-6E8A-4147-A177-3AD203B41FA5}">
                      <a16:colId xmlns:a16="http://schemas.microsoft.com/office/drawing/2014/main" val="20000"/>
                    </a:ext>
                  </a:extLst>
                </a:gridCol>
                <a:gridCol w="1525588">
                  <a:extLst>
                    <a:ext uri="{9D8B030D-6E8A-4147-A177-3AD203B41FA5}">
                      <a16:colId xmlns:a16="http://schemas.microsoft.com/office/drawing/2014/main" val="20001"/>
                    </a:ext>
                  </a:extLst>
                </a:gridCol>
                <a:gridCol w="1527175">
                  <a:extLst>
                    <a:ext uri="{9D8B030D-6E8A-4147-A177-3AD203B41FA5}">
                      <a16:colId xmlns:a16="http://schemas.microsoft.com/office/drawing/2014/main" val="20002"/>
                    </a:ext>
                  </a:extLst>
                </a:gridCol>
                <a:gridCol w="1527175">
                  <a:extLst>
                    <a:ext uri="{9D8B030D-6E8A-4147-A177-3AD203B41FA5}">
                      <a16:colId xmlns:a16="http://schemas.microsoft.com/office/drawing/2014/main" val="20003"/>
                    </a:ext>
                  </a:extLst>
                </a:gridCol>
                <a:gridCol w="1527175">
                  <a:extLst>
                    <a:ext uri="{9D8B030D-6E8A-4147-A177-3AD203B41FA5}">
                      <a16:colId xmlns:a16="http://schemas.microsoft.com/office/drawing/2014/main" val="20004"/>
                    </a:ext>
                  </a:extLst>
                </a:gridCol>
              </a:tblGrid>
              <a:tr h="234950">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dirty="0">
                          <a:ln>
                            <a:noFill/>
                          </a:ln>
                          <a:solidFill>
                            <a:schemeClr val="tx1"/>
                          </a:solidFill>
                          <a:effectLst/>
                          <a:latin typeface="Calibri" charset="0"/>
                          <a:ea typeface="Lucida Sans Unicode" charset="0"/>
                          <a:cs typeface="Lucida Sans Unicode" charset="0"/>
                        </a:rPr>
                        <a:t>Kritérium</a:t>
                      </a:r>
                      <a:endParaRPr kumimoji="0" lang="cs-CZ" altLang="cs-CZ" sz="1100" b="0" i="0" u="none" strike="noStrike" cap="none" normalizeH="0" baseline="0" dirty="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D1</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D2</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D3</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Optimum</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92113">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Vyzrálost QMS (%)</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dirty="0">
                          <a:ln>
                            <a:noFill/>
                          </a:ln>
                          <a:solidFill>
                            <a:schemeClr val="tx1"/>
                          </a:solidFill>
                          <a:effectLst/>
                          <a:latin typeface="Calibri" charset="0"/>
                          <a:ea typeface="Lucida Sans Unicode" charset="0"/>
                          <a:cs typeface="Lucida Sans Unicode" charset="0"/>
                        </a:rPr>
                        <a:t>91,7</a:t>
                      </a:r>
                      <a:endParaRPr kumimoji="0" lang="cs-CZ" altLang="cs-CZ" sz="1100" b="0" i="0" u="none" strike="noStrike" cap="none" normalizeH="0" baseline="0" dirty="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92,4</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87,9</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100</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98475">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dirty="0">
                          <a:ln>
                            <a:noFill/>
                          </a:ln>
                          <a:solidFill>
                            <a:schemeClr val="tx1"/>
                          </a:solidFill>
                          <a:effectLst/>
                          <a:latin typeface="Calibri" charset="0"/>
                          <a:ea typeface="Lucida Sans Unicode" charset="0"/>
                          <a:cs typeface="Lucida Sans Unicode" charset="0"/>
                        </a:rPr>
                        <a:t>Vzdálenost dodavatele (km)</a:t>
                      </a:r>
                      <a:endParaRPr kumimoji="0" lang="cs-CZ" altLang="cs-CZ" sz="1100" b="0" i="0" u="none" strike="noStrike" cap="none" normalizeH="0" baseline="0" dirty="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dirty="0">
                          <a:ln>
                            <a:noFill/>
                          </a:ln>
                          <a:solidFill>
                            <a:schemeClr val="tx1"/>
                          </a:solidFill>
                          <a:effectLst/>
                          <a:latin typeface="Calibri" charset="0"/>
                          <a:ea typeface="Lucida Sans Unicode" charset="0"/>
                          <a:cs typeface="Lucida Sans Unicode" charset="0"/>
                        </a:rPr>
                        <a:t>240</a:t>
                      </a:r>
                      <a:endParaRPr kumimoji="0" lang="cs-CZ" altLang="cs-CZ" sz="1100" b="0" i="0" u="none" strike="noStrike" cap="none" normalizeH="0" baseline="0" dirty="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126</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406</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Do 100</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98475">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Dodací lhůta (týdny)</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5</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3</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3</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dirty="0">
                          <a:ln>
                            <a:noFill/>
                          </a:ln>
                          <a:solidFill>
                            <a:schemeClr val="tx1"/>
                          </a:solidFill>
                          <a:effectLst/>
                          <a:latin typeface="Calibri" charset="0"/>
                          <a:ea typeface="Lucida Sans Unicode" charset="0"/>
                          <a:cs typeface="Lucida Sans Unicode" charset="0"/>
                        </a:rPr>
                        <a:t>3</a:t>
                      </a:r>
                      <a:endParaRPr kumimoji="0" lang="cs-CZ" altLang="cs-CZ" sz="1100" b="0" i="0" u="none" strike="noStrike" cap="none" normalizeH="0" baseline="0" dirty="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62000">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Platební podmínky (počet výhod)</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Množstevní sleva</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Množstevní sleva a odložená splatnost faktur</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Standardní</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dirty="0">
                          <a:ln>
                            <a:noFill/>
                          </a:ln>
                          <a:solidFill>
                            <a:schemeClr val="tx1"/>
                          </a:solidFill>
                          <a:effectLst/>
                          <a:latin typeface="Calibri" charset="0"/>
                          <a:ea typeface="Lucida Sans Unicode" charset="0"/>
                          <a:cs typeface="Lucida Sans Unicode" charset="0"/>
                        </a:rPr>
                        <a:t>Standardní</a:t>
                      </a:r>
                      <a:endParaRPr kumimoji="0" lang="cs-CZ" altLang="cs-CZ" sz="1100" b="0" i="0" u="none" strike="noStrike" cap="none" normalizeH="0" baseline="0" dirty="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62000">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Index úplných nákladů nákupu (IUNN)</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1,11</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1,07</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1,14</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1,00</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762000">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Rozsah neshod v předchozích dodávkách (ppm)</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635</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420</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500</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200</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96888">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Nabídnutá cena dodávky (Kč)</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426000</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430000</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428000</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420000</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8" name="Volný tvar 7"/>
          <p:cNvSpPr/>
          <p:nvPr/>
        </p:nvSpPr>
        <p:spPr>
          <a:xfrm>
            <a:off x="4032194" y="1897811"/>
            <a:ext cx="1980444" cy="3864634"/>
          </a:xfrm>
          <a:custGeom>
            <a:avLst/>
            <a:gdLst>
              <a:gd name="connsiteX0" fmla="*/ 220629 w 1980444"/>
              <a:gd name="connsiteY0" fmla="*/ 0 h 3864634"/>
              <a:gd name="connsiteX1" fmla="*/ 246508 w 1980444"/>
              <a:gd name="connsiteY1" fmla="*/ 1095555 h 3864634"/>
              <a:gd name="connsiteX2" fmla="*/ 1980417 w 1980444"/>
              <a:gd name="connsiteY2" fmla="*/ 1768415 h 3864634"/>
              <a:gd name="connsiteX3" fmla="*/ 289640 w 1980444"/>
              <a:gd name="connsiteY3" fmla="*/ 2544793 h 3864634"/>
              <a:gd name="connsiteX4" fmla="*/ 151617 w 1980444"/>
              <a:gd name="connsiteY4" fmla="*/ 3148642 h 3864634"/>
              <a:gd name="connsiteX5" fmla="*/ 1851021 w 1980444"/>
              <a:gd name="connsiteY5" fmla="*/ 3864634 h 3864634"/>
              <a:gd name="connsiteX6" fmla="*/ 1851021 w 1980444"/>
              <a:gd name="connsiteY6" fmla="*/ 3864634 h 3864634"/>
              <a:gd name="connsiteX7" fmla="*/ 1851021 w 1980444"/>
              <a:gd name="connsiteY7" fmla="*/ 3864634 h 386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80444" h="3864634">
                <a:moveTo>
                  <a:pt x="220629" y="0"/>
                </a:moveTo>
                <a:cubicBezTo>
                  <a:pt x="86919" y="400409"/>
                  <a:pt x="-46790" y="800819"/>
                  <a:pt x="246508" y="1095555"/>
                </a:cubicBezTo>
                <a:cubicBezTo>
                  <a:pt x="539806" y="1390291"/>
                  <a:pt x="1973228" y="1526875"/>
                  <a:pt x="1980417" y="1768415"/>
                </a:cubicBezTo>
                <a:cubicBezTo>
                  <a:pt x="1987606" y="2009955"/>
                  <a:pt x="594440" y="2314755"/>
                  <a:pt x="289640" y="2544793"/>
                </a:cubicBezTo>
                <a:cubicBezTo>
                  <a:pt x="-15160" y="2774831"/>
                  <a:pt x="-108613" y="2928669"/>
                  <a:pt x="151617" y="3148642"/>
                </a:cubicBezTo>
                <a:cubicBezTo>
                  <a:pt x="411847" y="3368615"/>
                  <a:pt x="1851021" y="3864634"/>
                  <a:pt x="1851021" y="3864634"/>
                </a:cubicBezTo>
                <a:lnTo>
                  <a:pt x="1851021" y="3864634"/>
                </a:lnTo>
                <a:lnTo>
                  <a:pt x="1851021" y="3864634"/>
                </a:lnTo>
              </a:path>
            </a:pathLst>
          </a:custGeom>
          <a:no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62645928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Grp="1" noChangeArrowheads="1"/>
          </p:cNvSpPr>
          <p:nvPr>
            <p:ph type="title"/>
          </p:nvPr>
        </p:nvSpPr>
        <p:spPr>
          <a:xfrm>
            <a:off x="457200" y="274638"/>
            <a:ext cx="8229600" cy="1430337"/>
          </a:xfrm>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6. Výběr dodavatele a stanovení ceny</a:t>
            </a:r>
          </a:p>
        </p:txBody>
      </p:sp>
      <p:sp>
        <p:nvSpPr>
          <p:cNvPr id="25603" name="Text Box 2"/>
          <p:cNvSpPr txBox="1">
            <a:spLocks noChangeArrowheads="1"/>
          </p:cNvSpPr>
          <p:nvPr/>
        </p:nvSpPr>
        <p:spPr bwMode="auto">
          <a:xfrm>
            <a:off x="457200" y="2060575"/>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marL="1588" indent="0" eaLnBrk="1" hangingPunct="1">
              <a:lnSpc>
                <a:spcPct val="100000"/>
              </a:lnSpc>
              <a:spcBef>
                <a:spcPts val="638"/>
              </a:spcBef>
              <a:spcAft>
                <a:spcPts val="1425"/>
              </a:spcAft>
              <a:buSzPct val="45000"/>
            </a:pPr>
            <a:r>
              <a:rPr lang="cs-CZ" altLang="cs-CZ" sz="3200" dirty="0">
                <a:solidFill>
                  <a:srgbClr val="000000"/>
                </a:solidFill>
                <a:latin typeface="Calibri" charset="0"/>
              </a:rPr>
              <a:t>výsledek nabídkového řízení. </a:t>
            </a:r>
            <a:r>
              <a:rPr lang="cs-CZ" altLang="cs-CZ" sz="3200" b="1" dirty="0">
                <a:solidFill>
                  <a:srgbClr val="000000"/>
                </a:solidFill>
                <a:latin typeface="Calibri" charset="0"/>
              </a:rPr>
              <a:t>Cena je funkcí kvality, a proto nízká cena nemusí být nejvýhodnější. </a:t>
            </a:r>
            <a:r>
              <a:rPr lang="cs-CZ" altLang="cs-CZ" sz="3200" dirty="0">
                <a:solidFill>
                  <a:srgbClr val="000000"/>
                </a:solidFill>
                <a:latin typeface="Calibri" charset="0"/>
              </a:rPr>
              <a:t>Úspory v nákupu mohou znamenat ztráty ve výrobě. Důležité jsou i náklady na dopravu, skladování, administrativu atd. Problémem může být </a:t>
            </a:r>
            <a:r>
              <a:rPr lang="cs-CZ" altLang="cs-CZ" sz="3200" i="1" dirty="0">
                <a:solidFill>
                  <a:srgbClr val="000000"/>
                </a:solidFill>
                <a:latin typeface="Calibri" charset="0"/>
              </a:rPr>
              <a:t>počet dodavatelů</a:t>
            </a:r>
          </a:p>
        </p:txBody>
      </p:sp>
    </p:spTree>
    <p:extLst>
      <p:ext uri="{BB962C8B-B14F-4D97-AF65-F5344CB8AC3E}">
        <p14:creationId xmlns:p14="http://schemas.microsoft.com/office/powerpoint/2010/main" val="414270981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Nadpis 8"/>
          <p:cNvSpPr>
            <a:spLocks noGrp="1"/>
          </p:cNvSpPr>
          <p:nvPr>
            <p:ph type="title" sz="quarter"/>
          </p:nvPr>
        </p:nvSpPr>
        <p:spPr/>
        <p:txBody>
          <a:bodyPr/>
          <a:lstStyle/>
          <a:p>
            <a:r>
              <a:rPr lang="cs-CZ" b="1" dirty="0"/>
              <a:t>Dodavatelský řetězec</a:t>
            </a:r>
          </a:p>
        </p:txBody>
      </p:sp>
      <p:sp>
        <p:nvSpPr>
          <p:cNvPr id="10" name="Zástupný symbol pro obsah 9"/>
          <p:cNvSpPr>
            <a:spLocks noGrp="1"/>
          </p:cNvSpPr>
          <p:nvPr>
            <p:ph sz="quarter" idx="1"/>
          </p:nvPr>
        </p:nvSpPr>
        <p:spPr>
          <a:xfrm>
            <a:off x="642910" y="2071678"/>
            <a:ext cx="3810000" cy="1981200"/>
          </a:xfrm>
        </p:spPr>
        <p:txBody>
          <a:bodyPr>
            <a:normAutofit fontScale="70000" lnSpcReduction="20000"/>
          </a:bodyPr>
          <a:lstStyle/>
          <a:p>
            <a:r>
              <a:rPr lang="cs-CZ" b="1" dirty="0"/>
              <a:t>Materiálové toky: </a:t>
            </a:r>
            <a:r>
              <a:rPr lang="cs-CZ" dirty="0"/>
              <a:t>nové produkty směrem od dodavatelů k zákazníkům</a:t>
            </a:r>
            <a:r>
              <a:rPr lang="en-US" dirty="0"/>
              <a:t>;</a:t>
            </a:r>
            <a:r>
              <a:rPr lang="cs-CZ" dirty="0"/>
              <a:t> opačně toky vracení, servisu, recyklace a likvidace produktů</a:t>
            </a:r>
          </a:p>
        </p:txBody>
      </p:sp>
      <p:sp>
        <p:nvSpPr>
          <p:cNvPr id="11" name="Zástupný symbol pro obsah 10"/>
          <p:cNvSpPr>
            <a:spLocks noGrp="1"/>
          </p:cNvSpPr>
          <p:nvPr>
            <p:ph sz="quarter" idx="2"/>
          </p:nvPr>
        </p:nvSpPr>
        <p:spPr/>
        <p:txBody>
          <a:bodyPr>
            <a:normAutofit/>
          </a:bodyPr>
          <a:lstStyle/>
          <a:p>
            <a:r>
              <a:rPr lang="cs-CZ" sz="2200" b="1" dirty="0"/>
              <a:t>Finanční toky</a:t>
            </a:r>
            <a:r>
              <a:rPr lang="en-US" sz="2200" dirty="0"/>
              <a:t>: </a:t>
            </a:r>
            <a:r>
              <a:rPr lang="cs-CZ" sz="2200" dirty="0"/>
              <a:t>různé druhy plateb, úvěry, toky plynoucí z vlastnických vztahů </a:t>
            </a:r>
            <a:r>
              <a:rPr lang="cs-CZ" sz="2200" dirty="0" err="1"/>
              <a:t>atd</a:t>
            </a:r>
            <a:r>
              <a:rPr lang="en-US" sz="2200" dirty="0"/>
              <a:t>.</a:t>
            </a:r>
            <a:endParaRPr lang="cs-CZ" sz="2200" dirty="0"/>
          </a:p>
        </p:txBody>
      </p:sp>
      <p:sp>
        <p:nvSpPr>
          <p:cNvPr id="12" name="Zástupný symbol pro obsah 11"/>
          <p:cNvSpPr>
            <a:spLocks noGrp="1"/>
          </p:cNvSpPr>
          <p:nvPr>
            <p:ph sz="quarter" idx="3"/>
          </p:nvPr>
        </p:nvSpPr>
        <p:spPr>
          <a:xfrm>
            <a:off x="642910" y="4071942"/>
            <a:ext cx="3810000" cy="1981200"/>
          </a:xfrm>
        </p:spPr>
        <p:txBody>
          <a:bodyPr>
            <a:normAutofit/>
          </a:bodyPr>
          <a:lstStyle/>
          <a:p>
            <a:r>
              <a:rPr lang="cs-CZ" sz="2200" b="1" dirty="0"/>
              <a:t>Informační toky </a:t>
            </a:r>
            <a:r>
              <a:rPr lang="cs-CZ" sz="2200" dirty="0"/>
              <a:t>propojují systém informacemi o objednávkách, dodávkách, plánech atd. </a:t>
            </a:r>
          </a:p>
        </p:txBody>
      </p:sp>
      <p:sp>
        <p:nvSpPr>
          <p:cNvPr id="13" name="Zástupný symbol pro obsah 12"/>
          <p:cNvSpPr>
            <a:spLocks noGrp="1"/>
          </p:cNvSpPr>
          <p:nvPr>
            <p:ph sz="quarter" idx="4"/>
          </p:nvPr>
        </p:nvSpPr>
        <p:spPr/>
        <p:txBody>
          <a:bodyPr>
            <a:normAutofit/>
          </a:bodyPr>
          <a:lstStyle/>
          <a:p>
            <a:r>
              <a:rPr lang="cs-CZ" sz="2200" b="1" dirty="0"/>
              <a:t>Rozhodovací toky </a:t>
            </a:r>
            <a:r>
              <a:rPr lang="cs-CZ" sz="2200" dirty="0"/>
              <a:t>jsou posloupnosti rozhodnutí účastníků, ovlivňující celkovou výkonnost řetězce.</a:t>
            </a:r>
          </a:p>
        </p:txBody>
      </p:sp>
    </p:spTree>
    <p:extLst>
      <p:ext uri="{BB962C8B-B14F-4D97-AF65-F5344CB8AC3E}">
        <p14:creationId xmlns:p14="http://schemas.microsoft.com/office/powerpoint/2010/main" val="37688538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Grp="1" noChangeArrowheads="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Počet dodavatelů</a:t>
            </a:r>
          </a:p>
        </p:txBody>
      </p:sp>
      <p:sp>
        <p:nvSpPr>
          <p:cNvPr id="26627"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2900" indent="-339725"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1pPr>
            <a:lvl2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2pPr>
            <a:lvl3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3pPr>
            <a:lvl4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4pPr>
            <a:lvl5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9pPr>
          </a:lstStyle>
          <a:p>
            <a:pPr eaLnBrk="1" hangingPunct="1">
              <a:lnSpc>
                <a:spcPct val="100000"/>
              </a:lnSpc>
              <a:spcBef>
                <a:spcPts val="638"/>
              </a:spcBef>
              <a:spcAft>
                <a:spcPts val="1425"/>
              </a:spcAft>
              <a:buClrTx/>
              <a:buFontTx/>
              <a:buNone/>
            </a:pPr>
            <a:r>
              <a:rPr lang="cs-CZ" altLang="cs-CZ" sz="3200" dirty="0">
                <a:solidFill>
                  <a:srgbClr val="000000"/>
                </a:solidFill>
                <a:latin typeface="Calibri" charset="0"/>
              </a:rPr>
              <a:t>Méně dodavatelů má </a:t>
            </a:r>
            <a:r>
              <a:rPr lang="cs-CZ" altLang="cs-CZ" sz="3200" b="1" dirty="0">
                <a:solidFill>
                  <a:srgbClr val="000000"/>
                </a:solidFill>
                <a:latin typeface="Calibri" charset="0"/>
              </a:rPr>
              <a:t>výhody</a:t>
            </a:r>
            <a:r>
              <a:rPr lang="cs-CZ" altLang="cs-CZ" sz="3200" dirty="0">
                <a:solidFill>
                  <a:srgbClr val="000000"/>
                </a:solidFill>
                <a:latin typeface="Calibri" charset="0"/>
              </a:rPr>
              <a:t>: </a:t>
            </a:r>
          </a:p>
          <a:p>
            <a:pPr eaLnBrk="1" hangingPunct="1">
              <a:lnSpc>
                <a:spcPct val="100000"/>
              </a:lnSpc>
              <a:spcBef>
                <a:spcPts val="638"/>
              </a:spcBef>
              <a:spcAft>
                <a:spcPts val="1425"/>
              </a:spcAft>
              <a:buSzPct val="45000"/>
              <a:buFont typeface="Arial" charset="0"/>
              <a:buChar char="•"/>
            </a:pPr>
            <a:r>
              <a:rPr lang="cs-CZ" altLang="cs-CZ" dirty="0">
                <a:solidFill>
                  <a:srgbClr val="000000"/>
                </a:solidFill>
                <a:latin typeface="Calibri" charset="0"/>
              </a:rPr>
              <a:t>nižší variabilita dodacích cyklů,</a:t>
            </a:r>
          </a:p>
          <a:p>
            <a:pPr eaLnBrk="1" hangingPunct="1">
              <a:lnSpc>
                <a:spcPct val="100000"/>
              </a:lnSpc>
              <a:spcBef>
                <a:spcPts val="638"/>
              </a:spcBef>
              <a:spcAft>
                <a:spcPts val="1425"/>
              </a:spcAft>
              <a:buSzPct val="45000"/>
              <a:buFont typeface="Arial" charset="0"/>
              <a:buChar char="•"/>
            </a:pPr>
            <a:r>
              <a:rPr lang="cs-CZ" altLang="cs-CZ" dirty="0">
                <a:solidFill>
                  <a:srgbClr val="000000"/>
                </a:solidFill>
                <a:latin typeface="Calibri" charset="0"/>
              </a:rPr>
              <a:t>jednodušší komunikace,</a:t>
            </a:r>
          </a:p>
          <a:p>
            <a:pPr eaLnBrk="1" hangingPunct="1">
              <a:lnSpc>
                <a:spcPct val="100000"/>
              </a:lnSpc>
              <a:spcBef>
                <a:spcPts val="638"/>
              </a:spcBef>
              <a:spcAft>
                <a:spcPts val="1425"/>
              </a:spcAft>
              <a:buSzPct val="45000"/>
              <a:buFont typeface="Arial" charset="0"/>
              <a:buChar char="•"/>
            </a:pPr>
            <a:r>
              <a:rPr lang="cs-CZ" altLang="cs-CZ" dirty="0">
                <a:solidFill>
                  <a:srgbClr val="000000"/>
                </a:solidFill>
                <a:latin typeface="Calibri" charset="0"/>
              </a:rPr>
              <a:t>vyšší ochota dodavatelů ke spolupráci a zlepšování kvality,</a:t>
            </a:r>
          </a:p>
          <a:p>
            <a:pPr eaLnBrk="1" hangingPunct="1">
              <a:lnSpc>
                <a:spcPct val="100000"/>
              </a:lnSpc>
              <a:spcBef>
                <a:spcPts val="638"/>
              </a:spcBef>
              <a:spcAft>
                <a:spcPts val="1425"/>
              </a:spcAft>
              <a:buSzPct val="45000"/>
              <a:buFont typeface="Arial" charset="0"/>
              <a:buChar char="•"/>
            </a:pPr>
            <a:r>
              <a:rPr lang="cs-CZ" altLang="cs-CZ" dirty="0">
                <a:solidFill>
                  <a:srgbClr val="000000"/>
                </a:solidFill>
                <a:latin typeface="Calibri" charset="0"/>
              </a:rPr>
              <a:t>lepší úroveň vztahů s partnery.</a:t>
            </a:r>
          </a:p>
          <a:p>
            <a:pPr eaLnBrk="1" hangingPunct="1">
              <a:lnSpc>
                <a:spcPct val="100000"/>
              </a:lnSpc>
              <a:spcBef>
                <a:spcPts val="638"/>
              </a:spcBef>
              <a:spcAft>
                <a:spcPts val="1425"/>
              </a:spcAft>
              <a:buClrTx/>
              <a:buFontTx/>
              <a:buNone/>
            </a:pPr>
            <a:r>
              <a:rPr lang="cs-CZ" altLang="cs-CZ" sz="2800" b="1" dirty="0">
                <a:solidFill>
                  <a:srgbClr val="000000"/>
                </a:solidFill>
                <a:latin typeface="Calibri" charset="0"/>
              </a:rPr>
              <a:t>Nevýhody</a:t>
            </a:r>
            <a:r>
              <a:rPr lang="cs-CZ" altLang="cs-CZ" sz="2800" dirty="0">
                <a:solidFill>
                  <a:srgbClr val="000000"/>
                </a:solidFill>
                <a:latin typeface="Calibri" charset="0"/>
              </a:rPr>
              <a:t>: riziko poruch v dodávkách u menšího počtu dodavatelů. Z toho vyplývá důležitost </a:t>
            </a:r>
            <a:r>
              <a:rPr lang="cs-CZ" altLang="cs-CZ" sz="2800" i="1" dirty="0">
                <a:solidFill>
                  <a:srgbClr val="000000"/>
                </a:solidFill>
                <a:latin typeface="Calibri" charset="0"/>
              </a:rPr>
              <a:t>kritéria spolehlivosti</a:t>
            </a:r>
            <a:r>
              <a:rPr lang="cs-CZ" altLang="cs-CZ" sz="2800" dirty="0">
                <a:solidFill>
                  <a:srgbClr val="000000"/>
                </a:solidFill>
                <a:latin typeface="Calibri" charset="0"/>
              </a:rPr>
              <a:t>, to je snaha uzavírat dlouhodobé kontrakty s dodavateli.</a:t>
            </a:r>
          </a:p>
        </p:txBody>
      </p:sp>
    </p:spTree>
    <p:extLst>
      <p:ext uri="{BB962C8B-B14F-4D97-AF65-F5344CB8AC3E}">
        <p14:creationId xmlns:p14="http://schemas.microsoft.com/office/powerpoint/2010/main" val="349088904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p:cNvSpPr>
            <a:spLocks noGrp="1" noChangeArrowheads="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Výběr dodavatele</a:t>
            </a:r>
          </a:p>
        </p:txBody>
      </p:sp>
      <p:sp>
        <p:nvSpPr>
          <p:cNvPr id="27651"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eaLnBrk="1" hangingPunct="1">
              <a:lnSpc>
                <a:spcPct val="100000"/>
              </a:lnSpc>
              <a:spcBef>
                <a:spcPts val="638"/>
              </a:spcBef>
              <a:spcAft>
                <a:spcPts val="1425"/>
              </a:spcAft>
              <a:buSzPct val="45000"/>
              <a:buFont typeface="Arial" charset="0"/>
              <a:buChar char="•"/>
            </a:pPr>
            <a:r>
              <a:rPr lang="cs-CZ" altLang="cs-CZ" sz="3200" i="1" dirty="0">
                <a:solidFill>
                  <a:srgbClr val="000000"/>
                </a:solidFill>
                <a:latin typeface="Calibri" charset="0"/>
              </a:rPr>
              <a:t>příklad vícekriteriálního rozhodování</a:t>
            </a:r>
            <a:r>
              <a:rPr lang="cs-CZ" altLang="cs-CZ" sz="3200" dirty="0">
                <a:solidFill>
                  <a:srgbClr val="000000"/>
                </a:solidFill>
                <a:latin typeface="Calibri" charset="0"/>
              </a:rPr>
              <a:t>, existuje řada rozhodovacích metod (např. rozhodovací analýza, párové srovnávání, …).</a:t>
            </a:r>
          </a:p>
          <a:p>
            <a:pPr eaLnBrk="1" hangingPunct="1">
              <a:lnSpc>
                <a:spcPct val="100000"/>
              </a:lnSpc>
              <a:spcBef>
                <a:spcPts val="638"/>
              </a:spcBef>
              <a:spcAft>
                <a:spcPts val="1425"/>
              </a:spcAft>
              <a:buSzPct val="45000"/>
              <a:buFont typeface="Arial" charset="0"/>
              <a:buChar char="•"/>
            </a:pPr>
            <a:r>
              <a:rPr lang="cs-CZ" altLang="cs-CZ" sz="3200" dirty="0">
                <a:solidFill>
                  <a:srgbClr val="000000"/>
                </a:solidFill>
                <a:latin typeface="Calibri" charset="0"/>
              </a:rPr>
              <a:t>V nákupní skupině může docházet ke střetu zájmů (cena x kvalita, snadnost výroby x technické provedení, skladování x náklady na dopravu, vliv dodavatele na finanční situaci podniku).</a:t>
            </a: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p:txBody>
      </p:sp>
    </p:spTree>
    <p:extLst>
      <p:ext uri="{BB962C8B-B14F-4D97-AF65-F5344CB8AC3E}">
        <p14:creationId xmlns:p14="http://schemas.microsoft.com/office/powerpoint/2010/main" val="80940202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p:cNvSpPr>
            <a:spLocks noGrp="1" noChangeArrowheads="1"/>
          </p:cNvSpPr>
          <p:nvPr>
            <p:ph type="title"/>
          </p:nvPr>
        </p:nvSpPr>
        <p:spPr>
          <a:xfrm>
            <a:off x="457200" y="274638"/>
            <a:ext cx="8229600" cy="2101850"/>
          </a:xfrm>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7. Uzavření hospodářské smlouvy a vystavení objednávky</a:t>
            </a:r>
          </a:p>
        </p:txBody>
      </p:sp>
      <p:sp>
        <p:nvSpPr>
          <p:cNvPr id="28675" name="Text Box 2"/>
          <p:cNvSpPr txBox="1">
            <a:spLocks noChangeArrowheads="1"/>
          </p:cNvSpPr>
          <p:nvPr/>
        </p:nvSpPr>
        <p:spPr bwMode="auto">
          <a:xfrm>
            <a:off x="457200" y="2852738"/>
            <a:ext cx="8229600" cy="3273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9pPr>
          </a:lstStyle>
          <a:p>
            <a:pPr eaLnBrk="1" hangingPunct="1">
              <a:lnSpc>
                <a:spcPct val="100000"/>
              </a:lnSpc>
              <a:spcBef>
                <a:spcPts val="638"/>
              </a:spcBef>
              <a:spcAft>
                <a:spcPts val="1425"/>
              </a:spcAft>
              <a:buClrTx/>
              <a:buFontTx/>
              <a:buNone/>
            </a:pPr>
            <a:r>
              <a:rPr lang="cs-CZ" altLang="cs-CZ" sz="3200">
                <a:solidFill>
                  <a:srgbClr val="000000"/>
                </a:solidFill>
                <a:latin typeface="Calibri" charset="0"/>
              </a:rPr>
              <a:t>Objednávka a smlouva musí být v souladu s požadavky zákazníků, výroby a zvoleným nákupním postupem.</a:t>
            </a:r>
          </a:p>
          <a:p>
            <a:pPr eaLnBrk="1" hangingPunct="1">
              <a:lnSpc>
                <a:spcPct val="100000"/>
              </a:lnSpc>
              <a:spcBef>
                <a:spcPts val="638"/>
              </a:spcBef>
              <a:spcAft>
                <a:spcPts val="1425"/>
              </a:spcAft>
              <a:buClrTx/>
              <a:buFontTx/>
              <a:buNone/>
            </a:pPr>
            <a:endParaRPr lang="cs-CZ" altLang="cs-CZ" sz="3200">
              <a:solidFill>
                <a:srgbClr val="000000"/>
              </a:solidFill>
              <a:latin typeface="Calibri" charset="0"/>
            </a:endParaRPr>
          </a:p>
        </p:txBody>
      </p:sp>
    </p:spTree>
    <p:extLst>
      <p:ext uri="{BB962C8B-B14F-4D97-AF65-F5344CB8AC3E}">
        <p14:creationId xmlns:p14="http://schemas.microsoft.com/office/powerpoint/2010/main" val="284414054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Grp="1" noChangeArrowheads="1"/>
          </p:cNvSpPr>
          <p:nvPr>
            <p:ph type="title"/>
          </p:nvPr>
        </p:nvSpPr>
        <p:spPr>
          <a:xfrm>
            <a:off x="457200" y="274638"/>
            <a:ext cx="8229600" cy="1430337"/>
          </a:xfrm>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8. Trvalé sledování dodavatelů a jejich vyhodnocování. </a:t>
            </a:r>
          </a:p>
        </p:txBody>
      </p:sp>
      <p:sp>
        <p:nvSpPr>
          <p:cNvPr id="26627"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eaLnBrk="1" hangingPunct="1">
              <a:lnSpc>
                <a:spcPct val="100000"/>
              </a:lnSpc>
              <a:spcBef>
                <a:spcPts val="638"/>
              </a:spcBef>
              <a:spcAft>
                <a:spcPts val="1425"/>
              </a:spcAft>
              <a:buSzPct val="45000"/>
              <a:buFont typeface="Arial" charset="0"/>
              <a:buChar char="•"/>
            </a:pPr>
            <a:endParaRPr lang="cs-CZ" altLang="cs-CZ" sz="2400" i="1">
              <a:solidFill>
                <a:srgbClr val="000000"/>
              </a:solidFill>
              <a:latin typeface="Calibri" charset="0"/>
            </a:endParaRPr>
          </a:p>
          <a:p>
            <a:pPr eaLnBrk="1" hangingPunct="1">
              <a:lnSpc>
                <a:spcPct val="100000"/>
              </a:lnSpc>
              <a:spcBef>
                <a:spcPts val="638"/>
              </a:spcBef>
              <a:spcAft>
                <a:spcPts val="1425"/>
              </a:spcAft>
              <a:buSzPct val="45000"/>
            </a:pPr>
            <a:r>
              <a:rPr lang="cs-CZ" altLang="cs-CZ" sz="2400" i="1">
                <a:solidFill>
                  <a:srgbClr val="000000"/>
                </a:solidFill>
                <a:latin typeface="Calibri" charset="0"/>
              </a:rPr>
              <a:t>Je nutné vědět nejen, že dodavatel dodá požadovanou kvalitu, ale že ji bude schopen dlouhodobě dodržovat. </a:t>
            </a:r>
          </a:p>
          <a:p>
            <a:pPr eaLnBrk="1" hangingPunct="1">
              <a:lnSpc>
                <a:spcPct val="100000"/>
              </a:lnSpc>
              <a:spcBef>
                <a:spcPts val="638"/>
              </a:spcBef>
              <a:spcAft>
                <a:spcPts val="1425"/>
              </a:spcAft>
              <a:buClrTx/>
              <a:buFontTx/>
              <a:buNone/>
            </a:pPr>
            <a:r>
              <a:rPr lang="cs-CZ" altLang="cs-CZ" sz="3200" i="1">
                <a:solidFill>
                  <a:srgbClr val="000000"/>
                </a:solidFill>
                <a:latin typeface="Calibri" charset="0"/>
              </a:rPr>
              <a:t>Péče o kvalitu začíná na vstupu</a:t>
            </a:r>
            <a:r>
              <a:rPr lang="cs-CZ" altLang="cs-CZ" sz="3200">
                <a:solidFill>
                  <a:srgbClr val="000000"/>
                </a:solidFill>
                <a:latin typeface="Calibri" charset="0"/>
              </a:rPr>
              <a:t> (státní zájem na ochranu spotřebitele je upraven zákonem). </a:t>
            </a:r>
            <a:r>
              <a:rPr lang="cs-CZ" altLang="cs-CZ" sz="2400">
                <a:solidFill>
                  <a:srgbClr val="000000"/>
                </a:solidFill>
                <a:latin typeface="Calibri" charset="0"/>
              </a:rPr>
              <a:t>Aby byli výrobci konkurenceschopní, musí zvyšovat produktivitu práce, udržet úroveň rentability a snižovat ceny surovin.</a:t>
            </a:r>
            <a:r>
              <a:rPr lang="cs-CZ" altLang="cs-CZ" sz="3200">
                <a:solidFill>
                  <a:srgbClr val="000000"/>
                </a:solidFill>
                <a:latin typeface="Calibri" charset="0"/>
              </a:rPr>
              <a:t> Proto musí dodavatelé i odběratelé </a:t>
            </a:r>
            <a:r>
              <a:rPr lang="cs-CZ" altLang="cs-CZ" sz="3200" i="1">
                <a:solidFill>
                  <a:srgbClr val="000000"/>
                </a:solidFill>
                <a:latin typeface="Calibri" charset="0"/>
              </a:rPr>
              <a:t>spolupracovat</a:t>
            </a:r>
            <a:r>
              <a:rPr lang="cs-CZ" altLang="cs-CZ" sz="3200">
                <a:solidFill>
                  <a:srgbClr val="000000"/>
                </a:solidFill>
                <a:latin typeface="Calibri" charset="0"/>
              </a:rPr>
              <a:t> na vývoji nových výrobků.</a:t>
            </a:r>
          </a:p>
        </p:txBody>
      </p:sp>
    </p:spTree>
    <p:extLst>
      <p:ext uri="{BB962C8B-B14F-4D97-AF65-F5344CB8AC3E}">
        <p14:creationId xmlns:p14="http://schemas.microsoft.com/office/powerpoint/2010/main" val="353756584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lstStyle/>
          <a:p>
            <a:r>
              <a:rPr lang="cs-CZ" b="1" dirty="0"/>
              <a:t>Články dodavatelského řetězce</a:t>
            </a:r>
          </a:p>
        </p:txBody>
      </p:sp>
      <p:pic>
        <p:nvPicPr>
          <p:cNvPr id="24578" name="Picture 2" descr="http://www.ccb.cz/images_aqua/2012/cervenec/07-cvis-02x.jpg"/>
          <p:cNvPicPr>
            <a:picLocks noGrp="1" noChangeAspect="1" noChangeArrowheads="1"/>
          </p:cNvPicPr>
          <p:nvPr>
            <p:ph idx="1"/>
          </p:nvPr>
        </p:nvPicPr>
        <p:blipFill>
          <a:blip r:embed="rId3"/>
          <a:stretch>
            <a:fillRect/>
          </a:stretch>
        </p:blipFill>
        <p:spPr bwMode="auto">
          <a:xfrm>
            <a:off x="2243530" y="1600200"/>
            <a:ext cx="4656939" cy="4525963"/>
          </a:xfrm>
          <a:prstGeom prst="rect">
            <a:avLst/>
          </a:prstGeom>
          <a:noFill/>
        </p:spPr>
      </p:pic>
    </p:spTree>
    <p:extLst>
      <p:ext uri="{BB962C8B-B14F-4D97-AF65-F5344CB8AC3E}">
        <p14:creationId xmlns:p14="http://schemas.microsoft.com/office/powerpoint/2010/main" val="987918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Nadpis 1"/>
          <p:cNvSpPr>
            <a:spLocks noGrp="1"/>
          </p:cNvSpPr>
          <p:nvPr>
            <p:ph type="title"/>
          </p:nvPr>
        </p:nvSpPr>
        <p:spPr/>
        <p:txBody>
          <a:bodyPr/>
          <a:lstStyle/>
          <a:p>
            <a:r>
              <a:rPr lang="cs-CZ" b="1" dirty="0"/>
              <a:t>Tlačný (</a:t>
            </a:r>
            <a:r>
              <a:rPr lang="cs-CZ" b="1" dirty="0" err="1"/>
              <a:t>push</a:t>
            </a:r>
            <a:r>
              <a:rPr lang="cs-CZ" b="1" dirty="0"/>
              <a:t>) princip</a:t>
            </a:r>
            <a:r>
              <a:rPr lang="cs-CZ" dirty="0"/>
              <a:t> </a:t>
            </a:r>
          </a:p>
        </p:txBody>
      </p:sp>
      <p:sp>
        <p:nvSpPr>
          <p:cNvPr id="64514" name="Zástupný symbol pro obsah 2"/>
          <p:cNvSpPr>
            <a:spLocks noGrp="1"/>
          </p:cNvSpPr>
          <p:nvPr>
            <p:ph idx="1"/>
          </p:nvPr>
        </p:nvSpPr>
        <p:spPr>
          <a:xfrm>
            <a:off x="827584" y="2276872"/>
            <a:ext cx="3810000" cy="3886200"/>
          </a:xfrm>
        </p:spPr>
        <p:txBody>
          <a:bodyPr/>
          <a:lstStyle/>
          <a:p>
            <a:r>
              <a:rPr lang="cs-CZ" dirty="0"/>
              <a:t>Cíl: maximální využití kapacit</a:t>
            </a:r>
          </a:p>
        </p:txBody>
      </p:sp>
      <p:grpSp>
        <p:nvGrpSpPr>
          <p:cNvPr id="2" name="Skupina 3"/>
          <p:cNvGrpSpPr>
            <a:grpSpLocks/>
          </p:cNvGrpSpPr>
          <p:nvPr/>
        </p:nvGrpSpPr>
        <p:grpSpPr bwMode="auto">
          <a:xfrm>
            <a:off x="4788024" y="2708920"/>
            <a:ext cx="3429000" cy="2524125"/>
            <a:chOff x="0" y="0"/>
            <a:chExt cx="3428999" cy="2524125"/>
          </a:xfrm>
        </p:grpSpPr>
        <p:sp>
          <p:nvSpPr>
            <p:cNvPr id="5" name="Zaoblený obdélník 4"/>
            <p:cNvSpPr/>
            <p:nvPr/>
          </p:nvSpPr>
          <p:spPr>
            <a:xfrm>
              <a:off x="0" y="9525"/>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6" name="Zaoblený obdélník 5"/>
            <p:cNvSpPr/>
            <p:nvPr/>
          </p:nvSpPr>
          <p:spPr>
            <a:xfrm>
              <a:off x="1228725" y="0"/>
              <a:ext cx="971550" cy="3429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7" name="Zaoblený obdélník 6"/>
            <p:cNvSpPr/>
            <p:nvPr/>
          </p:nvSpPr>
          <p:spPr>
            <a:xfrm>
              <a:off x="2457449" y="0"/>
              <a:ext cx="971550" cy="33337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8" name="Zaoblený obdélník 7"/>
            <p:cNvSpPr/>
            <p:nvPr/>
          </p:nvSpPr>
          <p:spPr>
            <a:xfrm>
              <a:off x="1238250" y="847725"/>
              <a:ext cx="828675" cy="371475"/>
            </a:xfrm>
            <a:prstGeom prst="roundRect">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Výrobce</a:t>
              </a:r>
            </a:p>
          </p:txBody>
        </p:sp>
        <p:sp>
          <p:nvSpPr>
            <p:cNvPr id="9" name="Zaoblený obdélník 8"/>
            <p:cNvSpPr/>
            <p:nvPr/>
          </p:nvSpPr>
          <p:spPr>
            <a:xfrm>
              <a:off x="1228725" y="1504950"/>
              <a:ext cx="828675" cy="371475"/>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Distribuce</a:t>
              </a:r>
            </a:p>
          </p:txBody>
        </p:sp>
        <p:sp>
          <p:nvSpPr>
            <p:cNvPr id="10" name="Zaoblený obdélník 9"/>
            <p:cNvSpPr/>
            <p:nvPr/>
          </p:nvSpPr>
          <p:spPr>
            <a:xfrm>
              <a:off x="1238250" y="2152650"/>
              <a:ext cx="828675" cy="371475"/>
            </a:xfrm>
            <a:prstGeom prst="roundRect">
              <a:avLst/>
            </a:prstGeom>
            <a:solidFill>
              <a:schemeClr val="accent4">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Zákazník</a:t>
              </a:r>
            </a:p>
          </p:txBody>
        </p:sp>
        <p:cxnSp>
          <p:nvCxnSpPr>
            <p:cNvPr id="11" name="Přímá spojnice se šipkou 10"/>
            <p:cNvCxnSpPr>
              <a:stCxn id="5" idx="2"/>
              <a:endCxn id="8" idx="0"/>
            </p:cNvCxnSpPr>
            <p:nvPr/>
          </p:nvCxnSpPr>
          <p:spPr>
            <a:xfrm>
              <a:off x="485775" y="361950"/>
              <a:ext cx="1166812" cy="48577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a:stCxn id="6" idx="2"/>
              <a:endCxn id="8" idx="0"/>
            </p:cNvCxnSpPr>
            <p:nvPr/>
          </p:nvCxnSpPr>
          <p:spPr>
            <a:xfrm flipH="1">
              <a:off x="1652587" y="342900"/>
              <a:ext cx="61913" cy="50482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a:stCxn id="7" idx="2"/>
              <a:endCxn id="8" idx="0"/>
            </p:cNvCxnSpPr>
            <p:nvPr/>
          </p:nvCxnSpPr>
          <p:spPr>
            <a:xfrm flipH="1">
              <a:off x="1652587" y="333375"/>
              <a:ext cx="1290638" cy="51435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a:stCxn id="8" idx="2"/>
              <a:endCxn id="9" idx="0"/>
            </p:cNvCxnSpPr>
            <p:nvPr/>
          </p:nvCxnSpPr>
          <p:spPr>
            <a:xfrm flipH="1">
              <a:off x="1643062" y="1219200"/>
              <a:ext cx="9525" cy="28575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Přímá spojnice se šipkou 14"/>
            <p:cNvCxnSpPr>
              <a:stCxn id="9" idx="2"/>
              <a:endCxn id="10" idx="0"/>
            </p:cNvCxnSpPr>
            <p:nvPr/>
          </p:nvCxnSpPr>
          <p:spPr>
            <a:xfrm>
              <a:off x="1643062" y="1876425"/>
              <a:ext cx="9525" cy="27622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extovéPole 26"/>
            <p:cNvSpPr txBox="1"/>
            <p:nvPr/>
          </p:nvSpPr>
          <p:spPr>
            <a:xfrm>
              <a:off x="104775" y="485775"/>
              <a:ext cx="1200150" cy="923925"/>
            </a:xfrm>
            <a:prstGeom prst="rect">
              <a:avLst/>
            </a:prstGeom>
            <a:noFill/>
            <a:ln w="0" cmpd="sng">
              <a:noFill/>
            </a:ln>
          </p:spPr>
          <p:style>
            <a:lnRef idx="0">
              <a:scrgbClr r="0" g="0" b="0"/>
            </a:lnRef>
            <a:fillRef idx="0">
              <a:scrgbClr r="0" g="0" b="0"/>
            </a:fillRef>
            <a:effectRef idx="0">
              <a:scrgbClr r="0" g="0" b="0"/>
            </a:effectRef>
            <a:fontRef idx="minor">
              <a:schemeClr val="dk1"/>
            </a:fontRef>
          </p:style>
          <p:txBody>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fontAlgn="auto">
                <a:spcBef>
                  <a:spcPts val="0"/>
                </a:spcBef>
                <a:spcAft>
                  <a:spcPts val="0"/>
                </a:spcAft>
                <a:defRPr/>
              </a:pPr>
              <a:r>
                <a:rPr lang="cs-CZ" b="1">
                  <a:solidFill>
                    <a:schemeClr val="bg2">
                      <a:lumMod val="25000"/>
                    </a:schemeClr>
                  </a:solidFill>
                </a:rPr>
                <a:t>Tok zboží (materiálový tok)</a:t>
              </a:r>
            </a:p>
          </p:txBody>
        </p:sp>
      </p:grpSp>
    </p:spTree>
    <p:extLst>
      <p:ext uri="{BB962C8B-B14F-4D97-AF65-F5344CB8AC3E}">
        <p14:creationId xmlns:p14="http://schemas.microsoft.com/office/powerpoint/2010/main" val="1135904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Nadpis 1"/>
          <p:cNvSpPr>
            <a:spLocks noGrp="1"/>
          </p:cNvSpPr>
          <p:nvPr>
            <p:ph type="title"/>
          </p:nvPr>
        </p:nvSpPr>
        <p:spPr/>
        <p:txBody>
          <a:bodyPr/>
          <a:lstStyle/>
          <a:p>
            <a:r>
              <a:rPr lang="cs-CZ" b="1"/>
              <a:t>Tažný (pull) princip</a:t>
            </a:r>
            <a:r>
              <a:rPr lang="cs-CZ"/>
              <a:t> </a:t>
            </a:r>
          </a:p>
        </p:txBody>
      </p:sp>
      <p:sp>
        <p:nvSpPr>
          <p:cNvPr id="65538" name="Zástupný symbol pro obsah 2"/>
          <p:cNvSpPr>
            <a:spLocks noGrp="1"/>
          </p:cNvSpPr>
          <p:nvPr>
            <p:ph idx="1"/>
          </p:nvPr>
        </p:nvSpPr>
        <p:spPr>
          <a:xfrm>
            <a:off x="1187624" y="2420888"/>
            <a:ext cx="2514600" cy="3886200"/>
          </a:xfrm>
        </p:spPr>
        <p:txBody>
          <a:bodyPr>
            <a:normAutofit fontScale="92500" lnSpcReduction="10000"/>
          </a:bodyPr>
          <a:lstStyle/>
          <a:p>
            <a:r>
              <a:rPr lang="cs-CZ" dirty="0"/>
              <a:t>Cíl: optimalizace nákladů na zásobování, dodání požadovaného zákazníkem produktu</a:t>
            </a:r>
          </a:p>
          <a:p>
            <a:endParaRPr lang="cs-CZ" dirty="0"/>
          </a:p>
        </p:txBody>
      </p:sp>
      <p:grpSp>
        <p:nvGrpSpPr>
          <p:cNvPr id="2" name="Skupina 3"/>
          <p:cNvGrpSpPr>
            <a:grpSpLocks/>
          </p:cNvGrpSpPr>
          <p:nvPr/>
        </p:nvGrpSpPr>
        <p:grpSpPr bwMode="auto">
          <a:xfrm>
            <a:off x="3995936" y="1988840"/>
            <a:ext cx="5148064" cy="4464496"/>
            <a:chOff x="0" y="0"/>
            <a:chExt cx="4438650" cy="4114800"/>
          </a:xfrm>
        </p:grpSpPr>
        <p:sp>
          <p:nvSpPr>
            <p:cNvPr id="5" name="TextovéPole 13"/>
            <p:cNvSpPr txBox="1"/>
            <p:nvPr/>
          </p:nvSpPr>
          <p:spPr>
            <a:xfrm>
              <a:off x="2533650" y="3305175"/>
              <a:ext cx="857250" cy="581025"/>
            </a:xfrm>
            <a:prstGeom prst="rect">
              <a:avLst/>
            </a:prstGeom>
            <a:noFill/>
            <a:ln w="0" cmpd="sng">
              <a:noFill/>
            </a:ln>
          </p:spPr>
          <p:style>
            <a:lnRef idx="0">
              <a:scrgbClr r="0" g="0" b="0"/>
            </a:lnRef>
            <a:fillRef idx="0">
              <a:scrgbClr r="0" g="0" b="0"/>
            </a:fillRef>
            <a:effectRef idx="0">
              <a:scrgbClr r="0" g="0" b="0"/>
            </a:effectRef>
            <a:fontRef idx="minor">
              <a:schemeClr val="dk1"/>
            </a:fontRef>
          </p:style>
          <p:txBody>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fontAlgn="auto">
                <a:spcBef>
                  <a:spcPts val="0"/>
                </a:spcBef>
                <a:spcAft>
                  <a:spcPts val="0"/>
                </a:spcAft>
                <a:defRPr/>
              </a:pPr>
              <a:r>
                <a:rPr lang="cs-CZ" b="1">
                  <a:solidFill>
                    <a:schemeClr val="accent5">
                      <a:lumMod val="75000"/>
                    </a:schemeClr>
                  </a:solidFill>
                </a:rPr>
                <a:t>Požadavek </a:t>
              </a:r>
            </a:p>
          </p:txBody>
        </p:sp>
        <p:grpSp>
          <p:nvGrpSpPr>
            <p:cNvPr id="3" name="Skupina 5"/>
            <p:cNvGrpSpPr>
              <a:grpSpLocks/>
            </p:cNvGrpSpPr>
            <p:nvPr/>
          </p:nvGrpSpPr>
          <p:grpSpPr bwMode="auto">
            <a:xfrm>
              <a:off x="0" y="0"/>
              <a:ext cx="4438650" cy="4114800"/>
              <a:chOff x="0" y="0"/>
              <a:chExt cx="4438650" cy="4114800"/>
            </a:xfrm>
          </p:grpSpPr>
          <p:sp>
            <p:nvSpPr>
              <p:cNvPr id="7" name="Zaoblený obdélník 6"/>
              <p:cNvSpPr/>
              <p:nvPr/>
            </p:nvSpPr>
            <p:spPr>
              <a:xfrm>
                <a:off x="828675" y="714375"/>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8" name="Zaoblený obdélník 7"/>
              <p:cNvSpPr/>
              <p:nvPr/>
            </p:nvSpPr>
            <p:spPr>
              <a:xfrm>
                <a:off x="2295525" y="742950"/>
                <a:ext cx="971550" cy="33337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9" name="Zaoblený obdélník 8"/>
              <p:cNvSpPr/>
              <p:nvPr/>
            </p:nvSpPr>
            <p:spPr>
              <a:xfrm>
                <a:off x="1638300" y="1857375"/>
                <a:ext cx="828675" cy="371475"/>
              </a:xfrm>
              <a:prstGeom prst="roundRect">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Výrobce</a:t>
                </a:r>
              </a:p>
            </p:txBody>
          </p:sp>
          <p:sp>
            <p:nvSpPr>
              <p:cNvPr id="10" name="Zaoblený obdélník 9"/>
              <p:cNvSpPr/>
              <p:nvPr/>
            </p:nvSpPr>
            <p:spPr>
              <a:xfrm>
                <a:off x="1628775" y="2800350"/>
                <a:ext cx="828675" cy="371475"/>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Distribuce</a:t>
                </a:r>
              </a:p>
            </p:txBody>
          </p:sp>
          <p:sp>
            <p:nvSpPr>
              <p:cNvPr id="11" name="Zaoblený obdélník 10"/>
              <p:cNvSpPr/>
              <p:nvPr/>
            </p:nvSpPr>
            <p:spPr>
              <a:xfrm>
                <a:off x="1638300" y="3657600"/>
                <a:ext cx="828675" cy="371475"/>
              </a:xfrm>
              <a:prstGeom prst="roundRect">
                <a:avLst/>
              </a:prstGeom>
              <a:solidFill>
                <a:schemeClr val="accent4">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Zákazník</a:t>
                </a:r>
              </a:p>
            </p:txBody>
          </p:sp>
          <p:cxnSp>
            <p:nvCxnSpPr>
              <p:cNvPr id="12" name="Přímá spojnice se šipkou 11"/>
              <p:cNvCxnSpPr>
                <a:stCxn id="7" idx="2"/>
                <a:endCxn id="9" idx="0"/>
              </p:cNvCxnSpPr>
              <p:nvPr/>
            </p:nvCxnSpPr>
            <p:spPr>
              <a:xfrm>
                <a:off x="1314450" y="1066800"/>
                <a:ext cx="738188" cy="79057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a:stCxn id="8" idx="2"/>
                <a:endCxn id="9" idx="0"/>
              </p:cNvCxnSpPr>
              <p:nvPr/>
            </p:nvCxnSpPr>
            <p:spPr>
              <a:xfrm flipH="1">
                <a:off x="2052638" y="1076325"/>
                <a:ext cx="728662" cy="78105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a:stCxn id="9" idx="2"/>
                <a:endCxn id="10" idx="0"/>
              </p:cNvCxnSpPr>
              <p:nvPr/>
            </p:nvCxnSpPr>
            <p:spPr>
              <a:xfrm flipH="1">
                <a:off x="2043113" y="2228850"/>
                <a:ext cx="9525" cy="57150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Přímá spojnice se šipkou 14"/>
              <p:cNvCxnSpPr>
                <a:stCxn id="10" idx="2"/>
                <a:endCxn id="11" idx="0"/>
              </p:cNvCxnSpPr>
              <p:nvPr/>
            </p:nvCxnSpPr>
            <p:spPr>
              <a:xfrm>
                <a:off x="2043113" y="3171825"/>
                <a:ext cx="9525" cy="48577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Zaoblený obdélník 15"/>
              <p:cNvSpPr/>
              <p:nvPr/>
            </p:nvSpPr>
            <p:spPr>
              <a:xfrm>
                <a:off x="0" y="38100"/>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17" name="Zaoblený obdélník 16"/>
              <p:cNvSpPr/>
              <p:nvPr/>
            </p:nvSpPr>
            <p:spPr>
              <a:xfrm>
                <a:off x="1209675" y="57150"/>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18" name="Zaoblený obdélník 17"/>
              <p:cNvSpPr/>
              <p:nvPr/>
            </p:nvSpPr>
            <p:spPr>
              <a:xfrm>
                <a:off x="2419350" y="0"/>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cxnSp>
            <p:nvCxnSpPr>
              <p:cNvPr id="19" name="Přímá spojnice se šipkou 18"/>
              <p:cNvCxnSpPr>
                <a:stCxn id="16" idx="3"/>
                <a:endCxn id="17" idx="1"/>
              </p:cNvCxnSpPr>
              <p:nvPr/>
            </p:nvCxnSpPr>
            <p:spPr>
              <a:xfrm>
                <a:off x="971550" y="214313"/>
                <a:ext cx="238125" cy="1905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Přímá spojnice se šipkou 19"/>
              <p:cNvCxnSpPr>
                <a:stCxn id="17" idx="3"/>
                <a:endCxn id="9" idx="0"/>
              </p:cNvCxnSpPr>
              <p:nvPr/>
            </p:nvCxnSpPr>
            <p:spPr>
              <a:xfrm flipH="1">
                <a:off x="2052638" y="233363"/>
                <a:ext cx="128587" cy="1624012"/>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Přímá spojnice se šipkou 20"/>
              <p:cNvCxnSpPr>
                <a:stCxn id="18" idx="2"/>
                <a:endCxn id="8" idx="0"/>
              </p:cNvCxnSpPr>
              <p:nvPr/>
            </p:nvCxnSpPr>
            <p:spPr>
              <a:xfrm flipH="1">
                <a:off x="2781300" y="352425"/>
                <a:ext cx="123825" cy="39052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Přímá spojnice se šipkou 21"/>
              <p:cNvCxnSpPr/>
              <p:nvPr/>
            </p:nvCxnSpPr>
            <p:spPr>
              <a:xfrm flipV="1">
                <a:off x="2266950" y="3190875"/>
                <a:ext cx="9525" cy="485775"/>
              </a:xfrm>
              <a:prstGeom prst="straightConnector1">
                <a:avLst/>
              </a:prstGeom>
              <a:ln w="19050">
                <a:solidFill>
                  <a:schemeClr val="accent5">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3" name="Přímá spojnice se šipkou 22"/>
              <p:cNvCxnSpPr/>
              <p:nvPr/>
            </p:nvCxnSpPr>
            <p:spPr>
              <a:xfrm flipV="1">
                <a:off x="2247900" y="2266950"/>
                <a:ext cx="9525" cy="485775"/>
              </a:xfrm>
              <a:prstGeom prst="straightConnector1">
                <a:avLst/>
              </a:prstGeom>
              <a:ln w="19050">
                <a:solidFill>
                  <a:schemeClr val="accent5">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4" name="Přímá spojnice se šipkou 23"/>
              <p:cNvCxnSpPr/>
              <p:nvPr/>
            </p:nvCxnSpPr>
            <p:spPr>
              <a:xfrm flipV="1">
                <a:off x="2228850" y="1095375"/>
                <a:ext cx="809625" cy="733425"/>
              </a:xfrm>
              <a:prstGeom prst="straightConnector1">
                <a:avLst/>
              </a:prstGeom>
              <a:ln w="19050">
                <a:solidFill>
                  <a:schemeClr val="accent5">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5" name="Přímá spojnice se šipkou 24"/>
              <p:cNvCxnSpPr/>
              <p:nvPr/>
            </p:nvCxnSpPr>
            <p:spPr>
              <a:xfrm flipH="1" flipV="1">
                <a:off x="1114425" y="1085850"/>
                <a:ext cx="723900" cy="762000"/>
              </a:xfrm>
              <a:prstGeom prst="straightConnector1">
                <a:avLst/>
              </a:prstGeom>
              <a:ln w="19050">
                <a:solidFill>
                  <a:schemeClr val="accent5">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26" name="Zaoblený obdélník 25"/>
              <p:cNvSpPr/>
              <p:nvPr/>
            </p:nvSpPr>
            <p:spPr>
              <a:xfrm>
                <a:off x="609600" y="561975"/>
                <a:ext cx="2828925" cy="355282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endParaRPr lang="cs-CZ"/>
              </a:p>
            </p:txBody>
          </p:sp>
          <p:sp>
            <p:nvSpPr>
              <p:cNvPr id="27" name="TextovéPole 64"/>
              <p:cNvSpPr txBox="1"/>
              <p:nvPr/>
            </p:nvSpPr>
            <p:spPr>
              <a:xfrm>
                <a:off x="3533775" y="1838325"/>
                <a:ext cx="904875" cy="115252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fontAlgn="auto">
                  <a:spcBef>
                    <a:spcPts val="0"/>
                  </a:spcBef>
                  <a:spcAft>
                    <a:spcPts val="0"/>
                  </a:spcAft>
                  <a:defRPr/>
                </a:pPr>
                <a:r>
                  <a:rPr lang="cs-CZ" b="1">
                    <a:solidFill>
                      <a:srgbClr val="FF0000"/>
                    </a:solidFill>
                  </a:rPr>
                  <a:t>3PL (third-party logistics provider )</a:t>
                </a:r>
              </a:p>
            </p:txBody>
          </p:sp>
        </p:grpSp>
      </p:grpSp>
    </p:spTree>
    <p:extLst>
      <p:ext uri="{BB962C8B-B14F-4D97-AF65-F5344CB8AC3E}">
        <p14:creationId xmlns:p14="http://schemas.microsoft.com/office/powerpoint/2010/main" val="1843176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Tažný a tlačný principy</a:t>
            </a:r>
          </a:p>
        </p:txBody>
      </p:sp>
      <p:graphicFrame>
        <p:nvGraphicFramePr>
          <p:cNvPr id="4" name="Zástupný symbol pro obsah 3"/>
          <p:cNvGraphicFramePr>
            <a:graphicFrameLocks noGrp="1"/>
          </p:cNvGraphicFramePr>
          <p:nvPr>
            <p:ph idx="1"/>
          </p:nvPr>
        </p:nvGraphicFramePr>
        <p:xfrm>
          <a:off x="611560" y="2132856"/>
          <a:ext cx="8208911" cy="3960440"/>
        </p:xfrm>
        <a:graphic>
          <a:graphicData uri="http://schemas.openxmlformats.org/drawingml/2006/table">
            <a:tbl>
              <a:tblPr/>
              <a:tblGrid>
                <a:gridCol w="1550672">
                  <a:extLst>
                    <a:ext uri="{9D8B030D-6E8A-4147-A177-3AD203B41FA5}">
                      <a16:colId xmlns:a16="http://schemas.microsoft.com/office/drawing/2014/main" val="20000"/>
                    </a:ext>
                  </a:extLst>
                </a:gridCol>
                <a:gridCol w="6658239">
                  <a:extLst>
                    <a:ext uri="{9D8B030D-6E8A-4147-A177-3AD203B41FA5}">
                      <a16:colId xmlns:a16="http://schemas.microsoft.com/office/drawing/2014/main" val="20001"/>
                    </a:ext>
                  </a:extLst>
                </a:gridCol>
              </a:tblGrid>
              <a:tr h="396043">
                <a:tc>
                  <a:txBody>
                    <a:bodyPr/>
                    <a:lstStyle/>
                    <a:p>
                      <a:pPr>
                        <a:lnSpc>
                          <a:spcPct val="115000"/>
                        </a:lnSpc>
                        <a:spcAft>
                          <a:spcPts val="0"/>
                        </a:spcAft>
                      </a:pPr>
                      <a:r>
                        <a:rPr lang="cs-CZ" sz="1200" dirty="0">
                          <a:latin typeface="Times New Roman"/>
                          <a:ea typeface="Calibri"/>
                          <a:cs typeface="Times New Roman"/>
                        </a:rPr>
                        <a:t>princip</a:t>
                      </a:r>
                      <a:endParaRPr lang="cs-CZ"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200">
                          <a:latin typeface="Times New Roman"/>
                          <a:ea typeface="Calibri"/>
                          <a:cs typeface="Times New Roman"/>
                        </a:rPr>
                        <a:t>Poznámka</a:t>
                      </a:r>
                      <a:endParaRPr lang="cs-CZ"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92088">
                <a:tc>
                  <a:txBody>
                    <a:bodyPr/>
                    <a:lstStyle/>
                    <a:p>
                      <a:pPr>
                        <a:lnSpc>
                          <a:spcPct val="115000"/>
                        </a:lnSpc>
                        <a:spcAft>
                          <a:spcPts val="0"/>
                        </a:spcAft>
                      </a:pPr>
                      <a:r>
                        <a:rPr lang="cs-CZ" sz="1200">
                          <a:latin typeface="Times New Roman"/>
                          <a:ea typeface="Calibri"/>
                          <a:cs typeface="Times New Roman"/>
                        </a:rPr>
                        <a:t>Pull systém</a:t>
                      </a:r>
                      <a:endParaRPr lang="cs-CZ"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200" dirty="0">
                          <a:latin typeface="Times New Roman"/>
                          <a:ea typeface="Calibri"/>
                          <a:cs typeface="Times New Roman"/>
                        </a:rPr>
                        <a:t>Tažný princip táhne materiálové požadavky na komponenty v podobě objednávek od zákazníka k dodavateli</a:t>
                      </a:r>
                    </a:p>
                    <a:p>
                      <a:pPr marL="0" marR="0" indent="0" algn="l" defTabSz="914400" rtl="0" eaLnBrk="1" fontAlgn="auto" latinLnBrk="0" hangingPunct="1">
                        <a:lnSpc>
                          <a:spcPct val="115000"/>
                        </a:lnSpc>
                        <a:spcBef>
                          <a:spcPts val="0"/>
                        </a:spcBef>
                        <a:spcAft>
                          <a:spcPts val="0"/>
                        </a:spcAft>
                        <a:buClrTx/>
                        <a:buSzTx/>
                        <a:buFontTx/>
                        <a:buNone/>
                        <a:tabLst/>
                        <a:defRPr/>
                      </a:pPr>
                      <a:endParaRPr lang="cs-CZ"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88132">
                <a:tc>
                  <a:txBody>
                    <a:bodyPr/>
                    <a:lstStyle/>
                    <a:p>
                      <a:pPr>
                        <a:lnSpc>
                          <a:spcPct val="115000"/>
                        </a:lnSpc>
                        <a:spcAft>
                          <a:spcPts val="0"/>
                        </a:spcAft>
                      </a:pPr>
                      <a:br>
                        <a:rPr lang="cs-CZ" sz="1200" dirty="0">
                          <a:latin typeface="Calibri"/>
                          <a:ea typeface="Calibri"/>
                          <a:cs typeface="Times New Roman"/>
                        </a:rPr>
                      </a:br>
                      <a:r>
                        <a:rPr lang="cs-CZ" sz="1200" dirty="0" err="1">
                          <a:latin typeface="Times New Roman"/>
                          <a:ea typeface="Calibri"/>
                          <a:cs typeface="Times New Roman"/>
                        </a:rPr>
                        <a:t>Push</a:t>
                      </a:r>
                      <a:r>
                        <a:rPr lang="cs-CZ" sz="1200" dirty="0">
                          <a:latin typeface="Times New Roman"/>
                          <a:ea typeface="Calibri"/>
                          <a:cs typeface="Times New Roman"/>
                        </a:rPr>
                        <a:t> systém</a:t>
                      </a:r>
                      <a:endParaRPr lang="cs-CZ"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200">
                          <a:latin typeface="Times New Roman"/>
                          <a:ea typeface="Calibri"/>
                          <a:cs typeface="Times New Roman"/>
                        </a:rPr>
                        <a:t>Tlačný princip, který předem stanovuje na základě výrobku termíny pro objednání materiálu a zahájení jednotlivých operací tak, aby byl zajištěn výsledný termín dodávky zboží.</a:t>
                      </a:r>
                      <a:endParaRPr lang="cs-CZ"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584177">
                <a:tc>
                  <a:txBody>
                    <a:bodyPr/>
                    <a:lstStyle/>
                    <a:p>
                      <a:pPr>
                        <a:lnSpc>
                          <a:spcPct val="115000"/>
                        </a:lnSpc>
                        <a:spcAft>
                          <a:spcPts val="0"/>
                        </a:spcAft>
                      </a:pPr>
                      <a:br>
                        <a:rPr lang="cs-CZ" sz="1200">
                          <a:latin typeface="Calibri"/>
                          <a:ea typeface="Calibri"/>
                          <a:cs typeface="Times New Roman"/>
                        </a:rPr>
                      </a:br>
                      <a:r>
                        <a:rPr lang="cs-CZ" sz="1200">
                          <a:latin typeface="Times New Roman"/>
                          <a:ea typeface="Calibri"/>
                          <a:cs typeface="Times New Roman"/>
                        </a:rPr>
                        <a:t>Pull-push systém</a:t>
                      </a:r>
                      <a:endParaRPr lang="cs-CZ"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200" dirty="0">
                          <a:latin typeface="Times New Roman"/>
                          <a:ea typeface="Calibri"/>
                          <a:cs typeface="Times New Roman"/>
                        </a:rPr>
                        <a:t>Kombinace tlačného a tažného principu. Pro plánování je důležité tzv. úzké místo (UM) – kapacitní omezení systému. Pro synchronizaci kapacitně neomezených zdrojů a snížení nežádoucí rozpracovanosti před UM je použít zpětný tažný způsob plánování.</a:t>
                      </a:r>
                      <a:endParaRPr lang="cs-CZ"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pSp>
        <p:nvGrpSpPr>
          <p:cNvPr id="3" name="Group 230"/>
          <p:cNvGrpSpPr>
            <a:grpSpLocks/>
          </p:cNvGrpSpPr>
          <p:nvPr/>
        </p:nvGrpSpPr>
        <p:grpSpPr bwMode="auto">
          <a:xfrm>
            <a:off x="2483768" y="3861048"/>
            <a:ext cx="3657600" cy="276225"/>
            <a:chOff x="4125" y="6870"/>
            <a:chExt cx="5760" cy="435"/>
          </a:xfrm>
        </p:grpSpPr>
        <p:sp>
          <p:nvSpPr>
            <p:cNvPr id="161" name="Rectangle 214"/>
            <p:cNvSpPr>
              <a:spLocks noChangeArrowheads="1"/>
            </p:cNvSpPr>
            <p:nvPr/>
          </p:nvSpPr>
          <p:spPr bwMode="auto">
            <a:xfrm>
              <a:off x="5745" y="687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2" name="Rectangle 215"/>
            <p:cNvSpPr>
              <a:spLocks noChangeArrowheads="1"/>
            </p:cNvSpPr>
            <p:nvPr/>
          </p:nvSpPr>
          <p:spPr bwMode="auto">
            <a:xfrm>
              <a:off x="4125" y="687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3" name="Rectangle 216"/>
            <p:cNvSpPr>
              <a:spLocks noChangeArrowheads="1"/>
            </p:cNvSpPr>
            <p:nvPr/>
          </p:nvSpPr>
          <p:spPr bwMode="auto">
            <a:xfrm>
              <a:off x="8985" y="687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4" name="Rectangle 217"/>
            <p:cNvSpPr>
              <a:spLocks noChangeArrowheads="1"/>
            </p:cNvSpPr>
            <p:nvPr/>
          </p:nvSpPr>
          <p:spPr bwMode="auto">
            <a:xfrm>
              <a:off x="7365" y="687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5" name="AutoShape 218"/>
            <p:cNvSpPr>
              <a:spLocks noChangeArrowheads="1"/>
            </p:cNvSpPr>
            <p:nvPr/>
          </p:nvSpPr>
          <p:spPr bwMode="auto">
            <a:xfrm>
              <a:off x="5025" y="697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6" name="AutoShape 219"/>
            <p:cNvSpPr>
              <a:spLocks noChangeArrowheads="1"/>
            </p:cNvSpPr>
            <p:nvPr/>
          </p:nvSpPr>
          <p:spPr bwMode="auto">
            <a:xfrm>
              <a:off x="6645" y="697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7" name="AutoShape 220"/>
            <p:cNvSpPr>
              <a:spLocks noChangeArrowheads="1"/>
            </p:cNvSpPr>
            <p:nvPr/>
          </p:nvSpPr>
          <p:spPr bwMode="auto">
            <a:xfrm>
              <a:off x="8265" y="697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grpSp>
      <p:grpSp>
        <p:nvGrpSpPr>
          <p:cNvPr id="12" name="Group 242"/>
          <p:cNvGrpSpPr>
            <a:grpSpLocks/>
          </p:cNvGrpSpPr>
          <p:nvPr/>
        </p:nvGrpSpPr>
        <p:grpSpPr bwMode="auto">
          <a:xfrm>
            <a:off x="2339752" y="2924944"/>
            <a:ext cx="3657600" cy="276225"/>
            <a:chOff x="4125" y="9000"/>
            <a:chExt cx="5760" cy="435"/>
          </a:xfrm>
        </p:grpSpPr>
        <p:sp>
          <p:nvSpPr>
            <p:cNvPr id="152" name="Rectangle 234"/>
            <p:cNvSpPr>
              <a:spLocks noChangeArrowheads="1"/>
            </p:cNvSpPr>
            <p:nvPr/>
          </p:nvSpPr>
          <p:spPr bwMode="auto">
            <a:xfrm>
              <a:off x="898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3" name="Rectangle 235"/>
            <p:cNvSpPr>
              <a:spLocks noChangeArrowheads="1"/>
            </p:cNvSpPr>
            <p:nvPr/>
          </p:nvSpPr>
          <p:spPr bwMode="auto">
            <a:xfrm>
              <a:off x="736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154" name="AutoShape 237"/>
            <p:cNvSpPr>
              <a:spLocks noChangeArrowheads="1"/>
            </p:cNvSpPr>
            <p:nvPr/>
          </p:nvSpPr>
          <p:spPr bwMode="auto">
            <a:xfrm rot="10800000">
              <a:off x="664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5" name="AutoShape 238"/>
            <p:cNvSpPr>
              <a:spLocks noChangeArrowheads="1"/>
            </p:cNvSpPr>
            <p:nvPr/>
          </p:nvSpPr>
          <p:spPr bwMode="auto">
            <a:xfrm>
              <a:off x="826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6" name="Rectangle 239"/>
            <p:cNvSpPr>
              <a:spLocks noChangeArrowheads="1"/>
            </p:cNvSpPr>
            <p:nvPr/>
          </p:nvSpPr>
          <p:spPr bwMode="auto">
            <a:xfrm>
              <a:off x="574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8" name="Rectangle 240"/>
            <p:cNvSpPr>
              <a:spLocks noChangeArrowheads="1"/>
            </p:cNvSpPr>
            <p:nvPr/>
          </p:nvSpPr>
          <p:spPr bwMode="auto">
            <a:xfrm>
              <a:off x="412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9" name="AutoShape 241"/>
            <p:cNvSpPr>
              <a:spLocks noChangeArrowheads="1"/>
            </p:cNvSpPr>
            <p:nvPr/>
          </p:nvSpPr>
          <p:spPr bwMode="auto">
            <a:xfrm rot="10800000">
              <a:off x="502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grpSp>
      <p:grpSp>
        <p:nvGrpSpPr>
          <p:cNvPr id="13" name="Group 242"/>
          <p:cNvGrpSpPr>
            <a:grpSpLocks/>
          </p:cNvGrpSpPr>
          <p:nvPr/>
        </p:nvGrpSpPr>
        <p:grpSpPr bwMode="auto">
          <a:xfrm>
            <a:off x="2771800" y="5229200"/>
            <a:ext cx="3657600" cy="276225"/>
            <a:chOff x="4125" y="9000"/>
            <a:chExt cx="5760" cy="435"/>
          </a:xfrm>
        </p:grpSpPr>
        <p:sp>
          <p:nvSpPr>
            <p:cNvPr id="5" name="Rectangle 234"/>
            <p:cNvSpPr>
              <a:spLocks noChangeArrowheads="1"/>
            </p:cNvSpPr>
            <p:nvPr/>
          </p:nvSpPr>
          <p:spPr bwMode="auto">
            <a:xfrm>
              <a:off x="898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6" name="Rectangle 235"/>
            <p:cNvSpPr>
              <a:spLocks noChangeArrowheads="1"/>
            </p:cNvSpPr>
            <p:nvPr/>
          </p:nvSpPr>
          <p:spPr bwMode="auto">
            <a:xfrm>
              <a:off x="736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cs-CZ" sz="1100" b="0" i="0" u="none" strike="noStrike" cap="none" normalizeH="0" baseline="0">
                  <a:ln>
                    <a:noFill/>
                  </a:ln>
                  <a:solidFill>
                    <a:schemeClr val="tx1"/>
                  </a:solidFill>
                  <a:effectLst/>
                  <a:latin typeface="Calibri" pitchFamily="34" charset="0"/>
                  <a:cs typeface="Arial" pitchFamily="34" charset="0"/>
                </a:rPr>
                <a:t>UM</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7" name="AutoShape 237"/>
            <p:cNvSpPr>
              <a:spLocks noChangeArrowheads="1"/>
            </p:cNvSpPr>
            <p:nvPr/>
          </p:nvSpPr>
          <p:spPr bwMode="auto">
            <a:xfrm rot="10800000">
              <a:off x="664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8" name="AutoShape 238"/>
            <p:cNvSpPr>
              <a:spLocks noChangeArrowheads="1"/>
            </p:cNvSpPr>
            <p:nvPr/>
          </p:nvSpPr>
          <p:spPr bwMode="auto">
            <a:xfrm>
              <a:off x="826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9" name="Rectangle 239"/>
            <p:cNvSpPr>
              <a:spLocks noChangeArrowheads="1"/>
            </p:cNvSpPr>
            <p:nvPr/>
          </p:nvSpPr>
          <p:spPr bwMode="auto">
            <a:xfrm>
              <a:off x="574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0" name="Rectangle 240"/>
            <p:cNvSpPr>
              <a:spLocks noChangeArrowheads="1"/>
            </p:cNvSpPr>
            <p:nvPr/>
          </p:nvSpPr>
          <p:spPr bwMode="auto">
            <a:xfrm>
              <a:off x="412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1" name="AutoShape 241"/>
            <p:cNvSpPr>
              <a:spLocks noChangeArrowheads="1"/>
            </p:cNvSpPr>
            <p:nvPr/>
          </p:nvSpPr>
          <p:spPr bwMode="auto">
            <a:xfrm rot="10800000">
              <a:off x="502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grpSp>
    </p:spTree>
    <p:extLst>
      <p:ext uri="{BB962C8B-B14F-4D97-AF65-F5344CB8AC3E}">
        <p14:creationId xmlns:p14="http://schemas.microsoft.com/office/powerpoint/2010/main" val="180668344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a:bodyPr>
          <a:lstStyle/>
          <a:p>
            <a:pPr fontAlgn="auto">
              <a:spcAft>
                <a:spcPts val="0"/>
              </a:spcAft>
              <a:defRPr/>
            </a:pPr>
            <a:r>
              <a:rPr lang="cs-CZ" b="1" dirty="0">
                <a:solidFill>
                  <a:schemeClr val="tx1">
                    <a:lumMod val="85000"/>
                    <a:lumOff val="15000"/>
                  </a:schemeClr>
                </a:solidFill>
              </a:rPr>
              <a:t>Typy logistických řetězců</a:t>
            </a:r>
          </a:p>
        </p:txBody>
      </p:sp>
      <p:sp>
        <p:nvSpPr>
          <p:cNvPr id="70658" name="Zástupný symbol pro obsah 2"/>
          <p:cNvSpPr>
            <a:spLocks noGrp="1"/>
          </p:cNvSpPr>
          <p:nvPr>
            <p:ph idx="1"/>
          </p:nvPr>
        </p:nvSpPr>
        <p:spPr/>
        <p:txBody>
          <a:bodyPr>
            <a:normAutofit/>
          </a:bodyPr>
          <a:lstStyle/>
          <a:p>
            <a:pPr marL="457200" indent="-457200">
              <a:buAutoNum type="arabicPeriod"/>
            </a:pPr>
            <a:r>
              <a:rPr lang="cs-CZ" dirty="0"/>
              <a:t>Tradiční řetězce s přetržitými toky</a:t>
            </a:r>
          </a:p>
          <a:p>
            <a:pPr marL="457200" indent="-457200">
              <a:buFont typeface="Wingdings"/>
              <a:buAutoNum type="arabicPeriod"/>
            </a:pPr>
            <a:r>
              <a:rPr lang="cs-CZ" dirty="0"/>
              <a:t>Řetězce s kontinuálními toky</a:t>
            </a:r>
          </a:p>
          <a:p>
            <a:pPr marL="457200" indent="-457200">
              <a:buFont typeface="Wingdings"/>
              <a:buAutoNum type="arabicPeriod"/>
            </a:pPr>
            <a:r>
              <a:rPr lang="cs-CZ" dirty="0"/>
              <a:t>Řetězce se synchronním tokem</a:t>
            </a:r>
          </a:p>
          <a:p>
            <a:pPr marL="457200" indent="-457200">
              <a:buAutoNum type="arabicPeriod"/>
            </a:pPr>
            <a:endParaRPr lang="cs-CZ" dirty="0"/>
          </a:p>
          <a:p>
            <a:pPr>
              <a:buFont typeface="Arial" charset="0"/>
              <a:buNone/>
            </a:pPr>
            <a:r>
              <a:rPr lang="cs-CZ" dirty="0"/>
              <a:t> </a:t>
            </a:r>
          </a:p>
        </p:txBody>
      </p:sp>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768</TotalTime>
  <Words>4299</Words>
  <Application>Microsoft Office PowerPoint</Application>
  <PresentationFormat>Předvádění na obrazovce (4:3)</PresentationFormat>
  <Paragraphs>550</Paragraphs>
  <Slides>43</Slides>
  <Notes>38</Notes>
  <HiddenSlides>0</HiddenSlides>
  <MMClips>0</MMClips>
  <ScaleCrop>false</ScaleCrop>
  <HeadingPairs>
    <vt:vector size="8" baseType="variant">
      <vt:variant>
        <vt:lpstr>Použitá písma</vt:lpstr>
      </vt:variant>
      <vt:variant>
        <vt:i4>6</vt:i4>
      </vt:variant>
      <vt:variant>
        <vt:lpstr>Motiv</vt:lpstr>
      </vt:variant>
      <vt:variant>
        <vt:i4>1</vt:i4>
      </vt:variant>
      <vt:variant>
        <vt:lpstr>Vložené servery OLE</vt:lpstr>
      </vt:variant>
      <vt:variant>
        <vt:i4>0</vt:i4>
      </vt:variant>
      <vt:variant>
        <vt:lpstr>Nadpisy snímků</vt:lpstr>
      </vt:variant>
      <vt:variant>
        <vt:i4>43</vt:i4>
      </vt:variant>
    </vt:vector>
  </HeadingPairs>
  <TitlesOfParts>
    <vt:vector size="50" baseType="lpstr">
      <vt:lpstr>Arial</vt:lpstr>
      <vt:lpstr>Calibri</vt:lpstr>
      <vt:lpstr>Cambria</vt:lpstr>
      <vt:lpstr>Courier New</vt:lpstr>
      <vt:lpstr>Times New Roman</vt:lpstr>
      <vt:lpstr>Wingdings</vt:lpstr>
      <vt:lpstr>Office Theme</vt:lpstr>
      <vt:lpstr>Dodavatelské řetězce</vt:lpstr>
      <vt:lpstr>Logistické řetězce</vt:lpstr>
      <vt:lpstr>Logistický řetězec vs. Dodavatelský řetězec vs. Dodavatelská síť </vt:lpstr>
      <vt:lpstr>Dodavatelský řetězec</vt:lpstr>
      <vt:lpstr>Články dodavatelského řetězce</vt:lpstr>
      <vt:lpstr>Tlačný (push) princip </vt:lpstr>
      <vt:lpstr>Tažný (pull) princip </vt:lpstr>
      <vt:lpstr>Tažný a tlačný principy</vt:lpstr>
      <vt:lpstr>Typy logistických řetězců</vt:lpstr>
      <vt:lpstr>Úloha velkoobchodních skladů</vt:lpstr>
      <vt:lpstr>Logistické místa styku</vt:lpstr>
      <vt:lpstr>Logistické místa styku</vt:lpstr>
      <vt:lpstr>Logistické místa styku</vt:lpstr>
      <vt:lpstr>Unifikace, typizace</vt:lpstr>
      <vt:lpstr>SCM- Supply chain management</vt:lpstr>
      <vt:lpstr>Efekt biče- definice</vt:lpstr>
      <vt:lpstr>Efekt biče- následky</vt:lpstr>
      <vt:lpstr>Efekt biče-důvody</vt:lpstr>
      <vt:lpstr>Efekt biče- řešení</vt:lpstr>
      <vt:lpstr>Logistika zásobování, proces nákupu</vt:lpstr>
      <vt:lpstr>Logistika zásobování</vt:lpstr>
      <vt:lpstr>Tři typy nákupních situací</vt:lpstr>
      <vt:lpstr>Nákup se člení do kroků:</vt:lpstr>
      <vt:lpstr>Typy dodavatelsko-odběratelských vztahů</vt:lpstr>
      <vt:lpstr>Charakteristiky nákupních situací</vt:lpstr>
      <vt:lpstr>1. Specifikace potřeb organizace</vt:lpstr>
      <vt:lpstr>Rozhodnutí vyrobit nebo nakoupit</vt:lpstr>
      <vt:lpstr>Rozhodnutí vyrobit nebo nakoupit</vt:lpstr>
      <vt:lpstr>1. Specifikace potřeb organizace </vt:lpstr>
      <vt:lpstr>1. Specifikace potřeb organizace. </vt:lpstr>
      <vt:lpstr>2. Určení druhu výrobků a jejich kvality</vt:lpstr>
      <vt:lpstr>3. Detailní specifikace potřeb</vt:lpstr>
      <vt:lpstr>Specifikace užitečnosti produktu</vt:lpstr>
      <vt:lpstr>4. Identifikace dodavatele</vt:lpstr>
      <vt:lpstr>5. Nabídkové řízení</vt:lpstr>
      <vt:lpstr>6. Výběr dodavatele a stanovení ceny. </vt:lpstr>
      <vt:lpstr>6. Výběr dodavatele a stanovení ceny. Scoring modely</vt:lpstr>
      <vt:lpstr>6. Výběr dodavatele a stanovení ceny. Metoda srovnání s optimem </vt:lpstr>
      <vt:lpstr>6. Výběr dodavatele a stanovení ceny</vt:lpstr>
      <vt:lpstr>Počet dodavatelů</vt:lpstr>
      <vt:lpstr>Výběr dodavatele</vt:lpstr>
      <vt:lpstr>7. Uzavření hospodářské smlouvy a vystavení objednávky</vt:lpstr>
      <vt:lpstr>8. Trvalé sledování dodavatelů a jejich vyhodnocování.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Logistické řetězce. Dodavatelské řetězce</dc:title>
  <dc:creator>Khitilova Ekaterina</dc:creator>
  <cp:lastModifiedBy>Chytilová Ekaterina</cp:lastModifiedBy>
  <cp:revision>51</cp:revision>
  <cp:lastPrinted>2019-09-23T06:21:18Z</cp:lastPrinted>
  <dcterms:created xsi:type="dcterms:W3CDTF">2012-01-05T09:02:51Z</dcterms:created>
  <dcterms:modified xsi:type="dcterms:W3CDTF">2021-09-30T08:32:59Z</dcterms:modified>
</cp:coreProperties>
</file>