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notesSlides/notesSlide2.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4" r:id="rId3"/>
    <p:sldId id="265" r:id="rId4"/>
    <p:sldId id="286" r:id="rId5"/>
    <p:sldId id="283" r:id="rId6"/>
    <p:sldId id="284" r:id="rId7"/>
    <p:sldId id="285" r:id="rId8"/>
    <p:sldId id="290" r:id="rId9"/>
    <p:sldId id="287" r:id="rId10"/>
    <p:sldId id="279" r:id="rId11"/>
    <p:sldId id="280" r:id="rId12"/>
    <p:sldId id="281" r:id="rId13"/>
    <p:sldId id="282" r:id="rId14"/>
    <p:sldId id="260" r:id="rId15"/>
    <p:sldId id="258" r:id="rId16"/>
    <p:sldId id="259" r:id="rId17"/>
    <p:sldId id="262" r:id="rId18"/>
    <p:sldId id="261" r:id="rId19"/>
    <p:sldId id="263" r:id="rId20"/>
    <p:sldId id="291"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05" autoAdjust="0"/>
  </p:normalViewPr>
  <p:slideViewPr>
    <p:cSldViewPr>
      <p:cViewPr varScale="1">
        <p:scale>
          <a:sx n="74" d="100"/>
          <a:sy n="74" d="100"/>
        </p:scale>
        <p:origin x="26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AAB26-4EF5-4BC5-89DC-16721AC902E5}" type="datetimeFigureOut">
              <a:rPr lang="cs-CZ" smtClean="0"/>
              <a:t>30.09.2021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701FD-91A3-44DD-A026-BA45099E21EE}" type="slidenum">
              <a:rPr lang="cs-CZ" smtClean="0"/>
              <a:t>‹#›</a:t>
            </a:fld>
            <a:endParaRPr lang="cs-CZ"/>
          </a:p>
        </p:txBody>
      </p:sp>
    </p:spTree>
    <p:extLst>
      <p:ext uri="{BB962C8B-B14F-4D97-AF65-F5344CB8AC3E}">
        <p14:creationId xmlns:p14="http://schemas.microsoft.com/office/powerpoint/2010/main" val="247551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effectLst/>
              </a:rPr>
              <a:t>Camargo</a:t>
            </a:r>
            <a:r>
              <a:rPr lang="cs-CZ" dirty="0">
                <a:effectLst/>
              </a:rPr>
              <a:t>:</a:t>
            </a:r>
            <a:r>
              <a:rPr lang="cs-CZ" baseline="0" dirty="0">
                <a:effectLst/>
              </a:rPr>
              <a:t> </a:t>
            </a:r>
            <a:r>
              <a:rPr lang="en-US" dirty="0">
                <a:effectLst/>
              </a:rPr>
              <a:t>A major Brazilian newspaper made available the headlines  the following day.  In 4 hours the headlines were printed in laminated film, the coffee was packed and distributed to supermarkets. Next morning the coffee was sold together with the newsletter. An innovative marketing campaign using packaging technology to enchant consumers.</a:t>
            </a:r>
            <a:endParaRPr lang="cs-CZ" dirty="0">
              <a:effectLst/>
            </a:endParaRPr>
          </a:p>
          <a:p>
            <a:endParaRPr lang="cs-CZ" dirty="0">
              <a:effectLst/>
            </a:endParaRPr>
          </a:p>
          <a:p>
            <a:r>
              <a:rPr lang="en-US" dirty="0">
                <a:effectLst/>
              </a:rPr>
              <a:t>Cardiff Group </a:t>
            </a:r>
            <a:r>
              <a:rPr lang="en-US" dirty="0" err="1">
                <a:effectLst/>
              </a:rPr>
              <a:t>nv</a:t>
            </a:r>
            <a:endParaRPr lang="en-US" dirty="0">
              <a:effectLst/>
            </a:endParaRPr>
          </a:p>
          <a:p>
            <a:r>
              <a:rPr lang="en-US" dirty="0">
                <a:effectLst/>
              </a:rPr>
              <a:t>Country: Belgium</a:t>
            </a:r>
          </a:p>
          <a:p>
            <a:r>
              <a:rPr lang="en-US" dirty="0" err="1">
                <a:effectLst/>
              </a:rPr>
              <a:t>Ecodraft</a:t>
            </a:r>
            <a:r>
              <a:rPr lang="en-US" dirty="0">
                <a:effectLst/>
              </a:rPr>
              <a:t> is a revolutionary development in the beverage industry. It presents a PATENTED DOUBLE BAG SYSTEM which separates the pressure medium completely from the drinks, guarantees a shelf life up to 2 years, and offers 100% safety to all users and environment. </a:t>
            </a:r>
          </a:p>
          <a:p>
            <a:r>
              <a:rPr lang="en-US" dirty="0">
                <a:effectLst/>
              </a:rPr>
              <a:t>The ECODRAFT kegs eliminate all expensive rinsing operations and the use of pollution detergents. Light weight but extremely strong and pressure safe, these kegs are equipped with all standard connections, so “plug and play” integration in all levels of the beverage industry is guaranteed.</a:t>
            </a:r>
          </a:p>
          <a:p>
            <a:endParaRPr lang="cs-CZ" dirty="0"/>
          </a:p>
          <a:p>
            <a:endParaRPr lang="cs-CZ" dirty="0"/>
          </a:p>
          <a:p>
            <a:r>
              <a:rPr lang="en-US" dirty="0">
                <a:effectLst/>
              </a:rPr>
              <a:t>Company: </a:t>
            </a:r>
          </a:p>
          <a:p>
            <a:r>
              <a:rPr lang="en-US" dirty="0">
                <a:effectLst/>
              </a:rPr>
              <a:t>PITKIT L.T.D.</a:t>
            </a:r>
          </a:p>
          <a:p>
            <a:r>
              <a:rPr lang="en-US" dirty="0">
                <a:effectLst/>
              </a:rPr>
              <a:t>Country: </a:t>
            </a:r>
          </a:p>
          <a:p>
            <a:r>
              <a:rPr lang="en-US" dirty="0">
                <a:effectLst/>
              </a:rPr>
              <a:t>Israel</a:t>
            </a:r>
          </a:p>
          <a:p>
            <a:r>
              <a:rPr lang="en-US" dirty="0">
                <a:effectLst/>
              </a:rPr>
              <a:t>GLOBAL INNNOVATION</a:t>
            </a:r>
            <a:br>
              <a:rPr lang="en-US" dirty="0">
                <a:effectLst/>
              </a:rPr>
            </a:br>
            <a:r>
              <a:rPr lang="en-US" dirty="0">
                <a:effectLst/>
              </a:rPr>
              <a:t>Printing and manufacturing wine, alcohol and olive-oil bottle capsules with individual, unique QR codes. Scanning code leads customer to manufacturer's home page, with promotions in addition to bottle's production place, time, expiration date, etc.  Excellent platform for our exclusive machine-readable anti-counterfeiting features.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15</a:t>
            </a:fld>
            <a:endParaRPr lang="cs-CZ"/>
          </a:p>
        </p:txBody>
      </p:sp>
    </p:spTree>
    <p:extLst>
      <p:ext uri="{BB962C8B-B14F-4D97-AF65-F5344CB8AC3E}">
        <p14:creationId xmlns:p14="http://schemas.microsoft.com/office/powerpoint/2010/main" val="288756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nejzajímavější je příprava MKD setů na cestu do Indie. Právě tato varianta ilustruje, jak se technikům CKD centra daří balení vozidel vylepšovat. Zatímco v roce 2004 se do jednoho kontejneru vešly dvě lakované karoserie, v roce 2006 už byly tři a předloni se do kontejneru podařilo "nacpat" už čtyři. </a:t>
            </a:r>
          </a:p>
          <a:p>
            <a:r>
              <a:rPr lang="cs-CZ" dirty="0"/>
              <a:t>Lakované karoserie se nyní ukládají na důmyslnou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 "Využíváme i prostor okolo karoserie, abychom v kontejneru nevozili vzduch," popisuje Roman Šuma, vedoucí expedice CKD centra Škody Auto. </a:t>
            </a:r>
          </a:p>
          <a:p>
            <a:r>
              <a:rPr lang="cs-CZ" dirty="0"/>
              <a:t>Vše má své přesné místo a musí se dodržovat přesný postup ukládání karoserie i dalších dílů. Takto "zabalené" čtyři montážní sady se pak vsunou po válečkové dráze do kontejneru. Nevejdou se sem ale úplně všechny díly - zbytek se balí zvlášť do dalšího kontejneru. </a:t>
            </a:r>
          </a:p>
          <a:p>
            <a:r>
              <a:rPr lang="cs-CZ" dirty="0"/>
              <a:t>SKD je kompletně smontovaná karoserie, zvlášť je pouze agregát a podvozek. Takto škodovky putují po železnici na Ukrajinu a do Kazachstánu. </a:t>
            </a:r>
          </a:p>
          <a:p>
            <a:r>
              <a:rPr lang="cs-CZ" dirty="0"/>
              <a:t>Montážní set CKD znamená, že se auto expeduje prakticky úplně rozložené. Díly nejsou nalakované ani svařené do </a:t>
            </a:r>
            <a:r>
              <a:rPr lang="cs-CZ" dirty="0" err="1"/>
              <a:t>podkompletů</a:t>
            </a:r>
            <a:r>
              <a:rPr lang="cs-CZ" dirty="0"/>
              <a:t>. Takto se díly pro výrobu vozů přepravují z Mladé Boleslavi do dvou závodů v Rusku, do Číny a do indického </a:t>
            </a:r>
            <a:r>
              <a:rPr lang="cs-CZ" dirty="0" err="1"/>
              <a:t>Puné</a:t>
            </a:r>
            <a:r>
              <a:rPr lang="cs-CZ" dirty="0"/>
              <a:t>, kde funguje vedle montáže i vlastní lisovna, svařovna a lakovna. </a:t>
            </a:r>
          </a:p>
          <a:p>
            <a:r>
              <a:rPr lang="cs-CZ" dirty="0"/>
              <a:t>V každé zemi je jiný stupeň lokalizace výroby, což znamená, že se část dílů dodává z tamních zdrojů. Nejvyšší je v Číně, a to až 90 procent. Například pro model Superb, který se tam vyrábí, se z Česka dodává jen asi 50 dílů a všechno ostatní je lokální. </a:t>
            </a:r>
          </a:p>
          <a:p>
            <a:r>
              <a:rPr lang="cs-CZ" dirty="0"/>
              <a:t>V Rusku je pak lokalizace dílů kolem 40 procent a v indických závodech se vozy montují jak z CKD dílů (</a:t>
            </a:r>
            <a:r>
              <a:rPr lang="cs-CZ" dirty="0" err="1"/>
              <a:t>Puné</a:t>
            </a:r>
            <a:r>
              <a:rPr lang="cs-CZ" dirty="0"/>
              <a:t>), tak i z MKD sad (</a:t>
            </a:r>
            <a:r>
              <a:rPr lang="cs-CZ" dirty="0" err="1"/>
              <a:t>Aurangábád</a:t>
            </a:r>
            <a:r>
              <a:rPr lang="cs-CZ" dirty="0"/>
              <a:t>), které se skládají z lakované karoserie a montážních dílů. </a:t>
            </a:r>
          </a:p>
          <a:p>
            <a:r>
              <a:rPr lang="cs-CZ" dirty="0"/>
              <a:t>Kromě zahraničních závodů Škody Auto dodává CKD centrum díly i do dalších koncernových závodů. Jde o motory a převodovky z Mladé Boleslavi a Vrchlabí, které se expedují do Jižní Afriky, Mexika, Brazílie, ale také </a:t>
            </a:r>
            <a:r>
              <a:rPr lang="cs-CZ" dirty="0" err="1"/>
              <a:t>Puné</a:t>
            </a:r>
            <a:r>
              <a:rPr lang="cs-CZ" dirty="0"/>
              <a:t>, kde se vyrábějí i vozy Volkswagen. </a:t>
            </a:r>
          </a:p>
          <a:p>
            <a:r>
              <a:rPr lang="cs-CZ" dirty="0"/>
              <a:t>CELNÍ POLITIKA </a:t>
            </a:r>
          </a:p>
          <a:p>
            <a:r>
              <a:rPr lang="cs-CZ" dirty="0"/>
              <a:t>Hlavním důvodem, proč se auta expedují do zahraničí v rozloženém stavu, jsou daňová a celní pravidla cílových států. Ty chtějí s jejich pomocí podpořit svůj automobilový průmysl a ekonomický rozvoj země. Snaží se tak automobilky motivovat k tomu, aby u nich investovaly do výroby a zaměstnaly místní pracovníky. "Takže dají vyšší clo na hotová auta a výhodu těm, kteří budou investovat a budou tam auta stavět. A jde o to, jakou výhodu dává ten který stát do jakého stupně rozloženosti," vysvětluje Lubor Šrámek, vedoucí CKD centra a zahraniční výroby vozů Škoda Auto. </a:t>
            </a:r>
          </a:p>
          <a:p>
            <a:r>
              <a:rPr lang="cs-CZ" dirty="0"/>
              <a:t>Dalším faktorem, který rozhoduje o stupni rozloženosti expedovaných vozů, je pak to, jaké objemy se v daném zahraničním závodě vyrábí. Podle toho se pak odvíjí, jestli se automobilce vyplatí v pobočce investovat do složitějšího a dražšího vybavení. "Čím větší objem, tím víc se vyplatí lokalizace výroby, protože investice se tak lépe rozloží. A samozřejmě je levnější vyrábět z lokálních dílů, než je od nás transportovat," popisuje Lubor Šrámek. </a:t>
            </a:r>
          </a:p>
          <a:p>
            <a:r>
              <a:rPr lang="cs-CZ" dirty="0"/>
              <a:t>Podle těchto faktorů si pak automobilka musí spočítat, v jakém stupni rozloženosti se jí vyplatí auta do které země posílat, aby byly výsledné náklady co nejnižší, ale kvalita zůstala zachovaná. </a:t>
            </a:r>
          </a:p>
          <a:p>
            <a:r>
              <a:rPr lang="cs-CZ" dirty="0"/>
              <a:t>Finální expediční balení je tak pro každý model a zároveň pro každou destinaci jiné - od několika desítek dílů do Číny po prakticky hotová auta na Ukrajinu.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16</a:t>
            </a:fld>
            <a:endParaRPr lang="cs-CZ"/>
          </a:p>
        </p:txBody>
      </p:sp>
    </p:spTree>
    <p:extLst>
      <p:ext uri="{BB962C8B-B14F-4D97-AF65-F5344CB8AC3E}">
        <p14:creationId xmlns:p14="http://schemas.microsoft.com/office/powerpoint/2010/main" val="324848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sz="1200" b="1" dirty="0"/>
              <a:t>Automatizované systémy manipulace s materiálem</a:t>
            </a:r>
          </a:p>
          <a:p>
            <a:r>
              <a:rPr lang="cs-CZ" sz="1200" dirty="0"/>
              <a:t>Mezi automatizované systémy při manipulaci s materiálem lze zařadit automatizované zakládací systémy a automatizované skladovací systémy.</a:t>
            </a:r>
          </a:p>
          <a:p>
            <a:r>
              <a:rPr lang="cs-CZ" sz="1200" dirty="0"/>
              <a:t>Automatizované zakládací systémy tvoří speciální automatizovaný systém, jenž dokáže manipulovat s materiálem bez přítomnosti člověka. Nejvýznamnějším prvkem celého systému je </a:t>
            </a:r>
            <a:r>
              <a:rPr lang="cs-CZ" sz="1200" dirty="0" err="1"/>
              <a:t>zakladaš</a:t>
            </a:r>
            <a:r>
              <a:rPr lang="cs-CZ" sz="1200" dirty="0"/>
              <a:t> popřípadě jeřáb, který je schopen odebírat či umísťovat materiál, tzn. koordinace veškeré manipulační činnosti probíhá na základě vloženého softwaru. Pohyb celého systému se realizuje tak, aby byl maximálně využit prostor pro skladování do výšek.</a:t>
            </a:r>
          </a:p>
          <a:p>
            <a:r>
              <a:rPr lang="cs-CZ" sz="1200" dirty="0"/>
              <a:t>Automatizované skladovací systémy ať už vertikální či otočené jsou charakteristické zejména dynamičností systému pro zvýšení produktivity optimalizací kontinuálního materiálového toku v rámci minimalizace lidského faktoru a celkových nákladů snížením obestavěného prostoru na obsluhu. Rovněž významnou výhodou je skutečnost, že poškození manipulovaného produktu je minimální. Zmiňované skladovací systémy jsou natolik sofistikované a softwarově inteligentní, že dokážou vzájemně komunikovat v rámci sdílení dat a tím propojit jednotlivé prvky v jeden ucelený a přehledný skladovací systém s mnoha vazebními prvky, které díky své provázanosti dokážou reagovat na okamžitou změnu požadavku. V rámci automatizovaných skladovacích systémů je možné předávat údaje i do nadřazených systémů jako např. SAP, čímž dochází k zajištění komplexního fungování vnitropodnikové logistiky.</a:t>
            </a:r>
          </a:p>
          <a:p>
            <a:r>
              <a:rPr lang="cs-CZ" sz="1200" dirty="0"/>
              <a:t>Řízení a automatizace vnitřní přepravy je jednou z aktuálních otázek logistiky. </a:t>
            </a:r>
          </a:p>
          <a:p>
            <a:r>
              <a:rPr lang="cs-CZ" sz="1200" dirty="0"/>
              <a:t>Například </a:t>
            </a:r>
            <a:r>
              <a:rPr lang="cs-CZ" sz="1200" b="1" dirty="0"/>
              <a:t>Automatizované vozíky Linde </a:t>
            </a:r>
            <a:r>
              <a:rPr lang="cs-CZ" sz="1200" dirty="0"/>
              <a:t>se ubírají směrem paměti prostoru u robotů. Vozík pamatuje, jak vypadá sklad a kde co se nachází. Jsou řízené automaticky a jezdí podle předem stanovené cesty.</a:t>
            </a:r>
          </a:p>
          <a:p>
            <a:r>
              <a:rPr lang="cs-CZ" sz="1200" dirty="0"/>
              <a:t>Obrázek </a:t>
            </a:r>
            <a:r>
              <a:rPr lang="fr-FR" sz="1200" dirty="0" err="1"/>
              <a:t>Plně</a:t>
            </a:r>
            <a:r>
              <a:rPr lang="fr-FR" sz="1200" dirty="0"/>
              <a:t> </a:t>
            </a:r>
            <a:r>
              <a:rPr lang="fr-FR" sz="1200" dirty="0" err="1"/>
              <a:t>automatický</a:t>
            </a:r>
            <a:r>
              <a:rPr lang="fr-FR" sz="1200" dirty="0"/>
              <a:t> </a:t>
            </a:r>
            <a:r>
              <a:rPr lang="fr-FR" sz="1200" dirty="0" err="1"/>
              <a:t>vidlicový</a:t>
            </a:r>
            <a:r>
              <a:rPr lang="fr-FR" sz="1200" dirty="0"/>
              <a:t> </a:t>
            </a:r>
            <a:r>
              <a:rPr lang="fr-FR" sz="1200" dirty="0" err="1"/>
              <a:t>zdvižný</a:t>
            </a:r>
            <a:r>
              <a:rPr lang="fr-FR" sz="1200" dirty="0"/>
              <a:t> </a:t>
            </a:r>
            <a:r>
              <a:rPr lang="fr-FR" sz="1200" dirty="0" err="1"/>
              <a:t>vozík</a:t>
            </a:r>
            <a:r>
              <a:rPr lang="fr-FR" sz="1200" dirty="0"/>
              <a:t> </a:t>
            </a:r>
            <a:r>
              <a:rPr lang="fr-FR" sz="1200" dirty="0" err="1"/>
              <a:t>bez</a:t>
            </a:r>
            <a:r>
              <a:rPr lang="fr-FR" sz="1200" dirty="0"/>
              <a:t> </a:t>
            </a:r>
            <a:r>
              <a:rPr lang="fr-FR" sz="1200" dirty="0" err="1"/>
              <a:t>řidiče</a:t>
            </a:r>
            <a:r>
              <a:rPr lang="fr-FR" sz="1200" dirty="0"/>
              <a:t> - série LINDE L16</a:t>
            </a:r>
            <a:endParaRPr lang="cs-CZ" sz="1200" dirty="0"/>
          </a:p>
          <a:p>
            <a:r>
              <a:rPr lang="cs-CZ" sz="1200" dirty="0"/>
              <a:t> </a:t>
            </a:r>
          </a:p>
          <a:p>
            <a:endParaRPr lang="cs-CZ" sz="1200" dirty="0"/>
          </a:p>
          <a:p>
            <a:r>
              <a:rPr lang="cs-CZ" sz="1200" dirty="0"/>
              <a:t>V </a:t>
            </a:r>
            <a:r>
              <a:rPr lang="cs-CZ" sz="1200" dirty="0" err="1"/>
              <a:t>soucasné</a:t>
            </a:r>
            <a:r>
              <a:rPr lang="cs-CZ" sz="1200" dirty="0"/>
              <a:t> době existuje </a:t>
            </a:r>
            <a:r>
              <a:rPr lang="cs-CZ" sz="1200" dirty="0" err="1"/>
              <a:t>ěkolik</a:t>
            </a:r>
            <a:r>
              <a:rPr lang="cs-CZ" sz="1200" baseline="0" dirty="0"/>
              <a:t> přístupů k zajištění aut. Systémů: čáry na podlaze, laserový snímač, </a:t>
            </a:r>
            <a:r>
              <a:rPr lang="cs-CZ" sz="1200" baseline="0" dirty="0" err="1"/>
              <a:t>pamět</a:t>
            </a:r>
            <a:r>
              <a:rPr lang="cs-CZ" sz="1200" baseline="0"/>
              <a:t> prostoru</a:t>
            </a: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18</a:t>
            </a:fld>
            <a:endParaRPr lang="cs-CZ"/>
          </a:p>
        </p:txBody>
      </p:sp>
    </p:spTree>
    <p:extLst>
      <p:ext uri="{BB962C8B-B14F-4D97-AF65-F5344CB8AC3E}">
        <p14:creationId xmlns:p14="http://schemas.microsoft.com/office/powerpoint/2010/main" val="285517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DFD3629B-EFD1-4871-80D7-8FD8A38E743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39CAFC2-1EEC-4EE7-BADC-08468B38551B}"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39CAFC2-1EEC-4EE7-BADC-08468B38551B}"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39CAFC2-1EEC-4EE7-BADC-08468B38551B}" type="datetimeFigureOut">
              <a:rPr lang="cs-CZ" smtClean="0"/>
              <a:t>30.09.2021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39CAFC2-1EEC-4EE7-BADC-08468B38551B}" type="datetimeFigureOut">
              <a:rPr lang="cs-CZ" smtClean="0"/>
              <a:t>30.09.2021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CAFC2-1EEC-4EE7-BADC-08468B38551B}" type="datetimeFigureOut">
              <a:rPr lang="cs-CZ" smtClean="0"/>
              <a:t>30.09.2021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39CAFC2-1EEC-4EE7-BADC-08468B38551B}"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39CAFC2-1EEC-4EE7-BADC-08468B38551B}"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AFC2-1EEC-4EE7-BADC-08468B38551B}" type="datetimeFigureOut">
              <a:rPr lang="cs-CZ" smtClean="0"/>
              <a:t>30.09.2021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3629B-EFD1-4871-80D7-8FD8A38E743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8" Type="http://schemas.openxmlformats.org/officeDocument/2006/relationships/hyperlink" Target="https://logistika.ihned.cz/c1-65743580-skodovka-ziskala-treti-misto-v-soutezi-o-nejlepsi-obal-sveta" TargetMode="External"/><Relationship Id="rId3" Type="http://schemas.openxmlformats.org/officeDocument/2006/relationships/notesSlide" Target="../notesSlides/notesSlide1.xml"/><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1.png"/><Relationship Id="rId9" Type="http://schemas.openxmlformats.org/officeDocument/2006/relationships/hyperlink" Target="http://www.worldstar.org/winners/2017/presidents-award"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hyperlink" Target="https://logistika.ihned.cz/c1-65285700-skladani-puzzle-v-ckd-centru-skody-auto" TargetMode="External"/><Relationship Id="rId5" Type="http://schemas.openxmlformats.org/officeDocument/2006/relationships/image" Target="../media/image13.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4.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hyperlink" Target="http://www.skoda-auto.cz/news/2013-11-25-moderni-logistika-skod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27.png"/><Relationship Id="rId4" Type="http://schemas.openxmlformats.org/officeDocument/2006/relationships/hyperlink" Target="https://events.economia.cz/media/event/17402/files/02-vse-petr-jirsak_e791ccd.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Logistika v praxi</a:t>
            </a:r>
          </a:p>
        </p:txBody>
      </p:sp>
      <p:sp>
        <p:nvSpPr>
          <p:cNvPr id="4" name="Podnadpis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cs-CZ" dirty="0"/>
          </a:p>
        </p:txBody>
      </p:sp>
    </p:spTree>
    <p:extLst>
      <p:ext uri="{BB962C8B-B14F-4D97-AF65-F5344CB8AC3E}">
        <p14:creationId xmlns:p14="http://schemas.microsoft.com/office/powerpoint/2010/main" val="230614425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v Rusku</a:t>
            </a:r>
          </a:p>
        </p:txBody>
      </p:sp>
      <p:sp>
        <p:nvSpPr>
          <p:cNvPr id="3" name="Zástupný symbol pro obsah 2"/>
          <p:cNvSpPr>
            <a:spLocks noGrp="1"/>
          </p:cNvSpPr>
          <p:nvPr>
            <p:ph idx="1"/>
          </p:nvPr>
        </p:nvSpPr>
        <p:spPr/>
        <p:txBody>
          <a:bodyPr>
            <a:normAutofit fontScale="92500" lnSpcReduction="10000"/>
          </a:bodyPr>
          <a:lstStyle/>
          <a:p>
            <a:r>
              <a:rPr lang="cs-CZ" dirty="0"/>
              <a:t>dodavatelský řetězec není nezbytný náklad, který je potřeba neustále snižovat, ale nástroj pro navyšování tržeb a zisků.</a:t>
            </a:r>
          </a:p>
          <a:p>
            <a:r>
              <a:rPr lang="cs-CZ" dirty="0"/>
              <a:t>vícekanálová distribuce (nákup zboží on-line nebo  na prodejně, které je dostupné kdekoliv na území Ruska, ať už v obchodech, distribučních centrech či skladech)</a:t>
            </a:r>
          </a:p>
          <a:p>
            <a:r>
              <a:rPr lang="cs-CZ" dirty="0"/>
              <a:t>Z možností doručení si pak mohou vybrat dovoz domů, do nejbližší prodejny nebo do sběrného místa</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60648"/>
            <a:ext cx="2139727" cy="1153774"/>
          </a:xfrm>
          <a:prstGeom prst="rect">
            <a:avLst/>
          </a:prstGeom>
        </p:spPr>
      </p:pic>
    </p:spTree>
    <p:extLst>
      <p:ext uri="{BB962C8B-B14F-4D97-AF65-F5344CB8AC3E}">
        <p14:creationId xmlns:p14="http://schemas.microsoft.com/office/powerpoint/2010/main" val="25253923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a:t>
            </a:r>
            <a:r>
              <a:rPr lang="cs-CZ" b="1" dirty="0" err="1"/>
              <a:t>Vícekanalová</a:t>
            </a:r>
            <a:r>
              <a:rPr lang="cs-CZ" b="1" dirty="0"/>
              <a:t> distribuce</a:t>
            </a:r>
          </a:p>
        </p:txBody>
      </p:sp>
      <p:sp>
        <p:nvSpPr>
          <p:cNvPr id="3" name="Zástupný symbol pro obsah 2"/>
          <p:cNvSpPr>
            <a:spLocks noGrp="1"/>
          </p:cNvSpPr>
          <p:nvPr>
            <p:ph idx="1"/>
          </p:nvPr>
        </p:nvSpPr>
        <p:spPr/>
        <p:txBody>
          <a:bodyPr>
            <a:normAutofit/>
          </a:bodyPr>
          <a:lstStyle/>
          <a:p>
            <a:r>
              <a:rPr lang="cs-CZ" dirty="0"/>
              <a:t>"</a:t>
            </a:r>
            <a:r>
              <a:rPr lang="cs-CZ" dirty="0" err="1"/>
              <a:t>click</a:t>
            </a:r>
            <a:r>
              <a:rPr lang="cs-CZ" dirty="0"/>
              <a:t> and </a:t>
            </a:r>
            <a:r>
              <a:rPr lang="cs-CZ" dirty="0" err="1"/>
              <a:t>collect</a:t>
            </a:r>
            <a:r>
              <a:rPr lang="cs-CZ" dirty="0"/>
              <a:t>" pro vyzvedávání zboží objednaného on-line na prodejnách (očekávání 20 objednávek týdně/ realita 1000 objednávek týdně. Dnes 70</a:t>
            </a:r>
            <a:r>
              <a:rPr lang="ru-RU" dirty="0"/>
              <a:t>%</a:t>
            </a:r>
            <a:r>
              <a:rPr lang="cs-CZ" dirty="0"/>
              <a:t>)</a:t>
            </a:r>
          </a:p>
          <a:p>
            <a:r>
              <a:rPr lang="cs-CZ" dirty="0"/>
              <a:t>"</a:t>
            </a:r>
            <a:r>
              <a:rPr lang="cs-CZ" dirty="0" err="1"/>
              <a:t>endless</a:t>
            </a:r>
            <a:r>
              <a:rPr lang="cs-CZ" dirty="0"/>
              <a:t> </a:t>
            </a:r>
            <a:r>
              <a:rPr lang="cs-CZ" dirty="0" err="1"/>
              <a:t>aisle</a:t>
            </a:r>
            <a:r>
              <a:rPr lang="cs-CZ" dirty="0"/>
              <a:t>„ (systém "kiosků„. Realizace je možná kvůli RFID  a perfektní sledovatelnosti zboží v celé distribuční síti)</a:t>
            </a:r>
          </a:p>
        </p:txBody>
      </p:sp>
    </p:spTree>
    <p:extLst>
      <p:ext uri="{BB962C8B-B14F-4D97-AF65-F5344CB8AC3E}">
        <p14:creationId xmlns:p14="http://schemas.microsoft.com/office/powerpoint/2010/main" val="77613133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a:t>
            </a:r>
            <a:r>
              <a:rPr lang="cs-CZ" b="1" dirty="0" err="1"/>
              <a:t>Vícekanalová</a:t>
            </a:r>
            <a:r>
              <a:rPr lang="cs-CZ" b="1" dirty="0"/>
              <a:t> distribuce</a:t>
            </a:r>
          </a:p>
        </p:txBody>
      </p:sp>
      <p:sp>
        <p:nvSpPr>
          <p:cNvPr id="3" name="Zástupný symbol pro obsah 2"/>
          <p:cNvSpPr>
            <a:spLocks noGrp="1"/>
          </p:cNvSpPr>
          <p:nvPr>
            <p:ph idx="1"/>
          </p:nvPr>
        </p:nvSpPr>
        <p:spPr/>
        <p:txBody>
          <a:bodyPr>
            <a:normAutofit fontScale="85000" lnSpcReduction="20000"/>
          </a:bodyPr>
          <a:lstStyle/>
          <a:p>
            <a:r>
              <a:rPr lang="cs-CZ" dirty="0"/>
              <a:t>"</a:t>
            </a:r>
            <a:r>
              <a:rPr lang="cs-CZ" dirty="0" err="1"/>
              <a:t>ship</a:t>
            </a:r>
            <a:r>
              <a:rPr lang="cs-CZ" dirty="0"/>
              <a:t> </a:t>
            </a:r>
            <a:r>
              <a:rPr lang="cs-CZ" dirty="0" err="1"/>
              <a:t>from</a:t>
            </a:r>
            <a:r>
              <a:rPr lang="cs-CZ" dirty="0"/>
              <a:t> </a:t>
            </a:r>
            <a:r>
              <a:rPr lang="cs-CZ" dirty="0" err="1"/>
              <a:t>store</a:t>
            </a:r>
            <a:r>
              <a:rPr lang="cs-CZ" dirty="0"/>
              <a:t>", tedy doručování z jakékoliv prodejny, ať už ke koncovému zákazníkovi, či opět do jiné prodejny podle požadavků tamních zákazníků</a:t>
            </a:r>
          </a:p>
          <a:p>
            <a:r>
              <a:rPr lang="cs-CZ" dirty="0"/>
              <a:t>Prodeje opravdu výrazně narostly, ale náklady překvapivě poklesly</a:t>
            </a:r>
          </a:p>
          <a:p>
            <a:r>
              <a:rPr lang="cs-CZ" dirty="0"/>
              <a:t>v segmentu sportovního oblečení vracejí ruští zákazníci až 70 procent nakoupeného zboží, pokud doručení trvá více než tři dny.</a:t>
            </a:r>
          </a:p>
          <a:p>
            <a:r>
              <a:rPr lang="cs-CZ" dirty="0"/>
              <a:t>Pokud se ale zboží podaří doručit do 24 hodin, vrací pouze polovinu nakoupeného oblečení. Rychlejší doručování tak pro </a:t>
            </a:r>
            <a:r>
              <a:rPr lang="cs-CZ" dirty="0" err="1"/>
              <a:t>Adidas</a:t>
            </a:r>
            <a:r>
              <a:rPr lang="cs-CZ" dirty="0"/>
              <a:t> znamená méně vratek a snížení logistických nákladů, které jsou s nimi spojeny</a:t>
            </a:r>
          </a:p>
        </p:txBody>
      </p:sp>
    </p:spTree>
    <p:extLst>
      <p:ext uri="{BB962C8B-B14F-4D97-AF65-F5344CB8AC3E}">
        <p14:creationId xmlns:p14="http://schemas.microsoft.com/office/powerpoint/2010/main" val="36467200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a:t>Dnešní dodavatelský řetězec již není o zvyšování efektivity nebo snižování nákladů. </a:t>
            </a:r>
            <a:r>
              <a:rPr lang="cs-CZ" b="1" i="1" dirty="0"/>
              <a:t>Supply </a:t>
            </a:r>
            <a:r>
              <a:rPr lang="cs-CZ" b="1" i="1" dirty="0" err="1"/>
              <a:t>chain</a:t>
            </a:r>
            <a:r>
              <a:rPr lang="cs-CZ" b="1" i="1" dirty="0"/>
              <a:t> musí rozumět chování zákazníků a zároveň zajistit, aby dostal to, co chce</a:t>
            </a:r>
            <a:r>
              <a:rPr lang="cs-CZ" dirty="0"/>
              <a:t>. Okamžité uspokojení poptávky je klíčem ke zvyšování tržeb a dobře nastavený IT systém celý proces zjednodušuje</a:t>
            </a:r>
          </a:p>
        </p:txBody>
      </p:sp>
    </p:spTree>
    <p:extLst>
      <p:ext uri="{BB962C8B-B14F-4D97-AF65-F5344CB8AC3E}">
        <p14:creationId xmlns:p14="http://schemas.microsoft.com/office/powerpoint/2010/main" val="32217138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Obalové hospodářství</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999612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229600" cy="1143000"/>
          </a:xfrm>
        </p:spPr>
        <p:txBody>
          <a:bodyPr>
            <a:noAutofit/>
          </a:bodyPr>
          <a:lstStyle/>
          <a:p>
            <a:r>
              <a:rPr lang="cs-CZ" sz="2800" b="1" dirty="0"/>
              <a:t>Světová obalová organizace (WPO- </a:t>
            </a:r>
            <a:r>
              <a:rPr lang="cs-CZ" sz="2800" b="1" dirty="0" err="1"/>
              <a:t>World</a:t>
            </a:r>
            <a:r>
              <a:rPr lang="cs-CZ" sz="2800" b="1" dirty="0"/>
              <a:t> </a:t>
            </a:r>
            <a:r>
              <a:rPr lang="cs-CZ" sz="2800" b="1" dirty="0" err="1"/>
              <a:t>Packaging</a:t>
            </a:r>
            <a:r>
              <a:rPr lang="cs-CZ" sz="2800" b="1" dirty="0"/>
              <a:t> </a:t>
            </a:r>
            <a:r>
              <a:rPr lang="cs-CZ" sz="2800" b="1" dirty="0" err="1"/>
              <a:t>Organisation</a:t>
            </a:r>
            <a:r>
              <a:rPr lang="cs-CZ" sz="2800" b="1" dirty="0"/>
              <a:t>), </a:t>
            </a:r>
            <a:r>
              <a:rPr lang="en-US" sz="2800" b="1" dirty="0" err="1"/>
              <a:t>Worldstar</a:t>
            </a:r>
            <a:r>
              <a:rPr lang="en-US" sz="2800" b="1" dirty="0"/>
              <a:t> Winners 2017 - President’s Award</a:t>
            </a:r>
            <a:endParaRPr lang="cs-CZ" sz="2800" b="1" dirty="0"/>
          </a:p>
        </p:txBody>
      </p:sp>
      <p:sp>
        <p:nvSpPr>
          <p:cNvPr id="3" name="Zástupný symbol pro obsah 2"/>
          <p:cNvSpPr>
            <a:spLocks noGrp="1"/>
          </p:cNvSpPr>
          <p:nvPr>
            <p:ph idx="1"/>
          </p:nvPr>
        </p:nvSpPr>
        <p:spPr>
          <a:xfrm>
            <a:off x="457200" y="1600200"/>
            <a:ext cx="6635080" cy="4525963"/>
          </a:xfrm>
        </p:spPr>
        <p:txBody>
          <a:bodyPr>
            <a:normAutofit fontScale="55000" lnSpcReduction="20000"/>
          </a:bodyPr>
          <a:lstStyle/>
          <a:p>
            <a:pPr marL="0" indent="0">
              <a:buNone/>
            </a:pPr>
            <a:r>
              <a:rPr lang="cs-CZ" b="1" dirty="0"/>
              <a:t>I místo</a:t>
            </a:r>
            <a:r>
              <a:rPr lang="cs-CZ" dirty="0"/>
              <a:t>: balení kávy společnosti </a:t>
            </a:r>
            <a:r>
              <a:rPr lang="cs-CZ" dirty="0" err="1"/>
              <a:t>Camargo</a:t>
            </a:r>
            <a:r>
              <a:rPr lang="cs-CZ" dirty="0"/>
              <a:t> </a:t>
            </a:r>
            <a:r>
              <a:rPr lang="cs-CZ" dirty="0" err="1"/>
              <a:t>Cia</a:t>
            </a:r>
            <a:r>
              <a:rPr lang="cs-CZ" dirty="0"/>
              <a:t> </a:t>
            </a:r>
            <a:r>
              <a:rPr lang="cs-CZ" dirty="0" err="1"/>
              <a:t>Emgalagens</a:t>
            </a:r>
            <a:r>
              <a:rPr lang="cs-CZ" dirty="0"/>
              <a:t>, na kterém je každý den vytisknuta aktuální titulní stránka brazilského deníku. </a:t>
            </a:r>
          </a:p>
          <a:p>
            <a:pPr marL="0" indent="0">
              <a:buNone/>
            </a:pPr>
            <a:endParaRPr lang="cs-CZ" dirty="0"/>
          </a:p>
          <a:p>
            <a:pPr marL="0" indent="0">
              <a:buNone/>
            </a:pPr>
            <a:r>
              <a:rPr lang="cs-CZ" b="1" dirty="0"/>
              <a:t>II místo</a:t>
            </a:r>
            <a:r>
              <a:rPr lang="cs-CZ" dirty="0"/>
              <a:t>: </a:t>
            </a:r>
            <a:r>
              <a:rPr lang="cs-CZ" dirty="0" err="1"/>
              <a:t>Cardiff</a:t>
            </a:r>
            <a:r>
              <a:rPr lang="cs-CZ" dirty="0"/>
              <a:t> Group a její speciální plastové sudy na nápoje s vnitřním vakem, který prodlužuje trvanlivost</a:t>
            </a:r>
          </a:p>
          <a:p>
            <a:pPr marL="0" indent="0">
              <a:buNone/>
            </a:pPr>
            <a:endParaRPr lang="cs-CZ" dirty="0"/>
          </a:p>
          <a:p>
            <a:pPr marL="0" indent="0">
              <a:buNone/>
            </a:pPr>
            <a:r>
              <a:rPr lang="cs-CZ" b="1" dirty="0"/>
              <a:t>III místo: </a:t>
            </a:r>
          </a:p>
          <a:p>
            <a:pPr marL="0" indent="0">
              <a:buNone/>
            </a:pPr>
            <a:r>
              <a:rPr lang="cs-CZ" dirty="0"/>
              <a:t>(1/2) společnost </a:t>
            </a:r>
            <a:r>
              <a:rPr lang="cs-CZ" dirty="0" err="1"/>
              <a:t>Pitkit</a:t>
            </a:r>
            <a:r>
              <a:rPr lang="cs-CZ" dirty="0"/>
              <a:t> a její lahve s unikátním QR kódem, jenž po načtení poskytuje řadu dalších informací o pití.</a:t>
            </a:r>
          </a:p>
          <a:p>
            <a:pPr marL="0" indent="0">
              <a:buNone/>
            </a:pPr>
            <a:endParaRPr lang="cs-CZ" dirty="0"/>
          </a:p>
          <a:p>
            <a:pPr marL="0" indent="0">
              <a:buNone/>
            </a:pPr>
            <a:r>
              <a:rPr lang="cs-CZ" dirty="0"/>
              <a:t>(2/2) transportní koncept 4v1, který spočívá ve speciální dřevěné konstrukci, jež téměř dokonale využívá prostor v přepravním kontejneru. Zatímco v roce 2000 se takto v kontejneru přepravovaly dvě karoserie, od roku 2006 pak tři a po dalším vylepšení balení se nyní do kontejneru vejdou čtyři rozložené vozy.</a:t>
            </a:r>
          </a:p>
          <a:p>
            <a:endParaRPr lang="cs-CZ" dirty="0"/>
          </a:p>
        </p:txBody>
      </p:sp>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1340768"/>
            <a:ext cx="1565447" cy="1174085"/>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856" y="2564904"/>
            <a:ext cx="1136680" cy="888031"/>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7036" y="3454964"/>
            <a:ext cx="1691917" cy="1177292"/>
          </a:xfrm>
          <a:prstGeom prst="rect">
            <a:avLst/>
          </a:prstGeom>
        </p:spPr>
      </p:pic>
      <p:sp>
        <p:nvSpPr>
          <p:cNvPr id="10" name="TextovéPole 9"/>
          <p:cNvSpPr txBox="1"/>
          <p:nvPr/>
        </p:nvSpPr>
        <p:spPr>
          <a:xfrm>
            <a:off x="-9129" y="6241287"/>
            <a:ext cx="9252520" cy="253916"/>
          </a:xfrm>
          <a:prstGeom prst="rect">
            <a:avLst/>
          </a:prstGeom>
          <a:noFill/>
        </p:spPr>
        <p:txBody>
          <a:bodyPr wrap="square" rtlCol="0">
            <a:spAutoFit/>
          </a:bodyPr>
          <a:lstStyle/>
          <a:p>
            <a:r>
              <a:rPr lang="cs-CZ" sz="1050" dirty="0"/>
              <a:t>Zdroj: </a:t>
            </a:r>
            <a:r>
              <a:rPr lang="cs-CZ" sz="1050" dirty="0">
                <a:hlinkClick r:id="rId8"/>
              </a:rPr>
              <a:t>https://logistika.ihned.cz/c1-65743580-skodovka-ziskala-treti-misto-v-soutezi-o-nejlepsi-obal-sveta</a:t>
            </a:r>
            <a:r>
              <a:rPr lang="cs-CZ" sz="1050" dirty="0"/>
              <a:t> </a:t>
            </a:r>
            <a:r>
              <a:rPr lang="cs-CZ" sz="1050" dirty="0">
                <a:hlinkClick r:id="rId9"/>
              </a:rPr>
              <a:t>http://www.worldstar.org/winners/2017/presidents-award</a:t>
            </a:r>
            <a:r>
              <a:rPr lang="cs-CZ" sz="1050" dirty="0"/>
              <a:t> </a:t>
            </a:r>
          </a:p>
        </p:txBody>
      </p:sp>
    </p:spTree>
    <p:extLst>
      <p:ext uri="{BB962C8B-B14F-4D97-AF65-F5344CB8AC3E}">
        <p14:creationId xmlns:p14="http://schemas.microsoft.com/office/powerpoint/2010/main" val="60276338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Montážní sety Škoda </a:t>
            </a:r>
          </a:p>
        </p:txBody>
      </p:sp>
      <p:sp>
        <p:nvSpPr>
          <p:cNvPr id="3" name="Zástupný symbol pro obsah 2"/>
          <p:cNvSpPr>
            <a:spLocks noGrp="1"/>
          </p:cNvSpPr>
          <p:nvPr>
            <p:ph idx="1"/>
          </p:nvPr>
        </p:nvSpPr>
        <p:spPr/>
        <p:txBody>
          <a:bodyPr>
            <a:normAutofit fontScale="55000" lnSpcReduction="20000"/>
          </a:bodyPr>
          <a:lstStyle/>
          <a:p>
            <a:r>
              <a:rPr lang="en-US" b="1" dirty="0"/>
              <a:t>CKD (complete knocked-down)</a:t>
            </a:r>
            <a:r>
              <a:rPr lang="cs-CZ" dirty="0"/>
              <a:t>- CKD znamená, že se auto expeduje prakticky úplně rozložené. Díly nejsou nalakované ani svařené do </a:t>
            </a:r>
            <a:r>
              <a:rPr lang="cs-CZ" dirty="0" err="1"/>
              <a:t>podkompletů</a:t>
            </a:r>
            <a:r>
              <a:rPr lang="cs-CZ" dirty="0"/>
              <a:t>. </a:t>
            </a:r>
          </a:p>
          <a:p>
            <a:r>
              <a:rPr lang="en-US" b="1" dirty="0"/>
              <a:t>MKD (medium knocked-down) </a:t>
            </a:r>
            <a:r>
              <a:rPr lang="cs-CZ" dirty="0"/>
              <a:t>-z lakované karoserie a montážních dílů. </a:t>
            </a:r>
          </a:p>
          <a:p>
            <a:pPr marL="0" indent="0">
              <a:buNone/>
            </a:pPr>
            <a:r>
              <a:rPr lang="cs-CZ" sz="2900" dirty="0"/>
              <a:t>Lakované karoserie se ukládají na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a:t>
            </a:r>
          </a:p>
          <a:p>
            <a:pPr marL="0" indent="0">
              <a:buNone/>
            </a:pPr>
            <a:endParaRPr lang="cs-CZ" dirty="0"/>
          </a:p>
          <a:p>
            <a:endParaRPr lang="cs-CZ" dirty="0"/>
          </a:p>
          <a:p>
            <a:endParaRPr lang="cs-CZ" dirty="0"/>
          </a:p>
          <a:p>
            <a:endParaRPr lang="cs-CZ" dirty="0"/>
          </a:p>
          <a:p>
            <a:endParaRPr lang="cs-CZ" dirty="0"/>
          </a:p>
          <a:p>
            <a:endParaRPr lang="cs-CZ" dirty="0"/>
          </a:p>
          <a:p>
            <a:endParaRPr lang="cs-CZ" dirty="0"/>
          </a:p>
          <a:p>
            <a:r>
              <a:rPr lang="en-US" dirty="0"/>
              <a:t> </a:t>
            </a:r>
            <a:r>
              <a:rPr lang="en-US" b="1" dirty="0"/>
              <a:t>SKD (semi knocked-down)</a:t>
            </a:r>
            <a:r>
              <a:rPr lang="cs-CZ" dirty="0"/>
              <a:t>- SKD je kompletně smontovaná karoserie, zvlášť je pouze agregát a podvozek. Takto škodovky putují po železnici na Ukrajinu a do Kazachstánu</a:t>
            </a:r>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3277073"/>
            <a:ext cx="3111473" cy="1752796"/>
          </a:xfrm>
          <a:prstGeom prst="rect">
            <a:avLst/>
          </a:prstGeom>
        </p:spPr>
      </p:pic>
      <p:sp>
        <p:nvSpPr>
          <p:cNvPr id="5" name="TextovéPole 4"/>
          <p:cNvSpPr txBox="1"/>
          <p:nvPr/>
        </p:nvSpPr>
        <p:spPr>
          <a:xfrm>
            <a:off x="323528" y="6228020"/>
            <a:ext cx="6474593" cy="307777"/>
          </a:xfrm>
          <a:prstGeom prst="rect">
            <a:avLst/>
          </a:prstGeom>
          <a:noFill/>
        </p:spPr>
        <p:txBody>
          <a:bodyPr wrap="none" rtlCol="0">
            <a:spAutoFit/>
          </a:bodyPr>
          <a:lstStyle/>
          <a:p>
            <a:r>
              <a:rPr lang="cs-CZ" sz="1400" dirty="0"/>
              <a:t>Zdroj: </a:t>
            </a:r>
            <a:r>
              <a:rPr lang="cs-CZ" sz="1400" dirty="0">
                <a:hlinkClick r:id="rId6"/>
              </a:rPr>
              <a:t>https://logistika.ihned.cz/c1-65285700-skladani-puzzle-v-ckd-centru-skody-auto</a:t>
            </a:r>
            <a:r>
              <a:rPr lang="cs-CZ" sz="1400" dirty="0"/>
              <a:t> </a:t>
            </a:r>
          </a:p>
        </p:txBody>
      </p:sp>
    </p:spTree>
    <p:extLst>
      <p:ext uri="{BB962C8B-B14F-4D97-AF65-F5344CB8AC3E}">
        <p14:creationId xmlns:p14="http://schemas.microsoft.com/office/powerpoint/2010/main" val="132738264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Automatizace a informatizace</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97364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Automatizované systémy manipulace s materiálem</a:t>
            </a:r>
          </a:p>
        </p:txBody>
      </p:sp>
      <p:sp>
        <p:nvSpPr>
          <p:cNvPr id="3" name="Zástupný symbol pro obsah 2"/>
          <p:cNvSpPr>
            <a:spLocks noGrp="1"/>
          </p:cNvSpPr>
          <p:nvPr>
            <p:ph idx="1"/>
          </p:nvPr>
        </p:nvSpPr>
        <p:spPr/>
        <p:txBody>
          <a:bodyPr>
            <a:normAutofit/>
          </a:bodyPr>
          <a:lstStyle/>
          <a:p>
            <a:r>
              <a:rPr lang="cs-CZ" sz="1400" b="1" dirty="0">
                <a:solidFill>
                  <a:srgbClr val="C00000"/>
                </a:solidFill>
              </a:rPr>
              <a:t>Automatizované zakládací systémy </a:t>
            </a:r>
            <a:r>
              <a:rPr lang="cs-CZ" sz="1400" dirty="0"/>
              <a:t>tvoří speciální automatizovaný systém, jenž dokáže manipulovat s materiálem bez přítomnosti člověka. (</a:t>
            </a:r>
            <a:r>
              <a:rPr lang="cs-CZ" sz="1400" dirty="0" err="1"/>
              <a:t>zakladaš</a:t>
            </a:r>
            <a:r>
              <a:rPr lang="cs-CZ" sz="1400" dirty="0"/>
              <a:t> popřípadě jeřáb, který je schopen odebírat či umísťovat materiál, tzn. koordinace veškeré manipulační činnosti probíhá na základě vloženého softwaru). </a:t>
            </a:r>
          </a:p>
          <a:p>
            <a:pPr marL="0" indent="0">
              <a:buNone/>
            </a:pPr>
            <a:r>
              <a:rPr lang="cs-CZ" sz="1400" b="1" i="1" dirty="0"/>
              <a:t>Pohyb celého systému se realizuje tak, aby byl maximálně využit prostor pro skladování do výšek.</a:t>
            </a:r>
          </a:p>
          <a:p>
            <a:endParaRPr lang="cs-CZ" sz="1400" dirty="0"/>
          </a:p>
          <a:p>
            <a:r>
              <a:rPr lang="cs-CZ" sz="1400" b="1" dirty="0">
                <a:solidFill>
                  <a:srgbClr val="C00000"/>
                </a:solidFill>
              </a:rPr>
              <a:t>Automatizované skladovací systémy </a:t>
            </a:r>
            <a:r>
              <a:rPr lang="cs-CZ" sz="1400" dirty="0"/>
              <a:t>jsou charakteristické zejména dynamičností systému pro zvýšení produktivity a snížením celkových nákladů. Rovněž významnou výhodou je skutečnost, že poškození manipulovaného produktu je minimální. </a:t>
            </a:r>
          </a:p>
          <a:p>
            <a:pPr marL="0" indent="0">
              <a:buNone/>
            </a:pPr>
            <a:r>
              <a:rPr lang="cs-CZ" sz="1400" b="1" i="1" dirty="0"/>
              <a:t>Skladovací systémy dokážou vzájemně komunikovat v rámci sdílení dat a tím propojit jednotlivé prvky v jeden ucelený a přehledný skladovací systém s mnoha vazebními prvky, které díky své provázanosti dokážou reagovat na okamžitou změnu požadavku. </a:t>
            </a:r>
          </a:p>
          <a:p>
            <a:pPr marL="0" indent="0">
              <a:buNone/>
            </a:pPr>
            <a:endParaRPr lang="cs-CZ" sz="1400" b="1" i="1" dirty="0"/>
          </a:p>
          <a:p>
            <a:pPr marL="0" indent="0">
              <a:buNone/>
            </a:pPr>
            <a:endParaRPr lang="cs-CZ" sz="1400" b="1" i="1" dirty="0"/>
          </a:p>
          <a:p>
            <a:pPr marL="0" indent="0">
              <a:buNone/>
            </a:pPr>
            <a:r>
              <a:rPr lang="cs-CZ" sz="1400" dirty="0"/>
              <a:t>                                                                              </a:t>
            </a:r>
            <a:r>
              <a:rPr lang="cs-CZ" sz="1400" b="1" i="1" dirty="0"/>
              <a:t>                                    </a:t>
            </a:r>
          </a:p>
        </p:txBody>
      </p:sp>
      <p:pic>
        <p:nvPicPr>
          <p:cNvPr id="4" name="Obrázek 3"/>
          <p:cNvPicPr/>
          <p:nvPr/>
        </p:nvPicPr>
        <p:blipFill>
          <a:blip r:embed="rId5">
            <a:extLst>
              <a:ext uri="{28A0092B-C50C-407E-A947-70E740481C1C}">
                <a14:useLocalDpi xmlns:a14="http://schemas.microsoft.com/office/drawing/2010/main" val="0"/>
              </a:ext>
            </a:extLst>
          </a:blip>
          <a:stretch>
            <a:fillRect/>
          </a:stretch>
        </p:blipFill>
        <p:spPr>
          <a:xfrm>
            <a:off x="683568" y="4221088"/>
            <a:ext cx="3416300" cy="2260600"/>
          </a:xfrm>
          <a:prstGeom prst="rect">
            <a:avLst/>
          </a:prstGeom>
        </p:spPr>
      </p:pic>
      <p:sp>
        <p:nvSpPr>
          <p:cNvPr id="5" name="Obdélník 4"/>
          <p:cNvSpPr/>
          <p:nvPr/>
        </p:nvSpPr>
        <p:spPr>
          <a:xfrm>
            <a:off x="4099868" y="5805264"/>
            <a:ext cx="4572000" cy="523220"/>
          </a:xfrm>
          <a:prstGeom prst="rect">
            <a:avLst/>
          </a:prstGeom>
        </p:spPr>
        <p:txBody>
          <a:bodyPr>
            <a:spAutoFit/>
          </a:bodyPr>
          <a:lstStyle/>
          <a:p>
            <a:r>
              <a:rPr lang="fr-FR" sz="1400" dirty="0" err="1"/>
              <a:t>Plně</a:t>
            </a:r>
            <a:r>
              <a:rPr lang="fr-FR" sz="1400" dirty="0"/>
              <a:t> </a:t>
            </a:r>
            <a:r>
              <a:rPr lang="fr-FR" sz="1400" dirty="0" err="1"/>
              <a:t>automatický</a:t>
            </a:r>
            <a:r>
              <a:rPr lang="fr-FR" sz="1400" dirty="0"/>
              <a:t> </a:t>
            </a:r>
            <a:r>
              <a:rPr lang="fr-FR" sz="1400" dirty="0" err="1"/>
              <a:t>vidlicový</a:t>
            </a:r>
            <a:r>
              <a:rPr lang="fr-FR" sz="1400" dirty="0"/>
              <a:t> </a:t>
            </a:r>
            <a:r>
              <a:rPr lang="fr-FR" sz="1400" dirty="0" err="1"/>
              <a:t>zdvižný</a:t>
            </a:r>
            <a:r>
              <a:rPr lang="fr-FR" sz="1400" dirty="0"/>
              <a:t> </a:t>
            </a:r>
            <a:r>
              <a:rPr lang="fr-FR" sz="1400" dirty="0" err="1"/>
              <a:t>vozík</a:t>
            </a:r>
            <a:r>
              <a:rPr lang="fr-FR" sz="1400" dirty="0"/>
              <a:t> </a:t>
            </a:r>
            <a:r>
              <a:rPr lang="fr-FR" sz="1400" dirty="0" err="1"/>
              <a:t>bez</a:t>
            </a:r>
            <a:r>
              <a:rPr lang="fr-FR" sz="1400" dirty="0"/>
              <a:t> </a:t>
            </a:r>
            <a:r>
              <a:rPr lang="fr-FR" sz="1400" dirty="0" err="1"/>
              <a:t>řidiče</a:t>
            </a:r>
            <a:r>
              <a:rPr lang="fr-FR" sz="1400" dirty="0"/>
              <a:t> - série LINDE L16</a:t>
            </a:r>
            <a:endParaRPr lang="cs-CZ" sz="1400" dirty="0"/>
          </a:p>
        </p:txBody>
      </p:sp>
    </p:spTree>
    <p:extLst>
      <p:ext uri="{BB962C8B-B14F-4D97-AF65-F5344CB8AC3E}">
        <p14:creationId xmlns:p14="http://schemas.microsoft.com/office/powerpoint/2010/main" val="9051955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a:t>
            </a:r>
            <a:r>
              <a:rPr lang="en-US" b="1" dirty="0"/>
              <a:t>_Site od Toyota Material Handling</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a:t>Co dokáže Toyota </a:t>
            </a:r>
            <a:r>
              <a:rPr lang="cs-CZ" b="1" dirty="0" err="1"/>
              <a:t>I_Site</a:t>
            </a:r>
            <a:r>
              <a:rPr lang="cs-CZ" b="1" dirty="0"/>
              <a:t>? Zobrazí široké spektrum informací a umožňuje:</a:t>
            </a:r>
            <a:endParaRPr lang="cs-CZ" dirty="0"/>
          </a:p>
          <a:p>
            <a:pPr lvl="0"/>
            <a:r>
              <a:rPr lang="cs-CZ" dirty="0"/>
              <a:t>instalaci na vozík jakékoli značky,</a:t>
            </a:r>
          </a:p>
          <a:p>
            <a:pPr lvl="0"/>
            <a:r>
              <a:rPr lang="cs-CZ" dirty="0"/>
              <a:t>odhalení potenciálu úspor ve všech článcích procesu manipulace,</a:t>
            </a:r>
          </a:p>
          <a:p>
            <a:pPr lvl="0"/>
            <a:r>
              <a:rPr lang="cs-CZ" dirty="0"/>
              <a:t>každodenní řízení flotily na bezpečné bázi - přes počítač, tablet nebo mobil,</a:t>
            </a:r>
          </a:p>
          <a:p>
            <a:pPr lvl="0"/>
            <a:r>
              <a:rPr lang="cs-CZ" dirty="0"/>
              <a:t>sledování výkonu jednotlivých vozíků i řidičů, i celé flotily, a to i podle jednotlivých provozů, středisek nebo směn,</a:t>
            </a:r>
          </a:p>
          <a:p>
            <a:pPr lvl="0"/>
            <a:r>
              <a:rPr lang="cs-CZ" dirty="0"/>
              <a:t>sledování nárazů různé intenzity,</a:t>
            </a:r>
          </a:p>
          <a:p>
            <a:pPr lvl="0"/>
            <a:r>
              <a:rPr lang="cs-CZ" dirty="0"/>
              <a:t>získaní informací o využití a nabíjení baterií,</a:t>
            </a:r>
          </a:p>
          <a:p>
            <a:endParaRPr lang="cs-CZ" dirty="0"/>
          </a:p>
        </p:txBody>
      </p:sp>
    </p:spTree>
    <p:extLst>
      <p:ext uri="{BB962C8B-B14F-4D97-AF65-F5344CB8AC3E}">
        <p14:creationId xmlns:p14="http://schemas.microsoft.com/office/powerpoint/2010/main" val="12402122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457929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a:t>
            </a:r>
            <a:r>
              <a:rPr lang="en-US" b="1" dirty="0"/>
              <a:t>_Site od Toyota Material Handling</a:t>
            </a:r>
            <a:endParaRPr lang="cs-CZ" dirty="0"/>
          </a:p>
        </p:txBody>
      </p:sp>
      <p:sp>
        <p:nvSpPr>
          <p:cNvPr id="3" name="Zástupný symbol pro obsah 2"/>
          <p:cNvSpPr>
            <a:spLocks noGrp="1"/>
          </p:cNvSpPr>
          <p:nvPr>
            <p:ph idx="1"/>
          </p:nvPr>
        </p:nvSpPr>
        <p:spPr>
          <a:xfrm>
            <a:off x="457200" y="1600201"/>
            <a:ext cx="7859216" cy="3124944"/>
          </a:xfrm>
        </p:spPr>
        <p:txBody>
          <a:bodyPr>
            <a:normAutofit fontScale="70000" lnSpcReduction="20000"/>
          </a:bodyPr>
          <a:lstStyle/>
          <a:p>
            <a:r>
              <a:rPr lang="cs-CZ" b="1" dirty="0"/>
              <a:t>Vyhodnocování dat a reporty všeho druhu</a:t>
            </a:r>
            <a:endParaRPr lang="cs-CZ" dirty="0"/>
          </a:p>
          <a:p>
            <a:r>
              <a:rPr lang="cs-CZ" b="1" dirty="0"/>
              <a:t>Využití strojů, kolize, baterie, řidiči - vše je pod kontrolou</a:t>
            </a:r>
            <a:endParaRPr lang="cs-CZ" dirty="0"/>
          </a:p>
          <a:p>
            <a:r>
              <a:rPr lang="cs-CZ" b="1" dirty="0"/>
              <a:t>Systém zaznamenává nárazy vozíků. Jak takovou situaci rozpozná?</a:t>
            </a:r>
            <a:endParaRPr lang="cs-CZ" dirty="0"/>
          </a:p>
          <a:p>
            <a:r>
              <a:rPr lang="cs-CZ" b="1" dirty="0"/>
              <a:t>Předprovozní kontroly, sledování nárazů</a:t>
            </a:r>
            <a:endParaRPr lang="cs-CZ" dirty="0"/>
          </a:p>
          <a:p>
            <a:r>
              <a:rPr lang="cs-CZ" b="1" dirty="0"/>
              <a:t>Optimální péče o baterie v režii Toyota I_ </a:t>
            </a:r>
            <a:r>
              <a:rPr lang="cs-CZ" b="1" dirty="0" err="1"/>
              <a:t>Site</a:t>
            </a:r>
            <a:endParaRPr lang="cs-CZ" dirty="0"/>
          </a:p>
          <a:p>
            <a:r>
              <a:rPr lang="cs-CZ" b="1" dirty="0"/>
              <a:t>Lehčí život se čtečkou Smart Access</a:t>
            </a:r>
            <a:endParaRPr lang="cs-CZ" dirty="0"/>
          </a:p>
          <a:p>
            <a:r>
              <a:rPr lang="cs-CZ" b="1" dirty="0"/>
              <a:t>Řízení flotily vozíků na dálku</a:t>
            </a:r>
            <a:endParaRPr lang="cs-CZ" dirty="0"/>
          </a:p>
          <a:p>
            <a:endParaRPr lang="cs-CZ" dirty="0"/>
          </a:p>
        </p:txBody>
      </p:sp>
      <p:pic>
        <p:nvPicPr>
          <p:cNvPr id="4" name="Obrázek 3"/>
          <p:cNvPicPr/>
          <p:nvPr/>
        </p:nvPicPr>
        <p:blipFill>
          <a:blip r:embed="rId4" cstate="print">
            <a:extLst>
              <a:ext uri="{28A0092B-C50C-407E-A947-70E740481C1C}">
                <a14:useLocalDpi xmlns:a14="http://schemas.microsoft.com/office/drawing/2010/main" val="0"/>
              </a:ext>
            </a:extLst>
          </a:blip>
          <a:stretch>
            <a:fillRect/>
          </a:stretch>
        </p:blipFill>
        <p:spPr>
          <a:xfrm>
            <a:off x="4716016" y="4892612"/>
            <a:ext cx="4320520" cy="1965826"/>
          </a:xfrm>
          <a:prstGeom prst="rect">
            <a:avLst/>
          </a:prstGeom>
        </p:spPr>
      </p:pic>
    </p:spTree>
    <p:extLst>
      <p:ext uri="{BB962C8B-B14F-4D97-AF65-F5344CB8AC3E}">
        <p14:creationId xmlns:p14="http://schemas.microsoft.com/office/powerpoint/2010/main" val="118609245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Aktuální výzvy Logistiky 4.0</a:t>
            </a:r>
          </a:p>
        </p:txBody>
      </p:sp>
      <p:sp>
        <p:nvSpPr>
          <p:cNvPr id="3" name="Zástupný symbol pro obsah 2"/>
          <p:cNvSpPr>
            <a:spLocks noGrp="1"/>
          </p:cNvSpPr>
          <p:nvPr>
            <p:ph idx="1"/>
          </p:nvPr>
        </p:nvSpPr>
        <p:spPr/>
        <p:txBody>
          <a:bodyPr/>
          <a:lstStyle/>
          <a:p>
            <a:pPr marL="571500" indent="-571500">
              <a:buFont typeface="+mj-lt"/>
              <a:buAutoNum type="romanUcPeriod"/>
            </a:pPr>
            <a:r>
              <a:rPr lang="cs-CZ" b="1" dirty="0"/>
              <a:t>Automatizace</a:t>
            </a:r>
          </a:p>
          <a:p>
            <a:pPr marL="571500" indent="-571500">
              <a:buFont typeface="+mj-lt"/>
              <a:buAutoNum type="romanUcPeriod"/>
            </a:pPr>
            <a:r>
              <a:rPr lang="cs-CZ" b="1" dirty="0"/>
              <a:t>Vzdělávání</a:t>
            </a:r>
          </a:p>
          <a:p>
            <a:pPr marL="571500" indent="-571500">
              <a:buFont typeface="+mj-lt"/>
              <a:buAutoNum type="romanUcPeriod"/>
            </a:pPr>
            <a:r>
              <a:rPr lang="cs-CZ" b="1" dirty="0"/>
              <a:t>Doprava (Last Mile </a:t>
            </a:r>
            <a:r>
              <a:rPr lang="cs-CZ" b="1" dirty="0" err="1"/>
              <a:t>delivery</a:t>
            </a:r>
            <a:r>
              <a:rPr lang="cs-CZ" b="1" dirty="0"/>
              <a:t>)</a:t>
            </a:r>
          </a:p>
          <a:p>
            <a:pPr marL="571500" indent="-571500">
              <a:buFont typeface="+mj-lt"/>
              <a:buAutoNum type="romanUcPeriod"/>
            </a:pPr>
            <a:r>
              <a:rPr lang="cs-CZ" b="1" dirty="0"/>
              <a:t>Zelená logistika</a:t>
            </a:r>
          </a:p>
          <a:p>
            <a:pPr marL="571500" indent="-571500">
              <a:buFont typeface="+mj-lt"/>
              <a:buAutoNum type="romanUcPeriod"/>
            </a:pPr>
            <a:r>
              <a:rPr lang="cs-CZ" b="1" dirty="0"/>
              <a:t>Online prodej (potraviny, oblečení)</a:t>
            </a:r>
          </a:p>
        </p:txBody>
      </p:sp>
    </p:spTree>
    <p:extLst>
      <p:ext uri="{BB962C8B-B14F-4D97-AF65-F5344CB8AC3E}">
        <p14:creationId xmlns:p14="http://schemas.microsoft.com/office/powerpoint/2010/main" val="41990274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 Automatizace: novinky (1/3)</a:t>
            </a:r>
          </a:p>
        </p:txBody>
      </p:sp>
      <p:sp>
        <p:nvSpPr>
          <p:cNvPr id="3" name="Zástupný symbol pro obsah 2"/>
          <p:cNvSpPr>
            <a:spLocks noGrp="1"/>
          </p:cNvSpPr>
          <p:nvPr>
            <p:ph idx="1"/>
          </p:nvPr>
        </p:nvSpPr>
        <p:spPr>
          <a:xfrm>
            <a:off x="457200" y="1600201"/>
            <a:ext cx="8229600" cy="2044823"/>
          </a:xfrm>
        </p:spPr>
        <p:txBody>
          <a:bodyPr>
            <a:normAutofit fontScale="55000" lnSpcReduction="20000"/>
          </a:bodyPr>
          <a:lstStyle/>
          <a:p>
            <a:pPr marL="514350" indent="-514350">
              <a:buFont typeface="+mj-lt"/>
              <a:buAutoNum type="arabicParenR"/>
            </a:pPr>
            <a:r>
              <a:rPr lang="cs-CZ" b="1" dirty="0"/>
              <a:t>Automatizované vozíky Linde </a:t>
            </a:r>
            <a:r>
              <a:rPr lang="cs-CZ" dirty="0"/>
              <a:t>se ubírají směrem paměti prostoru u robotů. Vozík pamatuje jak vypadá sklad a kde co se nachází. Jsou řízené automaticky a jezdí podle předem stanovené cesty.</a:t>
            </a:r>
          </a:p>
          <a:p>
            <a:pPr marL="514350" indent="-514350">
              <a:buFont typeface="+mj-lt"/>
              <a:buAutoNum type="arabicParenR"/>
            </a:pPr>
            <a:r>
              <a:rPr lang="cs-CZ" b="1" dirty="0"/>
              <a:t>ŠKODA AUTO</a:t>
            </a:r>
            <a:r>
              <a:rPr lang="cs-CZ" dirty="0"/>
              <a:t>: závod zavádí/ zkouší použití chytrých brýlí pro vychystávání materiálu. </a:t>
            </a:r>
          </a:p>
          <a:p>
            <a:pPr marL="514350" indent="-514350">
              <a:buFont typeface="+mj-lt"/>
              <a:buAutoNum type="arabicParenR"/>
            </a:pPr>
            <a:r>
              <a:rPr lang="cs-CZ" b="1" dirty="0" err="1"/>
              <a:t>Drone</a:t>
            </a:r>
            <a:r>
              <a:rPr lang="cs-CZ" b="1" dirty="0"/>
              <a:t> </a:t>
            </a:r>
            <a:r>
              <a:rPr lang="cs-CZ" b="1" dirty="0" err="1"/>
              <a:t>services</a:t>
            </a:r>
            <a:r>
              <a:rPr lang="cs-CZ" dirty="0"/>
              <a:t>: probíhá certifikace a oprava/ doplnění evropské a české legislativy ohledně </a:t>
            </a:r>
            <a:r>
              <a:rPr lang="cs-CZ" dirty="0" err="1"/>
              <a:t>bezpilotového</a:t>
            </a:r>
            <a:r>
              <a:rPr lang="cs-CZ" dirty="0"/>
              <a:t> lítaní. </a:t>
            </a:r>
            <a:r>
              <a:rPr lang="cs-CZ" dirty="0" err="1"/>
              <a:t>Drony</a:t>
            </a:r>
            <a:r>
              <a:rPr lang="cs-CZ" dirty="0"/>
              <a:t> v nejbližší buducnosti budou moci se pohybovat jak uvnitř, tak i mezi logistickými centry.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83019"/>
            <a:ext cx="3085722" cy="224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077072"/>
            <a:ext cx="3653457" cy="245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66567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I. Automatizace: novinky (2/3)</a:t>
            </a:r>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b="1" i="1" dirty="0"/>
              <a:t>Zebra </a:t>
            </a:r>
            <a:r>
              <a:rPr lang="cs-CZ" b="1" i="1" dirty="0" err="1"/>
              <a:t>technologies</a:t>
            </a:r>
            <a:endParaRPr lang="cs-CZ" b="1" i="1" dirty="0"/>
          </a:p>
          <a:p>
            <a:pPr marL="0" indent="0">
              <a:buNone/>
            </a:pPr>
            <a:r>
              <a:rPr lang="cs-CZ" b="1" u="sng" dirty="0"/>
              <a:t>Současný stav: </a:t>
            </a:r>
            <a:r>
              <a:rPr lang="cs-CZ" dirty="0"/>
              <a:t>evoluce nástrojů a revoluce tvorby a řízení dat. Většinou se kamiony plní jen na 60-70 procent</a:t>
            </a:r>
          </a:p>
          <a:p>
            <a:pPr marL="0" indent="0">
              <a:buNone/>
            </a:pPr>
            <a:r>
              <a:rPr lang="cs-CZ" b="1" u="sng" dirty="0"/>
              <a:t>Nabízené řešení: </a:t>
            </a:r>
          </a:p>
          <a:p>
            <a:r>
              <a:rPr lang="cs-CZ" dirty="0"/>
              <a:t>Virtuální sklad,</a:t>
            </a:r>
          </a:p>
          <a:p>
            <a:r>
              <a:rPr lang="cs-CZ" dirty="0"/>
              <a:t>Transportní logistika- řešení pro monitorování plnění prostoru v kamionech: - trailer </a:t>
            </a:r>
            <a:r>
              <a:rPr lang="cs-CZ" dirty="0" err="1"/>
              <a:t>analytics</a:t>
            </a:r>
            <a:r>
              <a:rPr lang="cs-CZ" dirty="0"/>
              <a:t> (RGB, DEPTH), skenování plnění prostor, </a:t>
            </a:r>
            <a:r>
              <a:rPr lang="en-US" dirty="0"/>
              <a:t>load rate, cu scare (space utilization)</a:t>
            </a:r>
            <a:endParaRPr lang="cs-CZ" dirty="0"/>
          </a:p>
          <a:p>
            <a:endParaRPr lang="cs-CZ" dirty="0"/>
          </a:p>
        </p:txBody>
      </p:sp>
    </p:spTree>
    <p:extLst>
      <p:ext uri="{BB962C8B-B14F-4D97-AF65-F5344CB8AC3E}">
        <p14:creationId xmlns:p14="http://schemas.microsoft.com/office/powerpoint/2010/main" val="277607180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 Automatizace: novinky (3/3)</a:t>
            </a:r>
          </a:p>
        </p:txBody>
      </p:sp>
      <p:sp>
        <p:nvSpPr>
          <p:cNvPr id="3" name="Zástupný symbol pro obsah 2"/>
          <p:cNvSpPr>
            <a:spLocks noGrp="1"/>
          </p:cNvSpPr>
          <p:nvPr>
            <p:ph idx="1"/>
          </p:nvPr>
        </p:nvSpPr>
        <p:spPr>
          <a:xfrm>
            <a:off x="457200" y="1600201"/>
            <a:ext cx="8229600" cy="3052936"/>
          </a:xfrm>
        </p:spPr>
        <p:txBody>
          <a:bodyPr/>
          <a:lstStyle/>
          <a:p>
            <a:r>
              <a:rPr lang="cs-CZ" dirty="0"/>
              <a:t>Budoucnost je za autonomní logistikou</a:t>
            </a:r>
          </a:p>
          <a:p>
            <a:r>
              <a:rPr lang="cs-CZ" b="1" dirty="0"/>
              <a:t>ŠKODA: </a:t>
            </a:r>
            <a:r>
              <a:rPr lang="cs-CZ" dirty="0"/>
              <a:t>systém FTS zaměnil 3 pracovníky interní logistiky (podrobněji o FTS tady </a:t>
            </a:r>
            <a:r>
              <a:rPr lang="cs-CZ" dirty="0">
                <a:hlinkClick r:id="rId4"/>
              </a:rPr>
              <a:t>http://www.skoda-auto.cz/</a:t>
            </a:r>
            <a:r>
              <a:rPr lang="cs-CZ" dirty="0" err="1">
                <a:hlinkClick r:id="rId4"/>
              </a:rPr>
              <a:t>news</a:t>
            </a:r>
            <a:r>
              <a:rPr lang="cs-CZ" dirty="0">
                <a:hlinkClick r:id="rId4"/>
              </a:rPr>
              <a:t>/2013-11-25-moderni-logistika-skoda</a:t>
            </a:r>
            <a:r>
              <a:rPr lang="cs-CZ" dirty="0"/>
              <a:t>) </a:t>
            </a:r>
          </a:p>
          <a:p>
            <a:endParaRPr lang="cs-CZ" dirty="0"/>
          </a:p>
        </p:txBody>
      </p:sp>
    </p:spTree>
    <p:extLst>
      <p:ext uri="{BB962C8B-B14F-4D97-AF65-F5344CB8AC3E}">
        <p14:creationId xmlns:p14="http://schemas.microsoft.com/office/powerpoint/2010/main" val="388616355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I. Automatizace: </a:t>
            </a:r>
            <a:r>
              <a:rPr lang="cs-CZ" b="1" dirty="0" err="1"/>
              <a:t>Kiekert</a:t>
            </a:r>
            <a:r>
              <a:rPr lang="cs-CZ" b="1" dirty="0"/>
              <a:t> case study. Optimalizace ve skladování </a:t>
            </a:r>
          </a:p>
        </p:txBody>
      </p:sp>
      <p:sp>
        <p:nvSpPr>
          <p:cNvPr id="3" name="Zástupný symbol pro obsah 2"/>
          <p:cNvSpPr>
            <a:spLocks noGrp="1"/>
          </p:cNvSpPr>
          <p:nvPr>
            <p:ph idx="1"/>
          </p:nvPr>
        </p:nvSpPr>
        <p:spPr>
          <a:xfrm>
            <a:off x="457200" y="1600201"/>
            <a:ext cx="8229600" cy="1828800"/>
          </a:xfrm>
        </p:spPr>
        <p:txBody>
          <a:bodyPr>
            <a:normAutofit fontScale="47500" lnSpcReduction="20000"/>
          </a:bodyPr>
          <a:lstStyle/>
          <a:p>
            <a:r>
              <a:rPr lang="cs-CZ" dirty="0" err="1"/>
              <a:t>Kiekert</a:t>
            </a:r>
            <a:r>
              <a:rPr lang="cs-CZ" dirty="0"/>
              <a:t> se zabývá výrobou zamykacích systémů pro různé typy aut. Velice široká škála odběratelů (VW, Audi, Škoda, Maserati…). </a:t>
            </a:r>
            <a:endParaRPr lang="cs-CZ" b="1" dirty="0"/>
          </a:p>
          <a:p>
            <a:r>
              <a:rPr lang="cs-CZ" b="1" dirty="0"/>
              <a:t>Výchozí stav</a:t>
            </a:r>
            <a:r>
              <a:rPr lang="cs-CZ" dirty="0"/>
              <a:t>: malé díly, tedy skladování se provádí v paletách. Odběr na jednotlivé zakázky je drobný. </a:t>
            </a:r>
          </a:p>
          <a:p>
            <a:r>
              <a:rPr lang="cs-CZ" b="1" dirty="0"/>
              <a:t>Řešení: </a:t>
            </a:r>
            <a:r>
              <a:rPr lang="cs-CZ" dirty="0"/>
              <a:t>byl použit automatizovaný skladový systém, na základě požadavku výroby je ze skladu vyvezen  potřebný materiál.  Rozdělování palet je automatizované ( byla snížená rozebírací zóna). Používá se shromažďování malých zásilek do větší ( při komunikaci skladu s výrobní linkou)</a:t>
            </a:r>
          </a:p>
          <a:p>
            <a:r>
              <a:rPr lang="cs-CZ" b="1" dirty="0"/>
              <a:t>Výsledek automatizace skladu: </a:t>
            </a:r>
            <a:r>
              <a:rPr lang="cs-CZ" dirty="0"/>
              <a:t>-20 skladníků, + údržba systému</a:t>
            </a:r>
          </a:p>
          <a:p>
            <a:pPr marL="0" indent="0">
              <a:buNone/>
            </a:pPr>
            <a:endParaRPr lang="cs-CZ" dirty="0"/>
          </a:p>
        </p:txBody>
      </p:sp>
      <p:pic>
        <p:nvPicPr>
          <p:cNvPr id="4" name="Obrázek 3" descr="\\iis.loc\shares\mvso\users\ChytilovaE\Dokumenty\Zona Logistika\IMG_20170420_1005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429000"/>
            <a:ext cx="2520280" cy="3043585"/>
          </a:xfrm>
          <a:prstGeom prst="rect">
            <a:avLst/>
          </a:prstGeom>
          <a:noFill/>
          <a:ln>
            <a:noFill/>
          </a:ln>
        </p:spPr>
      </p:pic>
    </p:spTree>
    <p:extLst>
      <p:ext uri="{BB962C8B-B14F-4D97-AF65-F5344CB8AC3E}">
        <p14:creationId xmlns:p14="http://schemas.microsoft.com/office/powerpoint/2010/main" val="21422591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II. Vzdělávání</a:t>
            </a:r>
          </a:p>
        </p:txBody>
      </p:sp>
      <p:sp>
        <p:nvSpPr>
          <p:cNvPr id="3" name="Zástupný symbol pro obsah 2"/>
          <p:cNvSpPr>
            <a:spLocks noGrp="1"/>
          </p:cNvSpPr>
          <p:nvPr>
            <p:ph idx="1"/>
          </p:nvPr>
        </p:nvSpPr>
        <p:spPr/>
        <p:txBody>
          <a:bodyPr>
            <a:normAutofit fontScale="92500" lnSpcReduction="10000"/>
          </a:bodyPr>
          <a:lstStyle/>
          <a:p>
            <a:r>
              <a:rPr lang="cs-CZ" dirty="0"/>
              <a:t>Bude kladen stále větší důraz na kvalifikaci pracovníků, operátorů výroby a logistiky.</a:t>
            </a:r>
          </a:p>
          <a:p>
            <a:r>
              <a:rPr lang="cs-CZ" b="1" dirty="0"/>
              <a:t>ALZA</a:t>
            </a:r>
            <a:r>
              <a:rPr lang="cs-CZ" dirty="0"/>
              <a:t>: v současném školství chybí důraz na praxi a lidí (absolventy), kteří jsou schopni vymýšlet a implementovat nové nápady. </a:t>
            </a:r>
          </a:p>
          <a:p>
            <a:r>
              <a:rPr lang="cs-CZ" dirty="0"/>
              <a:t>Firmy aktivně spolupracují se školami: exkurze (ŠKODA), přednášky (</a:t>
            </a:r>
            <a:r>
              <a:rPr lang="cs-CZ" dirty="0" err="1"/>
              <a:t>Alza</a:t>
            </a:r>
            <a:r>
              <a:rPr lang="cs-CZ" dirty="0"/>
              <a:t>, ŠKODA, </a:t>
            </a:r>
            <a:r>
              <a:rPr lang="cs-CZ" dirty="0" err="1"/>
              <a:t>Drony</a:t>
            </a:r>
            <a:r>
              <a:rPr lang="cs-CZ" dirty="0"/>
              <a:t> </a:t>
            </a:r>
            <a:r>
              <a:rPr lang="cs-CZ" dirty="0" err="1"/>
              <a:t>Services</a:t>
            </a:r>
            <a:r>
              <a:rPr lang="cs-CZ" dirty="0"/>
              <a:t>), stáže pro studenty SŠ a VŠ (ŠKODA, KIEKERT), věda a výzkum ( </a:t>
            </a:r>
            <a:r>
              <a:rPr lang="cs-CZ" dirty="0" err="1"/>
              <a:t>Drony</a:t>
            </a:r>
            <a:r>
              <a:rPr lang="cs-CZ" dirty="0"/>
              <a:t> </a:t>
            </a:r>
            <a:r>
              <a:rPr lang="cs-CZ" dirty="0" err="1"/>
              <a:t>services</a:t>
            </a:r>
            <a:r>
              <a:rPr lang="cs-CZ" dirty="0"/>
              <a:t>, BP a MP v ŠKODA auto)</a:t>
            </a:r>
          </a:p>
        </p:txBody>
      </p:sp>
    </p:spTree>
    <p:extLst>
      <p:ext uri="{BB962C8B-B14F-4D97-AF65-F5344CB8AC3E}">
        <p14:creationId xmlns:p14="http://schemas.microsoft.com/office/powerpoint/2010/main" val="240721828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III. Doprava (Last Mile </a:t>
            </a:r>
            <a:r>
              <a:rPr lang="cs-CZ" b="1" dirty="0" err="1"/>
              <a:t>delivery</a:t>
            </a:r>
            <a:r>
              <a:rPr lang="cs-CZ" b="1" dirty="0"/>
              <a:t>)</a:t>
            </a:r>
          </a:p>
        </p:txBody>
      </p:sp>
      <p:sp>
        <p:nvSpPr>
          <p:cNvPr id="3" name="Zástupný symbol pro obsah 2"/>
          <p:cNvSpPr>
            <a:spLocks noGrp="1"/>
          </p:cNvSpPr>
          <p:nvPr>
            <p:ph idx="1"/>
          </p:nvPr>
        </p:nvSpPr>
        <p:spPr>
          <a:xfrm>
            <a:off x="457200" y="1600200"/>
            <a:ext cx="3754760" cy="4525963"/>
          </a:xfrm>
        </p:spPr>
        <p:txBody>
          <a:bodyPr>
            <a:normAutofit fontScale="77500" lnSpcReduction="20000"/>
          </a:bodyPr>
          <a:lstStyle/>
          <a:p>
            <a:r>
              <a:rPr lang="cs-CZ" b="1" dirty="0"/>
              <a:t>Linde: </a:t>
            </a:r>
            <a:r>
              <a:rPr lang="cs-CZ" dirty="0"/>
              <a:t>Last mile </a:t>
            </a:r>
            <a:r>
              <a:rPr lang="cs-CZ" dirty="0" err="1"/>
              <a:t>delivery</a:t>
            </a:r>
            <a:r>
              <a:rPr lang="cs-CZ" dirty="0"/>
              <a:t>, </a:t>
            </a:r>
            <a:r>
              <a:rPr lang="cs-CZ" dirty="0" err="1"/>
              <a:t>balikomat</a:t>
            </a:r>
            <a:r>
              <a:rPr lang="cs-CZ" dirty="0"/>
              <a:t>- aktuální problémy logistiky</a:t>
            </a:r>
          </a:p>
          <a:p>
            <a:r>
              <a:rPr lang="cs-CZ" b="1" dirty="0" err="1"/>
              <a:t>Panattoni</a:t>
            </a:r>
            <a:r>
              <a:rPr lang="cs-CZ" b="1" dirty="0"/>
              <a:t> </a:t>
            </a:r>
            <a:r>
              <a:rPr lang="cs-CZ" b="1" dirty="0" err="1"/>
              <a:t>Europe</a:t>
            </a:r>
            <a:r>
              <a:rPr lang="cs-CZ" b="1" dirty="0"/>
              <a:t>: </a:t>
            </a:r>
            <a:r>
              <a:rPr lang="cs-CZ" dirty="0"/>
              <a:t>City logistika</a:t>
            </a:r>
          </a:p>
          <a:p>
            <a:r>
              <a:rPr lang="cs-CZ" b="1" dirty="0"/>
              <a:t>Košík. CZ, Rohlík CZ, </a:t>
            </a:r>
            <a:r>
              <a:rPr lang="cs-CZ" b="1" dirty="0" err="1"/>
              <a:t>Kolonial</a:t>
            </a:r>
            <a:r>
              <a:rPr lang="cs-CZ" b="1" dirty="0"/>
              <a:t>: </a:t>
            </a:r>
            <a:r>
              <a:rPr lang="cs-CZ" dirty="0"/>
              <a:t>největším problémem při online prodeji potravin je last mile </a:t>
            </a:r>
            <a:r>
              <a:rPr lang="cs-CZ" dirty="0" err="1"/>
              <a:t>delivery</a:t>
            </a:r>
            <a:r>
              <a:rPr lang="cs-CZ" dirty="0"/>
              <a:t> (nečekané událostí na cestě, rentabilita cest atd.)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00808"/>
            <a:ext cx="3695303" cy="357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04385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IV. Logistika a životní prostředí</a:t>
            </a:r>
          </a:p>
        </p:txBody>
      </p:sp>
      <p:sp>
        <p:nvSpPr>
          <p:cNvPr id="3" name="Zástupný symbol pro obsah 2"/>
          <p:cNvSpPr>
            <a:spLocks noGrp="1"/>
          </p:cNvSpPr>
          <p:nvPr>
            <p:ph idx="1"/>
          </p:nvPr>
        </p:nvSpPr>
        <p:spPr>
          <a:xfrm>
            <a:off x="457200" y="1600201"/>
            <a:ext cx="8229600" cy="2476872"/>
          </a:xfrm>
        </p:spPr>
        <p:txBody>
          <a:bodyPr>
            <a:normAutofit fontScale="55000" lnSpcReduction="20000"/>
          </a:bodyPr>
          <a:lstStyle/>
          <a:p>
            <a:r>
              <a:rPr lang="cs-CZ" b="1" dirty="0"/>
              <a:t>IBSCD LAB: </a:t>
            </a:r>
            <a:r>
              <a:rPr lang="cs-CZ" dirty="0"/>
              <a:t>Až 54</a:t>
            </a:r>
            <a:r>
              <a:rPr lang="en-US" dirty="0"/>
              <a:t>% </a:t>
            </a:r>
            <a:r>
              <a:rPr lang="cs-CZ" dirty="0"/>
              <a:t> dřevěných palet jsou jednorázové. Nejdůležitější je prevence vzniku odpadů. Je nezbytné stále hledat nové možností (alternativního) využití již použitých věcí. </a:t>
            </a:r>
          </a:p>
          <a:p>
            <a:r>
              <a:rPr lang="cs-CZ" b="1" dirty="0"/>
              <a:t>ŠKODA: </a:t>
            </a:r>
            <a:r>
              <a:rPr lang="cs-CZ" dirty="0"/>
              <a:t>Při výrobě a logistice se klade důraz na využití moderních technologií a šetření životního prostředí (zelená logistika, šetrné obalové hospodářství, využití alternativních paliv, CNG paliva pro linkovou přepravu, snížení počtu cest)</a:t>
            </a:r>
          </a:p>
          <a:p>
            <a:r>
              <a:rPr lang="cs-CZ" b="1" dirty="0"/>
              <a:t>ALZA: </a:t>
            </a:r>
            <a:r>
              <a:rPr lang="cs-CZ" dirty="0"/>
              <a:t>využití elektromobilů, zateplení skladu, obalové hospodářství (recyklace), šetrnost k energiím</a:t>
            </a:r>
          </a:p>
          <a:p>
            <a:r>
              <a:rPr lang="cs-CZ" b="1" dirty="0" err="1"/>
              <a:t>Kiekert</a:t>
            </a:r>
            <a:r>
              <a:rPr lang="cs-CZ" b="1" dirty="0"/>
              <a:t>: </a:t>
            </a:r>
            <a:r>
              <a:rPr lang="cs-CZ" dirty="0"/>
              <a:t>CNG palivo pro interní komunikaci, vytápění hal a </a:t>
            </a:r>
            <a:r>
              <a:rPr lang="cs-CZ" dirty="0" err="1"/>
              <a:t>kanc</a:t>
            </a:r>
            <a:r>
              <a:rPr lang="cs-CZ" dirty="0"/>
              <a:t>. prostor odpadním teplem z výroby.</a:t>
            </a:r>
          </a:p>
          <a:p>
            <a:endParaRPr lang="cs-CZ"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6" y="4365104"/>
            <a:ext cx="2765878" cy="206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685528"/>
            <a:ext cx="2952595" cy="1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223348"/>
            <a:ext cx="3347864" cy="239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71994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(1/4)</a:t>
            </a:r>
          </a:p>
        </p:txBody>
      </p:sp>
      <p:sp>
        <p:nvSpPr>
          <p:cNvPr id="3" name="Zástupný symbol pro obsah 2"/>
          <p:cNvSpPr>
            <a:spLocks noGrp="1"/>
          </p:cNvSpPr>
          <p:nvPr>
            <p:ph idx="1"/>
          </p:nvPr>
        </p:nvSpPr>
        <p:spPr>
          <a:xfrm>
            <a:off x="457200" y="1600201"/>
            <a:ext cx="8229600" cy="2620888"/>
          </a:xfrm>
        </p:spPr>
        <p:txBody>
          <a:bodyPr>
            <a:normAutofit fontScale="62500" lnSpcReduction="20000"/>
          </a:bodyPr>
          <a:lstStyle/>
          <a:p>
            <a:pPr marL="0" indent="0" algn="ctr">
              <a:buNone/>
            </a:pPr>
            <a:r>
              <a:rPr lang="cs-CZ" b="1" dirty="0"/>
              <a:t>3D tisk v Continental </a:t>
            </a:r>
            <a:r>
              <a:rPr lang="cs-CZ" b="1" dirty="0" err="1"/>
              <a:t>Automotive</a:t>
            </a:r>
            <a:r>
              <a:rPr lang="cs-CZ" b="1" dirty="0"/>
              <a:t> Czech Republic </a:t>
            </a:r>
          </a:p>
          <a:p>
            <a:pPr>
              <a:buFontTx/>
              <a:buChar char="-"/>
            </a:pPr>
            <a:r>
              <a:rPr lang="cs-CZ" dirty="0"/>
              <a:t>3D tisk stále nabírá na významností. </a:t>
            </a:r>
          </a:p>
          <a:p>
            <a:pPr>
              <a:buFontTx/>
              <a:buChar char="-"/>
            </a:pPr>
            <a:r>
              <a:rPr lang="cs-CZ" dirty="0"/>
              <a:t>Aktuálně ve společností se používá pro tvorbu prototypu obalu pro dodávané komponenty. Vývojové stadium pomoci 3D tisku ze zkrátilo z 3 měsíců na 3 týdny.</a:t>
            </a:r>
          </a:p>
          <a:p>
            <a:pPr>
              <a:buFontTx/>
              <a:buChar char="-"/>
            </a:pPr>
            <a:r>
              <a:rPr lang="cs-CZ" dirty="0"/>
              <a:t>Obaly jsou opakovatelně použitelné a recyklovatelné. Je neustálá snaha o zdokonalování a snížení „zabalování a transportace vzduchu“.</a:t>
            </a:r>
          </a:p>
          <a:p>
            <a:pPr>
              <a:buFontTx/>
              <a:buChar char="-"/>
            </a:pPr>
            <a:r>
              <a:rPr lang="cs-CZ" dirty="0"/>
              <a:t>Mezi investice patří vzdělání lidí, hardware a software, 3D tiskárna atd.</a:t>
            </a:r>
          </a:p>
          <a:p>
            <a:pPr>
              <a:buFontTx/>
              <a:buChar char="-"/>
            </a:pPr>
            <a:endParaRPr lang="cs-CZ"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 y="4509120"/>
            <a:ext cx="25431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972548"/>
            <a:ext cx="2410573" cy="172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277" y="4651395"/>
            <a:ext cx="28003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008458"/>
            <a:ext cx="23431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7625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a:p>
            <a:endParaRPr lang="cs-CZ" dirty="0"/>
          </a:p>
          <a:p>
            <a:r>
              <a:rPr lang="cs-CZ" dirty="0" err="1"/>
              <a:t>Mattel</a:t>
            </a:r>
            <a:r>
              <a:rPr lang="cs-CZ" dirty="0"/>
              <a:t> </a:t>
            </a:r>
          </a:p>
          <a:p>
            <a:r>
              <a:rPr lang="cs-CZ" dirty="0"/>
              <a:t>Lego a DHL Supply </a:t>
            </a:r>
            <a:r>
              <a:rPr lang="cs-CZ" dirty="0" err="1"/>
              <a:t>Chain</a:t>
            </a:r>
            <a:endParaRPr lang="cs-CZ" dirty="0"/>
          </a:p>
          <a:p>
            <a:r>
              <a:rPr lang="cs-CZ" dirty="0" err="1"/>
              <a:t>Adidas</a:t>
            </a:r>
            <a:r>
              <a:rPr lang="cs-CZ" dirty="0"/>
              <a:t> v Rusku</a:t>
            </a:r>
          </a:p>
        </p:txBody>
      </p:sp>
    </p:spTree>
    <p:extLst>
      <p:ext uri="{BB962C8B-B14F-4D97-AF65-F5344CB8AC3E}">
        <p14:creationId xmlns:p14="http://schemas.microsoft.com/office/powerpoint/2010/main" val="425704653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(2/4)</a:t>
            </a:r>
          </a:p>
        </p:txBody>
      </p:sp>
      <p:sp>
        <p:nvSpPr>
          <p:cNvPr id="3" name="Zástupný symbol pro obsah 2"/>
          <p:cNvSpPr>
            <a:spLocks noGrp="1"/>
          </p:cNvSpPr>
          <p:nvPr>
            <p:ph idx="1"/>
          </p:nvPr>
        </p:nvSpPr>
        <p:spPr>
          <a:xfrm>
            <a:off x="467544" y="1196752"/>
            <a:ext cx="4536504" cy="4824536"/>
          </a:xfrm>
        </p:spPr>
        <p:txBody>
          <a:bodyPr>
            <a:noAutofit/>
          </a:bodyPr>
          <a:lstStyle/>
          <a:p>
            <a:pPr marL="0" indent="0" algn="ctr">
              <a:buNone/>
            </a:pPr>
            <a:r>
              <a:rPr lang="cs-CZ" sz="1600" b="1" dirty="0"/>
              <a:t>Průmysl 4.0 (VŠE v Praze)</a:t>
            </a:r>
          </a:p>
          <a:p>
            <a:r>
              <a:rPr lang="cs-CZ" sz="1600" dirty="0" err="1"/>
              <a:t>Prumysl</a:t>
            </a:r>
            <a:r>
              <a:rPr lang="cs-CZ" sz="1600" dirty="0"/>
              <a:t> 3.0. </a:t>
            </a:r>
            <a:r>
              <a:rPr lang="cs-CZ" sz="1600" dirty="0" err="1"/>
              <a:t>předpokladal</a:t>
            </a:r>
            <a:r>
              <a:rPr lang="cs-CZ" sz="1600" dirty="0"/>
              <a:t> automatizací a použití </a:t>
            </a:r>
            <a:r>
              <a:rPr lang="cs-CZ" sz="1600" dirty="0" err="1"/>
              <a:t>vypočetní</a:t>
            </a:r>
            <a:r>
              <a:rPr lang="cs-CZ" sz="1600" dirty="0"/>
              <a:t> techniky. Průmysl 4.0. předpokládá </a:t>
            </a:r>
            <a:r>
              <a:rPr lang="cs-CZ" sz="1600" dirty="0" err="1"/>
              <a:t>kyber</a:t>
            </a:r>
            <a:r>
              <a:rPr lang="cs-CZ" sz="1600" dirty="0"/>
              <a:t> fyzikální systémy. </a:t>
            </a:r>
          </a:p>
          <a:p>
            <a:r>
              <a:rPr lang="cs-CZ" sz="1600" dirty="0"/>
              <a:t>Součástí průmyslu 4.0. jsou technologie (simulace, big data, </a:t>
            </a:r>
            <a:r>
              <a:rPr lang="cs-CZ" sz="1600" dirty="0" err="1"/>
              <a:t>cloud</a:t>
            </a:r>
            <a:r>
              <a:rPr lang="cs-CZ" sz="1600" dirty="0"/>
              <a:t>), management (nová </a:t>
            </a:r>
            <a:r>
              <a:rPr lang="cs-CZ" sz="1600" dirty="0" err="1"/>
              <a:t>org</a:t>
            </a:r>
            <a:r>
              <a:rPr lang="cs-CZ" sz="1600" dirty="0"/>
              <a:t>. struktura, standardizace), sociální aspekt (vzdělaní zaměstnanců, rekvalifikace, ochrana dat)</a:t>
            </a:r>
          </a:p>
          <a:p>
            <a:r>
              <a:rPr lang="cs-CZ" sz="1600" dirty="0"/>
              <a:t>Pro některé firmy průmysl 4.0. je jenom marketingová bublina. Některé podniky si myslí, že být součástí průmyslu 4.0.  znamená  zavést moderní nástroje v logistických a výrobních procesech (např. automatizované prvky, chytré brýle atd.) nebo používat logistických služeb na vyšších úrovních (3PL, 4PL) atd.</a:t>
            </a:r>
          </a:p>
          <a:p>
            <a:r>
              <a:rPr lang="cs-CZ" sz="1600" dirty="0"/>
              <a:t>Celá prezentace je tady: </a:t>
            </a:r>
            <a:r>
              <a:rPr lang="cs-CZ" sz="1600" dirty="0">
                <a:hlinkClick r:id="rId4"/>
              </a:rPr>
              <a:t>https://events.economia.cz/media/event/17402/files/02-vse-petr-jirsak_e791ccd.pdf</a:t>
            </a:r>
            <a:endParaRPr lang="cs-CZ" sz="1600" dirty="0"/>
          </a:p>
          <a:p>
            <a:pPr marL="0" indent="0">
              <a:buNone/>
            </a:pPr>
            <a:endParaRPr lang="cs-CZ" sz="16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340768"/>
            <a:ext cx="3832456" cy="341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91438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(3/4)</a:t>
            </a:r>
          </a:p>
        </p:txBody>
      </p:sp>
      <p:sp>
        <p:nvSpPr>
          <p:cNvPr id="3" name="Zástupný symbol pro obsah 2"/>
          <p:cNvSpPr>
            <a:spLocks noGrp="1"/>
          </p:cNvSpPr>
          <p:nvPr>
            <p:ph idx="1"/>
          </p:nvPr>
        </p:nvSpPr>
        <p:spPr/>
        <p:txBody>
          <a:bodyPr>
            <a:normAutofit fontScale="47500" lnSpcReduction="20000"/>
          </a:bodyPr>
          <a:lstStyle/>
          <a:p>
            <a:pPr marL="0" indent="0" algn="ctr">
              <a:buNone/>
            </a:pPr>
            <a:r>
              <a:rPr lang="cs-CZ" sz="3600" b="1" dirty="0"/>
              <a:t>Aktuální trendy e-</a:t>
            </a:r>
            <a:r>
              <a:rPr lang="cs-CZ" sz="3600" b="1" dirty="0" err="1"/>
              <a:t>shop</a:t>
            </a:r>
            <a:r>
              <a:rPr lang="cs-CZ" sz="3600" b="1" dirty="0"/>
              <a:t> potravin </a:t>
            </a:r>
          </a:p>
          <a:p>
            <a:r>
              <a:rPr lang="cs-CZ" b="1" dirty="0"/>
              <a:t>Košík CZ: </a:t>
            </a:r>
            <a:r>
              <a:rPr lang="cs-CZ" dirty="0"/>
              <a:t>využití technologií Hub and </a:t>
            </a:r>
            <a:r>
              <a:rPr lang="cs-CZ" dirty="0" err="1"/>
              <a:t>Spoke</a:t>
            </a:r>
            <a:r>
              <a:rPr lang="cs-CZ" dirty="0"/>
              <a:t>, </a:t>
            </a:r>
            <a:r>
              <a:rPr lang="cs-CZ" dirty="0" err="1"/>
              <a:t>Crossdocking</a:t>
            </a:r>
            <a:r>
              <a:rPr lang="cs-CZ" dirty="0"/>
              <a:t>. Současný systém je schopen pokryt potřeby 67procent domácností</a:t>
            </a:r>
          </a:p>
          <a:p>
            <a:r>
              <a:rPr lang="cs-CZ" b="1" dirty="0"/>
              <a:t>Rohlík CZ- </a:t>
            </a:r>
            <a:r>
              <a:rPr lang="cs-CZ" dirty="0"/>
              <a:t>potýká se s nedostatkem pracovníků.</a:t>
            </a:r>
          </a:p>
          <a:p>
            <a:pPr marL="0" indent="0">
              <a:buNone/>
            </a:pPr>
            <a:r>
              <a:rPr lang="cs-CZ" b="1" dirty="0"/>
              <a:t>Cena vs. Rychlost:</a:t>
            </a:r>
          </a:p>
          <a:p>
            <a:r>
              <a:rPr lang="cs-CZ" b="1" dirty="0"/>
              <a:t>Rohlík</a:t>
            </a:r>
            <a:r>
              <a:rPr lang="cs-CZ" dirty="0"/>
              <a:t>: rychlost a přesnost v čase (do 90 min v Praze, do 4 hodin v republice)</a:t>
            </a:r>
          </a:p>
          <a:p>
            <a:r>
              <a:rPr lang="cs-CZ" b="1" dirty="0"/>
              <a:t>Koloniál</a:t>
            </a:r>
            <a:r>
              <a:rPr lang="cs-CZ" dirty="0"/>
              <a:t>: hlavně kvalitní produkt. Rychlost se začíná realizovat</a:t>
            </a:r>
          </a:p>
          <a:p>
            <a:r>
              <a:rPr lang="cs-CZ" b="1" dirty="0"/>
              <a:t>Košík</a:t>
            </a:r>
            <a:r>
              <a:rPr lang="cs-CZ" dirty="0"/>
              <a:t>: přesnost (ale není to 100 procentně důležité). Olomouc, Ostrava, Brno- praktikuje se </a:t>
            </a:r>
            <a:r>
              <a:rPr lang="cs-CZ" dirty="0" err="1"/>
              <a:t>next</a:t>
            </a:r>
            <a:r>
              <a:rPr lang="cs-CZ" dirty="0"/>
              <a:t> </a:t>
            </a:r>
            <a:r>
              <a:rPr lang="cs-CZ" dirty="0" err="1"/>
              <a:t>day</a:t>
            </a:r>
            <a:r>
              <a:rPr lang="cs-CZ" dirty="0"/>
              <a:t> </a:t>
            </a:r>
            <a:r>
              <a:rPr lang="cs-CZ" dirty="0" err="1"/>
              <a:t>delivery</a:t>
            </a:r>
            <a:r>
              <a:rPr lang="cs-CZ" dirty="0"/>
              <a:t>. V Olomouce, Ostravě a jiných městech zatím zájem je poměrně malý (tedy hlavní odbyt je v Praze, a částečně v Brně).Je důležitá flexibilita dodání. </a:t>
            </a:r>
          </a:p>
          <a:p>
            <a:endParaRPr lang="cs-CZ" dirty="0"/>
          </a:p>
          <a:p>
            <a:r>
              <a:rPr lang="cs-CZ" dirty="0"/>
              <a:t>Začíná se rozjíždět B2B, aktuálně je to hlavně B2C.</a:t>
            </a:r>
          </a:p>
          <a:p>
            <a:r>
              <a:rPr lang="cs-CZ" dirty="0"/>
              <a:t>Nikdo z nich  (Košík Rohlík, Koloniál) </a:t>
            </a:r>
            <a:r>
              <a:rPr lang="cs-CZ" dirty="0" err="1"/>
              <a:t>neoutsourcuje</a:t>
            </a:r>
            <a:r>
              <a:rPr lang="cs-CZ" dirty="0"/>
              <a:t> žádnou činnost. Během špiček berou brigádníky.</a:t>
            </a:r>
          </a:p>
          <a:p>
            <a:r>
              <a:rPr lang="cs-CZ" dirty="0"/>
              <a:t>O expanzi  do zahraničí (např. </a:t>
            </a:r>
            <a:r>
              <a:rPr lang="cs-CZ" dirty="0" err="1"/>
              <a:t>Slovenksa</a:t>
            </a:r>
            <a:r>
              <a:rPr lang="cs-CZ" dirty="0"/>
              <a:t>) budou uvažovat, až v ČR to bude fungovat bez chyb</a:t>
            </a:r>
          </a:p>
          <a:p>
            <a:pPr marL="0" indent="0">
              <a:buNone/>
            </a:pPr>
            <a:r>
              <a:rPr lang="cs-CZ" dirty="0"/>
              <a:t> </a:t>
            </a:r>
          </a:p>
          <a:p>
            <a:pPr marL="0" indent="0">
              <a:buNone/>
            </a:pPr>
            <a:endParaRPr lang="cs-CZ" dirty="0"/>
          </a:p>
        </p:txBody>
      </p:sp>
    </p:spTree>
    <p:extLst>
      <p:ext uri="{BB962C8B-B14F-4D97-AF65-F5344CB8AC3E}">
        <p14:creationId xmlns:p14="http://schemas.microsoft.com/office/powerpoint/2010/main" val="421290704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(4/4)</a:t>
            </a:r>
          </a:p>
        </p:txBody>
      </p:sp>
      <p:sp>
        <p:nvSpPr>
          <p:cNvPr id="3" name="Zástupný symbol pro obsah 2"/>
          <p:cNvSpPr>
            <a:spLocks noGrp="1"/>
          </p:cNvSpPr>
          <p:nvPr>
            <p:ph idx="1"/>
          </p:nvPr>
        </p:nvSpPr>
        <p:spPr/>
        <p:txBody>
          <a:bodyPr/>
          <a:lstStyle/>
          <a:p>
            <a:pPr marL="0" indent="0" algn="ctr">
              <a:buNone/>
            </a:pPr>
            <a:r>
              <a:rPr lang="cs-CZ" b="1" dirty="0"/>
              <a:t>ZOOT</a:t>
            </a:r>
            <a:endParaRPr lang="cs-CZ" dirty="0"/>
          </a:p>
          <a:p>
            <a:pPr algn="just"/>
            <a:r>
              <a:rPr lang="cs-CZ" dirty="0"/>
              <a:t>60 procent vratek, v odvětví normální číslo. Podnik má snahu vrátit zboží do oběhu co nejdříve.</a:t>
            </a:r>
          </a:p>
          <a:p>
            <a:pPr algn="just"/>
            <a:r>
              <a:rPr lang="cs-CZ" dirty="0"/>
              <a:t>Klient platí až to vyzkouší a rozhodne to koupit. Společnost vlastní všechno oblečení a obuv, které prodává. Nejvíce poptávku ovlivňuje teplota (ne sníh nebo déšť).</a:t>
            </a:r>
          </a:p>
          <a:p>
            <a:pPr marL="0" indent="0" algn="just">
              <a:buNone/>
            </a:pPr>
            <a:endParaRPr lang="cs-CZ" b="1" dirty="0"/>
          </a:p>
          <a:p>
            <a:endParaRPr lang="cs-CZ" dirty="0"/>
          </a:p>
        </p:txBody>
      </p:sp>
    </p:spTree>
    <p:extLst>
      <p:ext uri="{BB962C8B-B14F-4D97-AF65-F5344CB8AC3E}">
        <p14:creationId xmlns:p14="http://schemas.microsoft.com/office/powerpoint/2010/main" val="15456167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a:xfrm>
            <a:off x="457200" y="2348880"/>
            <a:ext cx="8229600" cy="3777283"/>
          </a:xfrm>
        </p:spPr>
        <p:txBody>
          <a:bodyPr/>
          <a:lstStyle/>
          <a:p>
            <a:r>
              <a:rPr lang="cs-CZ" dirty="0"/>
              <a:t>Čistý prodej v roce 2014: 6 miliard dolarů  Sídlo: El </a:t>
            </a:r>
            <a:r>
              <a:rPr lang="cs-CZ" dirty="0" err="1"/>
              <a:t>Segundo</a:t>
            </a:r>
            <a:r>
              <a:rPr lang="cs-CZ" dirty="0"/>
              <a:t>, Kalifornie </a:t>
            </a:r>
          </a:p>
          <a:p>
            <a:r>
              <a:rPr lang="cs-CZ" dirty="0"/>
              <a:t> Zaměstnanci: 31 000 z 40 států </a:t>
            </a:r>
          </a:p>
          <a:p>
            <a:r>
              <a:rPr lang="cs-CZ" dirty="0"/>
              <a:t>Specializace: Hračky </a:t>
            </a:r>
          </a:p>
          <a:p>
            <a:r>
              <a:rPr lang="cs-CZ" dirty="0"/>
              <a:t>Prodej ve více než </a:t>
            </a:r>
            <a:r>
              <a:rPr lang="en-US" dirty="0"/>
              <a:t>150 </a:t>
            </a:r>
            <a:r>
              <a:rPr lang="cs-CZ" dirty="0"/>
              <a:t>státech</a:t>
            </a:r>
            <a:endParaRPr lang="en-US" dirty="0"/>
          </a:p>
          <a:p>
            <a:endParaRPr lang="cs-CZ"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386" y="548680"/>
            <a:ext cx="1556792" cy="1556792"/>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3140968"/>
            <a:ext cx="2133049" cy="28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43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p:txBody>
          <a:bodyPr/>
          <a:lstStyle/>
          <a:p>
            <a:r>
              <a:rPr lang="cs-CZ" dirty="0"/>
              <a:t>Děti jsou nestálými spotřebiteli </a:t>
            </a:r>
          </a:p>
          <a:p>
            <a:pPr lvl="1"/>
            <a:r>
              <a:rPr lang="cs-CZ" dirty="0"/>
              <a:t>To je důvod, proč společnost </a:t>
            </a:r>
            <a:r>
              <a:rPr lang="cs-CZ" dirty="0" err="1"/>
              <a:t>Mattel</a:t>
            </a:r>
            <a:r>
              <a:rPr lang="cs-CZ" dirty="0"/>
              <a:t> vymění téměř každoročně skoro 80 procent sortimentu.</a:t>
            </a:r>
          </a:p>
          <a:p>
            <a:r>
              <a:rPr lang="cs-CZ" dirty="0"/>
              <a:t>Mimořádně sezonní odvětví- největší objem prodeje kolem prázdnin</a:t>
            </a:r>
          </a:p>
          <a:p>
            <a:pPr lvl="1"/>
            <a:r>
              <a:rPr lang="cs-CZ" dirty="0"/>
              <a:t>Jedná z největších silných stránek - vývoj produktů</a:t>
            </a:r>
          </a:p>
        </p:txBody>
      </p:sp>
    </p:spTree>
    <p:extLst>
      <p:ext uri="{BB962C8B-B14F-4D97-AF65-F5344CB8AC3E}">
        <p14:creationId xmlns:p14="http://schemas.microsoft.com/office/powerpoint/2010/main" val="160820396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p:txBody>
          <a:bodyPr>
            <a:normAutofit lnSpcReduction="10000"/>
          </a:bodyPr>
          <a:lstStyle/>
          <a:p>
            <a:r>
              <a:rPr lang="cs-CZ" dirty="0"/>
              <a:t>Snížení nákladů během výrobního procesu</a:t>
            </a:r>
          </a:p>
          <a:p>
            <a:pPr lvl="1"/>
            <a:r>
              <a:rPr lang="cs-CZ" dirty="0"/>
              <a:t>Automatizace </a:t>
            </a:r>
          </a:p>
          <a:p>
            <a:pPr lvl="1"/>
            <a:r>
              <a:rPr lang="cs-CZ" dirty="0"/>
              <a:t>Vyšší efektivita procesů</a:t>
            </a:r>
          </a:p>
          <a:p>
            <a:r>
              <a:rPr lang="cs-CZ" dirty="0"/>
              <a:t>Snaha o lepší předpověď poptávky: </a:t>
            </a:r>
          </a:p>
          <a:p>
            <a:pPr lvl="1"/>
            <a:r>
              <a:rPr lang="cs-CZ" dirty="0"/>
              <a:t>Hledání metod, pomocí kterých může</a:t>
            </a:r>
            <a:br>
              <a:rPr lang="cs-CZ" dirty="0"/>
            </a:br>
            <a:r>
              <a:rPr lang="cs-CZ" dirty="0"/>
              <a:t>poskytovat lepší služby maloobchodníkům a získávat produkty na regálech v reálném čase s poptávkou. </a:t>
            </a:r>
          </a:p>
          <a:p>
            <a:pPr lvl="1"/>
            <a:r>
              <a:rPr lang="cs-CZ" dirty="0"/>
              <a:t>služby pro předpovědi a reakci na poptávku spotřebitelů </a:t>
            </a:r>
          </a:p>
        </p:txBody>
      </p:sp>
    </p:spTree>
    <p:extLst>
      <p:ext uri="{BB962C8B-B14F-4D97-AF65-F5344CB8AC3E}">
        <p14:creationId xmlns:p14="http://schemas.microsoft.com/office/powerpoint/2010/main" val="39769834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Digitalizace</a:t>
            </a:r>
          </a:p>
        </p:txBody>
      </p:sp>
      <p:sp>
        <p:nvSpPr>
          <p:cNvPr id="3" name="Zástupný symbol pro obsah 2"/>
          <p:cNvSpPr>
            <a:spLocks noGrp="1"/>
          </p:cNvSpPr>
          <p:nvPr>
            <p:ph idx="1"/>
          </p:nvPr>
        </p:nvSpPr>
        <p:spPr/>
        <p:txBody>
          <a:bodyPr>
            <a:normAutofit/>
          </a:bodyPr>
          <a:lstStyle/>
          <a:p>
            <a:r>
              <a:rPr lang="cs-CZ" dirty="0"/>
              <a:t>integrace technologií do výrobků. </a:t>
            </a:r>
          </a:p>
          <a:p>
            <a:pPr lvl="1"/>
            <a:r>
              <a:rPr lang="cs-CZ" dirty="0"/>
              <a:t>Stále větší propojení samotného produktu a digitalizace- interaktivní panenky Hello, </a:t>
            </a:r>
            <a:r>
              <a:rPr lang="cs-CZ" dirty="0" err="1"/>
              <a:t>Barbie</a:t>
            </a:r>
            <a:r>
              <a:rPr lang="cs-CZ" dirty="0"/>
              <a:t>.</a:t>
            </a:r>
            <a:br>
              <a:rPr lang="cs-CZ" dirty="0"/>
            </a:br>
            <a:endParaRPr lang="cs-CZ"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967" y="3140968"/>
            <a:ext cx="2688902" cy="327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2669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Dodavatelský řetězec Lego</a:t>
            </a:r>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3568" y="1585213"/>
            <a:ext cx="3618746" cy="5272787"/>
          </a:xfr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9944" y="3573016"/>
            <a:ext cx="4354055" cy="2877129"/>
          </a:xfrm>
          <a:prstGeom prst="rect">
            <a:avLst/>
          </a:prstGeom>
        </p:spPr>
      </p:pic>
    </p:spTree>
    <p:extLst>
      <p:ext uri="{BB962C8B-B14F-4D97-AF65-F5344CB8AC3E}">
        <p14:creationId xmlns:p14="http://schemas.microsoft.com/office/powerpoint/2010/main" val="17261699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LEGO a DHL Supply </a:t>
            </a:r>
            <a:r>
              <a:rPr lang="cs-CZ" b="1" dirty="0" err="1"/>
              <a:t>Chain</a:t>
            </a:r>
            <a:endParaRPr lang="cs-CZ" b="1" dirty="0"/>
          </a:p>
        </p:txBody>
      </p:sp>
      <p:sp>
        <p:nvSpPr>
          <p:cNvPr id="3" name="Zástupný symbol pro obsah 2"/>
          <p:cNvSpPr>
            <a:spLocks noGrp="1"/>
          </p:cNvSpPr>
          <p:nvPr>
            <p:ph idx="1"/>
          </p:nvPr>
        </p:nvSpPr>
        <p:spPr>
          <a:xfrm>
            <a:off x="457200" y="1600200"/>
            <a:ext cx="4651598" cy="4525963"/>
          </a:xfrm>
        </p:spPr>
        <p:txBody>
          <a:bodyPr>
            <a:normAutofit fontScale="77500" lnSpcReduction="20000"/>
          </a:bodyPr>
          <a:lstStyle/>
          <a:p>
            <a:r>
              <a:rPr lang="cs-CZ" dirty="0"/>
              <a:t>Jirny stavebnicemi LEGO zásobuje přímo na 130 zemí. Kromě toho dodává LEGO do malých distribučních center, která zajišťují další rozvoz v Austrálii, na Novém Zélandu, v Jihoafrické republice, Japonsku, Jižní Koreji a na </a:t>
            </a:r>
            <a:r>
              <a:rPr lang="cs-CZ" dirty="0" err="1"/>
              <a:t>Taiwanu</a:t>
            </a:r>
            <a:r>
              <a:rPr lang="cs-CZ" dirty="0"/>
              <a:t>. </a:t>
            </a:r>
            <a:br>
              <a:rPr lang="cs-CZ" dirty="0"/>
            </a:br>
            <a:br>
              <a:rPr lang="cs-CZ" dirty="0"/>
            </a:br>
            <a:r>
              <a:rPr lang="cs-CZ" dirty="0"/>
              <a:t>Ve skladu v Jirnech se tak ročně manipuluje až se 1,2 milionu palet stavebnic LEGO, přičemž v jednu chvíli jich zde může být uskladněno až 150 tisíc</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533" y="1916832"/>
            <a:ext cx="3875467" cy="1991990"/>
          </a:xfrm>
          <a:prstGeom prst="rect">
            <a:avLst/>
          </a:prstGeom>
        </p:spPr>
      </p:pic>
    </p:spTree>
    <p:extLst>
      <p:ext uri="{BB962C8B-B14F-4D97-AF65-F5344CB8AC3E}">
        <p14:creationId xmlns:p14="http://schemas.microsoft.com/office/powerpoint/2010/main" val="11393533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263</TotalTime>
  <Words>3324</Words>
  <Application>Microsoft Office PowerPoint</Application>
  <PresentationFormat>Předvádění na obrazovce (4:3)</PresentationFormat>
  <Paragraphs>199</Paragraphs>
  <Slides>32</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32</vt:i4>
      </vt:variant>
    </vt:vector>
  </HeadingPairs>
  <TitlesOfParts>
    <vt:vector size="35" baseType="lpstr">
      <vt:lpstr>Arial</vt:lpstr>
      <vt:lpstr>Calibri</vt:lpstr>
      <vt:lpstr>Office Theme</vt:lpstr>
      <vt:lpstr>Logistika v praxi</vt:lpstr>
      <vt:lpstr>Dodavatelské řetězce</vt:lpstr>
      <vt:lpstr>Prezentace aplikace PowerPoint</vt:lpstr>
      <vt:lpstr>Mattel Inc.</vt:lpstr>
      <vt:lpstr>Mattel Inc.</vt:lpstr>
      <vt:lpstr>Mattel Inc.</vt:lpstr>
      <vt:lpstr>Mattel- Digitalizace</vt:lpstr>
      <vt:lpstr>Dodavatelský řetězec Lego</vt:lpstr>
      <vt:lpstr>LEGO a DHL Supply Chain</vt:lpstr>
      <vt:lpstr>Adidas v Rusku</vt:lpstr>
      <vt:lpstr>Adidas- Vícekanalová distribuce</vt:lpstr>
      <vt:lpstr>Adidas- Vícekanalová distribuce</vt:lpstr>
      <vt:lpstr>Prezentace aplikace PowerPoint</vt:lpstr>
      <vt:lpstr>Obalové hospodářství</vt:lpstr>
      <vt:lpstr>Světová obalová organizace (WPO- World Packaging Organisation), Worldstar Winners 2017 - President’s Award</vt:lpstr>
      <vt:lpstr>Montážní sety Škoda </vt:lpstr>
      <vt:lpstr>Automatizace a informatizace</vt:lpstr>
      <vt:lpstr>Automatizované systémy manipulace s materiálem</vt:lpstr>
      <vt:lpstr>I_Site od Toyota Material Handling</vt:lpstr>
      <vt:lpstr>I_Site od Toyota Material Handling</vt:lpstr>
      <vt:lpstr>Aktuální výzvy Logistiky 4.0</vt:lpstr>
      <vt:lpstr>I. Automatizace: novinky (1/3)</vt:lpstr>
      <vt:lpstr>I. Automatizace: novinky (2/3)</vt:lpstr>
      <vt:lpstr>I. Automatizace: novinky (3/3)</vt:lpstr>
      <vt:lpstr>I. Automatizace: Kiekert case study. Optimalizace ve skladování </vt:lpstr>
      <vt:lpstr>II. Vzdělávání</vt:lpstr>
      <vt:lpstr>III. Doprava (Last Mile delivery)</vt:lpstr>
      <vt:lpstr>IV. Logistika a životní prostředí</vt:lpstr>
      <vt:lpstr>V. Jiné (1/4)</vt:lpstr>
      <vt:lpstr>V. Jiné (2/4)</vt:lpstr>
      <vt:lpstr>V. Jiné (3/4)</vt:lpstr>
      <vt:lpstr>V. Jiné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Logistika v praxi</dc:title>
  <dc:creator>ChytilovaE</dc:creator>
  <cp:lastModifiedBy>Chytilová Ekaterina</cp:lastModifiedBy>
  <cp:revision>18</cp:revision>
  <dcterms:created xsi:type="dcterms:W3CDTF">2018-10-25T08:43:46Z</dcterms:created>
  <dcterms:modified xsi:type="dcterms:W3CDTF">2021-09-30T08:36:18Z</dcterms:modified>
</cp:coreProperties>
</file>