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notesSlides/notesSlide3.xml" ContentType="application/vnd.openxmlformats-officedocument.presentationml.notesSlide+xml"/>
  <Override PartName="/ppt/theme/themeOverride18.xml" ContentType="application/vnd.openxmlformats-officedocument.themeOverride+xml"/>
  <Override PartName="/ppt/notesSlides/notesSlide4.xml" ContentType="application/vnd.openxmlformats-officedocument.presentationml.notesSl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3"/>
  </p:notesMasterIdLst>
  <p:handoutMasterIdLst>
    <p:handoutMasterId r:id="rId54"/>
  </p:handoutMasterIdLst>
  <p:sldIdLst>
    <p:sldId id="257" r:id="rId2"/>
    <p:sldId id="258" r:id="rId3"/>
    <p:sldId id="259" r:id="rId4"/>
    <p:sldId id="358" r:id="rId5"/>
    <p:sldId id="357" r:id="rId6"/>
    <p:sldId id="261" r:id="rId7"/>
    <p:sldId id="355" r:id="rId8"/>
    <p:sldId id="356" r:id="rId9"/>
    <p:sldId id="359" r:id="rId10"/>
    <p:sldId id="350" r:id="rId11"/>
    <p:sldId id="351"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99" r:id="rId29"/>
    <p:sldId id="300" r:id="rId30"/>
    <p:sldId id="301" r:id="rId31"/>
    <p:sldId id="302" r:id="rId32"/>
    <p:sldId id="303" r:id="rId33"/>
    <p:sldId id="304" r:id="rId34"/>
    <p:sldId id="305" r:id="rId35"/>
    <p:sldId id="306" r:id="rId36"/>
    <p:sldId id="320" r:id="rId37"/>
    <p:sldId id="352" r:id="rId38"/>
    <p:sldId id="338" r:id="rId39"/>
    <p:sldId id="333" r:id="rId40"/>
    <p:sldId id="334" r:id="rId41"/>
    <p:sldId id="339" r:id="rId42"/>
    <p:sldId id="335" r:id="rId43"/>
    <p:sldId id="340" r:id="rId44"/>
    <p:sldId id="341" r:id="rId45"/>
    <p:sldId id="342" r:id="rId46"/>
    <p:sldId id="343" r:id="rId47"/>
    <p:sldId id="344" r:id="rId48"/>
    <p:sldId id="345" r:id="rId49"/>
    <p:sldId id="346" r:id="rId50"/>
    <p:sldId id="347" r:id="rId51"/>
    <p:sldId id="348" r:id="rId52"/>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241" autoAdjust="0"/>
  </p:normalViewPr>
  <p:slideViewPr>
    <p:cSldViewPr>
      <p:cViewPr varScale="1">
        <p:scale>
          <a:sx n="117" d="100"/>
          <a:sy n="117" d="100"/>
        </p:scale>
        <p:origin x="14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891DBB7-A718-494D-A867-EC33DC570E39}" type="datetimeFigureOut">
              <a:rPr lang="cs-CZ" smtClean="0"/>
              <a:t>04.10.2021</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F2CCAAB-3706-4216-938B-A8BA9BFFC7BA}" type="slidenum">
              <a:rPr lang="cs-CZ" smtClean="0"/>
              <a:t>‹#›</a:t>
            </a:fld>
            <a:endParaRPr lang="cs-CZ"/>
          </a:p>
        </p:txBody>
      </p:sp>
    </p:spTree>
    <p:extLst>
      <p:ext uri="{BB962C8B-B14F-4D97-AF65-F5344CB8AC3E}">
        <p14:creationId xmlns:p14="http://schemas.microsoft.com/office/powerpoint/2010/main" val="2866574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3F36FB4-4E4F-42CB-A3BA-56F818CF2522}" type="datetimeFigureOut">
              <a:rPr lang="cs-CZ" smtClean="0"/>
              <a:t>04.10.2021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AD7E2CD-82A7-48F9-97A9-FB4B1900AE28}" type="slidenum">
              <a:rPr lang="cs-CZ" smtClean="0"/>
              <a:t>‹#›</a:t>
            </a:fld>
            <a:endParaRPr lang="cs-CZ"/>
          </a:p>
        </p:txBody>
      </p:sp>
    </p:spTree>
    <p:extLst>
      <p:ext uri="{BB962C8B-B14F-4D97-AF65-F5344CB8AC3E}">
        <p14:creationId xmlns:p14="http://schemas.microsoft.com/office/powerpoint/2010/main" val="2408946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ru-RU"/>
          </a:p>
        </p:txBody>
      </p:sp>
      <p:sp>
        <p:nvSpPr>
          <p:cNvPr id="43012"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4064" indent="-286179">
              <a:defRPr>
                <a:solidFill>
                  <a:schemeClr val="tx1"/>
                </a:solidFill>
                <a:latin typeface="Georgia" pitchFamily="18" charset="0"/>
              </a:defRPr>
            </a:lvl2pPr>
            <a:lvl3pPr marL="1144715" indent="-228943">
              <a:defRPr>
                <a:solidFill>
                  <a:schemeClr val="tx1"/>
                </a:solidFill>
                <a:latin typeface="Georgia" pitchFamily="18" charset="0"/>
              </a:defRPr>
            </a:lvl3pPr>
            <a:lvl4pPr marL="1602600" indent="-228943">
              <a:defRPr>
                <a:solidFill>
                  <a:schemeClr val="tx1"/>
                </a:solidFill>
                <a:latin typeface="Georgia" pitchFamily="18" charset="0"/>
              </a:defRPr>
            </a:lvl4pPr>
            <a:lvl5pPr marL="2060486" indent="-228943">
              <a:defRPr>
                <a:solidFill>
                  <a:schemeClr val="tx1"/>
                </a:solidFill>
                <a:latin typeface="Georgia" pitchFamily="18" charset="0"/>
              </a:defRPr>
            </a:lvl5pPr>
            <a:lvl6pPr marL="2518372" indent="-228943" fontAlgn="base">
              <a:spcBef>
                <a:spcPct val="0"/>
              </a:spcBef>
              <a:spcAft>
                <a:spcPct val="0"/>
              </a:spcAft>
              <a:defRPr>
                <a:solidFill>
                  <a:schemeClr val="tx1"/>
                </a:solidFill>
                <a:latin typeface="Georgia" pitchFamily="18" charset="0"/>
              </a:defRPr>
            </a:lvl6pPr>
            <a:lvl7pPr marL="2976258" indent="-228943" fontAlgn="base">
              <a:spcBef>
                <a:spcPct val="0"/>
              </a:spcBef>
              <a:spcAft>
                <a:spcPct val="0"/>
              </a:spcAft>
              <a:defRPr>
                <a:solidFill>
                  <a:schemeClr val="tx1"/>
                </a:solidFill>
                <a:latin typeface="Georgia" pitchFamily="18" charset="0"/>
              </a:defRPr>
            </a:lvl7pPr>
            <a:lvl8pPr marL="3434144" indent="-228943" fontAlgn="base">
              <a:spcBef>
                <a:spcPct val="0"/>
              </a:spcBef>
              <a:spcAft>
                <a:spcPct val="0"/>
              </a:spcAft>
              <a:defRPr>
                <a:solidFill>
                  <a:schemeClr val="tx1"/>
                </a:solidFill>
                <a:latin typeface="Georgia" pitchFamily="18" charset="0"/>
              </a:defRPr>
            </a:lvl8pPr>
            <a:lvl9pPr marL="3892029" indent="-228943" fontAlgn="base">
              <a:spcBef>
                <a:spcPct val="0"/>
              </a:spcBef>
              <a:spcAft>
                <a:spcPct val="0"/>
              </a:spcAft>
              <a:defRPr>
                <a:solidFill>
                  <a:schemeClr val="tx1"/>
                </a:solidFill>
                <a:latin typeface="Georgia" pitchFamily="18" charset="0"/>
              </a:defRPr>
            </a:lvl9pPr>
          </a:lstStyle>
          <a:p>
            <a:pPr fontAlgn="base">
              <a:spcBef>
                <a:spcPct val="0"/>
              </a:spcBef>
              <a:spcAft>
                <a:spcPct val="0"/>
              </a:spcAft>
            </a:pPr>
            <a:fld id="{046D47AD-1B6B-47E2-8A88-8AE12A8C23B6}" type="slidenum">
              <a:rPr lang="ru-RU">
                <a:latin typeface="Calibri" pitchFamily="34" charset="0"/>
              </a:rPr>
              <a:pPr fontAlgn="base">
                <a:spcBef>
                  <a:spcPct val="0"/>
                </a:spcBef>
                <a:spcAft>
                  <a:spcPct val="0"/>
                </a:spcAft>
              </a:pPr>
              <a:t>10</a:t>
            </a:fld>
            <a:endParaRPr lang="ru-RU">
              <a:latin typeface="Calibri" pitchFamily="34" charset="0"/>
            </a:endParaRPr>
          </a:p>
        </p:txBody>
      </p:sp>
    </p:spTree>
    <p:extLst>
      <p:ext uri="{BB962C8B-B14F-4D97-AF65-F5344CB8AC3E}">
        <p14:creationId xmlns:p14="http://schemas.microsoft.com/office/powerpoint/2010/main" val="1006052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ru-RU"/>
          </a:p>
        </p:txBody>
      </p:sp>
      <p:sp>
        <p:nvSpPr>
          <p:cNvPr id="44036"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4064" indent="-286179">
              <a:defRPr>
                <a:solidFill>
                  <a:schemeClr val="tx1"/>
                </a:solidFill>
                <a:latin typeface="Georgia" pitchFamily="18" charset="0"/>
              </a:defRPr>
            </a:lvl2pPr>
            <a:lvl3pPr marL="1144715" indent="-228943">
              <a:defRPr>
                <a:solidFill>
                  <a:schemeClr val="tx1"/>
                </a:solidFill>
                <a:latin typeface="Georgia" pitchFamily="18" charset="0"/>
              </a:defRPr>
            </a:lvl3pPr>
            <a:lvl4pPr marL="1602600" indent="-228943">
              <a:defRPr>
                <a:solidFill>
                  <a:schemeClr val="tx1"/>
                </a:solidFill>
                <a:latin typeface="Georgia" pitchFamily="18" charset="0"/>
              </a:defRPr>
            </a:lvl4pPr>
            <a:lvl5pPr marL="2060486" indent="-228943">
              <a:defRPr>
                <a:solidFill>
                  <a:schemeClr val="tx1"/>
                </a:solidFill>
                <a:latin typeface="Georgia" pitchFamily="18" charset="0"/>
              </a:defRPr>
            </a:lvl5pPr>
            <a:lvl6pPr marL="2518372" indent="-228943" fontAlgn="base">
              <a:spcBef>
                <a:spcPct val="0"/>
              </a:spcBef>
              <a:spcAft>
                <a:spcPct val="0"/>
              </a:spcAft>
              <a:defRPr>
                <a:solidFill>
                  <a:schemeClr val="tx1"/>
                </a:solidFill>
                <a:latin typeface="Georgia" pitchFamily="18" charset="0"/>
              </a:defRPr>
            </a:lvl6pPr>
            <a:lvl7pPr marL="2976258" indent="-228943" fontAlgn="base">
              <a:spcBef>
                <a:spcPct val="0"/>
              </a:spcBef>
              <a:spcAft>
                <a:spcPct val="0"/>
              </a:spcAft>
              <a:defRPr>
                <a:solidFill>
                  <a:schemeClr val="tx1"/>
                </a:solidFill>
                <a:latin typeface="Georgia" pitchFamily="18" charset="0"/>
              </a:defRPr>
            </a:lvl7pPr>
            <a:lvl8pPr marL="3434144" indent="-228943" fontAlgn="base">
              <a:spcBef>
                <a:spcPct val="0"/>
              </a:spcBef>
              <a:spcAft>
                <a:spcPct val="0"/>
              </a:spcAft>
              <a:defRPr>
                <a:solidFill>
                  <a:schemeClr val="tx1"/>
                </a:solidFill>
                <a:latin typeface="Georgia" pitchFamily="18" charset="0"/>
              </a:defRPr>
            </a:lvl8pPr>
            <a:lvl9pPr marL="3892029" indent="-228943" fontAlgn="base">
              <a:spcBef>
                <a:spcPct val="0"/>
              </a:spcBef>
              <a:spcAft>
                <a:spcPct val="0"/>
              </a:spcAft>
              <a:defRPr>
                <a:solidFill>
                  <a:schemeClr val="tx1"/>
                </a:solidFill>
                <a:latin typeface="Georgia" pitchFamily="18" charset="0"/>
              </a:defRPr>
            </a:lvl9pPr>
          </a:lstStyle>
          <a:p>
            <a:pPr fontAlgn="base">
              <a:spcBef>
                <a:spcPct val="0"/>
              </a:spcBef>
              <a:spcAft>
                <a:spcPct val="0"/>
              </a:spcAft>
            </a:pPr>
            <a:fld id="{D9E5D11C-3EE9-470F-8A10-5E55F848C7D9}" type="slidenum">
              <a:rPr lang="ru-RU">
                <a:latin typeface="Calibri" pitchFamily="34" charset="0"/>
              </a:rPr>
              <a:pPr fontAlgn="base">
                <a:spcBef>
                  <a:spcPct val="0"/>
                </a:spcBef>
                <a:spcAft>
                  <a:spcPct val="0"/>
                </a:spcAft>
              </a:pPr>
              <a:t>11</a:t>
            </a:fld>
            <a:endParaRPr lang="ru-RU">
              <a:latin typeface="Calibri" pitchFamily="34" charset="0"/>
            </a:endParaRPr>
          </a:p>
        </p:txBody>
      </p:sp>
    </p:spTree>
    <p:extLst>
      <p:ext uri="{BB962C8B-B14F-4D97-AF65-F5344CB8AC3E}">
        <p14:creationId xmlns:p14="http://schemas.microsoft.com/office/powerpoint/2010/main" val="3994318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 Je konečný (pro jakýkoliv konečný vstup algoritmus skončí), protože v každém průchodu cyklu se do množiny navštívených uzlů přidá právě jeden uzel, průchodů cyklem je tedy nejvýše tolik, kolik má graf vrcholů. Funguje nad hranově kladně ohodnoceným grafem (neohodnocený graf lze však na ohodnocený snadno převést)</a:t>
            </a:r>
          </a:p>
          <a:p>
            <a:endParaRPr lang="cs-CZ" dirty="0"/>
          </a:p>
        </p:txBody>
      </p:sp>
      <p:sp>
        <p:nvSpPr>
          <p:cNvPr id="4" name="Zástupný symbol pro číslo snímku 3"/>
          <p:cNvSpPr>
            <a:spLocks noGrp="1"/>
          </p:cNvSpPr>
          <p:nvPr>
            <p:ph type="sldNum" sz="quarter" idx="10"/>
          </p:nvPr>
        </p:nvSpPr>
        <p:spPr/>
        <p:txBody>
          <a:bodyPr/>
          <a:lstStyle/>
          <a:p>
            <a:fld id="{2AD7E2CD-82A7-48F9-97A9-FB4B1900AE28}" type="slidenum">
              <a:rPr lang="cs-CZ" smtClean="0"/>
              <a:t>24</a:t>
            </a:fld>
            <a:endParaRPr lang="cs-CZ"/>
          </a:p>
        </p:txBody>
      </p:sp>
    </p:spTree>
    <p:extLst>
      <p:ext uri="{BB962C8B-B14F-4D97-AF65-F5344CB8AC3E}">
        <p14:creationId xmlns:p14="http://schemas.microsoft.com/office/powerpoint/2010/main" val="1245529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a:t>. Je konečný (pro jakýkoliv konečný vstup algoritmus skončí), protože v každém průchodu cyklu se do množiny navštívených uzlů přidá právě jeden uzel, průchodů cyklem je tedy nejvýše tolik, kolik má graf vrcholů. Funguje nad hranově kladně ohodnoceným grafem (neohodnocený graf lze však na ohodnocený snadno převést)</a:t>
            </a:r>
          </a:p>
          <a:p>
            <a:endParaRPr lang="cs-CZ" dirty="0"/>
          </a:p>
        </p:txBody>
      </p:sp>
      <p:sp>
        <p:nvSpPr>
          <p:cNvPr id="4" name="Zástupný symbol pro číslo snímku 3"/>
          <p:cNvSpPr>
            <a:spLocks noGrp="1"/>
          </p:cNvSpPr>
          <p:nvPr>
            <p:ph type="sldNum" sz="quarter" idx="10"/>
          </p:nvPr>
        </p:nvSpPr>
        <p:spPr/>
        <p:txBody>
          <a:bodyPr/>
          <a:lstStyle/>
          <a:p>
            <a:fld id="{2AD7E2CD-82A7-48F9-97A9-FB4B1900AE28}" type="slidenum">
              <a:rPr lang="cs-CZ" smtClean="0"/>
              <a:t>25</a:t>
            </a:fld>
            <a:endParaRPr lang="cs-CZ"/>
          </a:p>
        </p:txBody>
      </p:sp>
    </p:spTree>
    <p:extLst>
      <p:ext uri="{BB962C8B-B14F-4D97-AF65-F5344CB8AC3E}">
        <p14:creationId xmlns:p14="http://schemas.microsoft.com/office/powerpoint/2010/main" val="1402541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ru-RU"/>
          </a:p>
        </p:txBody>
      </p:sp>
      <p:sp>
        <p:nvSpPr>
          <p:cNvPr id="4506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4064" indent="-286179">
              <a:defRPr>
                <a:solidFill>
                  <a:schemeClr val="tx1"/>
                </a:solidFill>
                <a:latin typeface="Georgia" pitchFamily="18" charset="0"/>
              </a:defRPr>
            </a:lvl2pPr>
            <a:lvl3pPr marL="1144715" indent="-228943">
              <a:defRPr>
                <a:solidFill>
                  <a:schemeClr val="tx1"/>
                </a:solidFill>
                <a:latin typeface="Georgia" pitchFamily="18" charset="0"/>
              </a:defRPr>
            </a:lvl3pPr>
            <a:lvl4pPr marL="1602600" indent="-228943">
              <a:defRPr>
                <a:solidFill>
                  <a:schemeClr val="tx1"/>
                </a:solidFill>
                <a:latin typeface="Georgia" pitchFamily="18" charset="0"/>
              </a:defRPr>
            </a:lvl4pPr>
            <a:lvl5pPr marL="2060486" indent="-228943">
              <a:defRPr>
                <a:solidFill>
                  <a:schemeClr val="tx1"/>
                </a:solidFill>
                <a:latin typeface="Georgia" pitchFamily="18" charset="0"/>
              </a:defRPr>
            </a:lvl5pPr>
            <a:lvl6pPr marL="2518372" indent="-228943" fontAlgn="base">
              <a:spcBef>
                <a:spcPct val="0"/>
              </a:spcBef>
              <a:spcAft>
                <a:spcPct val="0"/>
              </a:spcAft>
              <a:defRPr>
                <a:solidFill>
                  <a:schemeClr val="tx1"/>
                </a:solidFill>
                <a:latin typeface="Georgia" pitchFamily="18" charset="0"/>
              </a:defRPr>
            </a:lvl6pPr>
            <a:lvl7pPr marL="2976258" indent="-228943" fontAlgn="base">
              <a:spcBef>
                <a:spcPct val="0"/>
              </a:spcBef>
              <a:spcAft>
                <a:spcPct val="0"/>
              </a:spcAft>
              <a:defRPr>
                <a:solidFill>
                  <a:schemeClr val="tx1"/>
                </a:solidFill>
                <a:latin typeface="Georgia" pitchFamily="18" charset="0"/>
              </a:defRPr>
            </a:lvl7pPr>
            <a:lvl8pPr marL="3434144" indent="-228943" fontAlgn="base">
              <a:spcBef>
                <a:spcPct val="0"/>
              </a:spcBef>
              <a:spcAft>
                <a:spcPct val="0"/>
              </a:spcAft>
              <a:defRPr>
                <a:solidFill>
                  <a:schemeClr val="tx1"/>
                </a:solidFill>
                <a:latin typeface="Georgia" pitchFamily="18" charset="0"/>
              </a:defRPr>
            </a:lvl8pPr>
            <a:lvl9pPr marL="3892029" indent="-228943" fontAlgn="base">
              <a:spcBef>
                <a:spcPct val="0"/>
              </a:spcBef>
              <a:spcAft>
                <a:spcPct val="0"/>
              </a:spcAft>
              <a:defRPr>
                <a:solidFill>
                  <a:schemeClr val="tx1"/>
                </a:solidFill>
                <a:latin typeface="Georgia" pitchFamily="18" charset="0"/>
              </a:defRPr>
            </a:lvl9pPr>
          </a:lstStyle>
          <a:p>
            <a:pPr fontAlgn="base">
              <a:spcBef>
                <a:spcPct val="0"/>
              </a:spcBef>
              <a:spcAft>
                <a:spcPct val="0"/>
              </a:spcAft>
            </a:pPr>
            <a:fld id="{E349506F-9363-4083-BC6B-637C460B9712}" type="slidenum">
              <a:rPr lang="ru-RU">
                <a:latin typeface="Calibri" pitchFamily="34" charset="0"/>
              </a:rPr>
              <a:pPr fontAlgn="base">
                <a:spcBef>
                  <a:spcPct val="0"/>
                </a:spcBef>
                <a:spcAft>
                  <a:spcPct val="0"/>
                </a:spcAft>
              </a:pPr>
              <a:t>36</a:t>
            </a:fld>
            <a:endParaRPr lang="ru-RU">
              <a:latin typeface="Calibri" pitchFamily="34" charset="0"/>
            </a:endParaRPr>
          </a:p>
        </p:txBody>
      </p:sp>
    </p:spTree>
    <p:extLst>
      <p:ext uri="{BB962C8B-B14F-4D97-AF65-F5344CB8AC3E}">
        <p14:creationId xmlns:p14="http://schemas.microsoft.com/office/powerpoint/2010/main" val="1378776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200" i="1" kern="1200" dirty="0">
                <a:solidFill>
                  <a:schemeClr val="tx1"/>
                </a:solidFill>
                <a:effectLst/>
                <a:latin typeface="+mn-lt"/>
                <a:ea typeface="+mn-ea"/>
                <a:cs typeface="+mn-cs"/>
              </a:rPr>
              <a:t>Fuzzy přístup k hodnocení dodavatele dle environmentálních kritérií</a:t>
            </a:r>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Fuzzy přístup k řešení ekonomických úloh popisuje řada autorů (</a:t>
            </a:r>
            <a:r>
              <a:rPr lang="cs-CZ" sz="1200" kern="1200" cap="all" dirty="0" err="1">
                <a:solidFill>
                  <a:schemeClr val="tx1"/>
                </a:solidFill>
                <a:effectLst/>
                <a:latin typeface="+mn-lt"/>
                <a:ea typeface="+mn-ea"/>
                <a:cs typeface="+mn-cs"/>
              </a:rPr>
              <a:t>C</a:t>
            </a:r>
            <a:r>
              <a:rPr lang="cs-CZ" sz="1200" kern="1200" dirty="0" err="1">
                <a:solidFill>
                  <a:schemeClr val="tx1"/>
                </a:solidFill>
                <a:effectLst/>
                <a:latin typeface="+mn-lt"/>
                <a:ea typeface="+mn-ea"/>
                <a:cs typeface="+mn-cs"/>
              </a:rPr>
              <a:t>heng</a:t>
            </a:r>
            <a:r>
              <a:rPr lang="cs-CZ" sz="1200" kern="1200" cap="all" dirty="0">
                <a:solidFill>
                  <a:schemeClr val="tx1"/>
                </a:solidFill>
                <a:effectLst/>
                <a:latin typeface="+mn-lt"/>
                <a:ea typeface="+mn-ea"/>
                <a:cs typeface="+mn-cs"/>
              </a:rPr>
              <a:t>, C., L</a:t>
            </a:r>
            <a:r>
              <a:rPr lang="cs-CZ" sz="1200" kern="1200" dirty="0">
                <a:solidFill>
                  <a:schemeClr val="tx1"/>
                </a:solidFill>
                <a:effectLst/>
                <a:latin typeface="+mn-lt"/>
                <a:ea typeface="+mn-ea"/>
                <a:cs typeface="+mn-cs"/>
              </a:rPr>
              <a:t>in</a:t>
            </a:r>
            <a:r>
              <a:rPr lang="cs-CZ" sz="1200" kern="1200" cap="all" dirty="0">
                <a:solidFill>
                  <a:schemeClr val="tx1"/>
                </a:solidFill>
                <a:effectLst/>
                <a:latin typeface="+mn-lt"/>
                <a:ea typeface="+mn-ea"/>
                <a:cs typeface="+mn-cs"/>
              </a:rPr>
              <a:t>, Y., 2002; </a:t>
            </a:r>
            <a:r>
              <a:rPr lang="cs-CZ" sz="1200" kern="1200" cap="all" dirty="0" err="1">
                <a:solidFill>
                  <a:schemeClr val="tx1"/>
                </a:solidFill>
                <a:effectLst/>
                <a:latin typeface="+mn-lt"/>
                <a:ea typeface="+mn-ea"/>
                <a:cs typeface="+mn-cs"/>
              </a:rPr>
              <a:t>A</a:t>
            </a:r>
            <a:r>
              <a:rPr lang="cs-CZ" sz="1200" kern="1200" dirty="0" err="1">
                <a:solidFill>
                  <a:schemeClr val="tx1"/>
                </a:solidFill>
                <a:effectLst/>
                <a:latin typeface="+mn-lt"/>
                <a:ea typeface="+mn-ea"/>
                <a:cs typeface="+mn-cs"/>
              </a:rPr>
              <a:t>ouam</a:t>
            </a:r>
            <a:r>
              <a:rPr lang="cs-CZ" sz="1200" kern="1200" cap="all" dirty="0">
                <a:solidFill>
                  <a:schemeClr val="tx1"/>
                </a:solidFill>
                <a:effectLst/>
                <a:latin typeface="+mn-lt"/>
                <a:ea typeface="+mn-ea"/>
                <a:cs typeface="+mn-cs"/>
              </a:rPr>
              <a:t>, T.- </a:t>
            </a:r>
            <a:r>
              <a:rPr lang="cs-CZ" sz="1200" kern="1200" cap="all" dirty="0" err="1">
                <a:solidFill>
                  <a:schemeClr val="tx1"/>
                </a:solidFill>
                <a:effectLst/>
                <a:latin typeface="+mn-lt"/>
                <a:ea typeface="+mn-ea"/>
                <a:cs typeface="+mn-cs"/>
              </a:rPr>
              <a:t>C</a:t>
            </a:r>
            <a:r>
              <a:rPr lang="cs-CZ" sz="1200" kern="1200" dirty="0" err="1">
                <a:solidFill>
                  <a:schemeClr val="tx1"/>
                </a:solidFill>
                <a:effectLst/>
                <a:latin typeface="+mn-lt"/>
                <a:ea typeface="+mn-ea"/>
                <a:cs typeface="+mn-cs"/>
              </a:rPr>
              <a:t>hang</a:t>
            </a:r>
            <a:r>
              <a:rPr lang="cs-CZ" sz="1200" kern="1200" cap="all" dirty="0">
                <a:solidFill>
                  <a:schemeClr val="tx1"/>
                </a:solidFill>
                <a:effectLst/>
                <a:latin typeface="+mn-lt"/>
                <a:ea typeface="+mn-ea"/>
                <a:cs typeface="+mn-cs"/>
              </a:rPr>
              <a:t>, S.I., </a:t>
            </a:r>
            <a:r>
              <a:rPr lang="cs-CZ" sz="1200" kern="1200" cap="all" dirty="0" err="1">
                <a:solidFill>
                  <a:schemeClr val="tx1"/>
                </a:solidFill>
                <a:effectLst/>
                <a:latin typeface="+mn-lt"/>
                <a:ea typeface="+mn-ea"/>
                <a:cs typeface="+mn-cs"/>
              </a:rPr>
              <a:t>L</a:t>
            </a:r>
            <a:r>
              <a:rPr lang="cs-CZ" sz="1200" kern="1200" dirty="0" err="1">
                <a:solidFill>
                  <a:schemeClr val="tx1"/>
                </a:solidFill>
                <a:effectLst/>
                <a:latin typeface="+mn-lt"/>
                <a:ea typeface="+mn-ea"/>
                <a:cs typeface="+mn-cs"/>
              </a:rPr>
              <a:t>ee</a:t>
            </a:r>
            <a:r>
              <a:rPr lang="cs-CZ" sz="1200" kern="1200" cap="all" dirty="0">
                <a:solidFill>
                  <a:schemeClr val="tx1"/>
                </a:solidFill>
                <a:effectLst/>
                <a:latin typeface="+mn-lt"/>
                <a:ea typeface="+mn-ea"/>
                <a:cs typeface="+mn-cs"/>
              </a:rPr>
              <a:t>, E.S., 2003; </a:t>
            </a:r>
            <a:r>
              <a:rPr lang="cs-CZ" sz="1200" kern="1200" cap="all" dirty="0" err="1">
                <a:solidFill>
                  <a:schemeClr val="tx1"/>
                </a:solidFill>
                <a:effectLst/>
                <a:latin typeface="+mn-lt"/>
                <a:ea typeface="+mn-ea"/>
                <a:cs typeface="+mn-cs"/>
              </a:rPr>
              <a:t>K</a:t>
            </a:r>
            <a:r>
              <a:rPr lang="cs-CZ" sz="1200" kern="1200" dirty="0" err="1">
                <a:solidFill>
                  <a:schemeClr val="tx1"/>
                </a:solidFill>
                <a:effectLst/>
                <a:latin typeface="+mn-lt"/>
                <a:ea typeface="+mn-ea"/>
                <a:cs typeface="+mn-cs"/>
              </a:rPr>
              <a:t>ahraman</a:t>
            </a:r>
            <a:r>
              <a:rPr lang="cs-CZ" sz="1200" kern="1200" cap="all" dirty="0">
                <a:solidFill>
                  <a:schemeClr val="tx1"/>
                </a:solidFill>
                <a:effectLst/>
                <a:latin typeface="+mn-lt"/>
                <a:ea typeface="+mn-ea"/>
                <a:cs typeface="+mn-cs"/>
              </a:rPr>
              <a:t>, C., </a:t>
            </a:r>
            <a:r>
              <a:rPr lang="cs-CZ" sz="1200" kern="1200" cap="all" dirty="0" err="1">
                <a:solidFill>
                  <a:schemeClr val="tx1"/>
                </a:solidFill>
                <a:effectLst/>
                <a:latin typeface="+mn-lt"/>
                <a:ea typeface="+mn-ea"/>
                <a:cs typeface="+mn-cs"/>
              </a:rPr>
              <a:t>C</a:t>
            </a:r>
            <a:r>
              <a:rPr lang="cs-CZ" sz="1200" kern="1200" dirty="0" err="1">
                <a:solidFill>
                  <a:schemeClr val="tx1"/>
                </a:solidFill>
                <a:effectLst/>
                <a:latin typeface="+mn-lt"/>
                <a:ea typeface="+mn-ea"/>
                <a:cs typeface="+mn-cs"/>
              </a:rPr>
              <a:t>ebeci</a:t>
            </a:r>
            <a:r>
              <a:rPr lang="cs-CZ" sz="1200" kern="1200" cap="all" dirty="0">
                <a:solidFill>
                  <a:schemeClr val="tx1"/>
                </a:solidFill>
                <a:effectLst/>
                <a:latin typeface="+mn-lt"/>
                <a:ea typeface="+mn-ea"/>
                <a:cs typeface="+mn-cs"/>
              </a:rPr>
              <a:t>, U., </a:t>
            </a:r>
            <a:r>
              <a:rPr lang="cs-CZ" sz="1200" kern="1200" cap="all" dirty="0" err="1">
                <a:solidFill>
                  <a:schemeClr val="tx1"/>
                </a:solidFill>
                <a:effectLst/>
                <a:latin typeface="+mn-lt"/>
                <a:ea typeface="+mn-ea"/>
                <a:cs typeface="+mn-cs"/>
              </a:rPr>
              <a:t>U</a:t>
            </a:r>
            <a:r>
              <a:rPr lang="cs-CZ" sz="1200" kern="1200" dirty="0" err="1">
                <a:solidFill>
                  <a:schemeClr val="tx1"/>
                </a:solidFill>
                <a:effectLst/>
                <a:latin typeface="+mn-lt"/>
                <a:ea typeface="+mn-ea"/>
                <a:cs typeface="+mn-cs"/>
              </a:rPr>
              <a:t>lukan</a:t>
            </a:r>
            <a:r>
              <a:rPr lang="cs-CZ" sz="1200" kern="1200" cap="all" dirty="0">
                <a:solidFill>
                  <a:schemeClr val="tx1"/>
                </a:solidFill>
                <a:effectLst/>
                <a:latin typeface="+mn-lt"/>
                <a:ea typeface="+mn-ea"/>
                <a:cs typeface="+mn-cs"/>
              </a:rPr>
              <a:t>, Z., 2003; </a:t>
            </a:r>
            <a:r>
              <a:rPr lang="cs-CZ" sz="1200" kern="1200" cap="all" dirty="0" err="1">
                <a:solidFill>
                  <a:schemeClr val="tx1"/>
                </a:solidFill>
                <a:effectLst/>
                <a:latin typeface="+mn-lt"/>
                <a:ea typeface="+mn-ea"/>
                <a:cs typeface="+mn-cs"/>
              </a:rPr>
              <a:t>R</a:t>
            </a:r>
            <a:r>
              <a:rPr lang="cs-CZ" sz="1200" kern="1200" dirty="0" err="1">
                <a:solidFill>
                  <a:schemeClr val="tx1"/>
                </a:solidFill>
                <a:effectLst/>
                <a:latin typeface="+mn-lt"/>
                <a:ea typeface="+mn-ea"/>
                <a:cs typeface="+mn-cs"/>
              </a:rPr>
              <a:t>aj</a:t>
            </a:r>
            <a:r>
              <a:rPr lang="cs-CZ" sz="1200" kern="1200" dirty="0">
                <a:solidFill>
                  <a:schemeClr val="tx1"/>
                </a:solidFill>
                <a:effectLst/>
                <a:latin typeface="+mn-lt"/>
                <a:ea typeface="+mn-ea"/>
                <a:cs typeface="+mn-cs"/>
              </a:rPr>
              <a:t>, </a:t>
            </a:r>
            <a:r>
              <a:rPr lang="cs-CZ" sz="1200" kern="1200" cap="all" dirty="0">
                <a:solidFill>
                  <a:schemeClr val="tx1"/>
                </a:solidFill>
                <a:effectLst/>
                <a:latin typeface="+mn-lt"/>
                <a:ea typeface="+mn-ea"/>
                <a:cs typeface="+mn-cs"/>
              </a:rPr>
              <a:t>P.A., </a:t>
            </a:r>
            <a:r>
              <a:rPr lang="cs-CZ" sz="1200" kern="1200" cap="all" dirty="0" err="1">
                <a:solidFill>
                  <a:schemeClr val="tx1"/>
                </a:solidFill>
                <a:effectLst/>
                <a:latin typeface="+mn-lt"/>
                <a:ea typeface="+mn-ea"/>
                <a:cs typeface="+mn-cs"/>
              </a:rPr>
              <a:t>K</a:t>
            </a:r>
            <a:r>
              <a:rPr lang="cs-CZ" sz="1200" kern="1200" dirty="0" err="1">
                <a:solidFill>
                  <a:schemeClr val="tx1"/>
                </a:solidFill>
                <a:effectLst/>
                <a:latin typeface="+mn-lt"/>
                <a:ea typeface="+mn-ea"/>
                <a:cs typeface="+mn-cs"/>
              </a:rPr>
              <a:t>umar</a:t>
            </a:r>
            <a:r>
              <a:rPr lang="cs-CZ" sz="1200" kern="1200" cap="all" dirty="0">
                <a:solidFill>
                  <a:schemeClr val="tx1"/>
                </a:solidFill>
                <a:effectLst/>
                <a:latin typeface="+mn-lt"/>
                <a:ea typeface="+mn-ea"/>
                <a:cs typeface="+mn-cs"/>
              </a:rPr>
              <a:t>, D.N., 1998; </a:t>
            </a:r>
            <a:r>
              <a:rPr lang="cs-CZ" sz="1200" kern="1200" cap="all" dirty="0" err="1">
                <a:solidFill>
                  <a:schemeClr val="tx1"/>
                </a:solidFill>
                <a:effectLst/>
                <a:latin typeface="+mn-lt"/>
                <a:ea typeface="+mn-ea"/>
                <a:cs typeface="+mn-cs"/>
              </a:rPr>
              <a:t>R</a:t>
            </a:r>
            <a:r>
              <a:rPr lang="cs-CZ" sz="1200" kern="1200" dirty="0" err="1">
                <a:solidFill>
                  <a:schemeClr val="tx1"/>
                </a:solidFill>
                <a:effectLst/>
                <a:latin typeface="+mn-lt"/>
                <a:ea typeface="+mn-ea"/>
                <a:cs typeface="+mn-cs"/>
              </a:rPr>
              <a:t>aj</a:t>
            </a:r>
            <a:r>
              <a:rPr lang="cs-CZ" sz="1200" kern="1200" cap="all" dirty="0">
                <a:solidFill>
                  <a:schemeClr val="tx1"/>
                </a:solidFill>
                <a:effectLst/>
                <a:latin typeface="+mn-lt"/>
                <a:ea typeface="+mn-ea"/>
                <a:cs typeface="+mn-cs"/>
              </a:rPr>
              <a:t>, P.A., </a:t>
            </a:r>
            <a:r>
              <a:rPr lang="cs-CZ" sz="1200" kern="1200" cap="all" dirty="0" err="1">
                <a:solidFill>
                  <a:schemeClr val="tx1"/>
                </a:solidFill>
                <a:effectLst/>
                <a:latin typeface="+mn-lt"/>
                <a:ea typeface="+mn-ea"/>
                <a:cs typeface="+mn-cs"/>
              </a:rPr>
              <a:t>K</a:t>
            </a:r>
            <a:r>
              <a:rPr lang="cs-CZ" sz="1200" kern="1200" dirty="0" err="1">
                <a:solidFill>
                  <a:schemeClr val="tx1"/>
                </a:solidFill>
                <a:effectLst/>
                <a:latin typeface="+mn-lt"/>
                <a:ea typeface="+mn-ea"/>
                <a:cs typeface="+mn-cs"/>
              </a:rPr>
              <a:t>umar</a:t>
            </a:r>
            <a:r>
              <a:rPr lang="cs-CZ" sz="1200" kern="1200" cap="all" dirty="0">
                <a:solidFill>
                  <a:schemeClr val="tx1"/>
                </a:solidFill>
                <a:effectLst/>
                <a:latin typeface="+mn-lt"/>
                <a:ea typeface="+mn-ea"/>
                <a:cs typeface="+mn-cs"/>
              </a:rPr>
              <a:t>, D.N., 1999; </a:t>
            </a:r>
            <a:r>
              <a:rPr lang="cs-CZ" sz="1200" kern="1200" cap="all" dirty="0" err="1">
                <a:solidFill>
                  <a:schemeClr val="tx1"/>
                </a:solidFill>
                <a:effectLst/>
                <a:latin typeface="+mn-lt"/>
                <a:ea typeface="+mn-ea"/>
                <a:cs typeface="+mn-cs"/>
              </a:rPr>
              <a:t>Y</a:t>
            </a:r>
            <a:r>
              <a:rPr lang="cs-CZ" sz="1200" kern="1200" dirty="0" err="1">
                <a:solidFill>
                  <a:schemeClr val="tx1"/>
                </a:solidFill>
                <a:effectLst/>
                <a:latin typeface="+mn-lt"/>
                <a:ea typeface="+mn-ea"/>
                <a:cs typeface="+mn-cs"/>
              </a:rPr>
              <a:t>uan</a:t>
            </a:r>
            <a:r>
              <a:rPr lang="cs-CZ" sz="1200" kern="1200" cap="all" dirty="0">
                <a:solidFill>
                  <a:schemeClr val="tx1"/>
                </a:solidFill>
                <a:effectLst/>
                <a:latin typeface="+mn-lt"/>
                <a:ea typeface="+mn-ea"/>
                <a:cs typeface="+mn-cs"/>
              </a:rPr>
              <a:t>, Y., 1991; </a:t>
            </a:r>
            <a:r>
              <a:rPr lang="cs-CZ" sz="1200" kern="1200" cap="all" dirty="0" err="1">
                <a:solidFill>
                  <a:schemeClr val="tx1"/>
                </a:solidFill>
                <a:effectLst/>
                <a:latin typeface="+mn-lt"/>
                <a:ea typeface="+mn-ea"/>
                <a:cs typeface="+mn-cs"/>
              </a:rPr>
              <a:t>Z</a:t>
            </a:r>
            <a:r>
              <a:rPr lang="cs-CZ" sz="1200" kern="1200" dirty="0" err="1">
                <a:solidFill>
                  <a:schemeClr val="tx1"/>
                </a:solidFill>
                <a:effectLst/>
                <a:latin typeface="+mn-lt"/>
                <a:ea typeface="+mn-ea"/>
                <a:cs typeface="+mn-cs"/>
              </a:rPr>
              <a:t>adeh</a:t>
            </a:r>
            <a:r>
              <a:rPr lang="cs-CZ" sz="1200" kern="1200" cap="all" dirty="0">
                <a:solidFill>
                  <a:schemeClr val="tx1"/>
                </a:solidFill>
                <a:effectLst/>
                <a:latin typeface="+mn-lt"/>
                <a:ea typeface="+mn-ea"/>
                <a:cs typeface="+mn-cs"/>
              </a:rPr>
              <a:t>, L.A., 1999).</a:t>
            </a:r>
            <a:r>
              <a:rPr lang="cs-CZ" sz="1200" kern="1200" dirty="0">
                <a:solidFill>
                  <a:schemeClr val="tx1"/>
                </a:solidFill>
                <a:effectLst/>
                <a:latin typeface="+mn-lt"/>
                <a:ea typeface="+mn-ea"/>
                <a:cs typeface="+mn-cs"/>
              </a:rPr>
              <a:t> </a:t>
            </a:r>
          </a:p>
          <a:p>
            <a:r>
              <a:rPr lang="cs-CZ" sz="1200" kern="1200" dirty="0">
                <a:solidFill>
                  <a:schemeClr val="tx1"/>
                </a:solidFill>
                <a:effectLst/>
                <a:latin typeface="+mn-lt"/>
                <a:ea typeface="+mn-ea"/>
                <a:cs typeface="+mn-cs"/>
              </a:rPr>
              <a:t>Autoři (</a:t>
            </a:r>
            <a:r>
              <a:rPr lang="cs-CZ" sz="1200" kern="1200" dirty="0" err="1">
                <a:solidFill>
                  <a:schemeClr val="tx1"/>
                </a:solidFill>
                <a:effectLst/>
                <a:latin typeface="+mn-lt"/>
                <a:ea typeface="+mn-ea"/>
                <a:cs typeface="+mn-cs"/>
              </a:rPr>
              <a:t>Awasthi</a:t>
            </a:r>
            <a:r>
              <a:rPr lang="cs-CZ" sz="1200" kern="1200" dirty="0">
                <a:solidFill>
                  <a:schemeClr val="tx1"/>
                </a:solidFill>
                <a:effectLst/>
                <a:latin typeface="+mn-lt"/>
                <a:ea typeface="+mn-ea"/>
                <a:cs typeface="+mn-cs"/>
              </a:rPr>
              <a:t> A.,</a:t>
            </a:r>
            <a:r>
              <a:rPr lang="cs-CZ" sz="1200" kern="1200" cap="all" dirty="0">
                <a:solidFill>
                  <a:schemeClr val="tx1"/>
                </a:solidFill>
                <a:effectLst/>
                <a:latin typeface="+mn-lt"/>
                <a:ea typeface="+mn-ea"/>
                <a:cs typeface="+mn-cs"/>
              </a:rPr>
              <a:t> </a:t>
            </a:r>
            <a:r>
              <a:rPr lang="cs-CZ" sz="1200" kern="1200" cap="all" dirty="0" err="1">
                <a:solidFill>
                  <a:schemeClr val="tx1"/>
                </a:solidFill>
                <a:effectLst/>
                <a:latin typeface="+mn-lt"/>
                <a:ea typeface="+mn-ea"/>
                <a:cs typeface="+mn-cs"/>
              </a:rPr>
              <a:t>C</a:t>
            </a:r>
            <a:r>
              <a:rPr lang="cs-CZ" sz="1200" kern="1200" dirty="0" err="1">
                <a:solidFill>
                  <a:schemeClr val="tx1"/>
                </a:solidFill>
                <a:effectLst/>
                <a:latin typeface="+mn-lt"/>
                <a:ea typeface="+mn-ea"/>
                <a:cs typeface="+mn-cs"/>
              </a:rPr>
              <a:t>hauhan</a:t>
            </a:r>
            <a:r>
              <a:rPr lang="cs-CZ" sz="1200" kern="1200" cap="all" dirty="0">
                <a:solidFill>
                  <a:schemeClr val="tx1"/>
                </a:solidFill>
                <a:effectLst/>
                <a:latin typeface="+mn-lt"/>
                <a:ea typeface="+mn-ea"/>
                <a:cs typeface="+mn-cs"/>
              </a:rPr>
              <a:t> S., </a:t>
            </a:r>
            <a:r>
              <a:rPr lang="cs-CZ" sz="1200" kern="1200" cap="all" dirty="0" err="1">
                <a:solidFill>
                  <a:schemeClr val="tx1"/>
                </a:solidFill>
                <a:effectLst/>
                <a:latin typeface="+mn-lt"/>
                <a:ea typeface="+mn-ea"/>
                <a:cs typeface="+mn-cs"/>
              </a:rPr>
              <a:t>G</a:t>
            </a:r>
            <a:r>
              <a:rPr lang="cs-CZ" sz="1200" kern="1200" dirty="0" err="1">
                <a:solidFill>
                  <a:schemeClr val="tx1"/>
                </a:solidFill>
                <a:effectLst/>
                <a:latin typeface="+mn-lt"/>
                <a:ea typeface="+mn-ea"/>
                <a:cs typeface="+mn-cs"/>
              </a:rPr>
              <a:t>oyal</a:t>
            </a:r>
            <a:r>
              <a:rPr lang="cs-CZ" sz="1200" kern="1200" cap="all" dirty="0">
                <a:solidFill>
                  <a:schemeClr val="tx1"/>
                </a:solidFill>
                <a:effectLst/>
                <a:latin typeface="+mn-lt"/>
                <a:ea typeface="+mn-ea"/>
                <a:cs typeface="+mn-cs"/>
              </a:rPr>
              <a:t> S.K</a:t>
            </a:r>
            <a:r>
              <a:rPr lang="cs-CZ" sz="1200" kern="1200" dirty="0">
                <a:solidFill>
                  <a:schemeClr val="tx1"/>
                </a:solidFill>
                <a:effectLst/>
                <a:latin typeface="+mn-lt"/>
                <a:ea typeface="+mn-ea"/>
                <a:cs typeface="+mn-cs"/>
              </a:rPr>
              <a:t> , 2010) uvádějí následující postup: </a:t>
            </a:r>
          </a:p>
          <a:p>
            <a:pPr lvl="0"/>
            <a:r>
              <a:rPr lang="cs-CZ" sz="1200" kern="1200" dirty="0">
                <a:solidFill>
                  <a:schemeClr val="tx1"/>
                </a:solidFill>
                <a:effectLst/>
                <a:latin typeface="+mn-lt"/>
                <a:ea typeface="+mn-ea"/>
                <a:cs typeface="+mn-cs"/>
              </a:rPr>
              <a:t>Výběr kritérií pro hodnocení environmentálního představení dodavatelů.</a:t>
            </a:r>
          </a:p>
          <a:p>
            <a:pPr lvl="0"/>
            <a:r>
              <a:rPr lang="cs-CZ" sz="1200" kern="1200" dirty="0">
                <a:solidFill>
                  <a:schemeClr val="tx1"/>
                </a:solidFill>
                <a:effectLst/>
                <a:latin typeface="+mn-lt"/>
                <a:ea typeface="+mn-ea"/>
                <a:cs typeface="+mn-cs"/>
              </a:rPr>
              <a:t>Hodnocení a výběr z nejlepších alternativ pomocí zvolených kritérií.</a:t>
            </a:r>
          </a:p>
          <a:p>
            <a:pPr lvl="0"/>
            <a:r>
              <a:rPr lang="cs-CZ" sz="1200" kern="1200" dirty="0">
                <a:solidFill>
                  <a:schemeClr val="tx1"/>
                </a:solidFill>
                <a:effectLst/>
                <a:latin typeface="+mn-lt"/>
                <a:ea typeface="+mn-ea"/>
                <a:cs typeface="+mn-cs"/>
              </a:rPr>
              <a:t>Analýza citlivosti k určení vlivu kritérií na rozhodování (</a:t>
            </a:r>
            <a:r>
              <a:rPr lang="cs-CZ" sz="1200" kern="1200" dirty="0" err="1">
                <a:solidFill>
                  <a:schemeClr val="tx1"/>
                </a:solidFill>
                <a:effectLst/>
                <a:latin typeface="+mn-lt"/>
                <a:ea typeface="+mn-ea"/>
                <a:cs typeface="+mn-cs"/>
              </a:rPr>
              <a:t>Awasthi</a:t>
            </a:r>
            <a:r>
              <a:rPr lang="cs-CZ" sz="1200" kern="1200" dirty="0">
                <a:solidFill>
                  <a:schemeClr val="tx1"/>
                </a:solidFill>
                <a:effectLst/>
                <a:latin typeface="+mn-lt"/>
                <a:ea typeface="+mn-ea"/>
                <a:cs typeface="+mn-cs"/>
              </a:rPr>
              <a:t> A.,</a:t>
            </a:r>
            <a:r>
              <a:rPr lang="cs-CZ" sz="1200" kern="1200" cap="all" dirty="0">
                <a:solidFill>
                  <a:schemeClr val="tx1"/>
                </a:solidFill>
                <a:effectLst/>
                <a:latin typeface="+mn-lt"/>
                <a:ea typeface="+mn-ea"/>
                <a:cs typeface="+mn-cs"/>
              </a:rPr>
              <a:t> </a:t>
            </a:r>
            <a:r>
              <a:rPr lang="cs-CZ" sz="1200" kern="1200" cap="all" dirty="0" err="1">
                <a:solidFill>
                  <a:schemeClr val="tx1"/>
                </a:solidFill>
                <a:effectLst/>
                <a:latin typeface="+mn-lt"/>
                <a:ea typeface="+mn-ea"/>
                <a:cs typeface="+mn-cs"/>
              </a:rPr>
              <a:t>C</a:t>
            </a:r>
            <a:r>
              <a:rPr lang="cs-CZ" sz="1200" kern="1200" dirty="0" err="1">
                <a:solidFill>
                  <a:schemeClr val="tx1"/>
                </a:solidFill>
                <a:effectLst/>
                <a:latin typeface="+mn-lt"/>
                <a:ea typeface="+mn-ea"/>
                <a:cs typeface="+mn-cs"/>
              </a:rPr>
              <a:t>hauhan</a:t>
            </a:r>
            <a:r>
              <a:rPr lang="cs-CZ" sz="1200" kern="1200" cap="all" dirty="0">
                <a:solidFill>
                  <a:schemeClr val="tx1"/>
                </a:solidFill>
                <a:effectLst/>
                <a:latin typeface="+mn-lt"/>
                <a:ea typeface="+mn-ea"/>
                <a:cs typeface="+mn-cs"/>
              </a:rPr>
              <a:t> S., </a:t>
            </a:r>
            <a:r>
              <a:rPr lang="cs-CZ" sz="1200" kern="1200" cap="all" dirty="0" err="1">
                <a:solidFill>
                  <a:schemeClr val="tx1"/>
                </a:solidFill>
                <a:effectLst/>
                <a:latin typeface="+mn-lt"/>
                <a:ea typeface="+mn-ea"/>
                <a:cs typeface="+mn-cs"/>
              </a:rPr>
              <a:t>G</a:t>
            </a:r>
            <a:r>
              <a:rPr lang="cs-CZ" sz="1200" kern="1200" dirty="0" err="1">
                <a:solidFill>
                  <a:schemeClr val="tx1"/>
                </a:solidFill>
                <a:effectLst/>
                <a:latin typeface="+mn-lt"/>
                <a:ea typeface="+mn-ea"/>
                <a:cs typeface="+mn-cs"/>
              </a:rPr>
              <a:t>oyal</a:t>
            </a:r>
            <a:r>
              <a:rPr lang="cs-CZ" sz="1200" kern="1200" cap="all" dirty="0">
                <a:solidFill>
                  <a:schemeClr val="tx1"/>
                </a:solidFill>
                <a:effectLst/>
                <a:latin typeface="+mn-lt"/>
                <a:ea typeface="+mn-ea"/>
                <a:cs typeface="+mn-cs"/>
              </a:rPr>
              <a:t> S.K</a:t>
            </a:r>
            <a:r>
              <a:rPr lang="cs-CZ" sz="1200" kern="1200" dirty="0">
                <a:solidFill>
                  <a:schemeClr val="tx1"/>
                </a:solidFill>
                <a:effectLst/>
                <a:latin typeface="+mn-lt"/>
                <a:ea typeface="+mn-ea"/>
                <a:cs typeface="+mn-cs"/>
              </a:rPr>
              <a:t> 2010).</a:t>
            </a:r>
          </a:p>
          <a:p>
            <a:pPr lvl="0"/>
            <a:r>
              <a:rPr lang="cs-CZ" sz="1200" i="1" kern="1200" dirty="0">
                <a:solidFill>
                  <a:schemeClr val="tx1"/>
                </a:solidFill>
                <a:effectLst/>
                <a:latin typeface="+mn-lt"/>
                <a:ea typeface="+mn-ea"/>
                <a:cs typeface="+mn-cs"/>
              </a:rPr>
              <a:t>Použití genetického algoritmu</a:t>
            </a:r>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Autoři (Dostál, P., Sojka, Z., Rais, K., 2005; Che Z.H., </a:t>
            </a:r>
            <a:r>
              <a:rPr lang="cs-CZ" sz="1200" kern="1200" dirty="0" err="1">
                <a:solidFill>
                  <a:schemeClr val="tx1"/>
                </a:solidFill>
                <a:effectLst/>
                <a:latin typeface="+mn-lt"/>
                <a:ea typeface="+mn-ea"/>
                <a:cs typeface="+mn-cs"/>
              </a:rPr>
              <a:t>Wang</a:t>
            </a:r>
            <a:r>
              <a:rPr lang="cs-CZ" sz="1200" kern="1200" dirty="0">
                <a:solidFill>
                  <a:schemeClr val="tx1"/>
                </a:solidFill>
                <a:effectLst/>
                <a:latin typeface="+mn-lt"/>
                <a:ea typeface="+mn-ea"/>
                <a:cs typeface="+mn-cs"/>
              </a:rPr>
              <a:t>, H.S., 2008)popisují možností použití genetického algoritmu pro řešení ekonomických úloh. </a:t>
            </a:r>
          </a:p>
          <a:p>
            <a:r>
              <a:rPr lang="cs-CZ" sz="1200" kern="1200" dirty="0">
                <a:solidFill>
                  <a:schemeClr val="tx1"/>
                </a:solidFill>
                <a:effectLst/>
                <a:latin typeface="+mn-lt"/>
                <a:ea typeface="+mn-ea"/>
                <a:cs typeface="+mn-cs"/>
              </a:rPr>
              <a:t>Z.H. Che, H.S. </a:t>
            </a:r>
            <a:r>
              <a:rPr lang="cs-CZ" sz="1200" kern="1200" dirty="0" err="1">
                <a:solidFill>
                  <a:schemeClr val="tx1"/>
                </a:solidFill>
                <a:effectLst/>
                <a:latin typeface="+mn-lt"/>
                <a:ea typeface="+mn-ea"/>
                <a:cs typeface="+mn-cs"/>
              </a:rPr>
              <a:t>Wang</a:t>
            </a:r>
            <a:r>
              <a:rPr lang="cs-CZ" sz="1200" kern="1200" dirty="0">
                <a:solidFill>
                  <a:schemeClr val="tx1"/>
                </a:solidFill>
                <a:effectLst/>
                <a:latin typeface="+mn-lt"/>
                <a:ea typeface="+mn-ea"/>
                <a:cs typeface="+mn-cs"/>
              </a:rPr>
              <a:t> popisují možnosti použiti genetického algoritmu (dále GA) pro tvorbu nejvhodnějšího dodavatelského řetězce. </a:t>
            </a:r>
          </a:p>
          <a:p>
            <a:r>
              <a:rPr lang="cs-CZ" sz="1200" kern="1200" dirty="0">
                <a:solidFill>
                  <a:schemeClr val="tx1"/>
                </a:solidFill>
                <a:effectLst/>
                <a:latin typeface="+mn-lt"/>
                <a:ea typeface="+mn-ea"/>
                <a:cs typeface="+mn-cs"/>
              </a:rPr>
              <a:t>Tato metoda je postavena na níže uvedených základech:</a:t>
            </a:r>
          </a:p>
          <a:p>
            <a:pPr lvl="0"/>
            <a:r>
              <a:rPr lang="cs-CZ" sz="1200" kern="1200" dirty="0">
                <a:solidFill>
                  <a:schemeClr val="tx1"/>
                </a:solidFill>
                <a:effectLst/>
                <a:latin typeface="+mn-lt"/>
                <a:ea typeface="+mn-ea"/>
                <a:cs typeface="+mn-cs"/>
              </a:rPr>
              <a:t>Každý dodavatel je představen jako gen- nabývající dvou hodnot- 0 nebo 1 (vybrán nebo nevybrán), </a:t>
            </a:r>
            <a:r>
              <a:rPr lang="cs-CZ" sz="1200" i="1" kern="1200" dirty="0">
                <a:solidFill>
                  <a:schemeClr val="tx1"/>
                </a:solidFill>
                <a:effectLst/>
                <a:latin typeface="+mn-lt"/>
                <a:ea typeface="+mn-ea"/>
                <a:cs typeface="+mn-cs"/>
              </a:rPr>
              <a:t>N</a:t>
            </a:r>
            <a:r>
              <a:rPr lang="cs-CZ" sz="1200" kern="1200" dirty="0">
                <a:solidFill>
                  <a:schemeClr val="tx1"/>
                </a:solidFill>
                <a:effectLst/>
                <a:latin typeface="+mn-lt"/>
                <a:ea typeface="+mn-ea"/>
                <a:cs typeface="+mn-cs"/>
              </a:rPr>
              <a:t>-množství dodávky od určitého dodavatele (nesmí přesahovat kapacitu dodavatele),</a:t>
            </a:r>
          </a:p>
          <a:p>
            <a:pPr lvl="0"/>
            <a:r>
              <a:rPr lang="cs-CZ" sz="1200" kern="1200" dirty="0">
                <a:solidFill>
                  <a:schemeClr val="tx1"/>
                </a:solidFill>
                <a:effectLst/>
                <a:latin typeface="+mn-lt"/>
                <a:ea typeface="+mn-ea"/>
                <a:cs typeface="+mn-cs"/>
              </a:rPr>
              <a:t>Jednotlivé geny (dodavatelé) se skládají v chromozom,</a:t>
            </a:r>
          </a:p>
          <a:p>
            <a:pPr lvl="0"/>
            <a:r>
              <a:rPr lang="cs-CZ" sz="1200" kern="1200" dirty="0">
                <a:solidFill>
                  <a:schemeClr val="tx1"/>
                </a:solidFill>
                <a:effectLst/>
                <a:latin typeface="+mn-lt"/>
                <a:ea typeface="+mn-ea"/>
                <a:cs typeface="+mn-cs"/>
              </a:rPr>
              <a:t>Nejvýhodnějším chromozomem je ten, který obsahuje nejmenší počet genů,</a:t>
            </a:r>
          </a:p>
          <a:p>
            <a:pPr lvl="0"/>
            <a:r>
              <a:rPr lang="cs-CZ" sz="1200" kern="1200" dirty="0">
                <a:solidFill>
                  <a:schemeClr val="tx1"/>
                </a:solidFill>
                <a:effectLst/>
                <a:latin typeface="+mn-lt"/>
                <a:ea typeface="+mn-ea"/>
                <a:cs typeface="+mn-cs"/>
              </a:rPr>
              <a:t>Nejlepší chromosom nové generace je lepší než nejlepší chromozom předchozí generace (</a:t>
            </a:r>
            <a:r>
              <a:rPr lang="cs-CZ" sz="1200" kern="1200" cap="all" dirty="0">
                <a:solidFill>
                  <a:schemeClr val="tx1"/>
                </a:solidFill>
                <a:effectLst/>
                <a:latin typeface="+mn-lt"/>
                <a:ea typeface="+mn-ea"/>
                <a:cs typeface="+mn-cs"/>
              </a:rPr>
              <a:t> </a:t>
            </a:r>
            <a:r>
              <a:rPr lang="en-US" sz="1200" kern="1200" cap="all" dirty="0" err="1">
                <a:solidFill>
                  <a:schemeClr val="tx1"/>
                </a:solidFill>
                <a:effectLst/>
                <a:latin typeface="+mn-lt"/>
                <a:ea typeface="+mn-ea"/>
                <a:cs typeface="+mn-cs"/>
              </a:rPr>
              <a:t>C</a:t>
            </a:r>
            <a:r>
              <a:rPr lang="en-US" sz="1200" kern="1200" dirty="0" err="1">
                <a:solidFill>
                  <a:schemeClr val="tx1"/>
                </a:solidFill>
                <a:effectLst/>
                <a:latin typeface="+mn-lt"/>
                <a:ea typeface="+mn-ea"/>
                <a:cs typeface="+mn-cs"/>
              </a:rPr>
              <a:t>he</a:t>
            </a:r>
            <a:r>
              <a:rPr lang="en-US" sz="1200" kern="1200" dirty="0">
                <a:solidFill>
                  <a:schemeClr val="tx1"/>
                </a:solidFill>
                <a:effectLst/>
                <a:latin typeface="+mn-lt"/>
                <a:ea typeface="+mn-ea"/>
                <a:cs typeface="+mn-cs"/>
              </a:rPr>
              <a:t> </a:t>
            </a:r>
            <a:r>
              <a:rPr lang="en-US" sz="1200" kern="1200" cap="all" dirty="0">
                <a:solidFill>
                  <a:schemeClr val="tx1"/>
                </a:solidFill>
                <a:effectLst/>
                <a:latin typeface="+mn-lt"/>
                <a:ea typeface="+mn-ea"/>
                <a:cs typeface="+mn-cs"/>
              </a:rPr>
              <a:t>Z.H., W</a:t>
            </a:r>
            <a:r>
              <a:rPr lang="en-US" sz="1200" kern="1200" dirty="0">
                <a:solidFill>
                  <a:schemeClr val="tx1"/>
                </a:solidFill>
                <a:effectLst/>
                <a:latin typeface="+mn-lt"/>
                <a:ea typeface="+mn-ea"/>
                <a:cs typeface="+mn-cs"/>
              </a:rPr>
              <a:t>ang</a:t>
            </a:r>
            <a:r>
              <a:rPr lang="en-US" sz="1200" kern="1200" cap="all" dirty="0">
                <a:solidFill>
                  <a:schemeClr val="tx1"/>
                </a:solidFill>
                <a:effectLst/>
                <a:latin typeface="+mn-lt"/>
                <a:ea typeface="+mn-ea"/>
                <a:cs typeface="+mn-cs"/>
              </a:rPr>
              <a:t> H.S</a:t>
            </a:r>
            <a:r>
              <a:rPr lang="en-US" sz="1200" kern="1200" dirty="0">
                <a:solidFill>
                  <a:schemeClr val="tx1"/>
                </a:solidFill>
                <a:effectLst/>
                <a:latin typeface="+mn-lt"/>
                <a:ea typeface="+mn-ea"/>
                <a:cs typeface="+mn-cs"/>
              </a:rPr>
              <a:t>.</a:t>
            </a:r>
            <a:r>
              <a:rPr lang="cs-CZ" sz="1200" kern="1200" dirty="0">
                <a:solidFill>
                  <a:schemeClr val="tx1"/>
                </a:solidFill>
                <a:effectLst/>
                <a:latin typeface="+mn-lt"/>
                <a:ea typeface="+mn-ea"/>
                <a:cs typeface="+mn-cs"/>
              </a:rPr>
              <a:t>, 2008).</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err="1">
                <a:solidFill>
                  <a:schemeClr val="tx1"/>
                </a:solidFill>
                <a:effectLst/>
                <a:latin typeface="+mn-lt"/>
                <a:ea typeface="+mn-ea"/>
                <a:cs typeface="+mn-cs"/>
              </a:rPr>
              <a:t>Govindan</a:t>
            </a:r>
            <a:r>
              <a:rPr lang="en-GB" sz="1200" kern="1200" dirty="0">
                <a:solidFill>
                  <a:schemeClr val="tx1"/>
                </a:solidFill>
                <a:effectLst/>
                <a:latin typeface="+mn-lt"/>
                <a:ea typeface="+mn-ea"/>
                <a:cs typeface="+mn-cs"/>
              </a:rPr>
              <a:t> K., </a:t>
            </a:r>
            <a:r>
              <a:rPr lang="en-GB" sz="1200" kern="1200" dirty="0" err="1">
                <a:solidFill>
                  <a:schemeClr val="tx1"/>
                </a:solidFill>
                <a:effectLst/>
                <a:latin typeface="+mn-lt"/>
                <a:ea typeface="+mn-ea"/>
                <a:cs typeface="+mn-cs"/>
              </a:rPr>
              <a:t>Khodaverdi</a:t>
            </a:r>
            <a:r>
              <a:rPr lang="en-GB" sz="1200" kern="1200" dirty="0">
                <a:solidFill>
                  <a:schemeClr val="tx1"/>
                </a:solidFill>
                <a:effectLst/>
                <a:latin typeface="+mn-lt"/>
                <a:ea typeface="+mn-ea"/>
                <a:cs typeface="+mn-cs"/>
              </a:rPr>
              <a:t> R.,</a:t>
            </a:r>
            <a:r>
              <a:rPr lang="en-GB" sz="1200" kern="1200" dirty="0" err="1">
                <a:solidFill>
                  <a:schemeClr val="tx1"/>
                </a:solidFill>
                <a:effectLst/>
                <a:latin typeface="+mn-lt"/>
                <a:ea typeface="+mn-ea"/>
                <a:cs typeface="+mn-cs"/>
              </a:rPr>
              <a:t>Vafadarnikjoo</a:t>
            </a:r>
            <a:r>
              <a:rPr lang="en-GB" sz="1200" kern="1200" dirty="0">
                <a:solidFill>
                  <a:schemeClr val="tx1"/>
                </a:solidFill>
                <a:effectLst/>
                <a:latin typeface="+mn-lt"/>
                <a:ea typeface="+mn-ea"/>
                <a:cs typeface="+mn-cs"/>
              </a:rPr>
              <a:t> A. introduce DEMATEL approach. DEMATEL method is used to develop mutual relationships of criteria and their interdependencies. This method generates causal diagrams to describe mutual relationships and their influence degree on the criteria. It evaluates the strength of effects for each criterion. Further, DMs will know how to enhance programs by considering the cause-effect diagram of criteria. (</a:t>
            </a:r>
            <a:r>
              <a:rPr lang="en-GB" sz="1200" kern="1200" dirty="0" err="1">
                <a:solidFill>
                  <a:schemeClr val="tx1"/>
                </a:solidFill>
                <a:effectLst/>
                <a:latin typeface="+mn-lt"/>
                <a:ea typeface="+mn-ea"/>
                <a:cs typeface="+mn-cs"/>
              </a:rPr>
              <a:t>Govindan</a:t>
            </a:r>
            <a:r>
              <a:rPr lang="en-GB" sz="1200" kern="1200" dirty="0">
                <a:solidFill>
                  <a:schemeClr val="tx1"/>
                </a:solidFill>
                <a:effectLst/>
                <a:latin typeface="+mn-lt"/>
                <a:ea typeface="+mn-ea"/>
                <a:cs typeface="+mn-cs"/>
              </a:rPr>
              <a:t> K., </a:t>
            </a:r>
            <a:r>
              <a:rPr lang="en-GB" sz="1200" kern="1200" dirty="0" err="1">
                <a:solidFill>
                  <a:schemeClr val="tx1"/>
                </a:solidFill>
                <a:effectLst/>
                <a:latin typeface="+mn-lt"/>
                <a:ea typeface="+mn-ea"/>
                <a:cs typeface="+mn-cs"/>
              </a:rPr>
              <a:t>Khodaverdi</a:t>
            </a:r>
            <a:r>
              <a:rPr lang="en-GB" sz="1200" kern="1200" dirty="0">
                <a:solidFill>
                  <a:schemeClr val="tx1"/>
                </a:solidFill>
                <a:effectLst/>
                <a:latin typeface="+mn-lt"/>
                <a:ea typeface="+mn-ea"/>
                <a:cs typeface="+mn-cs"/>
              </a:rPr>
              <a:t> R.,</a:t>
            </a:r>
            <a:r>
              <a:rPr lang="en-GB" sz="1200" kern="1200" dirty="0" err="1">
                <a:solidFill>
                  <a:schemeClr val="tx1"/>
                </a:solidFill>
                <a:effectLst/>
                <a:latin typeface="+mn-lt"/>
                <a:ea typeface="+mn-ea"/>
                <a:cs typeface="+mn-cs"/>
              </a:rPr>
              <a:t>Vafadarnikjoo</a:t>
            </a:r>
            <a:r>
              <a:rPr lang="en-GB" sz="1200" kern="1200" dirty="0">
                <a:solidFill>
                  <a:schemeClr val="tx1"/>
                </a:solidFill>
                <a:effectLst/>
                <a:latin typeface="+mn-lt"/>
                <a:ea typeface="+mn-ea"/>
                <a:cs typeface="+mn-cs"/>
              </a:rPr>
              <a:t> A., 2015)</a:t>
            </a:r>
            <a:endParaRPr lang="cs-CZ" sz="1200" kern="1200" dirty="0">
              <a:solidFill>
                <a:schemeClr val="tx1"/>
              </a:solidFill>
              <a:effectLst/>
              <a:latin typeface="+mn-lt"/>
              <a:ea typeface="+mn-ea"/>
              <a:cs typeface="+mn-cs"/>
            </a:endParaRPr>
          </a:p>
          <a:p>
            <a:endParaRPr lang="cs-CZ" dirty="0"/>
          </a:p>
          <a:p>
            <a:endParaRPr lang="cs-CZ" dirty="0"/>
          </a:p>
          <a:p>
            <a:r>
              <a:rPr lang="en-GB" sz="1200" kern="1200" dirty="0">
                <a:solidFill>
                  <a:schemeClr val="tx1"/>
                </a:solidFill>
                <a:effectLst/>
                <a:latin typeface="+mn-lt"/>
                <a:ea typeface="+mn-ea"/>
                <a:cs typeface="+mn-cs"/>
              </a:rPr>
              <a:t>Nowadays it exists many approaches for suppliers evaluation, for example DEA (Data envelopment analysis), Linear weighting methods (</a:t>
            </a:r>
            <a:r>
              <a:rPr lang="en-GB" sz="1200" kern="1200" dirty="0" err="1">
                <a:solidFill>
                  <a:schemeClr val="tx1"/>
                </a:solidFill>
                <a:effectLst/>
                <a:latin typeface="+mn-lt"/>
                <a:ea typeface="+mn-ea"/>
                <a:cs typeface="+mn-cs"/>
              </a:rPr>
              <a:t>včetně</a:t>
            </a:r>
            <a:r>
              <a:rPr lang="en-GB" sz="1200" kern="1200" dirty="0">
                <a:solidFill>
                  <a:schemeClr val="tx1"/>
                </a:solidFill>
                <a:effectLst/>
                <a:latin typeface="+mn-lt"/>
                <a:ea typeface="+mn-ea"/>
                <a:cs typeface="+mn-cs"/>
              </a:rPr>
              <a:t> multi-objective linear programming), Mathematical programming (</a:t>
            </a:r>
            <a:r>
              <a:rPr lang="en-GB" sz="1200" kern="1200" dirty="0" err="1">
                <a:solidFill>
                  <a:schemeClr val="tx1"/>
                </a:solidFill>
                <a:effectLst/>
                <a:latin typeface="+mn-lt"/>
                <a:ea typeface="+mn-ea"/>
                <a:cs typeface="+mn-cs"/>
              </a:rPr>
              <a:t>včetně</a:t>
            </a:r>
            <a:r>
              <a:rPr lang="en-GB" sz="1200" kern="1200" dirty="0">
                <a:solidFill>
                  <a:schemeClr val="tx1"/>
                </a:solidFill>
                <a:effectLst/>
                <a:latin typeface="+mn-lt"/>
                <a:ea typeface="+mn-ea"/>
                <a:cs typeface="+mn-cs"/>
              </a:rPr>
              <a:t> Archimedean goal programming (AGP) and Analytic network process (ANP), Cluster analysis</a:t>
            </a:r>
            <a:endParaRPr lang="cs-CZ" dirty="0"/>
          </a:p>
        </p:txBody>
      </p:sp>
      <p:sp>
        <p:nvSpPr>
          <p:cNvPr id="4" name="Zástupný symbol pro číslo snímku 3"/>
          <p:cNvSpPr>
            <a:spLocks noGrp="1"/>
          </p:cNvSpPr>
          <p:nvPr>
            <p:ph type="sldNum" sz="quarter" idx="10"/>
          </p:nvPr>
        </p:nvSpPr>
        <p:spPr/>
        <p:txBody>
          <a:bodyPr/>
          <a:lstStyle/>
          <a:p>
            <a:fld id="{2AD7E2CD-82A7-48F9-97A9-FB4B1900AE28}" type="slidenum">
              <a:rPr lang="cs-CZ" smtClean="0"/>
              <a:t>41</a:t>
            </a:fld>
            <a:endParaRPr lang="cs-CZ"/>
          </a:p>
        </p:txBody>
      </p:sp>
    </p:spTree>
    <p:extLst>
      <p:ext uri="{BB962C8B-B14F-4D97-AF65-F5344CB8AC3E}">
        <p14:creationId xmlns:p14="http://schemas.microsoft.com/office/powerpoint/2010/main" val="1193406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2FEAC2A0-F807-4A07-9748-48420DBBA1E7}" type="datetimeFigureOut">
              <a:rPr lang="cs-CZ" smtClean="0"/>
              <a:t>04.10.2021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2FEAC2A0-F807-4A07-9748-48420DBBA1E7}" type="datetimeFigureOut">
              <a:rPr lang="cs-CZ" smtClean="0"/>
              <a:t>04.10.2021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2FEAC2A0-F807-4A07-9748-48420DBBA1E7}" type="datetimeFigureOut">
              <a:rPr lang="cs-CZ" smtClean="0"/>
              <a:t>04.10.2021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77EEC583-B15A-42E3-9AB0-9B2650B7048F}"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2FEAC2A0-F807-4A07-9748-48420DBBA1E7}" type="datetimeFigureOut">
              <a:rPr lang="cs-CZ" smtClean="0"/>
              <a:t>04.10.2021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2FEAC2A0-F807-4A07-9748-48420DBBA1E7}" type="datetimeFigureOut">
              <a:rPr lang="cs-CZ" smtClean="0"/>
              <a:t>04.10.2021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2FEAC2A0-F807-4A07-9748-48420DBBA1E7}" type="datetimeFigureOut">
              <a:rPr lang="cs-CZ" smtClean="0"/>
              <a:t>04.10.2021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2FEAC2A0-F807-4A07-9748-48420DBBA1E7}" type="datetimeFigureOut">
              <a:rPr lang="cs-CZ" smtClean="0"/>
              <a:t>04.10.2021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2FEAC2A0-F807-4A07-9748-48420DBBA1E7}" type="datetimeFigureOut">
              <a:rPr lang="cs-CZ" smtClean="0"/>
              <a:t>04.10.2021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EAC2A0-F807-4A07-9748-48420DBBA1E7}" type="datetimeFigureOut">
              <a:rPr lang="cs-CZ" smtClean="0"/>
              <a:t>04.10.2021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2FEAC2A0-F807-4A07-9748-48420DBBA1E7}" type="datetimeFigureOut">
              <a:rPr lang="cs-CZ" smtClean="0"/>
              <a:t>04.10.2021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2FEAC2A0-F807-4A07-9748-48420DBBA1E7}" type="datetimeFigureOut">
              <a:rPr lang="cs-CZ" smtClean="0"/>
              <a:t>04.10.2021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77EEC583-B15A-42E3-9AB0-9B2650B7048F}"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AC2A0-F807-4A07-9748-48420DBBA1E7}" type="datetimeFigureOut">
              <a:rPr lang="cs-CZ" smtClean="0"/>
              <a:t>04.10.2021</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EC583-B15A-42E3-9AB0-9B2650B7048F}"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9.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1.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4.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5.xml"/><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17.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8.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29.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I cvičení</a:t>
            </a:r>
          </a:p>
        </p:txBody>
      </p:sp>
    </p:spTree>
    <p:extLst>
      <p:ext uri="{BB962C8B-B14F-4D97-AF65-F5344CB8AC3E}">
        <p14:creationId xmlns:p14="http://schemas.microsoft.com/office/powerpoint/2010/main" val="265867735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r>
              <a:rPr lang="cs-CZ">
                <a:solidFill>
                  <a:srgbClr val="7B9899"/>
                </a:solidFill>
              </a:rPr>
              <a:t>Síťový graf </a:t>
            </a:r>
            <a:endParaRPr lang="ru-RU">
              <a:solidFill>
                <a:srgbClr val="7B9899"/>
              </a:solidFill>
            </a:endParaRPr>
          </a:p>
        </p:txBody>
      </p:sp>
      <p:sp>
        <p:nvSpPr>
          <p:cNvPr id="28675" name="Zástupný symbol pro obsah 1"/>
          <p:cNvSpPr>
            <a:spLocks noGrp="1"/>
          </p:cNvSpPr>
          <p:nvPr>
            <p:ph idx="1"/>
          </p:nvPr>
        </p:nvSpPr>
        <p:spPr>
          <a:xfrm>
            <a:off x="301625" y="1527175"/>
            <a:ext cx="8504238" cy="4572000"/>
          </a:xfrm>
        </p:spPr>
        <p:txBody>
          <a:bodyPr>
            <a:normAutofit fontScale="92500" lnSpcReduction="10000"/>
          </a:bodyPr>
          <a:lstStyle/>
          <a:p>
            <a:r>
              <a:rPr lang="cs-CZ" b="1"/>
              <a:t>SG</a:t>
            </a:r>
            <a:r>
              <a:rPr lang="cs-CZ"/>
              <a:t> jsou metodou pro řízení složitých projektů;</a:t>
            </a:r>
          </a:p>
          <a:p>
            <a:endParaRPr lang="cs-CZ"/>
          </a:p>
          <a:p>
            <a:r>
              <a:rPr lang="cs-CZ"/>
              <a:t> </a:t>
            </a:r>
            <a:r>
              <a:rPr lang="cs-CZ" b="1"/>
              <a:t>Síť </a:t>
            </a:r>
            <a:r>
              <a:rPr lang="cs-CZ"/>
              <a:t>je konečný souvislý, orientovaný, acyklický, hranově nebo uzlově ohodnocený graf, v němž existuje jeden počáteční uzel (nevstupuje do něj žádná hrana) a jeden uzel koncový (žádná hrana z něj nevystupuje). </a:t>
            </a:r>
          </a:p>
          <a:p>
            <a:endParaRPr lang="cs-CZ"/>
          </a:p>
          <a:p>
            <a:r>
              <a:rPr lang="cs-CZ"/>
              <a:t> </a:t>
            </a:r>
            <a:r>
              <a:rPr lang="cs-CZ" b="1"/>
              <a:t>Síťový diagram </a:t>
            </a:r>
            <a:r>
              <a:rPr lang="cs-CZ"/>
              <a:t>je síťový graf, jehož hrany jsou ohodnoceny časovými údaji. </a:t>
            </a:r>
          </a:p>
        </p:txBody>
      </p:sp>
    </p:spTree>
    <p:extLst>
      <p:ext uri="{BB962C8B-B14F-4D97-AF65-F5344CB8AC3E}">
        <p14:creationId xmlns:p14="http://schemas.microsoft.com/office/powerpoint/2010/main" val="115253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Заголовок 1"/>
          <p:cNvSpPr>
            <a:spLocks noGrp="1"/>
          </p:cNvSpPr>
          <p:nvPr>
            <p:ph type="title"/>
          </p:nvPr>
        </p:nvSpPr>
        <p:spPr/>
        <p:txBody>
          <a:bodyPr/>
          <a:lstStyle/>
          <a:p>
            <a:r>
              <a:rPr lang="cs-CZ">
                <a:solidFill>
                  <a:srgbClr val="7B9899"/>
                </a:solidFill>
              </a:rPr>
              <a:t>Síťový graf</a:t>
            </a:r>
            <a:endParaRPr lang="ru-RU">
              <a:solidFill>
                <a:srgbClr val="7B9899"/>
              </a:solidFill>
            </a:endParaRPr>
          </a:p>
        </p:txBody>
      </p:sp>
      <p:sp>
        <p:nvSpPr>
          <p:cNvPr id="9226" name="Zástupný symbol pro obsah 9225"/>
          <p:cNvSpPr>
            <a:spLocks noGrp="1"/>
          </p:cNvSpPr>
          <p:nvPr>
            <p:ph idx="1"/>
          </p:nvPr>
        </p:nvSpPr>
        <p:spPr>
          <a:xfrm>
            <a:off x="301625" y="1527175"/>
            <a:ext cx="8504238" cy="4572000"/>
          </a:xfrm>
        </p:spPr>
        <p:txBody>
          <a:bodyPr>
            <a:normAutofit/>
          </a:bodyPr>
          <a:lstStyle/>
          <a:p>
            <a:pPr marL="274320" indent="-274320" fontAlgn="auto">
              <a:spcAft>
                <a:spcPts val="0"/>
              </a:spcAft>
              <a:buFont typeface="Wingdings 2"/>
              <a:buChar char=""/>
              <a:defRPr/>
            </a:pPr>
            <a:endParaRPr lang="cs-CZ" dirty="0"/>
          </a:p>
          <a:p>
            <a:pPr marL="0" indent="0" fontAlgn="auto">
              <a:spcAft>
                <a:spcPts val="0"/>
              </a:spcAft>
              <a:buFont typeface="Wingdings 2"/>
              <a:buNone/>
              <a:defRPr/>
            </a:pPr>
            <a:r>
              <a:rPr lang="cs-CZ" dirty="0"/>
              <a:t>        uzel</a:t>
            </a:r>
          </a:p>
          <a:p>
            <a:pPr marL="274320" indent="-274320" fontAlgn="auto">
              <a:spcAft>
                <a:spcPts val="0"/>
              </a:spcAft>
              <a:buFont typeface="Wingdings 2"/>
              <a:buChar char=""/>
              <a:defRPr/>
            </a:pPr>
            <a:endParaRPr lang="cs-CZ" dirty="0"/>
          </a:p>
          <a:p>
            <a:pPr marL="0" indent="0" fontAlgn="auto">
              <a:spcAft>
                <a:spcPts val="0"/>
              </a:spcAft>
              <a:buFont typeface="Wingdings 2"/>
              <a:buNone/>
              <a:defRPr/>
            </a:pPr>
            <a:r>
              <a:rPr lang="cs-CZ" dirty="0"/>
              <a:t>              hrana</a:t>
            </a:r>
          </a:p>
          <a:p>
            <a:pPr marL="0" indent="0" fontAlgn="auto">
              <a:spcAft>
                <a:spcPts val="0"/>
              </a:spcAft>
              <a:buFont typeface="Wingdings 2"/>
              <a:buNone/>
              <a:defRPr/>
            </a:pPr>
            <a:r>
              <a:rPr lang="cs-CZ" dirty="0"/>
              <a:t>       </a:t>
            </a:r>
            <a:r>
              <a:rPr lang="cs-CZ" sz="1800" dirty="0"/>
              <a:t> činnost</a:t>
            </a:r>
          </a:p>
          <a:p>
            <a:pPr marL="0" indent="0" fontAlgn="auto">
              <a:spcAft>
                <a:spcPts val="0"/>
              </a:spcAft>
              <a:buFont typeface="Wingdings 2"/>
              <a:buNone/>
              <a:defRPr/>
            </a:pPr>
            <a:r>
              <a:rPr lang="cs-CZ" dirty="0"/>
              <a:t>            </a:t>
            </a:r>
          </a:p>
        </p:txBody>
      </p:sp>
      <p:sp>
        <p:nvSpPr>
          <p:cNvPr id="29700" name="Oval 14"/>
          <p:cNvSpPr>
            <a:spLocks noChangeArrowheads="1"/>
          </p:cNvSpPr>
          <p:nvPr/>
        </p:nvSpPr>
        <p:spPr bwMode="auto">
          <a:xfrm>
            <a:off x="723900" y="2133600"/>
            <a:ext cx="228600" cy="228600"/>
          </a:xfrm>
          <a:prstGeom prst="ellipse">
            <a:avLst/>
          </a:prstGeom>
          <a:solidFill>
            <a:srgbClr val="FFFFFF"/>
          </a:solidFill>
          <a:ln w="9525">
            <a:solidFill>
              <a:srgbClr val="000000"/>
            </a:solidFill>
            <a:round/>
            <a:headEnd/>
            <a:tailEnd/>
          </a:ln>
        </p:spPr>
        <p:txBody>
          <a:bodyPr/>
          <a:lstStyle/>
          <a:p>
            <a:endParaRPr lang="cs-CZ">
              <a:latin typeface="Georgia" pitchFamily="18" charset="0"/>
            </a:endParaRPr>
          </a:p>
        </p:txBody>
      </p:sp>
      <p:sp>
        <p:nvSpPr>
          <p:cNvPr id="29701" name="Line 13"/>
          <p:cNvSpPr>
            <a:spLocks noChangeShapeType="1"/>
          </p:cNvSpPr>
          <p:nvPr/>
        </p:nvSpPr>
        <p:spPr bwMode="auto">
          <a:xfrm>
            <a:off x="544513" y="3284538"/>
            <a:ext cx="9144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grpSp>
        <p:nvGrpSpPr>
          <p:cNvPr id="29702" name="Skupina 9237"/>
          <p:cNvGrpSpPr>
            <a:grpSpLocks/>
          </p:cNvGrpSpPr>
          <p:nvPr/>
        </p:nvGrpSpPr>
        <p:grpSpPr bwMode="auto">
          <a:xfrm>
            <a:off x="666750" y="3860800"/>
            <a:ext cx="1543050" cy="504825"/>
            <a:chOff x="789132" y="3170684"/>
            <a:chExt cx="1020618" cy="234675"/>
          </a:xfrm>
        </p:grpSpPr>
        <p:sp>
          <p:nvSpPr>
            <p:cNvPr id="29704" name="Oval 16"/>
            <p:cNvSpPr>
              <a:spLocks noChangeArrowheads="1"/>
            </p:cNvSpPr>
            <p:nvPr/>
          </p:nvSpPr>
          <p:spPr bwMode="auto">
            <a:xfrm>
              <a:off x="1581150" y="3176759"/>
              <a:ext cx="228600" cy="228600"/>
            </a:xfrm>
            <a:prstGeom prst="ellipse">
              <a:avLst/>
            </a:prstGeom>
            <a:solidFill>
              <a:srgbClr val="FFFFFF"/>
            </a:solidFill>
            <a:ln w="9525">
              <a:solidFill>
                <a:srgbClr val="000000"/>
              </a:solidFill>
              <a:round/>
              <a:headEnd/>
              <a:tailEnd/>
            </a:ln>
          </p:spPr>
          <p:txBody>
            <a:bodyPr/>
            <a:lstStyle/>
            <a:p>
              <a:endParaRPr lang="cs-CZ">
                <a:latin typeface="Georgia" pitchFamily="18" charset="0"/>
              </a:endParaRPr>
            </a:p>
          </p:txBody>
        </p:sp>
        <p:sp>
          <p:nvSpPr>
            <p:cNvPr id="29705" name="Oval 15"/>
            <p:cNvSpPr>
              <a:spLocks noChangeArrowheads="1"/>
            </p:cNvSpPr>
            <p:nvPr/>
          </p:nvSpPr>
          <p:spPr bwMode="auto">
            <a:xfrm>
              <a:off x="789132" y="3170684"/>
              <a:ext cx="228600" cy="228600"/>
            </a:xfrm>
            <a:prstGeom prst="ellipse">
              <a:avLst/>
            </a:prstGeom>
            <a:solidFill>
              <a:srgbClr val="FFFFFF"/>
            </a:solidFill>
            <a:ln w="9525">
              <a:solidFill>
                <a:srgbClr val="000000"/>
              </a:solidFill>
              <a:round/>
              <a:headEnd/>
              <a:tailEnd/>
            </a:ln>
          </p:spPr>
          <p:txBody>
            <a:bodyPr/>
            <a:lstStyle/>
            <a:p>
              <a:endParaRPr lang="cs-CZ">
                <a:latin typeface="Georgia" pitchFamily="18" charset="0"/>
              </a:endParaRPr>
            </a:p>
          </p:txBody>
        </p:sp>
        <p:sp>
          <p:nvSpPr>
            <p:cNvPr id="29706" name="Line 17"/>
            <p:cNvSpPr>
              <a:spLocks noChangeShapeType="1"/>
            </p:cNvSpPr>
            <p:nvPr/>
          </p:nvSpPr>
          <p:spPr bwMode="auto">
            <a:xfrm>
              <a:off x="1017732" y="3283527"/>
              <a:ext cx="56341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grpSp>
      <p:sp>
        <p:nvSpPr>
          <p:cNvPr id="29703" name="Rectangle 20"/>
          <p:cNvSpPr>
            <a:spLocks noChangeArrowheads="1"/>
          </p:cNvSpPr>
          <p:nvPr/>
        </p:nvSpPr>
        <p:spPr bwMode="auto">
          <a:xfrm>
            <a:off x="152400" y="152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cs-CZ">
              <a:latin typeface="Georgia" pitchFamily="18" charset="0"/>
            </a:endParaRPr>
          </a:p>
        </p:txBody>
      </p:sp>
    </p:spTree>
    <p:extLst>
      <p:ext uri="{BB962C8B-B14F-4D97-AF65-F5344CB8AC3E}">
        <p14:creationId xmlns:p14="http://schemas.microsoft.com/office/powerpoint/2010/main" val="1494920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sp>
        <p:nvSpPr>
          <p:cNvPr id="3" name="Zástupný symbol pro obsah 2"/>
          <p:cNvSpPr>
            <a:spLocks noGrp="1"/>
          </p:cNvSpPr>
          <p:nvPr>
            <p:ph idx="1"/>
          </p:nvPr>
        </p:nvSpPr>
        <p:spPr/>
        <p:txBody>
          <a:bodyPr>
            <a:normAutofit/>
          </a:bodyPr>
          <a:lstStyle/>
          <a:p>
            <a:r>
              <a:rPr lang="cs-CZ" dirty="0" err="1"/>
              <a:t>Kruskalův</a:t>
            </a:r>
            <a:r>
              <a:rPr lang="cs-CZ" dirty="0"/>
              <a:t> algoritmus je jeden z algoritmů vyžívaných v teorii grafů k nalezení minimální kostry grafu, jehož hrany mají nezáporné ohodnocení (délku).</a:t>
            </a:r>
          </a:p>
        </p:txBody>
      </p:sp>
    </p:spTree>
    <p:extLst>
      <p:ext uri="{BB962C8B-B14F-4D97-AF65-F5344CB8AC3E}">
        <p14:creationId xmlns:p14="http://schemas.microsoft.com/office/powerpoint/2010/main" val="321653375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sp>
        <p:nvSpPr>
          <p:cNvPr id="3" name="Zástupný symbol pro obsah 2"/>
          <p:cNvSpPr>
            <a:spLocks noGrp="1"/>
          </p:cNvSpPr>
          <p:nvPr>
            <p:ph idx="1"/>
          </p:nvPr>
        </p:nvSpPr>
        <p:spPr/>
        <p:txBody>
          <a:bodyPr/>
          <a:lstStyle/>
          <a:p>
            <a:endParaRPr lang="cs-CZ" dirty="0"/>
          </a:p>
          <a:p>
            <a:r>
              <a:rPr lang="cs-CZ" dirty="0"/>
              <a:t>Kostrou grafu budeme rozumět libovolný podgraf, který hranami spojuje všechny vrcholy původního grafu a zároveň sám neobsahuje žádnou kružnici (→ jde o strom).</a:t>
            </a:r>
          </a:p>
          <a:p>
            <a:endParaRPr lang="cs-CZ" dirty="0"/>
          </a:p>
        </p:txBody>
      </p:sp>
    </p:spTree>
    <p:extLst>
      <p:ext uri="{BB962C8B-B14F-4D97-AF65-F5344CB8AC3E}">
        <p14:creationId xmlns:p14="http://schemas.microsoft.com/office/powerpoint/2010/main" val="345230560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sp>
        <p:nvSpPr>
          <p:cNvPr id="3" name="Zástupný symbol pro obsah 2"/>
          <p:cNvSpPr>
            <a:spLocks noGrp="1"/>
          </p:cNvSpPr>
          <p:nvPr>
            <p:ph idx="1"/>
          </p:nvPr>
        </p:nvSpPr>
        <p:spPr/>
        <p:txBody>
          <a:bodyPr/>
          <a:lstStyle/>
          <a:p>
            <a:r>
              <a:rPr lang="cs-CZ" dirty="0"/>
              <a:t>Praktickým využitím mohou být například rozvody elektřiny mezi městy - jak propojit města co nejmenší délkou elektrického vedení. </a:t>
            </a:r>
          </a:p>
        </p:txBody>
      </p:sp>
    </p:spTree>
    <p:extLst>
      <p:ext uri="{BB962C8B-B14F-4D97-AF65-F5344CB8AC3E}">
        <p14:creationId xmlns:p14="http://schemas.microsoft.com/office/powerpoint/2010/main" val="307461788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10251" name="Picture 11"/>
          <p:cNvPicPr>
            <a:picLocks noChangeAspect="1" noChangeArrowheads="1"/>
          </p:cNvPicPr>
          <p:nvPr/>
        </p:nvPicPr>
        <p:blipFill>
          <a:blip r:embed="rId4" cstate="print"/>
          <a:srcRect/>
          <a:stretch>
            <a:fillRect/>
          </a:stretch>
        </p:blipFill>
        <p:spPr bwMode="auto">
          <a:xfrm>
            <a:off x="2051720" y="2132855"/>
            <a:ext cx="4536504" cy="3810663"/>
          </a:xfrm>
          <a:prstGeom prst="rect">
            <a:avLst/>
          </a:prstGeom>
          <a:noFill/>
          <a:ln w="9525">
            <a:noFill/>
            <a:miter lim="800000"/>
            <a:headEnd/>
            <a:tailEnd/>
          </a:ln>
          <a:effectLst/>
        </p:spPr>
      </p:pic>
    </p:spTree>
    <p:extLst>
      <p:ext uri="{BB962C8B-B14F-4D97-AF65-F5344CB8AC3E}">
        <p14:creationId xmlns:p14="http://schemas.microsoft.com/office/powerpoint/2010/main" val="356129356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4" name="Picture 10"/>
          <p:cNvPicPr>
            <a:picLocks noGrp="1" noChangeAspect="1" noChangeArrowheads="1"/>
          </p:cNvPicPr>
          <p:nvPr>
            <p:ph idx="1"/>
          </p:nvPr>
        </p:nvPicPr>
        <p:blipFill>
          <a:blip r:embed="rId4" cstate="print"/>
          <a:srcRect/>
          <a:stretch>
            <a:fillRect/>
          </a:stretch>
        </p:blipFill>
        <p:spPr bwMode="auto">
          <a:xfrm>
            <a:off x="1475656" y="1772816"/>
            <a:ext cx="5184576" cy="4355044"/>
          </a:xfrm>
          <a:prstGeom prst="rect">
            <a:avLst/>
          </a:prstGeom>
          <a:noFill/>
          <a:ln w="9525">
            <a:noFill/>
            <a:miter lim="800000"/>
            <a:headEnd/>
            <a:tailEnd/>
          </a:ln>
          <a:effectLst/>
        </p:spPr>
      </p:pic>
    </p:spTree>
    <p:extLst>
      <p:ext uri="{BB962C8B-B14F-4D97-AF65-F5344CB8AC3E}">
        <p14:creationId xmlns:p14="http://schemas.microsoft.com/office/powerpoint/2010/main" val="3385217479"/>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4" name="Picture 9"/>
          <p:cNvPicPr>
            <a:picLocks noGrp="1" noChangeAspect="1" noChangeArrowheads="1"/>
          </p:cNvPicPr>
          <p:nvPr>
            <p:ph idx="1"/>
          </p:nvPr>
        </p:nvPicPr>
        <p:blipFill>
          <a:blip r:embed="rId4" cstate="print"/>
          <a:srcRect/>
          <a:stretch>
            <a:fillRect/>
          </a:stretch>
        </p:blipFill>
        <p:spPr bwMode="auto">
          <a:xfrm>
            <a:off x="1691680" y="1988840"/>
            <a:ext cx="4624908" cy="3884923"/>
          </a:xfrm>
          <a:prstGeom prst="rect">
            <a:avLst/>
          </a:prstGeom>
          <a:noFill/>
          <a:ln w="9525">
            <a:noFill/>
            <a:miter lim="800000"/>
            <a:headEnd/>
            <a:tailEnd/>
          </a:ln>
          <a:effectLst/>
        </p:spPr>
      </p:pic>
    </p:spTree>
    <p:extLst>
      <p:ext uri="{BB962C8B-B14F-4D97-AF65-F5344CB8AC3E}">
        <p14:creationId xmlns:p14="http://schemas.microsoft.com/office/powerpoint/2010/main" val="382352653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4" name="Picture 8"/>
          <p:cNvPicPr>
            <a:picLocks noGrp="1" noChangeAspect="1" noChangeArrowheads="1"/>
          </p:cNvPicPr>
          <p:nvPr>
            <p:ph idx="1"/>
          </p:nvPr>
        </p:nvPicPr>
        <p:blipFill>
          <a:blip r:embed="rId4" cstate="print"/>
          <a:srcRect/>
          <a:stretch>
            <a:fillRect/>
          </a:stretch>
        </p:blipFill>
        <p:spPr bwMode="auto">
          <a:xfrm>
            <a:off x="1547664" y="1844824"/>
            <a:ext cx="4912940" cy="4126870"/>
          </a:xfrm>
          <a:prstGeom prst="rect">
            <a:avLst/>
          </a:prstGeom>
          <a:noFill/>
          <a:ln w="9525">
            <a:noFill/>
            <a:miter lim="800000"/>
            <a:headEnd/>
            <a:tailEnd/>
          </a:ln>
          <a:effectLst/>
        </p:spPr>
      </p:pic>
    </p:spTree>
    <p:extLst>
      <p:ext uri="{BB962C8B-B14F-4D97-AF65-F5344CB8AC3E}">
        <p14:creationId xmlns:p14="http://schemas.microsoft.com/office/powerpoint/2010/main" val="2612472222"/>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4" name="Picture 7"/>
          <p:cNvPicPr>
            <a:picLocks noGrp="1" noChangeAspect="1" noChangeArrowheads="1"/>
          </p:cNvPicPr>
          <p:nvPr>
            <p:ph idx="1"/>
          </p:nvPr>
        </p:nvPicPr>
        <p:blipFill>
          <a:blip r:embed="rId4" cstate="print"/>
          <a:srcRect/>
          <a:stretch>
            <a:fillRect/>
          </a:stretch>
        </p:blipFill>
        <p:spPr bwMode="auto">
          <a:xfrm>
            <a:off x="1907704" y="1916832"/>
            <a:ext cx="4480892" cy="3763949"/>
          </a:xfrm>
          <a:prstGeom prst="rect">
            <a:avLst/>
          </a:prstGeom>
          <a:noFill/>
          <a:ln w="9525">
            <a:noFill/>
            <a:miter lim="800000"/>
            <a:headEnd/>
            <a:tailEnd/>
          </a:ln>
          <a:effectLst/>
        </p:spPr>
      </p:pic>
    </p:spTree>
    <p:extLst>
      <p:ext uri="{BB962C8B-B14F-4D97-AF65-F5344CB8AC3E}">
        <p14:creationId xmlns:p14="http://schemas.microsoft.com/office/powerpoint/2010/main" val="369200145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Podmínky udělení zápočtu</a:t>
            </a:r>
          </a:p>
        </p:txBody>
      </p:sp>
      <p:sp>
        <p:nvSpPr>
          <p:cNvPr id="3" name="Zástupný symbol pro obsah 2"/>
          <p:cNvSpPr>
            <a:spLocks noGrp="1"/>
          </p:cNvSpPr>
          <p:nvPr>
            <p:ph idx="1"/>
          </p:nvPr>
        </p:nvSpPr>
        <p:spPr/>
        <p:txBody>
          <a:bodyPr rtlCol="0">
            <a:normAutofit fontScale="85000" lnSpcReduction="20000"/>
          </a:bodyPr>
          <a:lstStyle/>
          <a:p>
            <a:pPr marL="0" indent="0" fontAlgn="auto">
              <a:spcAft>
                <a:spcPts val="0"/>
              </a:spcAft>
              <a:buFont typeface="Arial" pitchFamily="34" charset="0"/>
              <a:buNone/>
              <a:defRPr/>
            </a:pPr>
            <a:r>
              <a:rPr lang="en-US" b="1" dirty="0"/>
              <a:t>1</a:t>
            </a:r>
            <a:r>
              <a:rPr lang="cs-CZ" b="1" dirty="0"/>
              <a:t>] Zpracování individuální semestrální práce</a:t>
            </a:r>
          </a:p>
          <a:p>
            <a:pPr marL="0" indent="0" fontAlgn="auto">
              <a:spcAft>
                <a:spcPts val="0"/>
              </a:spcAft>
              <a:buNone/>
              <a:defRPr/>
            </a:pPr>
            <a:r>
              <a:rPr lang="cs-CZ" dirty="0"/>
              <a:t>-Téma a obsah dle Zadaní semestrální práce v aktualitách</a:t>
            </a:r>
          </a:p>
          <a:p>
            <a:pPr marL="0" indent="0" fontAlgn="auto">
              <a:spcAft>
                <a:spcPts val="0"/>
              </a:spcAft>
              <a:buFont typeface="Arial" pitchFamily="34" charset="0"/>
              <a:buNone/>
              <a:defRPr/>
            </a:pPr>
            <a:r>
              <a:rPr lang="cs-CZ" b="1" dirty="0"/>
              <a:t>2] Zápočtová písemka</a:t>
            </a:r>
          </a:p>
          <a:p>
            <a:pPr marL="0" indent="0" fontAlgn="auto">
              <a:spcAft>
                <a:spcPts val="0"/>
              </a:spcAft>
              <a:buFontTx/>
              <a:buChar char="-"/>
              <a:defRPr/>
            </a:pPr>
            <a:r>
              <a:rPr lang="cs-CZ" dirty="0"/>
              <a:t>Teoretické otázky</a:t>
            </a:r>
          </a:p>
          <a:p>
            <a:pPr marL="0" indent="0" fontAlgn="auto">
              <a:spcAft>
                <a:spcPts val="0"/>
              </a:spcAft>
              <a:buFontTx/>
              <a:buChar char="-"/>
              <a:defRPr/>
            </a:pPr>
            <a:r>
              <a:rPr lang="cs-CZ" dirty="0"/>
              <a:t>Příklady</a:t>
            </a:r>
          </a:p>
          <a:p>
            <a:pPr marL="0" indent="0" fontAlgn="auto">
              <a:spcAft>
                <a:spcPts val="0"/>
              </a:spcAft>
              <a:buNone/>
              <a:defRPr/>
            </a:pPr>
            <a:r>
              <a:rPr lang="cs-CZ" b="1" dirty="0"/>
              <a:t>3] Případová studie</a:t>
            </a:r>
          </a:p>
          <a:p>
            <a:pPr marL="0" indent="0" fontAlgn="auto">
              <a:spcAft>
                <a:spcPts val="0"/>
              </a:spcAft>
              <a:buNone/>
              <a:defRPr/>
            </a:pPr>
            <a:r>
              <a:rPr lang="cs-CZ" dirty="0"/>
              <a:t>-Odevzdaní PS </a:t>
            </a:r>
          </a:p>
          <a:p>
            <a:pPr marL="0" indent="0" fontAlgn="auto">
              <a:spcAft>
                <a:spcPts val="0"/>
              </a:spcAft>
              <a:buNone/>
              <a:defRPr/>
            </a:pPr>
            <a:r>
              <a:rPr lang="cs-CZ" dirty="0"/>
              <a:t>-úspěšná obhajoba</a:t>
            </a:r>
          </a:p>
          <a:p>
            <a:pPr marL="0" indent="0" fontAlgn="auto">
              <a:spcAft>
                <a:spcPts val="0"/>
              </a:spcAft>
              <a:buNone/>
              <a:defRPr/>
            </a:pPr>
            <a:r>
              <a:rPr lang="cs-CZ" b="1" dirty="0"/>
              <a:t>4] Docházka</a:t>
            </a:r>
          </a:p>
          <a:p>
            <a:pPr marL="0" indent="0" fontAlgn="auto">
              <a:spcAft>
                <a:spcPts val="0"/>
              </a:spcAft>
              <a:buFontTx/>
              <a:buChar char="-"/>
              <a:defRPr/>
            </a:pPr>
            <a:r>
              <a:rPr lang="cs-CZ" dirty="0"/>
              <a:t>Z 6 cvičení je povolená jedná absence </a:t>
            </a:r>
          </a:p>
        </p:txBody>
      </p:sp>
    </p:spTree>
    <p:extLst>
      <p:ext uri="{BB962C8B-B14F-4D97-AF65-F5344CB8AC3E}">
        <p14:creationId xmlns:p14="http://schemas.microsoft.com/office/powerpoint/2010/main" val="362642410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sp>
        <p:nvSpPr>
          <p:cNvPr id="3" name="Zástupný symbol pro obsah 2"/>
          <p:cNvSpPr>
            <a:spLocks noGrp="1"/>
          </p:cNvSpPr>
          <p:nvPr>
            <p:ph idx="1"/>
          </p:nvPr>
        </p:nvSpPr>
        <p:spPr/>
        <p:txBody>
          <a:bodyPr/>
          <a:lstStyle/>
          <a:p>
            <a:endParaRPr lang="cs-CZ" dirty="0"/>
          </a:p>
        </p:txBody>
      </p:sp>
      <p:pic>
        <p:nvPicPr>
          <p:cNvPr id="5" name="Picture 6"/>
          <p:cNvPicPr>
            <a:picLocks noChangeAspect="1" noChangeArrowheads="1"/>
          </p:cNvPicPr>
          <p:nvPr/>
        </p:nvPicPr>
        <p:blipFill>
          <a:blip r:embed="rId4" cstate="print"/>
          <a:srcRect/>
          <a:stretch>
            <a:fillRect/>
          </a:stretch>
        </p:blipFill>
        <p:spPr bwMode="auto">
          <a:xfrm>
            <a:off x="1331640" y="1844824"/>
            <a:ext cx="5040560" cy="4234070"/>
          </a:xfrm>
          <a:prstGeom prst="rect">
            <a:avLst/>
          </a:prstGeom>
          <a:noFill/>
          <a:ln w="9525">
            <a:noFill/>
            <a:miter lim="800000"/>
            <a:headEnd/>
            <a:tailEnd/>
          </a:ln>
          <a:effectLst/>
        </p:spPr>
      </p:pic>
    </p:spTree>
    <p:extLst>
      <p:ext uri="{BB962C8B-B14F-4D97-AF65-F5344CB8AC3E}">
        <p14:creationId xmlns:p14="http://schemas.microsoft.com/office/powerpoint/2010/main" val="3617594988"/>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4" name="Picture 5"/>
          <p:cNvPicPr>
            <a:picLocks noGrp="1" noChangeAspect="1" noChangeArrowheads="1"/>
          </p:cNvPicPr>
          <p:nvPr>
            <p:ph idx="1"/>
          </p:nvPr>
        </p:nvPicPr>
        <p:blipFill>
          <a:blip r:embed="rId4" cstate="print"/>
          <a:srcRect/>
          <a:stretch>
            <a:fillRect/>
          </a:stretch>
        </p:blipFill>
        <p:spPr bwMode="auto">
          <a:xfrm>
            <a:off x="1907704" y="2204863"/>
            <a:ext cx="4464496" cy="3750177"/>
          </a:xfrm>
          <a:prstGeom prst="rect">
            <a:avLst/>
          </a:prstGeom>
          <a:noFill/>
          <a:ln w="9525">
            <a:noFill/>
            <a:miter lim="800000"/>
            <a:headEnd/>
            <a:tailEnd/>
          </a:ln>
          <a:effectLst/>
        </p:spPr>
      </p:pic>
    </p:spTree>
    <p:extLst>
      <p:ext uri="{BB962C8B-B14F-4D97-AF65-F5344CB8AC3E}">
        <p14:creationId xmlns:p14="http://schemas.microsoft.com/office/powerpoint/2010/main" val="862011763"/>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10242" name="Picture 2"/>
          <p:cNvPicPr>
            <a:picLocks noGrp="1" noChangeAspect="1" noChangeArrowheads="1"/>
          </p:cNvPicPr>
          <p:nvPr>
            <p:ph idx="1"/>
          </p:nvPr>
        </p:nvPicPr>
        <p:blipFill>
          <a:blip r:embed="rId4" cstate="print"/>
          <a:srcRect/>
          <a:stretch>
            <a:fillRect/>
          </a:stretch>
        </p:blipFill>
        <p:spPr bwMode="auto">
          <a:xfrm>
            <a:off x="251520" y="2132856"/>
            <a:ext cx="7956376" cy="3891165"/>
          </a:xfrm>
          <a:prstGeom prst="rect">
            <a:avLst/>
          </a:prstGeom>
          <a:noFill/>
          <a:ln w="9525">
            <a:noFill/>
            <a:miter lim="800000"/>
            <a:headEnd/>
            <a:tailEnd/>
          </a:ln>
        </p:spPr>
      </p:pic>
    </p:spTree>
    <p:extLst>
      <p:ext uri="{BB962C8B-B14F-4D97-AF65-F5344CB8AC3E}">
        <p14:creationId xmlns:p14="http://schemas.microsoft.com/office/powerpoint/2010/main" val="1315701708"/>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Kruskalův</a:t>
            </a:r>
            <a:r>
              <a:rPr lang="cs-CZ" i="1" dirty="0"/>
              <a:t> algoritmus</a:t>
            </a:r>
            <a:endParaRPr lang="cs-CZ" dirty="0"/>
          </a:p>
        </p:txBody>
      </p:sp>
      <p:pic>
        <p:nvPicPr>
          <p:cNvPr id="10242" name="Picture 2"/>
          <p:cNvPicPr>
            <a:picLocks noGrp="1" noChangeAspect="1" noChangeArrowheads="1"/>
          </p:cNvPicPr>
          <p:nvPr>
            <p:ph idx="1"/>
          </p:nvPr>
        </p:nvPicPr>
        <p:blipFill>
          <a:blip r:embed="rId4" cstate="print"/>
          <a:srcRect/>
          <a:stretch>
            <a:fillRect/>
          </a:stretch>
        </p:blipFill>
        <p:spPr bwMode="auto">
          <a:xfrm>
            <a:off x="251520" y="2132856"/>
            <a:ext cx="7956376" cy="3891165"/>
          </a:xfrm>
          <a:prstGeom prst="rect">
            <a:avLst/>
          </a:prstGeom>
          <a:noFill/>
          <a:ln w="9525">
            <a:noFill/>
            <a:miter lim="800000"/>
            <a:headEnd/>
            <a:tailEnd/>
          </a:ln>
        </p:spPr>
      </p:pic>
      <p:cxnSp>
        <p:nvCxnSpPr>
          <p:cNvPr id="5" name="Přímá spojovací čára 4"/>
          <p:cNvCxnSpPr/>
          <p:nvPr/>
        </p:nvCxnSpPr>
        <p:spPr>
          <a:xfrm rot="5400000">
            <a:off x="3707904" y="3212976"/>
            <a:ext cx="115212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Přímá spojovací čára 5"/>
          <p:cNvCxnSpPr/>
          <p:nvPr/>
        </p:nvCxnSpPr>
        <p:spPr>
          <a:xfrm>
            <a:off x="4283968" y="2708920"/>
            <a:ext cx="1728192" cy="100811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Přímá spojovací čára 6"/>
          <p:cNvCxnSpPr/>
          <p:nvPr/>
        </p:nvCxnSpPr>
        <p:spPr>
          <a:xfrm rot="5400000">
            <a:off x="3707904" y="4437112"/>
            <a:ext cx="115212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Přímá spojovací čára 7"/>
          <p:cNvCxnSpPr/>
          <p:nvPr/>
        </p:nvCxnSpPr>
        <p:spPr>
          <a:xfrm rot="5400000">
            <a:off x="1979712" y="4437112"/>
            <a:ext cx="115212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Přímá spojovací čára 11"/>
          <p:cNvCxnSpPr/>
          <p:nvPr/>
        </p:nvCxnSpPr>
        <p:spPr>
          <a:xfrm rot="10800000" flipV="1">
            <a:off x="2555776" y="2636912"/>
            <a:ext cx="1656184" cy="115212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Přímá spojovací čára 12"/>
          <p:cNvCxnSpPr/>
          <p:nvPr/>
        </p:nvCxnSpPr>
        <p:spPr>
          <a:xfrm rot="5400000">
            <a:off x="5436096" y="4437112"/>
            <a:ext cx="115212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5030632"/>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Dijkstrův</a:t>
            </a:r>
            <a:r>
              <a:rPr lang="cs-CZ" dirty="0"/>
              <a:t> algoritmus</a:t>
            </a:r>
          </a:p>
        </p:txBody>
      </p:sp>
      <p:sp>
        <p:nvSpPr>
          <p:cNvPr id="3" name="Zástupný symbol pro obsah 2"/>
          <p:cNvSpPr>
            <a:spLocks noGrp="1"/>
          </p:cNvSpPr>
          <p:nvPr>
            <p:ph idx="1"/>
          </p:nvPr>
        </p:nvSpPr>
        <p:spPr/>
        <p:txBody>
          <a:bodyPr/>
          <a:lstStyle/>
          <a:p>
            <a:r>
              <a:rPr lang="cs-CZ" dirty="0"/>
              <a:t>je algoritmus sloužící k nalezení nejkratší cesty v grafu</a:t>
            </a:r>
          </a:p>
        </p:txBody>
      </p:sp>
    </p:spTree>
    <p:extLst>
      <p:ext uri="{BB962C8B-B14F-4D97-AF65-F5344CB8AC3E}">
        <p14:creationId xmlns:p14="http://schemas.microsoft.com/office/powerpoint/2010/main" val="806809179"/>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Dijkstrův</a:t>
            </a:r>
            <a:r>
              <a:rPr lang="cs-CZ" dirty="0"/>
              <a:t> algoritmus</a:t>
            </a:r>
          </a:p>
        </p:txBody>
      </p:sp>
      <p:sp>
        <p:nvSpPr>
          <p:cNvPr id="3" name="Zástupný symbol pro obsah 2"/>
          <p:cNvSpPr>
            <a:spLocks noGrp="1"/>
          </p:cNvSpPr>
          <p:nvPr>
            <p:ph idx="1"/>
          </p:nvPr>
        </p:nvSpPr>
        <p:spPr/>
        <p:txBody>
          <a:bodyPr/>
          <a:lstStyle/>
          <a:p>
            <a:r>
              <a:rPr lang="cs-CZ" dirty="0"/>
              <a:t>slouží k nalezení nejkratší cesty v grafu. Je použitý například v GPS navigacích, elektronických mapách, ale i pro optimalizaci směrování datových toků v počítačové síti.</a:t>
            </a:r>
            <a:br>
              <a:rPr lang="cs-CZ" dirty="0"/>
            </a:br>
            <a:endParaRPr lang="cs-CZ" dirty="0"/>
          </a:p>
          <a:p>
            <a:endParaRPr lang="cs-CZ" dirty="0"/>
          </a:p>
        </p:txBody>
      </p:sp>
    </p:spTree>
    <p:extLst>
      <p:ext uri="{BB962C8B-B14F-4D97-AF65-F5344CB8AC3E}">
        <p14:creationId xmlns:p14="http://schemas.microsoft.com/office/powerpoint/2010/main" val="420284383"/>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kumimoji="0" lang="cs-CZ" sz="1800" b="0" i="0" u="none" strike="noStrike" cap="none" normalizeH="0" baseline="0" dirty="0">
                <a:ln>
                  <a:noFill/>
                </a:ln>
                <a:solidFill>
                  <a:schemeClr val="tx1"/>
                </a:solidFill>
                <a:effectLst/>
                <a:latin typeface="Arial" pitchFamily="34" charset="0"/>
                <a:ea typeface="Times New Roman" pitchFamily="18" charset="0"/>
                <a:cs typeface="Arial" pitchFamily="34" charset="0"/>
              </a:rPr>
              <a:t>Nalezněte nejkratší cestu mezi uzlem A a uzlem F orientované sítě </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216"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622667206"/>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lang="cs-CZ" sz="1800" dirty="0"/>
              <a:t>AB=</a:t>
            </a:r>
            <a:r>
              <a:rPr lang="en-US" sz="1800" dirty="0"/>
              <a:t>1. AC=6</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216"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539673655"/>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br>
              <a:rPr lang="en-US" sz="1800" dirty="0"/>
            </a:br>
            <a:r>
              <a:rPr lang="en-US" sz="1800" dirty="0"/>
              <a:t>ACD=11</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149" y="13852"/>
              <a:ext cx="510" cy="5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 (11)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443850754"/>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lang="en-US" sz="1800" dirty="0"/>
              <a:t>ABD=4</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149" y="13852"/>
              <a:ext cx="505" cy="7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 </a:t>
              </a:r>
              <a:r>
                <a:rPr lang="cs-CZ" sz="1200" strike="sngStrike" dirty="0">
                  <a:latin typeface="Arial" pitchFamily="34" charset="0"/>
                  <a:cs typeface="Arial" pitchFamily="34" charset="0"/>
                </a:rPr>
                <a:t>(11)</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cap="none" normalizeH="0" dirty="0">
                  <a:ln>
                    <a:noFill/>
                  </a:ln>
                  <a:solidFill>
                    <a:schemeClr val="tx1"/>
                  </a:solidFill>
                  <a:effectLst/>
                  <a:latin typeface="Arial" pitchFamily="34" charset="0"/>
                  <a:cs typeface="Arial" pitchFamily="34" charset="0"/>
                </a:rPr>
                <a:t>(4)</a:t>
              </a:r>
              <a:endParaRPr kumimoji="0" lang="cs-CZ" sz="1800" b="0" i="0" u="none" cap="none" normalizeH="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81022599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0481" name="Nadpis 1"/>
          <p:cNvSpPr>
            <a:spLocks noGrp="1"/>
          </p:cNvSpPr>
          <p:nvPr>
            <p:ph type="title"/>
          </p:nvPr>
        </p:nvSpPr>
        <p:spPr/>
        <p:txBody>
          <a:bodyPr/>
          <a:lstStyle/>
          <a:p>
            <a:r>
              <a:rPr lang="cs-CZ" b="1" dirty="0"/>
              <a:t>Semestrální práce (1/4)</a:t>
            </a:r>
          </a:p>
        </p:txBody>
      </p:sp>
      <p:sp>
        <p:nvSpPr>
          <p:cNvPr id="20482" name="Zástupný symbol pro obsah 2"/>
          <p:cNvSpPr>
            <a:spLocks noGrp="1"/>
          </p:cNvSpPr>
          <p:nvPr>
            <p:ph idx="1"/>
          </p:nvPr>
        </p:nvSpPr>
        <p:spPr/>
        <p:txBody>
          <a:bodyPr>
            <a:normAutofit fontScale="77500" lnSpcReduction="20000"/>
          </a:bodyPr>
          <a:lstStyle/>
          <a:p>
            <a:r>
              <a:rPr lang="cs-CZ" u="sng" dirty="0"/>
              <a:t>Výběr tématu:</a:t>
            </a:r>
            <a:endParaRPr lang="cs-CZ" dirty="0"/>
          </a:p>
          <a:p>
            <a:pPr marL="0" indent="0">
              <a:buNone/>
            </a:pPr>
            <a:r>
              <a:rPr lang="cs-CZ" dirty="0"/>
              <a:t>Na shodné téma se mohou přihlásit maximálně </a:t>
            </a:r>
            <a:r>
              <a:rPr lang="cs-CZ" b="1" dirty="0"/>
              <a:t>4 studenty</a:t>
            </a:r>
            <a:r>
              <a:rPr lang="cs-CZ" dirty="0"/>
              <a:t>.</a:t>
            </a:r>
          </a:p>
          <a:p>
            <a:r>
              <a:rPr lang="cs-CZ" u="sng" dirty="0"/>
              <a:t>Obsah:</a:t>
            </a:r>
            <a:endParaRPr lang="cs-CZ" dirty="0"/>
          </a:p>
          <a:p>
            <a:pPr marL="0" indent="0">
              <a:buNone/>
            </a:pPr>
            <a:r>
              <a:rPr lang="cs-CZ" dirty="0"/>
              <a:t>krátká a přesná </a:t>
            </a:r>
            <a:r>
              <a:rPr lang="cs-CZ" b="1" dirty="0"/>
              <a:t>identifikace a popis problému</a:t>
            </a:r>
            <a:r>
              <a:rPr lang="cs-CZ" dirty="0"/>
              <a:t> ve vybrané firmě, </a:t>
            </a:r>
            <a:r>
              <a:rPr lang="cs-CZ" b="1" dirty="0"/>
              <a:t>analýza</a:t>
            </a:r>
            <a:r>
              <a:rPr lang="cs-CZ" dirty="0"/>
              <a:t> a </a:t>
            </a:r>
            <a:r>
              <a:rPr lang="cs-CZ" b="1" dirty="0"/>
              <a:t>návrh řešení</a:t>
            </a:r>
            <a:r>
              <a:rPr lang="cs-CZ" dirty="0"/>
              <a:t>:</a:t>
            </a:r>
          </a:p>
          <a:p>
            <a:pPr lvl="1"/>
            <a:r>
              <a:rPr lang="cs-CZ" dirty="0"/>
              <a:t>popis současného stavu (popis problému, který se bude řešit v rámci semestrální práce)</a:t>
            </a:r>
          </a:p>
          <a:p>
            <a:pPr lvl="1"/>
            <a:r>
              <a:rPr lang="cs-CZ" dirty="0"/>
              <a:t>cíl práce (projektu)</a:t>
            </a:r>
          </a:p>
          <a:p>
            <a:pPr lvl="1"/>
            <a:r>
              <a:rPr lang="cs-CZ" dirty="0"/>
              <a:t>popis návrhu řešení,</a:t>
            </a:r>
          </a:p>
          <a:p>
            <a:pPr lvl="1"/>
            <a:r>
              <a:rPr lang="cs-CZ" dirty="0"/>
              <a:t>výpočet nákladů (investičních a provozních) pro realizace projektu,</a:t>
            </a:r>
          </a:p>
          <a:p>
            <a:pPr lvl="1"/>
            <a:r>
              <a:rPr lang="cs-CZ" dirty="0"/>
              <a:t>sestavení harmonogramu projektu</a:t>
            </a:r>
          </a:p>
          <a:p>
            <a:pPr lvl="1"/>
            <a:r>
              <a:rPr lang="cs-CZ" dirty="0"/>
              <a:t>návrh obsazení a složení projektového týmu.</a:t>
            </a:r>
          </a:p>
          <a:p>
            <a:endParaRPr lang="cs-CZ" dirty="0"/>
          </a:p>
          <a:p>
            <a:pPr marL="0" indent="0">
              <a:buNone/>
            </a:pPr>
            <a:endParaRPr lang="cs-CZ" dirty="0"/>
          </a:p>
        </p:txBody>
      </p:sp>
    </p:spTree>
    <p:extLst>
      <p:ext uri="{BB962C8B-B14F-4D97-AF65-F5344CB8AC3E}">
        <p14:creationId xmlns:p14="http://schemas.microsoft.com/office/powerpoint/2010/main" val="1358982092"/>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lang="en-US" sz="1800" dirty="0"/>
              <a:t>ACDE=7</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 (7)</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149" y="13852"/>
              <a:ext cx="505" cy="7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 </a:t>
              </a:r>
              <a:r>
                <a:rPr lang="cs-CZ" sz="1200" strike="sngStrike" dirty="0">
                  <a:latin typeface="Arial" pitchFamily="34" charset="0"/>
                  <a:cs typeface="Arial" pitchFamily="34" charset="0"/>
                </a:rPr>
                <a:t>(11)</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cap="none" normalizeH="0" dirty="0">
                  <a:ln>
                    <a:noFill/>
                  </a:ln>
                  <a:solidFill>
                    <a:schemeClr val="tx1"/>
                  </a:solidFill>
                  <a:effectLst/>
                  <a:latin typeface="Arial" pitchFamily="34" charset="0"/>
                  <a:cs typeface="Arial" pitchFamily="34" charset="0"/>
                </a:rPr>
                <a:t>(4)</a:t>
              </a:r>
              <a:endParaRPr kumimoji="0" lang="cs-CZ" sz="1800" b="0" i="0" u="none" cap="none" normalizeH="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392678066"/>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lang="en-US" sz="1800" dirty="0"/>
              <a:t>ABE=4</a:t>
            </a:r>
            <a:endParaRPr lang="cs-CZ" sz="1800" dirty="0"/>
          </a:p>
        </p:txBody>
      </p:sp>
      <p:grpSp>
        <p:nvGrpSpPr>
          <p:cNvPr id="3" name="Group 1"/>
          <p:cNvGrpSpPr>
            <a:grpSpLocks noChangeAspect="1"/>
          </p:cNvGrpSpPr>
          <p:nvPr/>
        </p:nvGrpSpPr>
        <p:grpSpPr bwMode="auto">
          <a:xfrm>
            <a:off x="395536" y="2056854"/>
            <a:ext cx="7187891" cy="3166665"/>
            <a:chOff x="2192" y="12550"/>
            <a:chExt cx="7200" cy="3172"/>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40" cy="6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 </a:t>
              </a:r>
              <a:r>
                <a:rPr lang="cs-CZ" sz="1200" strike="sngStrike" dirty="0">
                  <a:latin typeface="Arial" pitchFamily="34" charset="0"/>
                  <a:cs typeface="Arial" pitchFamily="34"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cs typeface="Arial" pitchFamily="34" charset="0"/>
                </a:rPr>
                <a:t>(4)</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149" y="13852"/>
              <a:ext cx="505" cy="7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 </a:t>
              </a:r>
              <a:r>
                <a:rPr lang="cs-CZ" sz="1200" strike="sngStrike" dirty="0">
                  <a:latin typeface="Arial" pitchFamily="34" charset="0"/>
                  <a:cs typeface="Arial" pitchFamily="34" charset="0"/>
                </a:rPr>
                <a:t>(11)</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cap="none" normalizeH="0" dirty="0">
                  <a:ln>
                    <a:noFill/>
                  </a:ln>
                  <a:solidFill>
                    <a:schemeClr val="tx1"/>
                  </a:solidFill>
                  <a:effectLst/>
                  <a:latin typeface="Arial" pitchFamily="34" charset="0"/>
                  <a:cs typeface="Arial" pitchFamily="34" charset="0"/>
                </a:rPr>
                <a:t>(4)</a:t>
              </a:r>
              <a:endParaRPr kumimoji="0" lang="cs-CZ" sz="1800" b="0" i="0" u="none" cap="none" normalizeH="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3738559240"/>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lang="en-US" sz="1800" dirty="0"/>
              <a:t>ABDF=12</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40" cy="6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 </a:t>
              </a:r>
              <a:r>
                <a:rPr lang="cs-CZ" sz="1200" strike="sngStrike" dirty="0">
                  <a:latin typeface="Arial" pitchFamily="34" charset="0"/>
                  <a:cs typeface="Arial" pitchFamily="34"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cs typeface="Arial" pitchFamily="34" charset="0"/>
                </a:rPr>
                <a:t>(4)</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149" y="13852"/>
              <a:ext cx="505" cy="7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 </a:t>
              </a:r>
              <a:r>
                <a:rPr lang="cs-CZ" sz="1200" strike="sngStrike" dirty="0">
                  <a:latin typeface="Arial" pitchFamily="34" charset="0"/>
                  <a:cs typeface="Arial" pitchFamily="34" charset="0"/>
                </a:rPr>
                <a:t>(11)</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cap="none" normalizeH="0" dirty="0">
                  <a:ln>
                    <a:noFill/>
                  </a:ln>
                  <a:solidFill>
                    <a:schemeClr val="tx1"/>
                  </a:solidFill>
                  <a:effectLst/>
                  <a:latin typeface="Arial" pitchFamily="34" charset="0"/>
                  <a:cs typeface="Arial" pitchFamily="34" charset="0"/>
                </a:rPr>
                <a:t>(4)</a:t>
              </a:r>
              <a:endParaRPr kumimoji="0" lang="cs-CZ" sz="1800" b="0" i="0" u="none" cap="none" normalizeH="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586" cy="65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 (12)</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3375198250"/>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395536" y="5301208"/>
            <a:ext cx="8229600" cy="1143000"/>
          </a:xfrm>
        </p:spPr>
        <p:txBody>
          <a:bodyPr>
            <a:normAutofit/>
          </a:bodyPr>
          <a:lstStyle/>
          <a:p>
            <a:r>
              <a:rPr lang="en-US" sz="1800" dirty="0"/>
              <a:t>ABEF=11</a:t>
            </a:r>
            <a:endParaRPr lang="cs-CZ" sz="1800" dirty="0"/>
          </a:p>
        </p:txBody>
      </p:sp>
      <p:grpSp>
        <p:nvGrpSpPr>
          <p:cNvPr id="3" name="Group 1"/>
          <p:cNvGrpSpPr>
            <a:grpSpLocks noChangeAspect="1"/>
          </p:cNvGrpSpPr>
          <p:nvPr/>
        </p:nvGrpSpPr>
        <p:grpSpPr bwMode="auto">
          <a:xfrm>
            <a:off x="395536" y="2060848"/>
            <a:ext cx="7187891" cy="3162672"/>
            <a:chOff x="2192" y="12554"/>
            <a:chExt cx="7200" cy="3168"/>
          </a:xfrm>
        </p:grpSpPr>
        <p:sp>
          <p:nvSpPr>
            <p:cNvPr id="5163"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5162"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B (1)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60" name="Text Box 40"/>
            <p:cNvSpPr txBox="1">
              <a:spLocks noChangeArrowheads="1"/>
            </p:cNvSpPr>
            <p:nvPr/>
          </p:nvSpPr>
          <p:spPr bwMode="auto">
            <a:xfrm>
              <a:off x="6224" y="12698"/>
              <a:ext cx="440" cy="6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E </a:t>
              </a:r>
              <a:r>
                <a:rPr lang="cs-CZ" sz="1200" strike="sngStrike" dirty="0">
                  <a:latin typeface="Arial" pitchFamily="34" charset="0"/>
                  <a:cs typeface="Arial" pitchFamily="34"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cs typeface="Arial" pitchFamily="34" charset="0"/>
                </a:rPr>
                <a:t>(4)</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A</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8" name="Text Box 38"/>
            <p:cNvSpPr txBox="1">
              <a:spLocks noChangeArrowheads="1"/>
            </p:cNvSpPr>
            <p:nvPr/>
          </p:nvSpPr>
          <p:spPr bwMode="auto">
            <a:xfrm>
              <a:off x="5149" y="13852"/>
              <a:ext cx="505" cy="72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D </a:t>
              </a:r>
              <a:r>
                <a:rPr lang="cs-CZ" sz="1200" strike="sngStrike" dirty="0">
                  <a:latin typeface="Arial" pitchFamily="34" charset="0"/>
                  <a:cs typeface="Arial" pitchFamily="34" charset="0"/>
                </a:rPr>
                <a:t>(11)</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cap="none" normalizeH="0" dirty="0">
                  <a:ln>
                    <a:noFill/>
                  </a:ln>
                  <a:solidFill>
                    <a:schemeClr val="tx1"/>
                  </a:solidFill>
                  <a:effectLst/>
                  <a:latin typeface="Arial" pitchFamily="34" charset="0"/>
                  <a:cs typeface="Arial" pitchFamily="34" charset="0"/>
                </a:rPr>
                <a:t>(4)</a:t>
              </a:r>
              <a:endParaRPr kumimoji="0" lang="cs-CZ" sz="1800" b="0" i="0" u="none" cap="none" normalizeH="0" dirty="0">
                <a:ln>
                  <a:noFill/>
                </a:ln>
                <a:solidFill>
                  <a:schemeClr val="tx1"/>
                </a:solidFill>
                <a:effectLst/>
                <a:latin typeface="Arial" pitchFamily="34" charset="0"/>
                <a:cs typeface="Arial" pitchFamily="34" charset="0"/>
              </a:endParaRPr>
            </a:p>
          </p:txBody>
        </p:sp>
        <p:sp>
          <p:nvSpPr>
            <p:cNvPr id="5157" name="Text Box 37"/>
            <p:cNvSpPr txBox="1">
              <a:spLocks noChangeArrowheads="1"/>
            </p:cNvSpPr>
            <p:nvPr/>
          </p:nvSpPr>
          <p:spPr bwMode="auto">
            <a:xfrm>
              <a:off x="7232" y="13850"/>
              <a:ext cx="586" cy="65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F </a:t>
              </a:r>
              <a:r>
                <a:rPr lang="cs-CZ" sz="1200" strike="sngStrike" dirty="0">
                  <a:latin typeface="Arial" pitchFamily="34" charset="0"/>
                  <a:cs typeface="Arial" pitchFamily="34" charset="0"/>
                </a:rPr>
                <a:t>(12)</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cs typeface="Arial" pitchFamily="34" charset="0"/>
                </a:rPr>
                <a:t>(11)</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6"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200" dirty="0">
                  <a:latin typeface="Arial" pitchFamily="34" charset="0"/>
                  <a:cs typeface="Arial" pitchFamily="34" charset="0"/>
                </a:rPr>
                <a:t>C (6)</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53" name="Line 33"/>
            <p:cNvSpPr>
              <a:spLocks noChangeShapeType="1"/>
            </p:cNvSpPr>
            <p:nvPr/>
          </p:nvSpPr>
          <p:spPr bwMode="auto">
            <a:xfrm flipV="1">
              <a:off x="3056" y="13130"/>
              <a:ext cx="1008"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2" name="Line 32"/>
            <p:cNvSpPr>
              <a:spLocks noChangeShapeType="1"/>
            </p:cNvSpPr>
            <p:nvPr/>
          </p:nvSpPr>
          <p:spPr bwMode="auto">
            <a:xfrm>
              <a:off x="3056" y="14282"/>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1" name="Line 31"/>
            <p:cNvSpPr>
              <a:spLocks noChangeShapeType="1"/>
            </p:cNvSpPr>
            <p:nvPr/>
          </p:nvSpPr>
          <p:spPr bwMode="auto">
            <a:xfrm flipV="1">
              <a:off x="4496" y="14282"/>
              <a:ext cx="720" cy="72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50" name="Line 30"/>
            <p:cNvSpPr>
              <a:spLocks noChangeShapeType="1"/>
            </p:cNvSpPr>
            <p:nvPr/>
          </p:nvSpPr>
          <p:spPr bwMode="auto">
            <a:xfrm>
              <a:off x="4496" y="13130"/>
              <a:ext cx="720"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9" name="Line 29"/>
            <p:cNvSpPr>
              <a:spLocks noChangeShapeType="1"/>
            </p:cNvSpPr>
            <p:nvPr/>
          </p:nvSpPr>
          <p:spPr bwMode="auto">
            <a:xfrm>
              <a:off x="4496" y="12842"/>
              <a:ext cx="1728" cy="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7" name="Line 27"/>
            <p:cNvSpPr>
              <a:spLocks noChangeShapeType="1"/>
            </p:cNvSpPr>
            <p:nvPr/>
          </p:nvSpPr>
          <p:spPr bwMode="auto">
            <a:xfrm flipV="1">
              <a:off x="5648" y="13130"/>
              <a:ext cx="576"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3" name="Line 23"/>
            <p:cNvSpPr>
              <a:spLocks noChangeShapeType="1"/>
            </p:cNvSpPr>
            <p:nvPr/>
          </p:nvSpPr>
          <p:spPr bwMode="auto">
            <a:xfrm>
              <a:off x="6656" y="13130"/>
              <a:ext cx="576" cy="720"/>
            </a:xfrm>
            <a:prstGeom prst="line">
              <a:avLst/>
            </a:prstGeom>
            <a:noFill/>
            <a:ln w="508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41" name="Line 21"/>
            <p:cNvSpPr>
              <a:spLocks noChangeShapeType="1"/>
            </p:cNvSpPr>
            <p:nvPr/>
          </p:nvSpPr>
          <p:spPr bwMode="auto">
            <a:xfrm>
              <a:off x="5648" y="13994"/>
              <a:ext cx="1584" cy="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5137"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6"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5" name="Text Box 15"/>
            <p:cNvSpPr txBox="1">
              <a:spLocks noChangeArrowheads="1"/>
            </p:cNvSpPr>
            <p:nvPr/>
          </p:nvSpPr>
          <p:spPr bwMode="auto">
            <a:xfrm>
              <a:off x="5072" y="12554"/>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3"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2"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30"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5129" name="Text Box 9"/>
            <p:cNvSpPr txBox="1">
              <a:spLocks noChangeArrowheads="1"/>
            </p:cNvSpPr>
            <p:nvPr/>
          </p:nvSpPr>
          <p:spPr bwMode="auto">
            <a:xfrm>
              <a:off x="6224" y="13706"/>
              <a:ext cx="432"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dirty="0">
                  <a:ln>
                    <a:noFill/>
                  </a:ln>
                  <a:solidFill>
                    <a:schemeClr val="tx1"/>
                  </a:solidFill>
                  <a:effectLst/>
                  <a:latin typeface="Arial" pitchFamily="34" charset="0"/>
                  <a:ea typeface="Times New Roman" pitchFamily="18" charset="0"/>
                  <a:cs typeface="Arial" pitchFamily="34" charset="0"/>
                </a:rPr>
                <a:t>8</a:t>
              </a: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5123"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grpSp>
      <p:sp>
        <p:nvSpPr>
          <p:cNvPr id="46" name="Nadpis 1"/>
          <p:cNvSpPr txBox="1">
            <a:spLocks/>
          </p:cNvSpPr>
          <p:nvPr/>
        </p:nvSpPr>
        <p:spPr>
          <a:xfrm>
            <a:off x="467544" y="260648"/>
            <a:ext cx="8229600" cy="1143000"/>
          </a:xfrm>
          <a:prstGeom prst="rect">
            <a:avLst/>
          </a:prstGeom>
        </p:spPr>
        <p:txBody>
          <a:bodyPr vert="horz" lIns="91440" tIns="45720" rIns="91440" bIns="45720" rtlCol="0" anchor="ctr">
            <a:normAutofit fontScale="97500"/>
          </a:bodyPr>
          <a:lstStyle/>
          <a:p>
            <a:pPr lvl="0" algn="ctr">
              <a:spcBef>
                <a:spcPct val="0"/>
              </a:spcBef>
            </a:pPr>
            <a:r>
              <a:rPr lang="cs-CZ" sz="4000" dirty="0" err="1"/>
              <a:t>Dijkstrův</a:t>
            </a:r>
            <a:r>
              <a:rPr lang="cs-CZ" sz="4000" dirty="0"/>
              <a:t> algoritmus</a:t>
            </a:r>
            <a:endParaRPr kumimoji="0" lang="cs-CZ"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2377780777"/>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grpSp>
        <p:nvGrpSpPr>
          <p:cNvPr id="3" name="Group 1"/>
          <p:cNvGrpSpPr>
            <a:grpSpLocks noGrp="1" noChangeAspect="1"/>
          </p:cNvGrpSpPr>
          <p:nvPr/>
        </p:nvGrpSpPr>
        <p:grpSpPr bwMode="auto">
          <a:xfrm>
            <a:off x="457200" y="1600200"/>
            <a:ext cx="8229600" cy="4525963"/>
            <a:chOff x="2192" y="12554"/>
            <a:chExt cx="7200" cy="3168"/>
          </a:xfrm>
        </p:grpSpPr>
        <p:sp>
          <p:nvSpPr>
            <p:cNvPr id="5"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sz="1400"/>
            </a:p>
          </p:txBody>
        </p:sp>
        <p:sp>
          <p:nvSpPr>
            <p:cNvPr id="6"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B</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7" name="Text Box 41"/>
            <p:cNvSpPr txBox="1">
              <a:spLocks noChangeArrowheads="1"/>
            </p:cNvSpPr>
            <p:nvPr/>
          </p:nvSpPr>
          <p:spPr bwMode="auto">
            <a:xfrm>
              <a:off x="838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L</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8"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E</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A</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0" name="Text Box 38"/>
            <p:cNvSpPr txBox="1">
              <a:spLocks noChangeArrowheads="1"/>
            </p:cNvSpPr>
            <p:nvPr/>
          </p:nvSpPr>
          <p:spPr bwMode="auto">
            <a:xfrm>
              <a:off x="5216"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D</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1"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F</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2"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C</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3" name="Text Box 35"/>
            <p:cNvSpPr txBox="1">
              <a:spLocks noChangeArrowheads="1"/>
            </p:cNvSpPr>
            <p:nvPr/>
          </p:nvSpPr>
          <p:spPr bwMode="auto">
            <a:xfrm>
              <a:off x="6080"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G</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34"/>
            <p:cNvSpPr txBox="1">
              <a:spLocks noChangeArrowheads="1"/>
            </p:cNvSpPr>
            <p:nvPr/>
          </p:nvSpPr>
          <p:spPr bwMode="auto">
            <a:xfrm>
              <a:off x="8240"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M</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5" name="Line 33"/>
            <p:cNvSpPr>
              <a:spLocks noChangeShapeType="1"/>
            </p:cNvSpPr>
            <p:nvPr/>
          </p:nvSpPr>
          <p:spPr bwMode="auto">
            <a:xfrm flipV="1">
              <a:off x="3056" y="13130"/>
              <a:ext cx="1008"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6" name="Line 32"/>
            <p:cNvSpPr>
              <a:spLocks noChangeShapeType="1"/>
            </p:cNvSpPr>
            <p:nvPr/>
          </p:nvSpPr>
          <p:spPr bwMode="auto">
            <a:xfrm>
              <a:off x="3056" y="14282"/>
              <a:ext cx="1008"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7" name="Line 31"/>
            <p:cNvSpPr>
              <a:spLocks noChangeShapeType="1"/>
            </p:cNvSpPr>
            <p:nvPr/>
          </p:nvSpPr>
          <p:spPr bwMode="auto">
            <a:xfrm flipV="1">
              <a:off x="4496" y="1428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8" name="Line 30"/>
            <p:cNvSpPr>
              <a:spLocks noChangeShapeType="1"/>
            </p:cNvSpPr>
            <p:nvPr/>
          </p:nvSpPr>
          <p:spPr bwMode="auto">
            <a:xfrm>
              <a:off x="4496" y="13130"/>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0" name="Line 28"/>
            <p:cNvSpPr>
              <a:spLocks noChangeShapeType="1"/>
            </p:cNvSpPr>
            <p:nvPr/>
          </p:nvSpPr>
          <p:spPr bwMode="auto">
            <a:xfrm>
              <a:off x="665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1" name="Line 27"/>
            <p:cNvSpPr>
              <a:spLocks noChangeShapeType="1"/>
            </p:cNvSpPr>
            <p:nvPr/>
          </p:nvSpPr>
          <p:spPr bwMode="auto">
            <a:xfrm flipV="1">
              <a:off x="5648"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2" name="Line 26"/>
            <p:cNvSpPr>
              <a:spLocks noChangeShapeType="1"/>
            </p:cNvSpPr>
            <p:nvPr/>
          </p:nvSpPr>
          <p:spPr bwMode="auto">
            <a:xfrm>
              <a:off x="5648" y="14282"/>
              <a:ext cx="432"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3" name="Line 25"/>
            <p:cNvSpPr>
              <a:spLocks noChangeShapeType="1"/>
            </p:cNvSpPr>
            <p:nvPr/>
          </p:nvSpPr>
          <p:spPr bwMode="auto">
            <a:xfrm>
              <a:off x="4496" y="15146"/>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4" name="Line 24"/>
            <p:cNvSpPr>
              <a:spLocks noChangeShapeType="1"/>
            </p:cNvSpPr>
            <p:nvPr/>
          </p:nvSpPr>
          <p:spPr bwMode="auto">
            <a:xfrm>
              <a:off x="6512" y="15146"/>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5"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6" name="Line 22"/>
            <p:cNvSpPr>
              <a:spLocks noChangeShapeType="1"/>
            </p:cNvSpPr>
            <p:nvPr/>
          </p:nvSpPr>
          <p:spPr bwMode="auto">
            <a:xfrm flipV="1">
              <a:off x="6512" y="1428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7"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8" name="Line 20"/>
            <p:cNvSpPr>
              <a:spLocks noChangeShapeType="1"/>
            </p:cNvSpPr>
            <p:nvPr/>
          </p:nvSpPr>
          <p:spPr bwMode="auto">
            <a:xfrm flipV="1">
              <a:off x="7664" y="13130"/>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9" name="Line 19"/>
            <p:cNvSpPr>
              <a:spLocks noChangeShapeType="1"/>
            </p:cNvSpPr>
            <p:nvPr/>
          </p:nvSpPr>
          <p:spPr bwMode="auto">
            <a:xfrm>
              <a:off x="7664" y="14282"/>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30" name="Line 18"/>
            <p:cNvSpPr>
              <a:spLocks noChangeShapeType="1"/>
            </p:cNvSpPr>
            <p:nvPr/>
          </p:nvSpPr>
          <p:spPr bwMode="auto">
            <a:xfrm>
              <a:off x="8528" y="13130"/>
              <a:ext cx="1" cy="1872"/>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31"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2"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3"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4" name="Text Box 14"/>
            <p:cNvSpPr txBox="1">
              <a:spLocks noChangeArrowheads="1"/>
            </p:cNvSpPr>
            <p:nvPr/>
          </p:nvSpPr>
          <p:spPr bwMode="auto">
            <a:xfrm>
              <a:off x="7232" y="12554"/>
              <a:ext cx="576"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5"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6"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7" name="Text Box 11"/>
            <p:cNvSpPr txBox="1">
              <a:spLocks noChangeArrowheads="1"/>
            </p:cNvSpPr>
            <p:nvPr/>
          </p:nvSpPr>
          <p:spPr bwMode="auto">
            <a:xfrm>
              <a:off x="4928" y="14858"/>
              <a:ext cx="720"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  11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8"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0" name="Text Box 8"/>
            <p:cNvSpPr txBox="1">
              <a:spLocks noChangeArrowheads="1"/>
            </p:cNvSpPr>
            <p:nvPr/>
          </p:nvSpPr>
          <p:spPr bwMode="auto">
            <a:xfrm>
              <a:off x="5936" y="14282"/>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1" name="Text Box 7"/>
            <p:cNvSpPr txBox="1">
              <a:spLocks noChangeArrowheads="1"/>
            </p:cNvSpPr>
            <p:nvPr/>
          </p:nvSpPr>
          <p:spPr bwMode="auto">
            <a:xfrm>
              <a:off x="6512" y="14426"/>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2</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2" name="Text Box 6"/>
            <p:cNvSpPr txBox="1">
              <a:spLocks noChangeArrowheads="1"/>
            </p:cNvSpPr>
            <p:nvPr/>
          </p:nvSpPr>
          <p:spPr bwMode="auto">
            <a:xfrm>
              <a:off x="7088" y="14858"/>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3" name="Text Box 5"/>
            <p:cNvSpPr txBox="1">
              <a:spLocks noChangeArrowheads="1"/>
            </p:cNvSpPr>
            <p:nvPr/>
          </p:nvSpPr>
          <p:spPr bwMode="auto">
            <a:xfrm>
              <a:off x="766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4" name="Text Box 4"/>
            <p:cNvSpPr txBox="1">
              <a:spLocks noChangeArrowheads="1"/>
            </p:cNvSpPr>
            <p:nvPr/>
          </p:nvSpPr>
          <p:spPr bwMode="auto">
            <a:xfrm>
              <a:off x="8672" y="13850"/>
              <a:ext cx="432"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12</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5"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6" name="Text Box 2"/>
            <p:cNvSpPr txBox="1">
              <a:spLocks noChangeArrowheads="1"/>
            </p:cNvSpPr>
            <p:nvPr/>
          </p:nvSpPr>
          <p:spPr bwMode="auto">
            <a:xfrm>
              <a:off x="7808" y="14138"/>
              <a:ext cx="576" cy="432"/>
            </a:xfrm>
            <a:prstGeom prst="rect">
              <a:avLst/>
            </a:prstGeom>
            <a:solidFill>
              <a:srgbClr val="FFFFFF">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4</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3106341131"/>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grpSp>
        <p:nvGrpSpPr>
          <p:cNvPr id="4" name="Group 1"/>
          <p:cNvGrpSpPr>
            <a:grpSpLocks noGrp="1" noChangeAspect="1"/>
          </p:cNvGrpSpPr>
          <p:nvPr/>
        </p:nvGrpSpPr>
        <p:grpSpPr bwMode="auto">
          <a:xfrm>
            <a:off x="457200" y="1600200"/>
            <a:ext cx="8229600" cy="4525963"/>
            <a:chOff x="2192" y="12554"/>
            <a:chExt cx="7200" cy="3168"/>
          </a:xfrm>
        </p:grpSpPr>
        <p:sp>
          <p:nvSpPr>
            <p:cNvPr id="5" name="AutoShape 43"/>
            <p:cNvSpPr>
              <a:spLocks noChangeAspect="1" noChangeArrowheads="1" noTextEdit="1"/>
            </p:cNvSpPr>
            <p:nvPr/>
          </p:nvSpPr>
          <p:spPr bwMode="auto">
            <a:xfrm>
              <a:off x="2192" y="12554"/>
              <a:ext cx="7200" cy="3168"/>
            </a:xfrm>
            <a:prstGeom prst="rect">
              <a:avLst/>
            </a:prstGeom>
            <a:noFill/>
          </p:spPr>
          <p:txBody>
            <a:bodyPr vert="horz" wrap="square" lIns="91440" tIns="45720" rIns="91440" bIns="45720" numCol="1" anchor="t" anchorCtr="0" compatLnSpc="1">
              <a:prstTxWarp prst="textNoShape">
                <a:avLst/>
              </a:prstTxWarp>
            </a:bodyPr>
            <a:lstStyle/>
            <a:p>
              <a:endParaRPr lang="cs-CZ" sz="1400"/>
            </a:p>
          </p:txBody>
        </p:sp>
        <p:sp>
          <p:nvSpPr>
            <p:cNvPr id="6" name="Text Box 42"/>
            <p:cNvSpPr txBox="1">
              <a:spLocks noChangeArrowheads="1"/>
            </p:cNvSpPr>
            <p:nvPr/>
          </p:nvSpPr>
          <p:spPr bwMode="auto">
            <a:xfrm>
              <a:off x="406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B</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7" name="Text Box 41"/>
            <p:cNvSpPr txBox="1">
              <a:spLocks noChangeArrowheads="1"/>
            </p:cNvSpPr>
            <p:nvPr/>
          </p:nvSpPr>
          <p:spPr bwMode="auto">
            <a:xfrm>
              <a:off x="838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L</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8" name="Text Box 40"/>
            <p:cNvSpPr txBox="1">
              <a:spLocks noChangeArrowheads="1"/>
            </p:cNvSpPr>
            <p:nvPr/>
          </p:nvSpPr>
          <p:spPr bwMode="auto">
            <a:xfrm>
              <a:off x="6224" y="12698"/>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E</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9" name="Text Box 39"/>
            <p:cNvSpPr txBox="1">
              <a:spLocks noChangeArrowheads="1"/>
            </p:cNvSpPr>
            <p:nvPr/>
          </p:nvSpPr>
          <p:spPr bwMode="auto">
            <a:xfrm>
              <a:off x="2624"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A</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0" name="Text Box 38"/>
            <p:cNvSpPr txBox="1">
              <a:spLocks noChangeArrowheads="1"/>
            </p:cNvSpPr>
            <p:nvPr/>
          </p:nvSpPr>
          <p:spPr bwMode="auto">
            <a:xfrm>
              <a:off x="5216"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D</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1" name="Text Box 37"/>
            <p:cNvSpPr txBox="1">
              <a:spLocks noChangeArrowheads="1"/>
            </p:cNvSpPr>
            <p:nvPr/>
          </p:nvSpPr>
          <p:spPr bwMode="auto">
            <a:xfrm>
              <a:off x="7232" y="13850"/>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F</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2" name="Text Box 36"/>
            <p:cNvSpPr txBox="1">
              <a:spLocks noChangeArrowheads="1"/>
            </p:cNvSpPr>
            <p:nvPr/>
          </p:nvSpPr>
          <p:spPr bwMode="auto">
            <a:xfrm>
              <a:off x="4064"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C</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3" name="Text Box 35"/>
            <p:cNvSpPr txBox="1">
              <a:spLocks noChangeArrowheads="1"/>
            </p:cNvSpPr>
            <p:nvPr/>
          </p:nvSpPr>
          <p:spPr bwMode="auto">
            <a:xfrm>
              <a:off x="6080"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G</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34"/>
            <p:cNvSpPr txBox="1">
              <a:spLocks noChangeArrowheads="1"/>
            </p:cNvSpPr>
            <p:nvPr/>
          </p:nvSpPr>
          <p:spPr bwMode="auto">
            <a:xfrm>
              <a:off x="8240" y="15002"/>
              <a:ext cx="432" cy="4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cs-CZ" sz="1400" dirty="0">
                  <a:latin typeface="Arial" pitchFamily="34" charset="0"/>
                  <a:cs typeface="Arial" pitchFamily="34" charset="0"/>
                </a:rPr>
                <a:t>M</a:t>
              </a:r>
              <a:endParaRPr kumimoji="0" lang="cs-CZ" sz="1400" b="0" i="0" u="none" strike="noStrike" cap="none" normalizeH="0" baseline="0" dirty="0">
                <a:ln>
                  <a:noFill/>
                </a:ln>
                <a:solidFill>
                  <a:schemeClr val="tx1"/>
                </a:solidFill>
                <a:effectLst/>
                <a:latin typeface="Arial" pitchFamily="34" charset="0"/>
                <a:cs typeface="Arial" pitchFamily="34" charset="0"/>
              </a:endParaRPr>
            </a:p>
          </p:txBody>
        </p:sp>
        <p:sp>
          <p:nvSpPr>
            <p:cNvPr id="15" name="Line 33"/>
            <p:cNvSpPr>
              <a:spLocks noChangeShapeType="1"/>
            </p:cNvSpPr>
            <p:nvPr/>
          </p:nvSpPr>
          <p:spPr bwMode="auto">
            <a:xfrm flipV="1">
              <a:off x="3056" y="13130"/>
              <a:ext cx="1008"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6" name="Line 32"/>
            <p:cNvSpPr>
              <a:spLocks noChangeShapeType="1"/>
            </p:cNvSpPr>
            <p:nvPr/>
          </p:nvSpPr>
          <p:spPr bwMode="auto">
            <a:xfrm>
              <a:off x="3056" y="14282"/>
              <a:ext cx="1008"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7" name="Line 31"/>
            <p:cNvSpPr>
              <a:spLocks noChangeShapeType="1"/>
            </p:cNvSpPr>
            <p:nvPr/>
          </p:nvSpPr>
          <p:spPr bwMode="auto">
            <a:xfrm flipV="1">
              <a:off x="4496" y="1428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8" name="Line 30"/>
            <p:cNvSpPr>
              <a:spLocks noChangeShapeType="1"/>
            </p:cNvSpPr>
            <p:nvPr/>
          </p:nvSpPr>
          <p:spPr bwMode="auto">
            <a:xfrm>
              <a:off x="4496" y="13130"/>
              <a:ext cx="720"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19" name="Line 29"/>
            <p:cNvSpPr>
              <a:spLocks noChangeShapeType="1"/>
            </p:cNvSpPr>
            <p:nvPr/>
          </p:nvSpPr>
          <p:spPr bwMode="auto">
            <a:xfrm>
              <a:off x="449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0" name="Line 28"/>
            <p:cNvSpPr>
              <a:spLocks noChangeShapeType="1"/>
            </p:cNvSpPr>
            <p:nvPr/>
          </p:nvSpPr>
          <p:spPr bwMode="auto">
            <a:xfrm>
              <a:off x="6656" y="12842"/>
              <a:ext cx="172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1" name="Line 27"/>
            <p:cNvSpPr>
              <a:spLocks noChangeShapeType="1"/>
            </p:cNvSpPr>
            <p:nvPr/>
          </p:nvSpPr>
          <p:spPr bwMode="auto">
            <a:xfrm flipV="1">
              <a:off x="5648"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2" name="Line 26"/>
            <p:cNvSpPr>
              <a:spLocks noChangeShapeType="1"/>
            </p:cNvSpPr>
            <p:nvPr/>
          </p:nvSpPr>
          <p:spPr bwMode="auto">
            <a:xfrm>
              <a:off x="5648" y="14282"/>
              <a:ext cx="432" cy="72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3" name="Line 25"/>
            <p:cNvSpPr>
              <a:spLocks noChangeShapeType="1"/>
            </p:cNvSpPr>
            <p:nvPr/>
          </p:nvSpPr>
          <p:spPr bwMode="auto">
            <a:xfrm>
              <a:off x="4496" y="15146"/>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4" name="Line 24"/>
            <p:cNvSpPr>
              <a:spLocks noChangeShapeType="1"/>
            </p:cNvSpPr>
            <p:nvPr/>
          </p:nvSpPr>
          <p:spPr bwMode="auto">
            <a:xfrm>
              <a:off x="6512" y="15146"/>
              <a:ext cx="1728" cy="0"/>
            </a:xfrm>
            <a:prstGeom prst="line">
              <a:avLst/>
            </a:prstGeom>
            <a:noFill/>
            <a:ln w="1905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5" name="Line 23"/>
            <p:cNvSpPr>
              <a:spLocks noChangeShapeType="1"/>
            </p:cNvSpPr>
            <p:nvPr/>
          </p:nvSpPr>
          <p:spPr bwMode="auto">
            <a:xfrm>
              <a:off x="6656" y="13130"/>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6" name="Line 22"/>
            <p:cNvSpPr>
              <a:spLocks noChangeShapeType="1"/>
            </p:cNvSpPr>
            <p:nvPr/>
          </p:nvSpPr>
          <p:spPr bwMode="auto">
            <a:xfrm flipV="1">
              <a:off x="6512" y="1428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7" name="Line 21"/>
            <p:cNvSpPr>
              <a:spLocks noChangeShapeType="1"/>
            </p:cNvSpPr>
            <p:nvPr/>
          </p:nvSpPr>
          <p:spPr bwMode="auto">
            <a:xfrm>
              <a:off x="5648" y="13994"/>
              <a:ext cx="158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8" name="Line 20"/>
            <p:cNvSpPr>
              <a:spLocks noChangeShapeType="1"/>
            </p:cNvSpPr>
            <p:nvPr/>
          </p:nvSpPr>
          <p:spPr bwMode="auto">
            <a:xfrm flipV="1">
              <a:off x="7664" y="13130"/>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29" name="Line 19"/>
            <p:cNvSpPr>
              <a:spLocks noChangeShapeType="1"/>
            </p:cNvSpPr>
            <p:nvPr/>
          </p:nvSpPr>
          <p:spPr bwMode="auto">
            <a:xfrm>
              <a:off x="7664" y="14282"/>
              <a:ext cx="576"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30" name="Line 18"/>
            <p:cNvSpPr>
              <a:spLocks noChangeShapeType="1"/>
            </p:cNvSpPr>
            <p:nvPr/>
          </p:nvSpPr>
          <p:spPr bwMode="auto">
            <a:xfrm>
              <a:off x="8528" y="13130"/>
              <a:ext cx="1" cy="1872"/>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sz="1400"/>
            </a:p>
          </p:txBody>
        </p:sp>
        <p:sp>
          <p:nvSpPr>
            <p:cNvPr id="31" name="Text Box 17"/>
            <p:cNvSpPr txBox="1">
              <a:spLocks noChangeArrowheads="1"/>
            </p:cNvSpPr>
            <p:nvPr/>
          </p:nvSpPr>
          <p:spPr bwMode="auto">
            <a:xfrm>
              <a:off x="3056"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2" name="Text Box 16"/>
            <p:cNvSpPr txBox="1">
              <a:spLocks noChangeArrowheads="1"/>
            </p:cNvSpPr>
            <p:nvPr/>
          </p:nvSpPr>
          <p:spPr bwMode="auto">
            <a:xfrm>
              <a:off x="3056" y="14570"/>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6</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3" name="Text Box 15"/>
            <p:cNvSpPr txBox="1">
              <a:spLocks noChangeArrowheads="1"/>
            </p:cNvSpPr>
            <p:nvPr/>
          </p:nvSpPr>
          <p:spPr bwMode="auto">
            <a:xfrm>
              <a:off x="5072" y="1255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4" name="Text Box 14"/>
            <p:cNvSpPr txBox="1">
              <a:spLocks noChangeArrowheads="1"/>
            </p:cNvSpPr>
            <p:nvPr/>
          </p:nvSpPr>
          <p:spPr bwMode="auto">
            <a:xfrm>
              <a:off x="7232" y="12554"/>
              <a:ext cx="576"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5" name="Text Box 13"/>
            <p:cNvSpPr txBox="1">
              <a:spLocks noChangeArrowheads="1"/>
            </p:cNvSpPr>
            <p:nvPr/>
          </p:nvSpPr>
          <p:spPr bwMode="auto">
            <a:xfrm>
              <a:off x="4784" y="13130"/>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6" name="Text Box 12"/>
            <p:cNvSpPr txBox="1">
              <a:spLocks noChangeArrowheads="1"/>
            </p:cNvSpPr>
            <p:nvPr/>
          </p:nvSpPr>
          <p:spPr bwMode="auto">
            <a:xfrm>
              <a:off x="4640" y="14282"/>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5</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7" name="Text Box 11"/>
            <p:cNvSpPr txBox="1">
              <a:spLocks noChangeArrowheads="1"/>
            </p:cNvSpPr>
            <p:nvPr/>
          </p:nvSpPr>
          <p:spPr bwMode="auto">
            <a:xfrm>
              <a:off x="4928" y="14858"/>
              <a:ext cx="720"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  11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8" name="Text Box 10"/>
            <p:cNvSpPr txBox="1">
              <a:spLocks noChangeArrowheads="1"/>
            </p:cNvSpPr>
            <p:nvPr/>
          </p:nvSpPr>
          <p:spPr bwMode="auto">
            <a:xfrm>
              <a:off x="550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39" name="Text Box 9"/>
            <p:cNvSpPr txBox="1">
              <a:spLocks noChangeArrowheads="1"/>
            </p:cNvSpPr>
            <p:nvPr/>
          </p:nvSpPr>
          <p:spPr bwMode="auto">
            <a:xfrm>
              <a:off x="6224" y="13706"/>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8</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0" name="Text Box 8"/>
            <p:cNvSpPr txBox="1">
              <a:spLocks noChangeArrowheads="1"/>
            </p:cNvSpPr>
            <p:nvPr/>
          </p:nvSpPr>
          <p:spPr bwMode="auto">
            <a:xfrm>
              <a:off x="5936" y="14282"/>
              <a:ext cx="288"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1" name="Text Box 7"/>
            <p:cNvSpPr txBox="1">
              <a:spLocks noChangeArrowheads="1"/>
            </p:cNvSpPr>
            <p:nvPr/>
          </p:nvSpPr>
          <p:spPr bwMode="auto">
            <a:xfrm>
              <a:off x="6512" y="14426"/>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2</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2" name="Text Box 6"/>
            <p:cNvSpPr txBox="1">
              <a:spLocks noChangeArrowheads="1"/>
            </p:cNvSpPr>
            <p:nvPr/>
          </p:nvSpPr>
          <p:spPr bwMode="auto">
            <a:xfrm>
              <a:off x="7088" y="14858"/>
              <a:ext cx="432"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3" name="Text Box 5"/>
            <p:cNvSpPr txBox="1">
              <a:spLocks noChangeArrowheads="1"/>
            </p:cNvSpPr>
            <p:nvPr/>
          </p:nvSpPr>
          <p:spPr bwMode="auto">
            <a:xfrm>
              <a:off x="7664" y="13274"/>
              <a:ext cx="288"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3</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4" name="Text Box 4"/>
            <p:cNvSpPr txBox="1">
              <a:spLocks noChangeArrowheads="1"/>
            </p:cNvSpPr>
            <p:nvPr/>
          </p:nvSpPr>
          <p:spPr bwMode="auto">
            <a:xfrm>
              <a:off x="8672" y="13850"/>
              <a:ext cx="432" cy="43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12</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5" name="Text Box 3"/>
            <p:cNvSpPr txBox="1">
              <a:spLocks noChangeArrowheads="1"/>
            </p:cNvSpPr>
            <p:nvPr/>
          </p:nvSpPr>
          <p:spPr bwMode="auto">
            <a:xfrm>
              <a:off x="6944" y="13130"/>
              <a:ext cx="28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7</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sp>
          <p:nvSpPr>
            <p:cNvPr id="46" name="Text Box 2"/>
            <p:cNvSpPr txBox="1">
              <a:spLocks noChangeArrowheads="1"/>
            </p:cNvSpPr>
            <p:nvPr/>
          </p:nvSpPr>
          <p:spPr bwMode="auto">
            <a:xfrm>
              <a:off x="7808" y="14138"/>
              <a:ext cx="576" cy="432"/>
            </a:xfrm>
            <a:prstGeom prst="rect">
              <a:avLst/>
            </a:prstGeom>
            <a:solidFill>
              <a:srgbClr val="FFFFFF">
                <a:alpha val="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ea typeface="Times New Roman" pitchFamily="18" charset="0"/>
                  <a:cs typeface="Arial" pitchFamily="34" charset="0"/>
                </a:rPr>
                <a:t>4</a:t>
              </a:r>
              <a:endParaRPr kumimoji="0" lang="cs-CZ" sz="1400" b="0" i="0" u="none" strike="noStrike" cap="none" normalizeH="0" baseline="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439882707"/>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cs-CZ">
                <a:solidFill>
                  <a:srgbClr val="7B9899"/>
                </a:solidFill>
              </a:rPr>
              <a:t>CPM</a:t>
            </a:r>
          </a:p>
        </p:txBody>
      </p:sp>
      <p:sp>
        <p:nvSpPr>
          <p:cNvPr id="30723" name="Rectangle 3"/>
          <p:cNvSpPr>
            <a:spLocks noGrp="1"/>
          </p:cNvSpPr>
          <p:nvPr>
            <p:ph idx="1"/>
          </p:nvPr>
        </p:nvSpPr>
        <p:spPr>
          <a:xfrm>
            <a:off x="301625" y="1527175"/>
            <a:ext cx="8504238" cy="4572000"/>
          </a:xfrm>
        </p:spPr>
        <p:txBody>
          <a:bodyPr/>
          <a:lstStyle/>
          <a:p>
            <a:r>
              <a:rPr lang="cs-CZ" dirty="0"/>
              <a:t>Metoda kritické cesty (anglicky </a:t>
            </a:r>
            <a:r>
              <a:rPr lang="cs-CZ" dirty="0" err="1"/>
              <a:t>Critical</a:t>
            </a:r>
            <a:r>
              <a:rPr lang="cs-CZ" dirty="0"/>
              <a:t> </a:t>
            </a:r>
            <a:r>
              <a:rPr lang="cs-CZ" dirty="0" err="1"/>
              <a:t>Path</a:t>
            </a:r>
            <a:r>
              <a:rPr lang="cs-CZ" dirty="0"/>
              <a:t> </a:t>
            </a:r>
            <a:r>
              <a:rPr lang="cs-CZ" dirty="0" err="1"/>
              <a:t>Method</a:t>
            </a:r>
            <a:r>
              <a:rPr lang="cs-CZ" dirty="0"/>
              <a:t>, zkráceno CPM) je matematický algoritmus plánování průběhu množiny činností projektu. Je to jeden z důležitých nástrojů řízení projektů.</a:t>
            </a:r>
          </a:p>
          <a:p>
            <a:endParaRPr lang="cs-CZ" dirty="0"/>
          </a:p>
          <a:p>
            <a:endParaRPr lang="cs-CZ" dirty="0"/>
          </a:p>
        </p:txBody>
      </p:sp>
    </p:spTree>
    <p:extLst>
      <p:ext uri="{BB962C8B-B14F-4D97-AF65-F5344CB8AC3E}">
        <p14:creationId xmlns:p14="http://schemas.microsoft.com/office/powerpoint/2010/main" val="2976697523"/>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Hodnocení dodavatelů</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4064680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Konvenční metody</a:t>
            </a:r>
          </a:p>
        </p:txBody>
      </p:sp>
      <p:sp>
        <p:nvSpPr>
          <p:cNvPr id="3" name="Zástupný symbol pro obsah 2"/>
          <p:cNvSpPr>
            <a:spLocks noGrp="1"/>
          </p:cNvSpPr>
          <p:nvPr>
            <p:ph idx="1"/>
          </p:nvPr>
        </p:nvSpPr>
        <p:spPr/>
        <p:txBody>
          <a:bodyPr/>
          <a:lstStyle/>
          <a:p>
            <a:r>
              <a:rPr lang="cs-CZ" dirty="0" err="1"/>
              <a:t>Scoring</a:t>
            </a:r>
            <a:r>
              <a:rPr lang="cs-CZ" dirty="0"/>
              <a:t> model</a:t>
            </a:r>
          </a:p>
          <a:p>
            <a:r>
              <a:rPr lang="cs-CZ" dirty="0"/>
              <a:t>Metoda srovnání s optimem</a:t>
            </a:r>
          </a:p>
          <a:p>
            <a:r>
              <a:rPr lang="cs-CZ" dirty="0"/>
              <a:t>Grafická metoda</a:t>
            </a:r>
          </a:p>
          <a:p>
            <a:endParaRPr lang="cs-CZ" dirty="0"/>
          </a:p>
        </p:txBody>
      </p:sp>
    </p:spTree>
    <p:extLst>
      <p:ext uri="{BB962C8B-B14F-4D97-AF65-F5344CB8AC3E}">
        <p14:creationId xmlns:p14="http://schemas.microsoft.com/office/powerpoint/2010/main" val="24635734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Konvenční metody, příklad:</a:t>
            </a:r>
            <a:r>
              <a:rPr lang="en-US" b="1" dirty="0"/>
              <a:t> Scoring model</a:t>
            </a:r>
            <a:endParaRPr lang="cs-CZ" b="1" dirty="0"/>
          </a:p>
        </p:txBody>
      </p:sp>
      <p:sp>
        <p:nvSpPr>
          <p:cNvPr id="3" name="Zástupný symbol pro obsah 2"/>
          <p:cNvSpPr>
            <a:spLocks noGrp="1"/>
          </p:cNvSpPr>
          <p:nvPr>
            <p:ph idx="1"/>
          </p:nvPr>
        </p:nvSpPr>
        <p:spPr/>
        <p:txBody>
          <a:bodyPr>
            <a:normAutofit fontScale="85000" lnSpcReduction="20000"/>
          </a:bodyPr>
          <a:lstStyle/>
          <a:p>
            <a:r>
              <a:rPr lang="cs-CZ" dirty="0"/>
              <a:t>Tato metoda spočívá v bodovém ohodnocení hlavních ukazatelů výkonnosti dodavatelů. </a:t>
            </a:r>
          </a:p>
          <a:p>
            <a:r>
              <a:rPr lang="cs-CZ" dirty="0"/>
              <a:t>Ke každému kritériu se může určit individuální váha (pokud se zvážení neuskuteční, tak má individuální váha hodnotu 1). Celkové bodové ocenění každého dodavatele se získá jako celkový součet součinů bodových hodnocení a vah pro jednotlivá kritéria. </a:t>
            </a:r>
          </a:p>
          <a:p>
            <a:r>
              <a:rPr lang="cs-CZ" dirty="0"/>
              <a:t>Výsledné celkové bodové ohodnocení je možno srovnávat s ohodnocením jiných dodavatelů. Čím vyšší je celkový počet bodů dodavatele, tím lépe dodavatel vyhovuje potřebám a specifikům daného podniku (</a:t>
            </a:r>
            <a:r>
              <a:rPr lang="cs-CZ" dirty="0" err="1"/>
              <a:t>Lukoszová</a:t>
            </a:r>
            <a:r>
              <a:rPr lang="cs-CZ" dirty="0"/>
              <a:t> X., 2008).</a:t>
            </a:r>
          </a:p>
          <a:p>
            <a:endParaRPr lang="cs-CZ" dirty="0"/>
          </a:p>
        </p:txBody>
      </p:sp>
    </p:spTree>
    <p:extLst>
      <p:ext uri="{BB962C8B-B14F-4D97-AF65-F5344CB8AC3E}">
        <p14:creationId xmlns:p14="http://schemas.microsoft.com/office/powerpoint/2010/main" val="3615738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Semestrální práce (2/4)</a:t>
            </a:r>
            <a:endParaRPr lang="cs-CZ" dirty="0"/>
          </a:p>
        </p:txBody>
      </p:sp>
      <p:sp>
        <p:nvSpPr>
          <p:cNvPr id="5" name="Rectangle 1"/>
          <p:cNvSpPr>
            <a:spLocks noChangeArrowheads="1"/>
          </p:cNvSpPr>
          <p:nvPr/>
        </p:nvSpPr>
        <p:spPr bwMode="auto">
          <a:xfrm>
            <a:off x="323528" y="1931097"/>
            <a:ext cx="792088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228600" algn="l"/>
              </a:tabLst>
              <a:defRPr>
                <a:solidFill>
                  <a:schemeClr val="tx1"/>
                </a:solidFill>
                <a:latin typeface="Arial" pitchFamily="34" charset="0"/>
                <a:cs typeface="Arial" pitchFamily="34" charset="0"/>
              </a:defRPr>
            </a:lvl1pPr>
            <a:lvl2pPr fontAlgn="base">
              <a:spcBef>
                <a:spcPct val="0"/>
              </a:spcBef>
              <a:spcAft>
                <a:spcPct val="0"/>
              </a:spcAft>
              <a:tabLst>
                <a:tab pos="228600" algn="l"/>
              </a:tabLst>
              <a:defRPr>
                <a:solidFill>
                  <a:schemeClr val="tx1"/>
                </a:solidFill>
                <a:latin typeface="Arial" pitchFamily="34" charset="0"/>
                <a:cs typeface="Arial" pitchFamily="34" charset="0"/>
              </a:defRPr>
            </a:lvl2pPr>
            <a:lvl3pPr fontAlgn="base">
              <a:spcBef>
                <a:spcPct val="0"/>
              </a:spcBef>
              <a:spcAft>
                <a:spcPct val="0"/>
              </a:spcAft>
              <a:tabLst>
                <a:tab pos="228600" algn="l"/>
              </a:tabLst>
              <a:defRPr>
                <a:solidFill>
                  <a:schemeClr val="tx1"/>
                </a:solidFill>
                <a:latin typeface="Arial" pitchFamily="34" charset="0"/>
                <a:cs typeface="Arial" pitchFamily="34" charset="0"/>
              </a:defRPr>
            </a:lvl3pPr>
            <a:lvl4pPr fontAlgn="base">
              <a:spcBef>
                <a:spcPct val="0"/>
              </a:spcBef>
              <a:spcAft>
                <a:spcPct val="0"/>
              </a:spcAft>
              <a:tabLst>
                <a:tab pos="228600" algn="l"/>
              </a:tabLst>
              <a:defRPr>
                <a:solidFill>
                  <a:schemeClr val="tx1"/>
                </a:solidFill>
                <a:latin typeface="Arial" pitchFamily="34" charset="0"/>
                <a:cs typeface="Arial" pitchFamily="34" charset="0"/>
              </a:defRPr>
            </a:lvl4pPr>
            <a:lvl5pPr fontAlgn="base">
              <a:spcBef>
                <a:spcPct val="0"/>
              </a:spcBef>
              <a:spcAft>
                <a:spcPct val="0"/>
              </a:spcAft>
              <a:tabLst>
                <a:tab pos="228600" algn="l"/>
              </a:tabLst>
              <a:defRPr>
                <a:solidFill>
                  <a:schemeClr val="tx1"/>
                </a:solidFill>
                <a:latin typeface="Arial" pitchFamily="34" charset="0"/>
                <a:cs typeface="Arial" pitchFamily="34" charset="0"/>
              </a:defRPr>
            </a:lvl5pPr>
            <a:lvl6pPr fontAlgn="base">
              <a:spcBef>
                <a:spcPct val="0"/>
              </a:spcBef>
              <a:spcAft>
                <a:spcPct val="0"/>
              </a:spcAft>
              <a:tabLst>
                <a:tab pos="228600" algn="l"/>
              </a:tabLst>
              <a:defRPr>
                <a:solidFill>
                  <a:schemeClr val="tx1"/>
                </a:solidFill>
                <a:latin typeface="Arial" pitchFamily="34" charset="0"/>
                <a:cs typeface="Arial" pitchFamily="34" charset="0"/>
              </a:defRPr>
            </a:lvl6pPr>
            <a:lvl7pPr fontAlgn="base">
              <a:spcBef>
                <a:spcPct val="0"/>
              </a:spcBef>
              <a:spcAft>
                <a:spcPct val="0"/>
              </a:spcAft>
              <a:tabLst>
                <a:tab pos="228600" algn="l"/>
              </a:tabLst>
              <a:defRPr>
                <a:solidFill>
                  <a:schemeClr val="tx1"/>
                </a:solidFill>
                <a:latin typeface="Arial" pitchFamily="34" charset="0"/>
                <a:cs typeface="Arial" pitchFamily="34" charset="0"/>
              </a:defRPr>
            </a:lvl7pPr>
            <a:lvl8pPr fontAlgn="base">
              <a:spcBef>
                <a:spcPct val="0"/>
              </a:spcBef>
              <a:spcAft>
                <a:spcPct val="0"/>
              </a:spcAft>
              <a:tabLst>
                <a:tab pos="228600" algn="l"/>
              </a:tabLst>
              <a:defRPr>
                <a:solidFill>
                  <a:schemeClr val="tx1"/>
                </a:solidFill>
                <a:latin typeface="Arial" pitchFamily="34" charset="0"/>
                <a:cs typeface="Arial" pitchFamily="34" charset="0"/>
              </a:defRPr>
            </a:lvl8pPr>
            <a:lvl9pPr fontAlgn="base">
              <a:spcBef>
                <a:spcPct val="0"/>
              </a:spcBef>
              <a:spcAft>
                <a:spcPct val="0"/>
              </a:spcAft>
              <a:tabLst>
                <a:tab pos="228600" algn="l"/>
              </a:tabLst>
              <a:defRPr>
                <a:solidFill>
                  <a:schemeClr val="tx1"/>
                </a:solidFill>
                <a:latin typeface="Arial" pitchFamily="34" charset="0"/>
                <a:cs typeface="Arial" pitchFamily="34" charset="0"/>
              </a:defRPr>
            </a:lvl9p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Logistické technologie:</a:t>
            </a:r>
          </a:p>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tab pos="228600" algn="l"/>
              </a:tabLst>
            </a:pPr>
            <a:endParaRPr lang="cs-CZ" altLang="cs-CZ" dirty="0">
              <a:latin typeface="+mn-lt"/>
            </a:endParaRPr>
          </a:p>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tab pos="228600" algn="l"/>
              </a:tabLst>
            </a:pPr>
            <a:endParaRPr kumimoji="0" lang="cs-CZ" altLang="cs-CZ" b="0" i="0" u="none" strike="noStrike" cap="none" normalizeH="0" baseline="0" dirty="0">
              <a:ln>
                <a:noFill/>
              </a:ln>
              <a:solidFill>
                <a:schemeClr val="tx1"/>
              </a:solidFill>
              <a:effectLst/>
              <a:latin typeface="+mn-lt"/>
            </a:endParaRPr>
          </a:p>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tab pos="228600" algn="l"/>
              </a:tabLst>
            </a:pPr>
            <a:endParaRPr lang="cs-CZ" altLang="cs-CZ" dirty="0">
              <a:latin typeface="+mn-lt"/>
            </a:endParaRPr>
          </a:p>
          <a:p>
            <a:pPr marR="0" lvl="0" algn="l" defTabSz="914400" rtl="0" eaLnBrk="1" fontAlgn="base" latinLnBrk="0" hangingPunct="1">
              <a:lnSpc>
                <a:spcPct val="100000"/>
              </a:lnSpc>
              <a:spcBef>
                <a:spcPct val="0"/>
              </a:spcBef>
              <a:spcAft>
                <a:spcPct val="0"/>
              </a:spcAft>
              <a:buClrTx/>
              <a:buSzTx/>
              <a:tabLst>
                <a:tab pos="228600" algn="l"/>
              </a:tabLst>
            </a:pPr>
            <a:endParaRPr kumimoji="0" lang="cs-CZ" altLang="cs-CZ" b="0" i="0" u="none" strike="noStrike" cap="none" normalizeH="0" baseline="0" dirty="0">
              <a:ln>
                <a:noFill/>
              </a:ln>
              <a:solidFill>
                <a:schemeClr val="tx1"/>
              </a:solidFill>
              <a:effectLst/>
              <a:latin typeface="+mn-lt"/>
            </a:endParaRPr>
          </a:p>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tab pos="228600" algn="l"/>
              </a:tabLst>
            </a:pP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2. Logistický informační systém a řízení informačního toku v podniku a jeho okolí</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3. Řízení kvality v logistice</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4. Optimalizace logistických nákladů</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5. Zásobování a plánování zásob</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6. Logistické řetězce a řízení dodavatelsko-odběratelských vztahů</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7. Skladování a skladovací technologie</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8. Logistický podnik, poskytování logistických služeb</a:t>
            </a:r>
            <a:endParaRPr kumimoji="0" lang="cs-CZ" altLang="cs-CZ" sz="1100" b="0" i="0" u="none" strike="noStrike" cap="none" normalizeH="0" baseline="0" dirty="0">
              <a:ln>
                <a:noFill/>
              </a:ln>
              <a:solidFill>
                <a:schemeClr val="tx1"/>
              </a:solidFill>
              <a:effectLst/>
              <a:latin typeface="+mn-lt"/>
            </a:endParaRPr>
          </a:p>
          <a:p>
            <a:pPr marR="0" lvl="0" algn="l" defTabSz="914400" rtl="0" eaLnBrk="0" fontAlgn="base" latinLnBrk="0" hangingPunct="0">
              <a:lnSpc>
                <a:spcPct val="100000"/>
              </a:lnSpc>
              <a:spcBef>
                <a:spcPct val="0"/>
              </a:spcBef>
              <a:spcAft>
                <a:spcPct val="0"/>
              </a:spcAft>
              <a:buClrTx/>
              <a:buSzTx/>
              <a:tabLst>
                <a:tab pos="228600" algn="l"/>
              </a:tabLst>
            </a:pPr>
            <a:r>
              <a:rPr kumimoji="0" lang="cs-CZ" altLang="cs-CZ" b="0" i="0" u="none" strike="noStrike" cap="none" normalizeH="0" baseline="0" dirty="0">
                <a:ln>
                  <a:noFill/>
                </a:ln>
                <a:solidFill>
                  <a:schemeClr val="tx1"/>
                </a:solidFill>
                <a:effectLst/>
                <a:latin typeface="+mn-lt"/>
                <a:ea typeface="Times New Roman" pitchFamily="18" charset="0"/>
              </a:rPr>
              <a:t>9. Vlastní - logisticky orientované téma (téma musí být odsouhlaseno vyučujícím)</a:t>
            </a:r>
            <a:endParaRPr kumimoji="0" lang="cs-CZ" altLang="cs-CZ" sz="4000" b="0" i="0" u="none" strike="noStrike" cap="none" normalizeH="0" baseline="0" dirty="0">
              <a:ln>
                <a:noFill/>
              </a:ln>
              <a:solidFill>
                <a:schemeClr val="tx1"/>
              </a:solidFill>
              <a:effectLst/>
              <a:latin typeface="+mn-lt"/>
            </a:endParaRP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434274041"/>
              </p:ext>
            </p:extLst>
          </p:nvPr>
        </p:nvGraphicFramePr>
        <p:xfrm>
          <a:off x="295469" y="2636912"/>
          <a:ext cx="6768752" cy="731520"/>
        </p:xfrm>
        <a:graphic>
          <a:graphicData uri="http://schemas.openxmlformats.org/drawingml/2006/table">
            <a:tbl>
              <a:tblPr firstRow="1" firstCol="1" lastRow="1" lastCol="1" bandRow="1" bandCol="1">
                <a:tableStyleId>{5C22544A-7EE6-4342-B048-85BDC9FD1C3A}</a:tableStyleId>
              </a:tblPr>
              <a:tblGrid>
                <a:gridCol w="3384376">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648072">
                <a:tc>
                  <a:txBody>
                    <a:bodyPr/>
                    <a:lstStyle/>
                    <a:p>
                      <a:pPr marL="742950" lvl="1" indent="-285750">
                        <a:spcAft>
                          <a:spcPts val="0"/>
                        </a:spcAft>
                        <a:buFont typeface="+mj-lt"/>
                        <a:buAutoNum type="alphaLcParenR"/>
                        <a:tabLst>
                          <a:tab pos="457200" algn="l"/>
                          <a:tab pos="583565" algn="l"/>
                        </a:tabLst>
                      </a:pPr>
                      <a:r>
                        <a:rPr lang="cs-CZ" sz="1600" b="0" baseline="0" dirty="0">
                          <a:solidFill>
                            <a:schemeClr val="tx1"/>
                          </a:solidFill>
                          <a:effectLst/>
                        </a:rPr>
                        <a:t>automatická identifikace;</a:t>
                      </a:r>
                      <a:endParaRPr lang="cs-CZ" sz="2400" b="0" baseline="0" dirty="0">
                        <a:solidFill>
                          <a:schemeClr val="tx1"/>
                        </a:solidFill>
                        <a:effectLst/>
                      </a:endParaRPr>
                    </a:p>
                    <a:p>
                      <a:pPr marL="742950" lvl="1" indent="-285750">
                        <a:spcAft>
                          <a:spcPts val="0"/>
                        </a:spcAft>
                        <a:buFont typeface="+mj-lt"/>
                        <a:buAutoNum type="alphaLcParenR"/>
                        <a:tabLst>
                          <a:tab pos="457200" algn="l"/>
                          <a:tab pos="583565" algn="l"/>
                        </a:tabLst>
                      </a:pPr>
                      <a:r>
                        <a:rPr lang="cs-CZ" sz="1600" b="0" baseline="0" dirty="0">
                          <a:solidFill>
                            <a:schemeClr val="tx1"/>
                          </a:solidFill>
                          <a:effectLst/>
                        </a:rPr>
                        <a:t>manipulační technika;</a:t>
                      </a:r>
                      <a:endParaRPr lang="cs-CZ" sz="2400" b="0" baseline="0" dirty="0">
                        <a:solidFill>
                          <a:schemeClr val="tx1"/>
                        </a:solidFill>
                        <a:effectLst/>
                      </a:endParaRPr>
                    </a:p>
                    <a:p>
                      <a:pPr>
                        <a:spcAft>
                          <a:spcPts val="0"/>
                        </a:spcAft>
                      </a:pPr>
                      <a:r>
                        <a:rPr lang="cs-CZ" sz="1600" b="0" baseline="0" dirty="0">
                          <a:solidFill>
                            <a:schemeClr val="tx1"/>
                          </a:solidFill>
                          <a:effectLst/>
                        </a:rPr>
                        <a:t> </a:t>
                      </a:r>
                      <a:endParaRPr lang="cs-CZ" sz="2400" b="0" baseline="0" dirty="0">
                        <a:solidFill>
                          <a:schemeClr val="tx1"/>
                        </a:solidFill>
                        <a:effectLst/>
                        <a:latin typeface="Times New Roman"/>
                        <a:ea typeface="Times New Roman"/>
                      </a:endParaRPr>
                    </a:p>
                  </a:txBody>
                  <a:tcPr marL="68580" marR="68580" marT="0" marB="0">
                    <a:solidFill>
                      <a:schemeClr val="bg1"/>
                    </a:solidFill>
                  </a:tcPr>
                </a:tc>
                <a:tc>
                  <a:txBody>
                    <a:bodyPr/>
                    <a:lstStyle/>
                    <a:p>
                      <a:pPr marL="742950" lvl="1" indent="-285750">
                        <a:spcAft>
                          <a:spcPts val="0"/>
                        </a:spcAft>
                        <a:buFont typeface="+mj-lt"/>
                        <a:buAutoNum type="alphaLcParenR"/>
                        <a:tabLst>
                          <a:tab pos="161290" algn="l"/>
                          <a:tab pos="583565" algn="l"/>
                        </a:tabLst>
                      </a:pPr>
                      <a:r>
                        <a:rPr lang="cs-CZ" sz="1600" b="0" baseline="0" dirty="0">
                          <a:solidFill>
                            <a:schemeClr val="tx1"/>
                          </a:solidFill>
                          <a:effectLst/>
                        </a:rPr>
                        <a:t>využití systémů GPS; </a:t>
                      </a:r>
                      <a:endParaRPr lang="cs-CZ" sz="2400" b="0" baseline="0" dirty="0">
                        <a:solidFill>
                          <a:schemeClr val="tx1"/>
                        </a:solidFill>
                        <a:effectLst/>
                      </a:endParaRPr>
                    </a:p>
                    <a:p>
                      <a:pPr marL="742950" lvl="1" indent="-285750">
                        <a:spcAft>
                          <a:spcPts val="0"/>
                        </a:spcAft>
                        <a:buFont typeface="+mj-lt"/>
                        <a:buAutoNum type="alphaLcParenR"/>
                        <a:tabLst>
                          <a:tab pos="161290" algn="l"/>
                          <a:tab pos="583565" algn="l"/>
                        </a:tabLst>
                      </a:pPr>
                      <a:r>
                        <a:rPr lang="cs-CZ" sz="1600" b="0" baseline="0" dirty="0">
                          <a:solidFill>
                            <a:schemeClr val="tx1"/>
                          </a:solidFill>
                          <a:effectLst/>
                        </a:rPr>
                        <a:t>paletizace atd.</a:t>
                      </a:r>
                      <a:endParaRPr lang="cs-CZ" sz="2400" b="0" baseline="0" dirty="0">
                        <a:solidFill>
                          <a:schemeClr val="tx1"/>
                        </a:solidFill>
                        <a:effectLst/>
                        <a:latin typeface="Times New Roman"/>
                        <a:ea typeface="Times New Roman"/>
                      </a:endParaRPr>
                    </a:p>
                  </a:txBody>
                  <a:tcPr marL="68580" marR="68580" marT="0" marB="0">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0756125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Scoring</a:t>
            </a:r>
            <a:r>
              <a:rPr lang="cs-CZ" b="1" dirty="0"/>
              <a:t> model</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766670333"/>
              </p:ext>
            </p:extLst>
          </p:nvPr>
        </p:nvGraphicFramePr>
        <p:xfrm>
          <a:off x="1763690" y="1556792"/>
          <a:ext cx="6690287" cy="4529659"/>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a:effectLst/>
                        </a:rPr>
                        <a:t>A. JAKOST</a:t>
                      </a:r>
                      <a:br>
                        <a:rPr lang="cs-CZ" sz="1000">
                          <a:effectLst/>
                        </a:rPr>
                      </a:br>
                      <a:r>
                        <a:rPr lang="cs-CZ" sz="1000">
                          <a:effectLst/>
                        </a:rPr>
                        <a:t>(váha 45)</a:t>
                      </a:r>
                      <a:endParaRPr lang="cs-CZ" sz="120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22,0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25,0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18,0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a:effectLst/>
                        </a:rPr>
                        <a:t>podíl v %</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73,3</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83,3</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60,0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33,0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37,5</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27,0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30)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průměrná cena za posledních třicet dodávek v Kč</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160,0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180,0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100,0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62,5</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55,5</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100,0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18,8</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16,7</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30,0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a:effectLst/>
                        </a:rPr>
                        <a:t>C. SPOLEHLIVOST</a:t>
                      </a:r>
                      <a:br>
                        <a:rPr lang="cs-CZ" sz="1000">
                          <a:effectLst/>
                        </a:rPr>
                      </a:br>
                      <a:r>
                        <a:rPr lang="cs-CZ" sz="1000">
                          <a:effectLst/>
                        </a:rPr>
                        <a:t>(váha 25)</a:t>
                      </a:r>
                      <a:endParaRPr lang="cs-CZ" sz="120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190,0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105,0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160,0</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dirty="0">
                          <a:effectLst/>
                        </a:rPr>
                        <a:t>55,3</a:t>
                      </a:r>
                      <a:endParaRPr lang="cs-CZ" sz="900" dirty="0">
                        <a:effectLst/>
                        <a:latin typeface="Arial"/>
                        <a:ea typeface="Times New Roman"/>
                      </a:endParaRPr>
                    </a:p>
                  </a:txBody>
                  <a:tcPr marL="43911" marR="43911" marT="0" marB="0" anchor="ctr"/>
                </a:tc>
                <a:tc>
                  <a:txBody>
                    <a:bodyPr/>
                    <a:lstStyle/>
                    <a:p>
                      <a:pPr marL="228600" algn="just">
                        <a:spcAft>
                          <a:spcPts val="0"/>
                        </a:spcAft>
                      </a:pPr>
                      <a:r>
                        <a:rPr lang="cs-CZ" sz="1000" dirty="0">
                          <a:effectLst/>
                        </a:rPr>
                        <a:t>100,0</a:t>
                      </a:r>
                      <a:endParaRPr lang="cs-CZ" sz="900" dirty="0">
                        <a:effectLst/>
                        <a:latin typeface="Arial"/>
                        <a:ea typeface="Times New Roman"/>
                      </a:endParaRPr>
                    </a:p>
                  </a:txBody>
                  <a:tcPr marL="43911" marR="43911" marT="0" marB="0" anchor="ctr"/>
                </a:tc>
                <a:tc>
                  <a:txBody>
                    <a:bodyPr/>
                    <a:lstStyle/>
                    <a:p>
                      <a:pPr marL="228600" algn="just">
                        <a:spcAft>
                          <a:spcPts val="0"/>
                        </a:spcAft>
                      </a:pPr>
                      <a:r>
                        <a:rPr lang="cs-CZ" sz="1000">
                          <a:effectLst/>
                        </a:rPr>
                        <a:t>65,6</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13,8</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25,0</a:t>
                      </a:r>
                      <a:endParaRPr lang="cs-CZ" sz="900">
                        <a:effectLst/>
                        <a:latin typeface="Arial"/>
                        <a:ea typeface="Times New Roman"/>
                      </a:endParaRPr>
                    </a:p>
                  </a:txBody>
                  <a:tcPr marL="43911" marR="43911" marT="0" marB="0" anchor="ctr"/>
                </a:tc>
                <a:tc>
                  <a:txBody>
                    <a:bodyPr/>
                    <a:lstStyle/>
                    <a:p>
                      <a:pPr marL="228600" algn="just">
                        <a:spcAft>
                          <a:spcPts val="0"/>
                        </a:spcAft>
                      </a:pPr>
                      <a:r>
                        <a:rPr lang="cs-CZ" sz="1000">
                          <a:effectLst/>
                        </a:rPr>
                        <a:t>16,4</a:t>
                      </a:r>
                      <a:endParaRPr lang="cs-CZ" sz="900">
                        <a:effectLst/>
                        <a:latin typeface="Arial"/>
                        <a:ea typeface="Times New Roman"/>
                      </a:endParaRPr>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a:effectLst/>
                        </a:rPr>
                        <a:t>CELKOVÉ HODNOCENÍ</a:t>
                      </a:r>
                      <a:endParaRPr lang="cs-CZ" sz="1200">
                        <a:effectLst/>
                        <a:latin typeface="Times New Roman"/>
                        <a:ea typeface="Times New Roman"/>
                      </a:endParaRPr>
                    </a:p>
                  </a:txBody>
                  <a:tcPr marL="43911" marR="43911" marT="0" marB="0" anchor="ctr"/>
                </a:tc>
                <a:tc hMerge="1">
                  <a:txBody>
                    <a:bodyPr/>
                    <a:lstStyle/>
                    <a:p>
                      <a:endParaRPr lang="cs-CZ"/>
                    </a:p>
                  </a:txBody>
                  <a:tcPr/>
                </a:tc>
                <a:tc>
                  <a:txBody>
                    <a:bodyPr/>
                    <a:lstStyle/>
                    <a:p>
                      <a:pPr marL="228600" algn="just">
                        <a:lnSpc>
                          <a:spcPct val="150000"/>
                        </a:lnSpc>
                        <a:spcAft>
                          <a:spcPts val="0"/>
                        </a:spcAft>
                      </a:pPr>
                      <a:r>
                        <a:rPr lang="cs-CZ" sz="1000">
                          <a:effectLst/>
                        </a:rPr>
                        <a:t>65,6</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u="sng">
                          <a:effectLst/>
                        </a:rPr>
                        <a:t>79,2</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dirty="0">
                          <a:effectLst/>
                        </a:rPr>
                        <a:t>73,4</a:t>
                      </a:r>
                      <a:endParaRPr lang="cs-CZ" sz="1200" dirty="0">
                        <a:effectLst/>
                        <a:latin typeface="Times New Roman"/>
                        <a:ea typeface="Times New Roman"/>
                      </a:endParaRPr>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9024481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Nekonvenční metody</a:t>
            </a:r>
          </a:p>
        </p:txBody>
      </p:sp>
      <p:sp>
        <p:nvSpPr>
          <p:cNvPr id="3" name="Zástupný symbol pro obsah 2"/>
          <p:cNvSpPr>
            <a:spLocks noGrp="1"/>
          </p:cNvSpPr>
          <p:nvPr>
            <p:ph idx="1"/>
          </p:nvPr>
        </p:nvSpPr>
        <p:spPr/>
        <p:txBody>
          <a:bodyPr/>
          <a:lstStyle/>
          <a:p>
            <a:r>
              <a:rPr lang="cs-CZ" dirty="0"/>
              <a:t>Fuzzy přístup (expertní systémy, krok-za-krokem, DEMATEL) </a:t>
            </a:r>
          </a:p>
          <a:p>
            <a:r>
              <a:rPr lang="cs-CZ" dirty="0"/>
              <a:t>Genetický algoritmus…</a:t>
            </a:r>
          </a:p>
        </p:txBody>
      </p:sp>
    </p:spTree>
    <p:extLst>
      <p:ext uri="{BB962C8B-B14F-4D97-AF65-F5344CB8AC3E}">
        <p14:creationId xmlns:p14="http://schemas.microsoft.com/office/powerpoint/2010/main" val="940956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066130"/>
          </a:xfrm>
        </p:spPr>
        <p:txBody>
          <a:bodyPr>
            <a:normAutofit fontScale="90000"/>
          </a:bodyPr>
          <a:lstStyle/>
          <a:p>
            <a:r>
              <a:rPr lang="cs-CZ" b="1" dirty="0"/>
              <a:t>Fuzzy přístup, příklad: expertní systém</a:t>
            </a:r>
          </a:p>
        </p:txBody>
      </p:sp>
      <p:pic>
        <p:nvPicPr>
          <p:cNvPr id="4" name="obrázek 2"/>
          <p:cNvPicPr>
            <a:picLocks noGrp="1"/>
          </p:cNvPicPr>
          <p:nvPr>
            <p:ph idx="1"/>
          </p:nvPr>
        </p:nvPicPr>
        <p:blipFill>
          <a:blip r:embed="rId2"/>
          <a:srcRect/>
          <a:stretch>
            <a:fillRect/>
          </a:stretch>
        </p:blipFill>
        <p:spPr bwMode="auto">
          <a:xfrm rot="16200000">
            <a:off x="350652" y="2825812"/>
            <a:ext cx="3074119" cy="2264271"/>
          </a:xfrm>
          <a:prstGeom prst="rect">
            <a:avLst/>
          </a:prstGeom>
          <a:noFill/>
          <a:ln w="9525">
            <a:noFill/>
            <a:miter lim="800000"/>
            <a:headEnd/>
            <a:tailEnd/>
          </a:ln>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936" y="1916832"/>
            <a:ext cx="426720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23902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205756572"/>
              </p:ext>
            </p:extLst>
          </p:nvPr>
        </p:nvGraphicFramePr>
        <p:xfrm>
          <a:off x="1763690" y="1556792"/>
          <a:ext cx="6690287" cy="4529659"/>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r>
                        <a:rPr lang="cs-CZ" dirty="0"/>
                        <a:t>28</a:t>
                      </a:r>
                    </a:p>
                  </a:txBody>
                  <a:tcPr marL="43911" marR="43911" marT="0" marB="0" anchor="ctr"/>
                </a:tc>
                <a:tc>
                  <a:txBody>
                    <a:bodyPr/>
                    <a:lstStyle/>
                    <a:p>
                      <a:r>
                        <a:rPr lang="cs-CZ" dirty="0"/>
                        <a:t>29</a:t>
                      </a:r>
                    </a:p>
                  </a:txBody>
                  <a:tcPr marL="43911" marR="43911" marT="0" marB="0" anchor="ctr"/>
                </a:tc>
                <a:tc>
                  <a:txBody>
                    <a:bodyPr/>
                    <a:lstStyle/>
                    <a:p>
                      <a:r>
                        <a:rPr lang="cs-CZ" dirty="0"/>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r>
                        <a:rPr lang="cs-CZ" dirty="0"/>
                        <a:t>35</a:t>
                      </a:r>
                    </a:p>
                  </a:txBody>
                  <a:tcPr marL="43911" marR="43911" marT="0" marB="0" anchor="ctr"/>
                </a:tc>
                <a:tc>
                  <a:txBody>
                    <a:bodyPr/>
                    <a:lstStyle/>
                    <a:p>
                      <a:r>
                        <a:rPr lang="cs-CZ" dirty="0"/>
                        <a:t>37</a:t>
                      </a:r>
                    </a:p>
                  </a:txBody>
                  <a:tcPr marL="43911" marR="43911" marT="0" marB="0" anchor="ctr"/>
                </a:tc>
                <a:tc>
                  <a:txBody>
                    <a:bodyPr/>
                    <a:lstStyle/>
                    <a:p>
                      <a:r>
                        <a:rPr lang="cs-CZ" dirty="0"/>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r>
                        <a:rPr lang="cs-CZ" dirty="0"/>
                        <a:t>15</a:t>
                      </a:r>
                    </a:p>
                  </a:txBody>
                  <a:tcPr marL="43911" marR="43911" marT="0" marB="0" anchor="ctr"/>
                </a:tc>
                <a:tc>
                  <a:txBody>
                    <a:bodyPr/>
                    <a:lstStyle/>
                    <a:p>
                      <a:r>
                        <a:rPr lang="cs-CZ" dirty="0"/>
                        <a:t>13</a:t>
                      </a:r>
                    </a:p>
                  </a:txBody>
                  <a:tcPr marL="43911" marR="43911" marT="0" marB="0" anchor="ctr"/>
                </a:tc>
                <a:tc>
                  <a:txBody>
                    <a:bodyPr/>
                    <a:lstStyle/>
                    <a:p>
                      <a:r>
                        <a:rPr lang="cs-CZ" dirty="0"/>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3384833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dirty="0"/>
          </a:p>
        </p:txBody>
      </p:sp>
      <p:graphicFrame>
        <p:nvGraphicFramePr>
          <p:cNvPr id="4" name="Zástupný symbol pro obsah 3"/>
          <p:cNvGraphicFramePr>
            <a:graphicFrameLocks/>
          </p:cNvGraphicFramePr>
          <p:nvPr>
            <p:extLst>
              <p:ext uri="{D42A27DB-BD31-4B8C-83A1-F6EECF244321}">
                <p14:modId xmlns:p14="http://schemas.microsoft.com/office/powerpoint/2010/main" val="599965093"/>
              </p:ext>
            </p:extLst>
          </p:nvPr>
        </p:nvGraphicFramePr>
        <p:xfrm>
          <a:off x="1763690" y="1556792"/>
          <a:ext cx="6690287" cy="4529659"/>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r>
                        <a:rPr lang="cs-CZ" dirty="0"/>
                        <a:t>28</a:t>
                      </a:r>
                    </a:p>
                  </a:txBody>
                  <a:tcPr marL="43911" marR="43911" marT="0" marB="0" anchor="ctr"/>
                </a:tc>
                <a:tc>
                  <a:txBody>
                    <a:bodyPr/>
                    <a:lstStyle/>
                    <a:p>
                      <a:r>
                        <a:rPr lang="cs-CZ" dirty="0"/>
                        <a:t>29</a:t>
                      </a:r>
                    </a:p>
                  </a:txBody>
                  <a:tcPr marL="43911" marR="43911" marT="0" marB="0" anchor="ctr"/>
                </a:tc>
                <a:tc>
                  <a:txBody>
                    <a:bodyPr/>
                    <a:lstStyle/>
                    <a:p>
                      <a:r>
                        <a:rPr lang="cs-CZ" dirty="0"/>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b="1" dirty="0">
                          <a:effectLst/>
                        </a:rPr>
                        <a:t>podíl v %</a:t>
                      </a:r>
                      <a:endParaRPr lang="cs-CZ" sz="900" b="1" dirty="0">
                        <a:effectLst/>
                        <a:latin typeface="Arial"/>
                        <a:ea typeface="Times New Roman"/>
                      </a:endParaRPr>
                    </a:p>
                  </a:txBody>
                  <a:tcPr marL="43911" marR="43911" marT="0" marB="0" anchor="ctr"/>
                </a:tc>
                <a:tc>
                  <a:txBody>
                    <a:bodyPr/>
                    <a:lstStyle/>
                    <a:p>
                      <a:pPr algn="r" fontAlgn="ctr"/>
                      <a:r>
                        <a:rPr lang="cs-CZ" sz="1800" b="1" i="0" u="none" strike="noStrike" dirty="0">
                          <a:solidFill>
                            <a:srgbClr val="000000"/>
                          </a:solidFill>
                          <a:effectLst/>
                          <a:latin typeface="Arial"/>
                        </a:rPr>
                        <a:t>93,3</a:t>
                      </a:r>
                    </a:p>
                  </a:txBody>
                  <a:tcPr marL="9525" marR="9525" marT="9525" marB="0" anchor="ctr"/>
                </a:tc>
                <a:tc>
                  <a:txBody>
                    <a:bodyPr/>
                    <a:lstStyle/>
                    <a:p>
                      <a:pPr algn="r" fontAlgn="ctr"/>
                      <a:r>
                        <a:rPr lang="cs-CZ" sz="1800" b="1" i="0" u="none" strike="noStrike" dirty="0">
                          <a:solidFill>
                            <a:srgbClr val="000000"/>
                          </a:solidFill>
                          <a:effectLst/>
                          <a:latin typeface="Arial"/>
                        </a:rPr>
                        <a:t>96,7</a:t>
                      </a:r>
                    </a:p>
                  </a:txBody>
                  <a:tcPr marL="9525" marR="9525" marT="9525" marB="0" anchor="ctr"/>
                </a:tc>
                <a:tc>
                  <a:txBody>
                    <a:bodyPr/>
                    <a:lstStyle/>
                    <a:p>
                      <a:pPr algn="r" fontAlgn="ctr"/>
                      <a:r>
                        <a:rPr lang="cs-CZ" sz="1800" b="1" i="0" u="none" strike="noStrike" dirty="0">
                          <a:solidFill>
                            <a:srgbClr val="000000"/>
                          </a:solidFill>
                          <a:effectLst/>
                          <a:latin typeface="Arial"/>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r>
                        <a:rPr lang="cs-CZ" dirty="0"/>
                        <a:t>35</a:t>
                      </a:r>
                    </a:p>
                  </a:txBody>
                  <a:tcPr marL="43911" marR="43911" marT="0" marB="0" anchor="ctr"/>
                </a:tc>
                <a:tc>
                  <a:txBody>
                    <a:bodyPr/>
                    <a:lstStyle/>
                    <a:p>
                      <a:r>
                        <a:rPr lang="cs-CZ" dirty="0"/>
                        <a:t>37</a:t>
                      </a:r>
                    </a:p>
                  </a:txBody>
                  <a:tcPr marL="43911" marR="43911" marT="0" marB="0" anchor="ctr"/>
                </a:tc>
                <a:tc>
                  <a:txBody>
                    <a:bodyPr/>
                    <a:lstStyle/>
                    <a:p>
                      <a:r>
                        <a:rPr lang="cs-CZ" dirty="0"/>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r>
                        <a:rPr lang="cs-CZ" dirty="0"/>
                        <a:t>15</a:t>
                      </a:r>
                    </a:p>
                  </a:txBody>
                  <a:tcPr marL="43911" marR="43911" marT="0" marB="0" anchor="ctr"/>
                </a:tc>
                <a:tc>
                  <a:txBody>
                    <a:bodyPr/>
                    <a:lstStyle/>
                    <a:p>
                      <a:r>
                        <a:rPr lang="cs-CZ" dirty="0"/>
                        <a:t>13</a:t>
                      </a:r>
                    </a:p>
                  </a:txBody>
                  <a:tcPr marL="43911" marR="43911" marT="0" marB="0" anchor="ctr"/>
                </a:tc>
                <a:tc>
                  <a:txBody>
                    <a:bodyPr/>
                    <a:lstStyle/>
                    <a:p>
                      <a:r>
                        <a:rPr lang="cs-CZ" dirty="0"/>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6703270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755094940"/>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r>
                        <a:rPr lang="cs-CZ" dirty="0"/>
                        <a:t>28</a:t>
                      </a:r>
                    </a:p>
                  </a:txBody>
                  <a:tcPr marL="43911" marR="43911" marT="0" marB="0" anchor="ctr"/>
                </a:tc>
                <a:tc>
                  <a:txBody>
                    <a:bodyPr/>
                    <a:lstStyle/>
                    <a:p>
                      <a:r>
                        <a:rPr lang="cs-CZ" dirty="0"/>
                        <a:t>29</a:t>
                      </a:r>
                    </a:p>
                  </a:txBody>
                  <a:tcPr marL="43911" marR="43911" marT="0" marB="0" anchor="ctr"/>
                </a:tc>
                <a:tc>
                  <a:txBody>
                    <a:bodyPr/>
                    <a:lstStyle/>
                    <a:p>
                      <a:r>
                        <a:rPr lang="cs-CZ" dirty="0"/>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dirty="0">
                          <a:solidFill>
                            <a:srgbClr val="000000"/>
                          </a:solidFill>
                          <a:effectLst/>
                          <a:latin typeface="+mn-lt"/>
                        </a:rPr>
                        <a:t>93,3</a:t>
                      </a:r>
                    </a:p>
                  </a:txBody>
                  <a:tcPr marL="9525" marR="9525" marT="9525" marB="0" anchor="ctr"/>
                </a:tc>
                <a:tc>
                  <a:txBody>
                    <a:bodyPr/>
                    <a:lstStyle/>
                    <a:p>
                      <a:pPr algn="l" fontAlgn="ctr"/>
                      <a:r>
                        <a:rPr lang="cs-CZ" sz="1800" b="0" i="0" u="none" strike="noStrike" dirty="0">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b="1" dirty="0">
                          <a:effectLst/>
                        </a:rPr>
                        <a:t>podíl krát váha</a:t>
                      </a:r>
                      <a:endParaRPr lang="cs-CZ" sz="1200" b="1" dirty="0">
                        <a:effectLst/>
                        <a:latin typeface="Times New Roman"/>
                        <a:ea typeface="Times New Roman"/>
                      </a:endParaRPr>
                    </a:p>
                  </a:txBody>
                  <a:tcPr marL="43911" marR="43911" marT="0" marB="0" anchor="ctr"/>
                </a:tc>
                <a:tc>
                  <a:txBody>
                    <a:bodyPr/>
                    <a:lstStyle/>
                    <a:p>
                      <a:pPr algn="l" fontAlgn="ctr"/>
                      <a:r>
                        <a:rPr lang="cs-CZ" sz="1800" b="1" i="0" u="none" strike="noStrike" dirty="0">
                          <a:solidFill>
                            <a:srgbClr val="000000"/>
                          </a:solidFill>
                          <a:effectLst/>
                          <a:latin typeface="Arial"/>
                        </a:rPr>
                        <a:t>37,3</a:t>
                      </a:r>
                    </a:p>
                  </a:txBody>
                  <a:tcPr marL="9525" marR="9525" marT="9525" marB="0" anchor="ctr"/>
                </a:tc>
                <a:tc>
                  <a:txBody>
                    <a:bodyPr/>
                    <a:lstStyle/>
                    <a:p>
                      <a:pPr algn="l" fontAlgn="ctr"/>
                      <a:r>
                        <a:rPr lang="cs-CZ" sz="1800" b="1" i="0" u="none" strike="noStrike" dirty="0">
                          <a:solidFill>
                            <a:srgbClr val="000000"/>
                          </a:solidFill>
                          <a:effectLst/>
                          <a:latin typeface="Arial"/>
                        </a:rPr>
                        <a:t>38,7</a:t>
                      </a:r>
                    </a:p>
                  </a:txBody>
                  <a:tcPr marL="9525" marR="9525" marT="9525" marB="0" anchor="ctr"/>
                </a:tc>
                <a:tc>
                  <a:txBody>
                    <a:bodyPr/>
                    <a:lstStyle/>
                    <a:p>
                      <a:pPr algn="l" fontAlgn="ctr"/>
                      <a:r>
                        <a:rPr lang="cs-CZ" sz="1800" b="1" i="0" u="none" strike="noStrike" dirty="0">
                          <a:solidFill>
                            <a:srgbClr val="000000"/>
                          </a:solidFill>
                          <a:effectLst/>
                          <a:latin typeface="Arial"/>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r>
                        <a:rPr lang="cs-CZ" dirty="0"/>
                        <a:t>35</a:t>
                      </a:r>
                    </a:p>
                  </a:txBody>
                  <a:tcPr marL="43911" marR="43911" marT="0" marB="0" anchor="ctr"/>
                </a:tc>
                <a:tc>
                  <a:txBody>
                    <a:bodyPr/>
                    <a:lstStyle/>
                    <a:p>
                      <a:r>
                        <a:rPr lang="cs-CZ" dirty="0"/>
                        <a:t>37</a:t>
                      </a:r>
                    </a:p>
                  </a:txBody>
                  <a:tcPr marL="43911" marR="43911" marT="0" marB="0" anchor="ctr"/>
                </a:tc>
                <a:tc>
                  <a:txBody>
                    <a:bodyPr/>
                    <a:lstStyle/>
                    <a:p>
                      <a:r>
                        <a:rPr lang="cs-CZ" dirty="0"/>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r>
                        <a:rPr lang="cs-CZ" dirty="0"/>
                        <a:t>15</a:t>
                      </a:r>
                    </a:p>
                  </a:txBody>
                  <a:tcPr marL="43911" marR="43911" marT="0" marB="0" anchor="ctr"/>
                </a:tc>
                <a:tc>
                  <a:txBody>
                    <a:bodyPr/>
                    <a:lstStyle/>
                    <a:p>
                      <a:r>
                        <a:rPr lang="cs-CZ" dirty="0"/>
                        <a:t>13</a:t>
                      </a:r>
                    </a:p>
                  </a:txBody>
                  <a:tcPr marL="43911" marR="43911" marT="0" marB="0" anchor="ctr"/>
                </a:tc>
                <a:tc>
                  <a:txBody>
                    <a:bodyPr/>
                    <a:lstStyle/>
                    <a:p>
                      <a:r>
                        <a:rPr lang="cs-CZ" dirty="0"/>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802206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dirty="0"/>
          </a:p>
        </p:txBody>
      </p:sp>
      <p:graphicFrame>
        <p:nvGraphicFramePr>
          <p:cNvPr id="4" name="Zástupný symbol pro obsah 3"/>
          <p:cNvGraphicFramePr>
            <a:graphicFrameLocks/>
          </p:cNvGraphicFramePr>
          <p:nvPr>
            <p:extLst>
              <p:ext uri="{D42A27DB-BD31-4B8C-83A1-F6EECF244321}">
                <p14:modId xmlns:p14="http://schemas.microsoft.com/office/powerpoint/2010/main" val="1483847033"/>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r>
                        <a:rPr lang="cs-CZ" dirty="0"/>
                        <a:t>28</a:t>
                      </a:r>
                    </a:p>
                  </a:txBody>
                  <a:tcPr marL="43911" marR="43911" marT="0" marB="0" anchor="ctr"/>
                </a:tc>
                <a:tc>
                  <a:txBody>
                    <a:bodyPr/>
                    <a:lstStyle/>
                    <a:p>
                      <a:r>
                        <a:rPr lang="cs-CZ" dirty="0"/>
                        <a:t>29</a:t>
                      </a:r>
                    </a:p>
                  </a:txBody>
                  <a:tcPr marL="43911" marR="43911" marT="0" marB="0" anchor="ctr"/>
                </a:tc>
                <a:tc>
                  <a:txBody>
                    <a:bodyPr/>
                    <a:lstStyle/>
                    <a:p>
                      <a:r>
                        <a:rPr lang="cs-CZ" dirty="0"/>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dirty="0">
                          <a:solidFill>
                            <a:srgbClr val="000000"/>
                          </a:solidFill>
                          <a:effectLst/>
                          <a:latin typeface="+mn-lt"/>
                        </a:rPr>
                        <a:t>93,3</a:t>
                      </a:r>
                    </a:p>
                  </a:txBody>
                  <a:tcPr marL="9525" marR="9525" marT="9525" marB="0" anchor="ctr"/>
                </a:tc>
                <a:tc>
                  <a:txBody>
                    <a:bodyPr/>
                    <a:lstStyle/>
                    <a:p>
                      <a:pPr algn="l" fontAlgn="ctr"/>
                      <a:r>
                        <a:rPr lang="cs-CZ" sz="1800" b="0" i="0" u="none" strike="noStrike">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37,3</a:t>
                      </a:r>
                    </a:p>
                  </a:txBody>
                  <a:tcPr marL="9525" marR="9525" marT="9525" marB="0" anchor="ctr"/>
                </a:tc>
                <a:tc>
                  <a:txBody>
                    <a:bodyPr/>
                    <a:lstStyle/>
                    <a:p>
                      <a:pPr algn="l" fontAlgn="ctr"/>
                      <a:r>
                        <a:rPr lang="cs-CZ" sz="1800" b="0" i="0" u="none" strike="noStrike" dirty="0">
                          <a:solidFill>
                            <a:srgbClr val="000000"/>
                          </a:solidFill>
                          <a:effectLst/>
                          <a:latin typeface="+mn-lt"/>
                        </a:rPr>
                        <a:t>38,7</a:t>
                      </a:r>
                    </a:p>
                  </a:txBody>
                  <a:tcPr marL="9525" marR="9525" marT="9525" marB="0" anchor="ctr"/>
                </a:tc>
                <a:tc>
                  <a:txBody>
                    <a:bodyPr/>
                    <a:lstStyle/>
                    <a:p>
                      <a:pPr algn="l" fontAlgn="ctr"/>
                      <a:r>
                        <a:rPr lang="cs-CZ" sz="1800" b="0" i="0" u="none" strike="noStrike" dirty="0">
                          <a:solidFill>
                            <a:srgbClr val="000000"/>
                          </a:solidFill>
                          <a:effectLst/>
                          <a:latin typeface="+mn-lt"/>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r>
                        <a:rPr lang="cs-CZ" dirty="0"/>
                        <a:t>35</a:t>
                      </a:r>
                    </a:p>
                  </a:txBody>
                  <a:tcPr marL="43911" marR="43911" marT="0" marB="0" anchor="ctr"/>
                </a:tc>
                <a:tc>
                  <a:txBody>
                    <a:bodyPr/>
                    <a:lstStyle/>
                    <a:p>
                      <a:r>
                        <a:rPr lang="cs-CZ" dirty="0"/>
                        <a:t>37</a:t>
                      </a:r>
                    </a:p>
                  </a:txBody>
                  <a:tcPr marL="43911" marR="43911" marT="0" marB="0" anchor="ctr"/>
                </a:tc>
                <a:tc>
                  <a:txBody>
                    <a:bodyPr/>
                    <a:lstStyle/>
                    <a:p>
                      <a:r>
                        <a:rPr lang="cs-CZ" dirty="0"/>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b="1" dirty="0">
                          <a:effectLst/>
                        </a:rPr>
                        <a:t> </a:t>
                      </a:r>
                      <a:endParaRPr lang="cs-CZ" sz="900" b="1" dirty="0">
                        <a:effectLst/>
                      </a:endParaRPr>
                    </a:p>
                    <a:p>
                      <a:pPr marL="228600" algn="just">
                        <a:spcAft>
                          <a:spcPts val="0"/>
                        </a:spcAft>
                      </a:pPr>
                      <a:r>
                        <a:rPr lang="cs-CZ" sz="1000" b="1" dirty="0">
                          <a:effectLst/>
                        </a:rPr>
                        <a:t>reciproční index</a:t>
                      </a:r>
                      <a:endParaRPr lang="cs-CZ" sz="900" b="1" dirty="0">
                        <a:effectLst/>
                        <a:latin typeface="Arial"/>
                        <a:ea typeface="Times New Roman"/>
                      </a:endParaRPr>
                    </a:p>
                  </a:txBody>
                  <a:tcPr marL="43911" marR="43911" marT="0" marB="0" anchor="ctr"/>
                </a:tc>
                <a:tc>
                  <a:txBody>
                    <a:bodyPr/>
                    <a:lstStyle/>
                    <a:p>
                      <a:pPr algn="l" fontAlgn="ctr"/>
                      <a:r>
                        <a:rPr lang="cs-CZ" sz="1800" b="1" i="0" u="none" strike="noStrike" dirty="0">
                          <a:solidFill>
                            <a:srgbClr val="000000"/>
                          </a:solidFill>
                          <a:effectLst/>
                          <a:latin typeface="Arial"/>
                        </a:rPr>
                        <a:t>100</a:t>
                      </a:r>
                    </a:p>
                  </a:txBody>
                  <a:tcPr marL="9525" marR="9525" marT="9525" marB="0" anchor="ctr"/>
                </a:tc>
                <a:tc>
                  <a:txBody>
                    <a:bodyPr/>
                    <a:lstStyle/>
                    <a:p>
                      <a:pPr algn="l" fontAlgn="ctr"/>
                      <a:r>
                        <a:rPr lang="cs-CZ" sz="1800" b="1" i="0" u="none" strike="noStrike" dirty="0">
                          <a:solidFill>
                            <a:srgbClr val="000000"/>
                          </a:solidFill>
                          <a:effectLst/>
                          <a:latin typeface="Arial"/>
                        </a:rPr>
                        <a:t>94,6</a:t>
                      </a:r>
                    </a:p>
                  </a:txBody>
                  <a:tcPr marL="9525" marR="9525" marT="9525" marB="0" anchor="ctr"/>
                </a:tc>
                <a:tc>
                  <a:txBody>
                    <a:bodyPr/>
                    <a:lstStyle/>
                    <a:p>
                      <a:pPr algn="l" fontAlgn="ctr"/>
                      <a:r>
                        <a:rPr lang="cs-CZ" sz="1800" b="1" i="0" u="none" strike="noStrike" dirty="0">
                          <a:solidFill>
                            <a:srgbClr val="000000"/>
                          </a:solidFill>
                          <a:effectLst/>
                          <a:latin typeface="Arial"/>
                        </a:rPr>
                        <a:t>97,2</a:t>
                      </a:r>
                    </a:p>
                  </a:txBody>
                  <a:tcPr marL="9525" marR="9525" marT="9525"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endParaRPr lang="cs-CZ" dirty="0"/>
                    </a:p>
                  </a:txBody>
                  <a:tcPr marL="9525" marR="9525" marT="9525" marB="0" anchor="ctr"/>
                </a:tc>
                <a:tc>
                  <a:txBody>
                    <a:bodyPr/>
                    <a:lstStyle/>
                    <a:p>
                      <a:endParaRPr lang="cs-CZ"/>
                    </a:p>
                  </a:txBody>
                  <a:tcPr marL="9525" marR="9525" marT="9525" marB="0" anchor="ctr"/>
                </a:tc>
                <a:tc>
                  <a:txBody>
                    <a:bodyPr/>
                    <a:lstStyle/>
                    <a:p>
                      <a:endParaRPr lang="cs-CZ" dirty="0"/>
                    </a:p>
                  </a:txBody>
                  <a:tcPr marL="9525" marR="9525" marT="9525"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r>
                        <a:rPr lang="cs-CZ" dirty="0"/>
                        <a:t>15</a:t>
                      </a:r>
                    </a:p>
                  </a:txBody>
                  <a:tcPr marL="43911" marR="43911" marT="0" marB="0" anchor="ctr"/>
                </a:tc>
                <a:tc>
                  <a:txBody>
                    <a:bodyPr/>
                    <a:lstStyle/>
                    <a:p>
                      <a:r>
                        <a:rPr lang="cs-CZ" dirty="0"/>
                        <a:t>13</a:t>
                      </a:r>
                    </a:p>
                  </a:txBody>
                  <a:tcPr marL="43911" marR="43911" marT="0" marB="0" anchor="ctr"/>
                </a:tc>
                <a:tc>
                  <a:txBody>
                    <a:bodyPr/>
                    <a:lstStyle/>
                    <a:p>
                      <a:r>
                        <a:rPr lang="cs-CZ" dirty="0"/>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1680420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1544507655"/>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pPr algn="l"/>
                      <a:r>
                        <a:rPr lang="cs-CZ" dirty="0">
                          <a:latin typeface="+mn-lt"/>
                        </a:rPr>
                        <a:t>28</a:t>
                      </a:r>
                    </a:p>
                  </a:txBody>
                  <a:tcPr marL="43911" marR="43911" marT="0" marB="0" anchor="ctr"/>
                </a:tc>
                <a:tc>
                  <a:txBody>
                    <a:bodyPr/>
                    <a:lstStyle/>
                    <a:p>
                      <a:pPr algn="l"/>
                      <a:r>
                        <a:rPr lang="cs-CZ" dirty="0">
                          <a:latin typeface="+mn-lt"/>
                        </a:rPr>
                        <a:t>29</a:t>
                      </a:r>
                    </a:p>
                  </a:txBody>
                  <a:tcPr marL="43911" marR="43911" marT="0" marB="0" anchor="ctr"/>
                </a:tc>
                <a:tc>
                  <a:txBody>
                    <a:bodyPr/>
                    <a:lstStyle/>
                    <a:p>
                      <a:pPr algn="l"/>
                      <a:r>
                        <a:rPr lang="cs-CZ" dirty="0">
                          <a:latin typeface="+mn-lt"/>
                        </a:rPr>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dirty="0">
                          <a:solidFill>
                            <a:srgbClr val="000000"/>
                          </a:solidFill>
                          <a:effectLst/>
                          <a:latin typeface="+mn-lt"/>
                        </a:rPr>
                        <a:t>93,3</a:t>
                      </a:r>
                    </a:p>
                  </a:txBody>
                  <a:tcPr marL="9525" marR="9525" marT="9525" marB="0" anchor="ctr"/>
                </a:tc>
                <a:tc>
                  <a:txBody>
                    <a:bodyPr/>
                    <a:lstStyle/>
                    <a:p>
                      <a:pPr algn="l" fontAlgn="ctr"/>
                      <a:r>
                        <a:rPr lang="cs-CZ" sz="1800" b="0" i="0" u="none" strike="noStrike">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dirty="0">
                          <a:solidFill>
                            <a:srgbClr val="000000"/>
                          </a:solidFill>
                          <a:effectLst/>
                          <a:latin typeface="+mn-lt"/>
                        </a:rPr>
                        <a:t>37,3</a:t>
                      </a:r>
                    </a:p>
                  </a:txBody>
                  <a:tcPr marL="9525" marR="9525" marT="9525" marB="0" anchor="ctr"/>
                </a:tc>
                <a:tc>
                  <a:txBody>
                    <a:bodyPr/>
                    <a:lstStyle/>
                    <a:p>
                      <a:pPr algn="l" fontAlgn="ctr"/>
                      <a:r>
                        <a:rPr lang="cs-CZ" sz="1800" b="0" i="0" u="none" strike="noStrike">
                          <a:solidFill>
                            <a:srgbClr val="000000"/>
                          </a:solidFill>
                          <a:effectLst/>
                          <a:latin typeface="+mn-lt"/>
                        </a:rPr>
                        <a:t>38,7</a:t>
                      </a:r>
                    </a:p>
                  </a:txBody>
                  <a:tcPr marL="9525" marR="9525" marT="9525" marB="0" anchor="ctr"/>
                </a:tc>
                <a:tc>
                  <a:txBody>
                    <a:bodyPr/>
                    <a:lstStyle/>
                    <a:p>
                      <a:pPr algn="l" fontAlgn="ctr"/>
                      <a:r>
                        <a:rPr lang="cs-CZ" sz="1800" b="0" i="0" u="none" strike="noStrike" dirty="0">
                          <a:solidFill>
                            <a:srgbClr val="000000"/>
                          </a:solidFill>
                          <a:effectLst/>
                          <a:latin typeface="+mn-lt"/>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pPr algn="l"/>
                      <a:r>
                        <a:rPr lang="cs-CZ" dirty="0">
                          <a:latin typeface="+mn-lt"/>
                        </a:rPr>
                        <a:t>35</a:t>
                      </a:r>
                    </a:p>
                  </a:txBody>
                  <a:tcPr marL="43911" marR="43911" marT="0" marB="0" anchor="ctr"/>
                </a:tc>
                <a:tc>
                  <a:txBody>
                    <a:bodyPr/>
                    <a:lstStyle/>
                    <a:p>
                      <a:pPr algn="l"/>
                      <a:r>
                        <a:rPr lang="cs-CZ" dirty="0">
                          <a:latin typeface="+mn-lt"/>
                        </a:rPr>
                        <a:t>37</a:t>
                      </a:r>
                    </a:p>
                  </a:txBody>
                  <a:tcPr marL="43911" marR="43911" marT="0" marB="0" anchor="ctr"/>
                </a:tc>
                <a:tc>
                  <a:txBody>
                    <a:bodyPr/>
                    <a:lstStyle/>
                    <a:p>
                      <a:pPr algn="l"/>
                      <a:r>
                        <a:rPr lang="cs-CZ" dirty="0">
                          <a:latin typeface="+mn-lt"/>
                        </a:rPr>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a:solidFill>
                            <a:srgbClr val="000000"/>
                          </a:solidFill>
                          <a:effectLst/>
                          <a:latin typeface="+mn-lt"/>
                        </a:rPr>
                        <a:t>94,6</a:t>
                      </a:r>
                    </a:p>
                  </a:txBody>
                  <a:tcPr marL="9525" marR="9525" marT="9525" marB="0" anchor="ctr"/>
                </a:tc>
                <a:tc>
                  <a:txBody>
                    <a:bodyPr/>
                    <a:lstStyle/>
                    <a:p>
                      <a:pPr algn="l" fontAlgn="ctr"/>
                      <a:r>
                        <a:rPr lang="cs-CZ" sz="1800" b="0" i="0" u="none" strike="noStrike" dirty="0">
                          <a:solidFill>
                            <a:srgbClr val="000000"/>
                          </a:solidFill>
                          <a:effectLst/>
                          <a:latin typeface="+mn-lt"/>
                        </a:rPr>
                        <a:t>97,2</a:t>
                      </a:r>
                    </a:p>
                  </a:txBody>
                  <a:tcPr marL="9525" marR="9525" marT="9525"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b="1" dirty="0">
                          <a:effectLst/>
                        </a:rPr>
                        <a:t>index krát váha</a:t>
                      </a:r>
                      <a:endParaRPr lang="cs-CZ" sz="1200" b="1" dirty="0">
                        <a:effectLst/>
                      </a:endParaRPr>
                    </a:p>
                    <a:p>
                      <a:pPr marL="228600" algn="just">
                        <a:lnSpc>
                          <a:spcPct val="150000"/>
                        </a:lnSpc>
                        <a:spcAft>
                          <a:spcPts val="0"/>
                        </a:spcAft>
                      </a:pPr>
                      <a:r>
                        <a:rPr lang="cs-CZ" sz="1000" b="1" dirty="0">
                          <a:effectLst/>
                        </a:rPr>
                        <a:t> </a:t>
                      </a:r>
                      <a:endParaRPr lang="cs-CZ" sz="1200" b="1" dirty="0">
                        <a:effectLst/>
                        <a:latin typeface="Times New Roman"/>
                        <a:ea typeface="Times New Roman"/>
                      </a:endParaRPr>
                    </a:p>
                  </a:txBody>
                  <a:tcPr marL="43911" marR="43911" marT="0" marB="0" anchor="ctr"/>
                </a:tc>
                <a:tc>
                  <a:txBody>
                    <a:bodyPr/>
                    <a:lstStyle/>
                    <a:p>
                      <a:pPr algn="r" fontAlgn="ctr"/>
                      <a:r>
                        <a:rPr lang="cs-CZ" sz="1800" b="1" i="0" u="none" strike="noStrike" dirty="0">
                          <a:solidFill>
                            <a:srgbClr val="000000"/>
                          </a:solidFill>
                          <a:effectLst/>
                          <a:latin typeface="Arial"/>
                        </a:rPr>
                        <a:t>20</a:t>
                      </a:r>
                    </a:p>
                  </a:txBody>
                  <a:tcPr marL="9525" marR="9525" marT="9525" marB="0" anchor="ctr"/>
                </a:tc>
                <a:tc>
                  <a:txBody>
                    <a:bodyPr/>
                    <a:lstStyle/>
                    <a:p>
                      <a:pPr algn="r" fontAlgn="ctr"/>
                      <a:r>
                        <a:rPr lang="cs-CZ" sz="1800" b="1" i="0" u="none" strike="noStrike" dirty="0">
                          <a:solidFill>
                            <a:srgbClr val="000000"/>
                          </a:solidFill>
                          <a:effectLst/>
                          <a:latin typeface="Arial"/>
                        </a:rPr>
                        <a:t>18,9</a:t>
                      </a:r>
                    </a:p>
                  </a:txBody>
                  <a:tcPr marL="9525" marR="9525" marT="9525" marB="0" anchor="ctr"/>
                </a:tc>
                <a:tc>
                  <a:txBody>
                    <a:bodyPr/>
                    <a:lstStyle/>
                    <a:p>
                      <a:pPr algn="r" fontAlgn="ctr"/>
                      <a:r>
                        <a:rPr lang="cs-CZ" sz="1800" b="1" i="0" u="none" strike="noStrike" dirty="0">
                          <a:solidFill>
                            <a:srgbClr val="000000"/>
                          </a:solidFill>
                          <a:effectLst/>
                          <a:latin typeface="Arial"/>
                        </a:rPr>
                        <a:t>19,4</a:t>
                      </a:r>
                    </a:p>
                  </a:txBody>
                  <a:tcPr marL="9525" marR="9525" marT="9525"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r>
                        <a:rPr lang="cs-CZ" dirty="0"/>
                        <a:t>15</a:t>
                      </a:r>
                    </a:p>
                  </a:txBody>
                  <a:tcPr marL="43911" marR="43911" marT="0" marB="0" anchor="ctr"/>
                </a:tc>
                <a:tc>
                  <a:txBody>
                    <a:bodyPr/>
                    <a:lstStyle/>
                    <a:p>
                      <a:r>
                        <a:rPr lang="cs-CZ" dirty="0"/>
                        <a:t>13</a:t>
                      </a:r>
                    </a:p>
                  </a:txBody>
                  <a:tcPr marL="43911" marR="43911" marT="0" marB="0" anchor="ctr"/>
                </a:tc>
                <a:tc>
                  <a:txBody>
                    <a:bodyPr/>
                    <a:lstStyle/>
                    <a:p>
                      <a:r>
                        <a:rPr lang="cs-CZ" dirty="0"/>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1581717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4256725402"/>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pPr algn="l"/>
                      <a:r>
                        <a:rPr lang="cs-CZ" dirty="0">
                          <a:latin typeface="+mn-lt"/>
                        </a:rPr>
                        <a:t>28</a:t>
                      </a:r>
                    </a:p>
                  </a:txBody>
                  <a:tcPr marL="43911" marR="43911" marT="0" marB="0" anchor="ctr"/>
                </a:tc>
                <a:tc>
                  <a:txBody>
                    <a:bodyPr/>
                    <a:lstStyle/>
                    <a:p>
                      <a:pPr algn="l"/>
                      <a:r>
                        <a:rPr lang="cs-CZ" dirty="0">
                          <a:latin typeface="+mn-lt"/>
                        </a:rPr>
                        <a:t>29</a:t>
                      </a:r>
                    </a:p>
                  </a:txBody>
                  <a:tcPr marL="43911" marR="43911" marT="0" marB="0" anchor="ctr"/>
                </a:tc>
                <a:tc>
                  <a:txBody>
                    <a:bodyPr/>
                    <a:lstStyle/>
                    <a:p>
                      <a:pPr algn="l"/>
                      <a:r>
                        <a:rPr lang="cs-CZ" dirty="0">
                          <a:latin typeface="+mn-lt"/>
                        </a:rPr>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dirty="0">
                          <a:solidFill>
                            <a:srgbClr val="000000"/>
                          </a:solidFill>
                          <a:effectLst/>
                          <a:latin typeface="+mn-lt"/>
                        </a:rPr>
                        <a:t>93,3</a:t>
                      </a:r>
                    </a:p>
                  </a:txBody>
                  <a:tcPr marL="9525" marR="9525" marT="9525" marB="0" anchor="ctr"/>
                </a:tc>
                <a:tc>
                  <a:txBody>
                    <a:bodyPr/>
                    <a:lstStyle/>
                    <a:p>
                      <a:pPr algn="l" fontAlgn="ctr"/>
                      <a:r>
                        <a:rPr lang="cs-CZ" sz="1800" b="0" i="0" u="none" strike="noStrike">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dirty="0">
                          <a:solidFill>
                            <a:srgbClr val="000000"/>
                          </a:solidFill>
                          <a:effectLst/>
                          <a:latin typeface="+mn-lt"/>
                        </a:rPr>
                        <a:t>37,3</a:t>
                      </a:r>
                    </a:p>
                  </a:txBody>
                  <a:tcPr marL="9525" marR="9525" marT="9525" marB="0" anchor="ctr"/>
                </a:tc>
                <a:tc>
                  <a:txBody>
                    <a:bodyPr/>
                    <a:lstStyle/>
                    <a:p>
                      <a:pPr algn="l" fontAlgn="ctr"/>
                      <a:r>
                        <a:rPr lang="cs-CZ" sz="1800" b="0" i="0" u="none" strike="noStrike">
                          <a:solidFill>
                            <a:srgbClr val="000000"/>
                          </a:solidFill>
                          <a:effectLst/>
                          <a:latin typeface="+mn-lt"/>
                        </a:rPr>
                        <a:t>38,7</a:t>
                      </a:r>
                    </a:p>
                  </a:txBody>
                  <a:tcPr marL="9525" marR="9525" marT="9525" marB="0" anchor="ctr"/>
                </a:tc>
                <a:tc>
                  <a:txBody>
                    <a:bodyPr/>
                    <a:lstStyle/>
                    <a:p>
                      <a:pPr algn="l" fontAlgn="ctr"/>
                      <a:r>
                        <a:rPr lang="cs-CZ" sz="1800" b="0" i="0" u="none" strike="noStrike" dirty="0">
                          <a:solidFill>
                            <a:srgbClr val="000000"/>
                          </a:solidFill>
                          <a:effectLst/>
                          <a:latin typeface="+mn-lt"/>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pPr algn="l"/>
                      <a:r>
                        <a:rPr lang="cs-CZ" dirty="0">
                          <a:latin typeface="+mn-lt"/>
                        </a:rPr>
                        <a:t>35</a:t>
                      </a:r>
                    </a:p>
                  </a:txBody>
                  <a:tcPr marL="43911" marR="43911" marT="0" marB="0" anchor="ctr"/>
                </a:tc>
                <a:tc>
                  <a:txBody>
                    <a:bodyPr/>
                    <a:lstStyle/>
                    <a:p>
                      <a:pPr algn="l"/>
                      <a:r>
                        <a:rPr lang="cs-CZ" dirty="0">
                          <a:latin typeface="+mn-lt"/>
                        </a:rPr>
                        <a:t>37</a:t>
                      </a:r>
                    </a:p>
                  </a:txBody>
                  <a:tcPr marL="43911" marR="43911" marT="0" marB="0" anchor="ctr"/>
                </a:tc>
                <a:tc>
                  <a:txBody>
                    <a:bodyPr/>
                    <a:lstStyle/>
                    <a:p>
                      <a:pPr algn="l"/>
                      <a:r>
                        <a:rPr lang="cs-CZ" dirty="0">
                          <a:latin typeface="+mn-lt"/>
                        </a:rPr>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a:solidFill>
                            <a:srgbClr val="000000"/>
                          </a:solidFill>
                          <a:effectLst/>
                          <a:latin typeface="+mn-lt"/>
                        </a:rPr>
                        <a:t>94,6</a:t>
                      </a:r>
                    </a:p>
                  </a:txBody>
                  <a:tcPr marL="9525" marR="9525" marT="9525" marB="0" anchor="ctr"/>
                </a:tc>
                <a:tc>
                  <a:txBody>
                    <a:bodyPr/>
                    <a:lstStyle/>
                    <a:p>
                      <a:pPr algn="l" fontAlgn="ctr"/>
                      <a:r>
                        <a:rPr lang="cs-CZ" sz="1800" b="0" i="0" u="none" strike="noStrike" dirty="0">
                          <a:solidFill>
                            <a:srgbClr val="000000"/>
                          </a:solidFill>
                          <a:effectLst/>
                          <a:latin typeface="+mn-lt"/>
                        </a:rPr>
                        <a:t>97,2</a:t>
                      </a:r>
                    </a:p>
                  </a:txBody>
                  <a:tcPr marL="9525" marR="9525" marT="9525"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20</a:t>
                      </a:r>
                    </a:p>
                  </a:txBody>
                  <a:tcPr marL="9525" marR="9525" marT="9525" marB="0" anchor="ctr"/>
                </a:tc>
                <a:tc>
                  <a:txBody>
                    <a:bodyPr/>
                    <a:lstStyle/>
                    <a:p>
                      <a:pPr algn="l" fontAlgn="ctr"/>
                      <a:r>
                        <a:rPr lang="cs-CZ" sz="1800" b="0" i="0" u="none" strike="noStrike">
                          <a:solidFill>
                            <a:srgbClr val="000000"/>
                          </a:solidFill>
                          <a:effectLst/>
                          <a:latin typeface="+mn-lt"/>
                        </a:rPr>
                        <a:t>18,9</a:t>
                      </a:r>
                    </a:p>
                  </a:txBody>
                  <a:tcPr marL="9525" marR="9525" marT="9525" marB="0" anchor="ctr"/>
                </a:tc>
                <a:tc>
                  <a:txBody>
                    <a:bodyPr/>
                    <a:lstStyle/>
                    <a:p>
                      <a:pPr algn="l" fontAlgn="ctr"/>
                      <a:r>
                        <a:rPr lang="cs-CZ" sz="1800" b="0" i="0" u="none" strike="noStrike" dirty="0">
                          <a:solidFill>
                            <a:srgbClr val="000000"/>
                          </a:solidFill>
                          <a:effectLst/>
                          <a:latin typeface="+mn-lt"/>
                        </a:rPr>
                        <a:t>19,4</a:t>
                      </a:r>
                    </a:p>
                  </a:txBody>
                  <a:tcPr marL="9525" marR="9525" marT="9525"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pPr algn="l"/>
                      <a:r>
                        <a:rPr lang="cs-CZ" dirty="0">
                          <a:latin typeface="+mn-lt"/>
                        </a:rPr>
                        <a:t>15</a:t>
                      </a:r>
                    </a:p>
                  </a:txBody>
                  <a:tcPr marL="43911" marR="43911" marT="0" marB="0" anchor="ctr"/>
                </a:tc>
                <a:tc>
                  <a:txBody>
                    <a:bodyPr/>
                    <a:lstStyle/>
                    <a:p>
                      <a:pPr algn="l"/>
                      <a:r>
                        <a:rPr lang="cs-CZ" dirty="0">
                          <a:latin typeface="+mn-lt"/>
                        </a:rPr>
                        <a:t>13</a:t>
                      </a:r>
                    </a:p>
                  </a:txBody>
                  <a:tcPr marL="43911" marR="43911" marT="0" marB="0" anchor="ctr"/>
                </a:tc>
                <a:tc>
                  <a:txBody>
                    <a:bodyPr/>
                    <a:lstStyle/>
                    <a:p>
                      <a:pPr algn="l"/>
                      <a:r>
                        <a:rPr lang="cs-CZ" dirty="0">
                          <a:latin typeface="+mn-lt"/>
                        </a:rPr>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endParaRPr lang="cs-CZ" dirty="0"/>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a:p>
                  </a:txBody>
                  <a:tcPr marL="43911" marR="43911" marT="0"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a:p>
                  </a:txBody>
                  <a:tcPr marL="43911" marR="43911" marT="0" marB="0" anchor="ctr"/>
                </a:tc>
                <a:tc>
                  <a:txBody>
                    <a:bodyPr/>
                    <a:lstStyle/>
                    <a:p>
                      <a:endParaRPr lang="cs-CZ"/>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5509426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931772161"/>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pPr algn="l"/>
                      <a:r>
                        <a:rPr lang="cs-CZ" dirty="0">
                          <a:latin typeface="+mn-lt"/>
                        </a:rPr>
                        <a:t>28</a:t>
                      </a:r>
                    </a:p>
                  </a:txBody>
                  <a:tcPr marL="43911" marR="43911" marT="0" marB="0" anchor="ctr"/>
                </a:tc>
                <a:tc>
                  <a:txBody>
                    <a:bodyPr/>
                    <a:lstStyle/>
                    <a:p>
                      <a:pPr algn="l"/>
                      <a:r>
                        <a:rPr lang="cs-CZ" dirty="0">
                          <a:latin typeface="+mn-lt"/>
                        </a:rPr>
                        <a:t>29</a:t>
                      </a:r>
                    </a:p>
                  </a:txBody>
                  <a:tcPr marL="43911" marR="43911" marT="0" marB="0" anchor="ctr"/>
                </a:tc>
                <a:tc>
                  <a:txBody>
                    <a:bodyPr/>
                    <a:lstStyle/>
                    <a:p>
                      <a:pPr algn="l"/>
                      <a:r>
                        <a:rPr lang="cs-CZ" dirty="0">
                          <a:latin typeface="+mn-lt"/>
                        </a:rPr>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93,3</a:t>
                      </a:r>
                    </a:p>
                  </a:txBody>
                  <a:tcPr marL="9525" marR="9525" marT="9525" marB="0" anchor="ctr"/>
                </a:tc>
                <a:tc>
                  <a:txBody>
                    <a:bodyPr/>
                    <a:lstStyle/>
                    <a:p>
                      <a:pPr algn="l" fontAlgn="ctr"/>
                      <a:r>
                        <a:rPr lang="cs-CZ" sz="1800" b="0" i="0" u="none" strike="noStrike">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37,3</a:t>
                      </a:r>
                    </a:p>
                  </a:txBody>
                  <a:tcPr marL="9525" marR="9525" marT="9525" marB="0" anchor="ctr"/>
                </a:tc>
                <a:tc>
                  <a:txBody>
                    <a:bodyPr/>
                    <a:lstStyle/>
                    <a:p>
                      <a:pPr algn="l" fontAlgn="ctr"/>
                      <a:r>
                        <a:rPr lang="cs-CZ" sz="1800" b="0" i="0" u="none" strike="noStrike">
                          <a:solidFill>
                            <a:srgbClr val="000000"/>
                          </a:solidFill>
                          <a:effectLst/>
                          <a:latin typeface="+mn-lt"/>
                        </a:rPr>
                        <a:t>38,7</a:t>
                      </a:r>
                    </a:p>
                  </a:txBody>
                  <a:tcPr marL="9525" marR="9525" marT="9525" marB="0" anchor="ctr"/>
                </a:tc>
                <a:tc>
                  <a:txBody>
                    <a:bodyPr/>
                    <a:lstStyle/>
                    <a:p>
                      <a:pPr algn="l" fontAlgn="ctr"/>
                      <a:r>
                        <a:rPr lang="cs-CZ" sz="1800" b="0" i="0" u="none" strike="noStrike" dirty="0">
                          <a:solidFill>
                            <a:srgbClr val="000000"/>
                          </a:solidFill>
                          <a:effectLst/>
                          <a:latin typeface="+mn-lt"/>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pPr algn="l"/>
                      <a:r>
                        <a:rPr lang="cs-CZ" dirty="0">
                          <a:latin typeface="+mn-lt"/>
                        </a:rPr>
                        <a:t>35</a:t>
                      </a:r>
                    </a:p>
                  </a:txBody>
                  <a:tcPr marL="43911" marR="43911" marT="0" marB="0" anchor="ctr"/>
                </a:tc>
                <a:tc>
                  <a:txBody>
                    <a:bodyPr/>
                    <a:lstStyle/>
                    <a:p>
                      <a:pPr algn="l"/>
                      <a:r>
                        <a:rPr lang="cs-CZ" dirty="0">
                          <a:latin typeface="+mn-lt"/>
                        </a:rPr>
                        <a:t>37</a:t>
                      </a:r>
                    </a:p>
                  </a:txBody>
                  <a:tcPr marL="43911" marR="43911" marT="0" marB="0" anchor="ctr"/>
                </a:tc>
                <a:tc>
                  <a:txBody>
                    <a:bodyPr/>
                    <a:lstStyle/>
                    <a:p>
                      <a:pPr algn="l"/>
                      <a:r>
                        <a:rPr lang="cs-CZ" dirty="0">
                          <a:latin typeface="+mn-lt"/>
                        </a:rPr>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a:solidFill>
                            <a:srgbClr val="000000"/>
                          </a:solidFill>
                          <a:effectLst/>
                          <a:latin typeface="+mn-lt"/>
                        </a:rPr>
                        <a:t>94,6</a:t>
                      </a:r>
                    </a:p>
                  </a:txBody>
                  <a:tcPr marL="9525" marR="9525" marT="9525" marB="0" anchor="ctr"/>
                </a:tc>
                <a:tc>
                  <a:txBody>
                    <a:bodyPr/>
                    <a:lstStyle/>
                    <a:p>
                      <a:pPr algn="l" fontAlgn="ctr"/>
                      <a:r>
                        <a:rPr lang="cs-CZ" sz="1800" b="0" i="0" u="none" strike="noStrike" dirty="0">
                          <a:solidFill>
                            <a:srgbClr val="000000"/>
                          </a:solidFill>
                          <a:effectLst/>
                          <a:latin typeface="+mn-lt"/>
                        </a:rPr>
                        <a:t>97,2</a:t>
                      </a:r>
                    </a:p>
                  </a:txBody>
                  <a:tcPr marL="9525" marR="9525" marT="9525"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20</a:t>
                      </a:r>
                    </a:p>
                  </a:txBody>
                  <a:tcPr marL="9525" marR="9525" marT="9525" marB="0" anchor="ctr"/>
                </a:tc>
                <a:tc>
                  <a:txBody>
                    <a:bodyPr/>
                    <a:lstStyle/>
                    <a:p>
                      <a:pPr algn="l" fontAlgn="ctr"/>
                      <a:r>
                        <a:rPr lang="cs-CZ" sz="1800" b="0" i="0" u="none" strike="noStrike">
                          <a:solidFill>
                            <a:srgbClr val="000000"/>
                          </a:solidFill>
                          <a:effectLst/>
                          <a:latin typeface="+mn-lt"/>
                        </a:rPr>
                        <a:t>18,9</a:t>
                      </a:r>
                    </a:p>
                  </a:txBody>
                  <a:tcPr marL="9525" marR="9525" marT="9525" marB="0" anchor="ctr"/>
                </a:tc>
                <a:tc>
                  <a:txBody>
                    <a:bodyPr/>
                    <a:lstStyle/>
                    <a:p>
                      <a:pPr algn="l" fontAlgn="ctr"/>
                      <a:r>
                        <a:rPr lang="cs-CZ" sz="1800" b="0" i="0" u="none" strike="noStrike" dirty="0">
                          <a:solidFill>
                            <a:srgbClr val="000000"/>
                          </a:solidFill>
                          <a:effectLst/>
                          <a:latin typeface="+mn-lt"/>
                        </a:rPr>
                        <a:t>19,4</a:t>
                      </a:r>
                    </a:p>
                  </a:txBody>
                  <a:tcPr marL="9525" marR="9525" marT="9525"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pPr algn="l"/>
                      <a:r>
                        <a:rPr lang="cs-CZ" dirty="0">
                          <a:latin typeface="+mn-lt"/>
                        </a:rPr>
                        <a:t>15</a:t>
                      </a:r>
                    </a:p>
                  </a:txBody>
                  <a:tcPr marL="43911" marR="43911" marT="0" marB="0" anchor="ctr"/>
                </a:tc>
                <a:tc>
                  <a:txBody>
                    <a:bodyPr/>
                    <a:lstStyle/>
                    <a:p>
                      <a:pPr algn="l"/>
                      <a:r>
                        <a:rPr lang="cs-CZ" dirty="0">
                          <a:latin typeface="+mn-lt"/>
                        </a:rPr>
                        <a:t>13</a:t>
                      </a:r>
                    </a:p>
                  </a:txBody>
                  <a:tcPr marL="43911" marR="43911" marT="0" marB="0" anchor="ctr"/>
                </a:tc>
                <a:tc>
                  <a:txBody>
                    <a:bodyPr/>
                    <a:lstStyle/>
                    <a:p>
                      <a:pPr algn="l"/>
                      <a:r>
                        <a:rPr lang="cs-CZ" dirty="0">
                          <a:latin typeface="+mn-lt"/>
                        </a:rPr>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b="1" dirty="0">
                          <a:effectLst/>
                        </a:rPr>
                        <a:t>reciproční index</a:t>
                      </a:r>
                      <a:endParaRPr lang="cs-CZ" sz="900" b="1" dirty="0">
                        <a:effectLst/>
                        <a:latin typeface="Arial"/>
                        <a:ea typeface="Times New Roman"/>
                      </a:endParaRPr>
                    </a:p>
                  </a:txBody>
                  <a:tcPr marL="43911" marR="43911" marT="0" marB="0" anchor="ctr"/>
                </a:tc>
                <a:tc>
                  <a:txBody>
                    <a:bodyPr/>
                    <a:lstStyle/>
                    <a:p>
                      <a:pPr algn="r" fontAlgn="ctr"/>
                      <a:r>
                        <a:rPr lang="cs-CZ" sz="1800" b="1" i="0" u="none" strike="noStrike">
                          <a:solidFill>
                            <a:srgbClr val="000000"/>
                          </a:solidFill>
                          <a:effectLst/>
                          <a:latin typeface="Arial"/>
                        </a:rPr>
                        <a:t>86,7</a:t>
                      </a:r>
                    </a:p>
                  </a:txBody>
                  <a:tcPr marL="9525" marR="9525" marT="9525" marB="0" anchor="ctr"/>
                </a:tc>
                <a:tc>
                  <a:txBody>
                    <a:bodyPr/>
                    <a:lstStyle/>
                    <a:p>
                      <a:pPr algn="r" fontAlgn="ctr"/>
                      <a:r>
                        <a:rPr lang="cs-CZ" sz="1800" b="1" i="0" u="none" strike="noStrike" dirty="0">
                          <a:solidFill>
                            <a:srgbClr val="000000"/>
                          </a:solidFill>
                          <a:effectLst/>
                          <a:latin typeface="Arial"/>
                        </a:rPr>
                        <a:t>100</a:t>
                      </a:r>
                    </a:p>
                  </a:txBody>
                  <a:tcPr marL="9525" marR="9525" marT="9525" marB="0" anchor="ctr"/>
                </a:tc>
                <a:tc>
                  <a:txBody>
                    <a:bodyPr/>
                    <a:lstStyle/>
                    <a:p>
                      <a:pPr algn="r" fontAlgn="ctr"/>
                      <a:r>
                        <a:rPr lang="cs-CZ" sz="1800" b="1" i="0" u="none" strike="noStrike" dirty="0">
                          <a:solidFill>
                            <a:srgbClr val="000000"/>
                          </a:solidFill>
                          <a:effectLst/>
                          <a:latin typeface="Arial"/>
                        </a:rPr>
                        <a:t>81,3</a:t>
                      </a:r>
                    </a:p>
                  </a:txBody>
                  <a:tcPr marL="9525" marR="9525" marT="9525"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endParaRPr lang="cs-CZ"/>
                    </a:p>
                  </a:txBody>
                  <a:tcPr marL="9525" marR="9525" marT="9525" marB="0" anchor="ctr"/>
                </a:tc>
                <a:tc>
                  <a:txBody>
                    <a:bodyPr/>
                    <a:lstStyle/>
                    <a:p>
                      <a:endParaRPr lang="cs-CZ"/>
                    </a:p>
                  </a:txBody>
                  <a:tcPr marL="9525" marR="9525" marT="9525" marB="0" anchor="ctr"/>
                </a:tc>
                <a:tc>
                  <a:txBody>
                    <a:bodyPr/>
                    <a:lstStyle/>
                    <a:p>
                      <a:endParaRPr lang="cs-CZ" dirty="0"/>
                    </a:p>
                  </a:txBody>
                  <a:tcPr marL="9525" marR="9525" marT="9525"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dirty="0"/>
                    </a:p>
                  </a:txBody>
                  <a:tcPr marL="43911" marR="43911" marT="0" marB="0" anchor="ctr"/>
                </a:tc>
                <a:tc>
                  <a:txBody>
                    <a:bodyPr/>
                    <a:lstStyle/>
                    <a:p>
                      <a:endParaRPr lang="cs-CZ" dirty="0"/>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028913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Semestrální práce (3/4)</a:t>
            </a:r>
            <a:endParaRPr lang="cs-CZ" dirty="0"/>
          </a:p>
        </p:txBody>
      </p:sp>
      <p:sp>
        <p:nvSpPr>
          <p:cNvPr id="3" name="Zástupný symbol pro obsah 2"/>
          <p:cNvSpPr>
            <a:spLocks noGrp="1"/>
          </p:cNvSpPr>
          <p:nvPr>
            <p:ph idx="1"/>
          </p:nvPr>
        </p:nvSpPr>
        <p:spPr/>
        <p:txBody>
          <a:bodyPr>
            <a:normAutofit fontScale="92500" lnSpcReduction="20000"/>
          </a:bodyPr>
          <a:lstStyle/>
          <a:p>
            <a:r>
              <a:rPr lang="cs-CZ" u="sng" dirty="0"/>
              <a:t>Pokyny pro zpracování:</a:t>
            </a:r>
            <a:endParaRPr lang="cs-CZ" dirty="0"/>
          </a:p>
          <a:p>
            <a:pPr marL="514350" indent="-514350">
              <a:buFont typeface="+mj-lt"/>
              <a:buAutoNum type="arabicPeriod"/>
            </a:pPr>
            <a:r>
              <a:rPr lang="cs-CZ" dirty="0"/>
              <a:t>Písemná zpráva v rozsahu cca 1500 slov (4-5stránek)+ titulní stránka</a:t>
            </a:r>
          </a:p>
          <a:p>
            <a:pPr marL="514350" indent="-514350">
              <a:buFont typeface="+mj-lt"/>
              <a:buAutoNum type="arabicPeriod"/>
            </a:pPr>
            <a:r>
              <a:rPr lang="cs-CZ" dirty="0"/>
              <a:t>Textový soubor kompatibilní s textovým editorem MS Word (*.doc, *.</a:t>
            </a:r>
            <a:r>
              <a:rPr lang="cs-CZ" dirty="0" err="1"/>
              <a:t>docx</a:t>
            </a:r>
            <a:r>
              <a:rPr lang="cs-CZ" dirty="0"/>
              <a:t>) </a:t>
            </a:r>
          </a:p>
          <a:p>
            <a:pPr marL="514350" indent="-514350">
              <a:buFont typeface="+mj-lt"/>
              <a:buAutoNum type="arabicPeriod"/>
            </a:pPr>
            <a:r>
              <a:rPr lang="cs-CZ" dirty="0"/>
              <a:t>Formátování dle Směrnice MVŠO k seminárním a jiným studentským pracím  </a:t>
            </a:r>
          </a:p>
          <a:p>
            <a:r>
              <a:rPr lang="cs-CZ" u="sng" dirty="0"/>
              <a:t>Způsob řešení:</a:t>
            </a:r>
            <a:endParaRPr lang="cs-CZ" dirty="0"/>
          </a:p>
          <a:p>
            <a:pPr marL="0" indent="0">
              <a:buNone/>
            </a:pPr>
            <a:r>
              <a:rPr lang="cs-CZ" dirty="0"/>
              <a:t>	Individuální řešení projektu</a:t>
            </a:r>
          </a:p>
          <a:p>
            <a:pPr marL="0" indent="0">
              <a:buNone/>
            </a:pPr>
            <a:r>
              <a:rPr lang="cs-CZ" dirty="0"/>
              <a:t> </a:t>
            </a:r>
          </a:p>
        </p:txBody>
      </p:sp>
    </p:spTree>
    <p:extLst>
      <p:ext uri="{BB962C8B-B14F-4D97-AF65-F5344CB8AC3E}">
        <p14:creationId xmlns:p14="http://schemas.microsoft.com/office/powerpoint/2010/main" val="9205464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1571959935"/>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pPr algn="l"/>
                      <a:r>
                        <a:rPr lang="cs-CZ" dirty="0">
                          <a:latin typeface="+mn-lt"/>
                        </a:rPr>
                        <a:t>28</a:t>
                      </a:r>
                    </a:p>
                  </a:txBody>
                  <a:tcPr marL="43911" marR="43911" marT="0" marB="0" anchor="ctr"/>
                </a:tc>
                <a:tc>
                  <a:txBody>
                    <a:bodyPr/>
                    <a:lstStyle/>
                    <a:p>
                      <a:pPr algn="l"/>
                      <a:r>
                        <a:rPr lang="cs-CZ" dirty="0">
                          <a:latin typeface="+mn-lt"/>
                        </a:rPr>
                        <a:t>29</a:t>
                      </a:r>
                    </a:p>
                  </a:txBody>
                  <a:tcPr marL="43911" marR="43911" marT="0" marB="0" anchor="ctr"/>
                </a:tc>
                <a:tc>
                  <a:txBody>
                    <a:bodyPr/>
                    <a:lstStyle/>
                    <a:p>
                      <a:pPr algn="l"/>
                      <a:r>
                        <a:rPr lang="cs-CZ" dirty="0">
                          <a:latin typeface="+mn-lt"/>
                        </a:rPr>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93,3</a:t>
                      </a:r>
                    </a:p>
                  </a:txBody>
                  <a:tcPr marL="9525" marR="9525" marT="9525" marB="0" anchor="ctr"/>
                </a:tc>
                <a:tc>
                  <a:txBody>
                    <a:bodyPr/>
                    <a:lstStyle/>
                    <a:p>
                      <a:pPr algn="l" fontAlgn="ctr"/>
                      <a:r>
                        <a:rPr lang="cs-CZ" sz="1800" b="0" i="0" u="none" strike="noStrike">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37,3</a:t>
                      </a:r>
                    </a:p>
                  </a:txBody>
                  <a:tcPr marL="9525" marR="9525" marT="9525" marB="0" anchor="ctr"/>
                </a:tc>
                <a:tc>
                  <a:txBody>
                    <a:bodyPr/>
                    <a:lstStyle/>
                    <a:p>
                      <a:pPr algn="l" fontAlgn="ctr"/>
                      <a:r>
                        <a:rPr lang="cs-CZ" sz="1800" b="0" i="0" u="none" strike="noStrike">
                          <a:solidFill>
                            <a:srgbClr val="000000"/>
                          </a:solidFill>
                          <a:effectLst/>
                          <a:latin typeface="+mn-lt"/>
                        </a:rPr>
                        <a:t>38,7</a:t>
                      </a:r>
                    </a:p>
                  </a:txBody>
                  <a:tcPr marL="9525" marR="9525" marT="9525" marB="0" anchor="ctr"/>
                </a:tc>
                <a:tc>
                  <a:txBody>
                    <a:bodyPr/>
                    <a:lstStyle/>
                    <a:p>
                      <a:pPr algn="l" fontAlgn="ctr"/>
                      <a:r>
                        <a:rPr lang="cs-CZ" sz="1800" b="0" i="0" u="none" strike="noStrike" dirty="0">
                          <a:solidFill>
                            <a:srgbClr val="000000"/>
                          </a:solidFill>
                          <a:effectLst/>
                          <a:latin typeface="+mn-lt"/>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pPr algn="l"/>
                      <a:r>
                        <a:rPr lang="cs-CZ" dirty="0">
                          <a:latin typeface="+mn-lt"/>
                        </a:rPr>
                        <a:t>35</a:t>
                      </a:r>
                    </a:p>
                  </a:txBody>
                  <a:tcPr marL="43911" marR="43911" marT="0" marB="0" anchor="ctr"/>
                </a:tc>
                <a:tc>
                  <a:txBody>
                    <a:bodyPr/>
                    <a:lstStyle/>
                    <a:p>
                      <a:pPr algn="l"/>
                      <a:r>
                        <a:rPr lang="cs-CZ" dirty="0">
                          <a:latin typeface="+mn-lt"/>
                        </a:rPr>
                        <a:t>37</a:t>
                      </a:r>
                    </a:p>
                  </a:txBody>
                  <a:tcPr marL="43911" marR="43911" marT="0" marB="0" anchor="ctr"/>
                </a:tc>
                <a:tc>
                  <a:txBody>
                    <a:bodyPr/>
                    <a:lstStyle/>
                    <a:p>
                      <a:pPr algn="l"/>
                      <a:r>
                        <a:rPr lang="cs-CZ" dirty="0">
                          <a:latin typeface="+mn-lt"/>
                        </a:rPr>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a:solidFill>
                            <a:srgbClr val="000000"/>
                          </a:solidFill>
                          <a:effectLst/>
                          <a:latin typeface="+mn-lt"/>
                        </a:rPr>
                        <a:t>94,6</a:t>
                      </a:r>
                    </a:p>
                  </a:txBody>
                  <a:tcPr marL="9525" marR="9525" marT="9525" marB="0" anchor="ctr"/>
                </a:tc>
                <a:tc>
                  <a:txBody>
                    <a:bodyPr/>
                    <a:lstStyle/>
                    <a:p>
                      <a:pPr algn="l" fontAlgn="ctr"/>
                      <a:r>
                        <a:rPr lang="cs-CZ" sz="1800" b="0" i="0" u="none" strike="noStrike" dirty="0">
                          <a:solidFill>
                            <a:srgbClr val="000000"/>
                          </a:solidFill>
                          <a:effectLst/>
                          <a:latin typeface="+mn-lt"/>
                        </a:rPr>
                        <a:t>97,2</a:t>
                      </a:r>
                    </a:p>
                  </a:txBody>
                  <a:tcPr marL="9525" marR="9525" marT="9525"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20</a:t>
                      </a:r>
                    </a:p>
                  </a:txBody>
                  <a:tcPr marL="9525" marR="9525" marT="9525" marB="0" anchor="ctr"/>
                </a:tc>
                <a:tc>
                  <a:txBody>
                    <a:bodyPr/>
                    <a:lstStyle/>
                    <a:p>
                      <a:pPr algn="l" fontAlgn="ctr"/>
                      <a:r>
                        <a:rPr lang="cs-CZ" sz="1800" b="0" i="0" u="none" strike="noStrike">
                          <a:solidFill>
                            <a:srgbClr val="000000"/>
                          </a:solidFill>
                          <a:effectLst/>
                          <a:latin typeface="+mn-lt"/>
                        </a:rPr>
                        <a:t>18,9</a:t>
                      </a:r>
                    </a:p>
                  </a:txBody>
                  <a:tcPr marL="9525" marR="9525" marT="9525" marB="0" anchor="ctr"/>
                </a:tc>
                <a:tc>
                  <a:txBody>
                    <a:bodyPr/>
                    <a:lstStyle/>
                    <a:p>
                      <a:pPr algn="l" fontAlgn="ctr"/>
                      <a:r>
                        <a:rPr lang="cs-CZ" sz="1800" b="0" i="0" u="none" strike="noStrike" dirty="0">
                          <a:solidFill>
                            <a:srgbClr val="000000"/>
                          </a:solidFill>
                          <a:effectLst/>
                          <a:latin typeface="+mn-lt"/>
                        </a:rPr>
                        <a:t>19,4</a:t>
                      </a:r>
                    </a:p>
                  </a:txBody>
                  <a:tcPr marL="9525" marR="9525" marT="9525"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pPr algn="l"/>
                      <a:r>
                        <a:rPr lang="cs-CZ" dirty="0">
                          <a:latin typeface="+mn-lt"/>
                        </a:rPr>
                        <a:t>15</a:t>
                      </a:r>
                    </a:p>
                  </a:txBody>
                  <a:tcPr marL="43911" marR="43911" marT="0" marB="0" anchor="ctr"/>
                </a:tc>
                <a:tc>
                  <a:txBody>
                    <a:bodyPr/>
                    <a:lstStyle/>
                    <a:p>
                      <a:pPr algn="l"/>
                      <a:r>
                        <a:rPr lang="cs-CZ" dirty="0">
                          <a:latin typeface="+mn-lt"/>
                        </a:rPr>
                        <a:t>13</a:t>
                      </a:r>
                    </a:p>
                  </a:txBody>
                  <a:tcPr marL="43911" marR="43911" marT="0" marB="0" anchor="ctr"/>
                </a:tc>
                <a:tc>
                  <a:txBody>
                    <a:bodyPr/>
                    <a:lstStyle/>
                    <a:p>
                      <a:pPr algn="l"/>
                      <a:r>
                        <a:rPr lang="cs-CZ" dirty="0">
                          <a:latin typeface="+mn-lt"/>
                        </a:rPr>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86,7</a:t>
                      </a:r>
                    </a:p>
                  </a:txBody>
                  <a:tcPr marL="9525" marR="9525" marT="9525"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dirty="0">
                          <a:solidFill>
                            <a:srgbClr val="000000"/>
                          </a:solidFill>
                          <a:effectLst/>
                          <a:latin typeface="+mn-lt"/>
                        </a:rPr>
                        <a:t>81,3</a:t>
                      </a:r>
                    </a:p>
                  </a:txBody>
                  <a:tcPr marL="9525" marR="9525" marT="9525"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b="1" dirty="0">
                          <a:effectLst/>
                        </a:rPr>
                        <a:t>index krát váha</a:t>
                      </a:r>
                      <a:endParaRPr lang="cs-CZ" sz="1200" b="1" dirty="0">
                        <a:effectLst/>
                        <a:latin typeface="Times New Roman"/>
                        <a:ea typeface="Times New Roman"/>
                      </a:endParaRPr>
                    </a:p>
                  </a:txBody>
                  <a:tcPr marL="43911" marR="43911" marT="0" marB="0" anchor="ctr"/>
                </a:tc>
                <a:tc>
                  <a:txBody>
                    <a:bodyPr/>
                    <a:lstStyle/>
                    <a:p>
                      <a:pPr algn="r" fontAlgn="ctr"/>
                      <a:r>
                        <a:rPr lang="cs-CZ" sz="1800" b="1" i="0" u="none" strike="noStrike" dirty="0">
                          <a:solidFill>
                            <a:srgbClr val="000000"/>
                          </a:solidFill>
                          <a:effectLst/>
                          <a:latin typeface="Arial"/>
                        </a:rPr>
                        <a:t>34,7</a:t>
                      </a:r>
                    </a:p>
                  </a:txBody>
                  <a:tcPr marL="9525" marR="9525" marT="9525" marB="0" anchor="ctr"/>
                </a:tc>
                <a:tc>
                  <a:txBody>
                    <a:bodyPr/>
                    <a:lstStyle/>
                    <a:p>
                      <a:pPr algn="r" fontAlgn="ctr"/>
                      <a:r>
                        <a:rPr lang="cs-CZ" sz="1800" b="1" i="0" u="none" strike="noStrike" dirty="0">
                          <a:solidFill>
                            <a:srgbClr val="000000"/>
                          </a:solidFill>
                          <a:effectLst/>
                          <a:latin typeface="Arial"/>
                        </a:rPr>
                        <a:t>40</a:t>
                      </a:r>
                    </a:p>
                  </a:txBody>
                  <a:tcPr marL="9525" marR="9525" marT="9525" marB="0" anchor="ctr"/>
                </a:tc>
                <a:tc>
                  <a:txBody>
                    <a:bodyPr/>
                    <a:lstStyle/>
                    <a:p>
                      <a:pPr algn="r" fontAlgn="ctr"/>
                      <a:r>
                        <a:rPr lang="cs-CZ" sz="1800" b="1" i="0" u="none" strike="noStrike" dirty="0">
                          <a:solidFill>
                            <a:srgbClr val="000000"/>
                          </a:solidFill>
                          <a:effectLst/>
                          <a:latin typeface="Arial"/>
                        </a:rPr>
                        <a:t>32,5</a:t>
                      </a:r>
                    </a:p>
                  </a:txBody>
                  <a:tcPr marL="9525" marR="9525" marT="9525"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dirty="0">
                          <a:effectLst/>
                        </a:rPr>
                        <a:t>CELKOVÉ HODNOCENÍ</a:t>
                      </a:r>
                      <a:endParaRPr lang="cs-CZ" sz="1200" dirty="0">
                        <a:effectLst/>
                        <a:latin typeface="Times New Roman"/>
                        <a:ea typeface="Times New Roman"/>
                      </a:endParaRPr>
                    </a:p>
                  </a:txBody>
                  <a:tcPr marL="43911" marR="43911" marT="0" marB="0" anchor="ctr"/>
                </a:tc>
                <a:tc hMerge="1">
                  <a:txBody>
                    <a:bodyPr/>
                    <a:lstStyle/>
                    <a:p>
                      <a:endParaRPr lang="cs-CZ"/>
                    </a:p>
                  </a:txBody>
                  <a:tcPr/>
                </a:tc>
                <a:tc>
                  <a:txBody>
                    <a:bodyPr/>
                    <a:lstStyle/>
                    <a:p>
                      <a:endParaRPr lang="cs-CZ" dirty="0"/>
                    </a:p>
                  </a:txBody>
                  <a:tcPr marL="43911" marR="43911" marT="0" marB="0" anchor="ctr"/>
                </a:tc>
                <a:tc>
                  <a:txBody>
                    <a:bodyPr/>
                    <a:lstStyle/>
                    <a:p>
                      <a:endParaRPr lang="cs-CZ" dirty="0"/>
                    </a:p>
                  </a:txBody>
                  <a:tcPr marL="43911" marR="43911" marT="0" marB="0" anchor="ctr"/>
                </a:tc>
                <a:tc>
                  <a:txBody>
                    <a:bodyPr/>
                    <a:lstStyle/>
                    <a:p>
                      <a:endParaRPr lang="cs-CZ" dirty="0"/>
                    </a:p>
                  </a:txBody>
                  <a:tcPr marL="43911" marR="43911"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965652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dodavatelů -příklad</a:t>
            </a:r>
          </a:p>
        </p:txBody>
      </p:sp>
      <p:sp>
        <p:nvSpPr>
          <p:cNvPr id="3" name="Zástupný symbol pro obsah 2"/>
          <p:cNvSpPr>
            <a:spLocks noGrp="1"/>
          </p:cNvSpPr>
          <p:nvPr>
            <p:ph idx="1"/>
          </p:nvPr>
        </p:nvSpPr>
        <p:spPr/>
        <p:txBody>
          <a:bodyPr/>
          <a:lstStyle/>
          <a:p>
            <a:endParaRPr lang="cs-CZ"/>
          </a:p>
        </p:txBody>
      </p:sp>
      <p:graphicFrame>
        <p:nvGraphicFramePr>
          <p:cNvPr id="4" name="Zástupný symbol pro obsah 3"/>
          <p:cNvGraphicFramePr>
            <a:graphicFrameLocks/>
          </p:cNvGraphicFramePr>
          <p:nvPr>
            <p:extLst>
              <p:ext uri="{D42A27DB-BD31-4B8C-83A1-F6EECF244321}">
                <p14:modId xmlns:p14="http://schemas.microsoft.com/office/powerpoint/2010/main" val="588826217"/>
              </p:ext>
            </p:extLst>
          </p:nvPr>
        </p:nvGraphicFramePr>
        <p:xfrm>
          <a:off x="1763690" y="1556792"/>
          <a:ext cx="6690287" cy="4537976"/>
        </p:xfrm>
        <a:graphic>
          <a:graphicData uri="http://schemas.openxmlformats.org/drawingml/2006/table">
            <a:tbl>
              <a:tblPr>
                <a:tableStyleId>{5C22544A-7EE6-4342-B048-85BDC9FD1C3A}</a:tableStyleId>
              </a:tblPr>
              <a:tblGrid>
                <a:gridCol w="2476291">
                  <a:extLst>
                    <a:ext uri="{9D8B030D-6E8A-4147-A177-3AD203B41FA5}">
                      <a16:colId xmlns:a16="http://schemas.microsoft.com/office/drawing/2014/main" val="20000"/>
                    </a:ext>
                  </a:extLst>
                </a:gridCol>
                <a:gridCol w="2476291">
                  <a:extLst>
                    <a:ext uri="{9D8B030D-6E8A-4147-A177-3AD203B41FA5}">
                      <a16:colId xmlns:a16="http://schemas.microsoft.com/office/drawing/2014/main" val="20001"/>
                    </a:ext>
                  </a:extLst>
                </a:gridCol>
                <a:gridCol w="579235">
                  <a:extLst>
                    <a:ext uri="{9D8B030D-6E8A-4147-A177-3AD203B41FA5}">
                      <a16:colId xmlns:a16="http://schemas.microsoft.com/office/drawing/2014/main" val="20002"/>
                    </a:ext>
                  </a:extLst>
                </a:gridCol>
                <a:gridCol w="579235">
                  <a:extLst>
                    <a:ext uri="{9D8B030D-6E8A-4147-A177-3AD203B41FA5}">
                      <a16:colId xmlns:a16="http://schemas.microsoft.com/office/drawing/2014/main" val="20003"/>
                    </a:ext>
                  </a:extLst>
                </a:gridCol>
                <a:gridCol w="579235">
                  <a:extLst>
                    <a:ext uri="{9D8B030D-6E8A-4147-A177-3AD203B41FA5}">
                      <a16:colId xmlns:a16="http://schemas.microsoft.com/office/drawing/2014/main" val="20004"/>
                    </a:ext>
                  </a:extLst>
                </a:gridCol>
              </a:tblGrid>
              <a:tr h="225828">
                <a:tc rowSpan="2">
                  <a:txBody>
                    <a:bodyPr/>
                    <a:lstStyle/>
                    <a:p>
                      <a:pPr marL="228600" algn="just">
                        <a:lnSpc>
                          <a:spcPct val="150000"/>
                        </a:lnSpc>
                        <a:spcAft>
                          <a:spcPts val="0"/>
                        </a:spcAft>
                      </a:pPr>
                      <a:r>
                        <a:rPr lang="cs-CZ" sz="1000" dirty="0">
                          <a:effectLst/>
                        </a:rPr>
                        <a:t>Hodnoticí kritérium</a:t>
                      </a:r>
                      <a:endParaRPr lang="cs-CZ" sz="1200" dirty="0">
                        <a:effectLst/>
                        <a:latin typeface="Times New Roman"/>
                        <a:ea typeface="Times New Roman"/>
                      </a:endParaRPr>
                    </a:p>
                  </a:txBody>
                  <a:tcPr marL="43911" marR="43911" marT="0" marB="0" anchor="ctr"/>
                </a:tc>
                <a:tc rowSpan="2">
                  <a:txBody>
                    <a:bodyPr/>
                    <a:lstStyle/>
                    <a:p>
                      <a:pPr marL="228600" algn="just">
                        <a:lnSpc>
                          <a:spcPct val="150000"/>
                        </a:lnSpc>
                        <a:spcAft>
                          <a:spcPts val="0"/>
                        </a:spcAft>
                      </a:pPr>
                      <a:r>
                        <a:rPr lang="cs-CZ" sz="1000">
                          <a:effectLst/>
                        </a:rPr>
                        <a:t>Ukazatel</a:t>
                      </a:r>
                      <a:endParaRPr lang="cs-CZ" sz="1200">
                        <a:effectLst/>
                        <a:latin typeface="Times New Roman"/>
                        <a:ea typeface="Times New Roman"/>
                      </a:endParaRPr>
                    </a:p>
                  </a:txBody>
                  <a:tcPr marL="43911" marR="43911" marT="0" marB="0" anchor="ctr"/>
                </a:tc>
                <a:tc gridSpan="3">
                  <a:txBody>
                    <a:bodyPr/>
                    <a:lstStyle/>
                    <a:p>
                      <a:pPr marL="228600" algn="ctr">
                        <a:lnSpc>
                          <a:spcPct val="150000"/>
                        </a:lnSpc>
                        <a:spcAft>
                          <a:spcPts val="0"/>
                        </a:spcAft>
                      </a:pPr>
                      <a:r>
                        <a:rPr lang="cs-CZ" sz="1000">
                          <a:effectLst/>
                        </a:rPr>
                        <a:t>Dodavatel</a:t>
                      </a:r>
                      <a:endParaRPr lang="cs-CZ" sz="1200">
                        <a:effectLst/>
                        <a:latin typeface="Times New Roman"/>
                        <a:ea typeface="Times New Roman"/>
                      </a:endParaRPr>
                    </a:p>
                  </a:txBody>
                  <a:tcPr marL="43911" marR="43911" marT="0" marB="0" anchor="b"/>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235237">
                <a:tc vMerge="1">
                  <a:txBody>
                    <a:bodyPr/>
                    <a:lstStyle/>
                    <a:p>
                      <a:endParaRPr lang="cs-CZ"/>
                    </a:p>
                  </a:txBody>
                  <a:tcPr/>
                </a:tc>
                <a:tc vMerge="1">
                  <a:txBody>
                    <a:bodyPr/>
                    <a:lstStyle/>
                    <a:p>
                      <a:endParaRPr lang="cs-CZ"/>
                    </a:p>
                  </a:txBody>
                  <a:tcPr/>
                </a:tc>
                <a:tc>
                  <a:txBody>
                    <a:bodyPr/>
                    <a:lstStyle/>
                    <a:p>
                      <a:pPr marL="228600" algn="just">
                        <a:lnSpc>
                          <a:spcPct val="150000"/>
                        </a:lnSpc>
                        <a:spcAft>
                          <a:spcPts val="0"/>
                        </a:spcAft>
                      </a:pPr>
                      <a:r>
                        <a:rPr lang="cs-CZ" sz="1000">
                          <a:effectLst/>
                        </a:rPr>
                        <a:t>X</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Y</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Z</a:t>
                      </a:r>
                      <a:endParaRPr lang="cs-CZ" sz="1200">
                        <a:effectLst/>
                        <a:latin typeface="Times New Roman"/>
                        <a:ea typeface="Times New Roman"/>
                      </a:endParaRPr>
                    </a:p>
                  </a:txBody>
                  <a:tcPr marL="43911" marR="43911" marT="0" marB="0" anchor="ctr"/>
                </a:tc>
                <a:extLst>
                  <a:ext uri="{0D108BD9-81ED-4DB2-BD59-A6C34878D82A}">
                    <a16:rowId xmlns:a16="http://schemas.microsoft.com/office/drawing/2014/main" val="10001"/>
                  </a:ext>
                </a:extLst>
              </a:tr>
              <a:tr h="301104">
                <a:tc rowSpan="2">
                  <a:txBody>
                    <a:bodyPr/>
                    <a:lstStyle/>
                    <a:p>
                      <a:pPr marL="228600">
                        <a:lnSpc>
                          <a:spcPct val="150000"/>
                        </a:lnSpc>
                        <a:spcAft>
                          <a:spcPts val="0"/>
                        </a:spcAft>
                      </a:pPr>
                      <a:r>
                        <a:rPr lang="cs-CZ" sz="1000" dirty="0">
                          <a:effectLst/>
                        </a:rPr>
                        <a:t>A. JAKOST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počet bezchybných dodávek</a:t>
                      </a:r>
                      <a:br>
                        <a:rPr lang="cs-CZ" sz="1000">
                          <a:effectLst/>
                        </a:rPr>
                      </a:br>
                      <a:r>
                        <a:rPr lang="cs-CZ" sz="1000">
                          <a:effectLst/>
                        </a:rPr>
                        <a:t>z celkového počtu 30</a:t>
                      </a:r>
                      <a:endParaRPr lang="cs-CZ" sz="900">
                        <a:effectLst/>
                        <a:latin typeface="Arial"/>
                        <a:ea typeface="Times New Roman"/>
                      </a:endParaRPr>
                    </a:p>
                  </a:txBody>
                  <a:tcPr marL="43911" marR="43911" marT="0" marB="0" anchor="ctr"/>
                </a:tc>
                <a:tc>
                  <a:txBody>
                    <a:bodyPr/>
                    <a:lstStyle/>
                    <a:p>
                      <a:pPr algn="l"/>
                      <a:r>
                        <a:rPr lang="cs-CZ" dirty="0">
                          <a:latin typeface="+mn-lt"/>
                        </a:rPr>
                        <a:t>28</a:t>
                      </a:r>
                    </a:p>
                  </a:txBody>
                  <a:tcPr marL="43911" marR="43911" marT="0" marB="0" anchor="ctr"/>
                </a:tc>
                <a:tc>
                  <a:txBody>
                    <a:bodyPr/>
                    <a:lstStyle/>
                    <a:p>
                      <a:pPr algn="l"/>
                      <a:r>
                        <a:rPr lang="cs-CZ" dirty="0">
                          <a:latin typeface="+mn-lt"/>
                        </a:rPr>
                        <a:t>29</a:t>
                      </a:r>
                    </a:p>
                  </a:txBody>
                  <a:tcPr marL="43911" marR="43911" marT="0" marB="0" anchor="ctr"/>
                </a:tc>
                <a:tc>
                  <a:txBody>
                    <a:bodyPr/>
                    <a:lstStyle/>
                    <a:p>
                      <a:pPr algn="l"/>
                      <a:r>
                        <a:rPr lang="cs-CZ" dirty="0">
                          <a:latin typeface="+mn-lt"/>
                        </a:rPr>
                        <a:t>30</a:t>
                      </a:r>
                    </a:p>
                  </a:txBody>
                  <a:tcPr marL="43911" marR="43911" marT="0" marB="0" anchor="ctr"/>
                </a:tc>
                <a:extLst>
                  <a:ext uri="{0D108BD9-81ED-4DB2-BD59-A6C34878D82A}">
                    <a16:rowId xmlns:a16="http://schemas.microsoft.com/office/drawing/2014/main" val="10002"/>
                  </a:ext>
                </a:extLst>
              </a:tr>
              <a:tr h="301104">
                <a:tc vMerge="1">
                  <a:txBody>
                    <a:bodyPr/>
                    <a:lstStyle/>
                    <a:p>
                      <a:endParaRPr lang="cs-CZ"/>
                    </a:p>
                  </a:txBody>
                  <a:tcPr/>
                </a:tc>
                <a:tc>
                  <a:txBody>
                    <a:bodyPr/>
                    <a:lstStyle/>
                    <a:p>
                      <a:pPr marL="228600" algn="just">
                        <a:spcAft>
                          <a:spcPts val="0"/>
                        </a:spcAft>
                      </a:pPr>
                      <a:r>
                        <a:rPr lang="cs-CZ" sz="1000" dirty="0">
                          <a:effectLst/>
                        </a:rPr>
                        <a:t>podíl v %</a:t>
                      </a:r>
                      <a:endParaRPr lang="cs-CZ" sz="900" dirty="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93,3</a:t>
                      </a:r>
                    </a:p>
                  </a:txBody>
                  <a:tcPr marL="9525" marR="9525" marT="9525" marB="0" anchor="ctr"/>
                </a:tc>
                <a:tc>
                  <a:txBody>
                    <a:bodyPr/>
                    <a:lstStyle/>
                    <a:p>
                      <a:pPr algn="l" fontAlgn="ctr"/>
                      <a:r>
                        <a:rPr lang="cs-CZ" sz="1800" b="0" i="0" u="none" strike="noStrike">
                          <a:solidFill>
                            <a:srgbClr val="000000"/>
                          </a:solidFill>
                          <a:effectLst/>
                          <a:latin typeface="+mn-lt"/>
                        </a:rPr>
                        <a:t>96,7</a:t>
                      </a:r>
                    </a:p>
                  </a:txBody>
                  <a:tcPr marL="9525" marR="9525" marT="9525" marB="0" anchor="ctr"/>
                </a:tc>
                <a:tc>
                  <a:txBody>
                    <a:bodyPr/>
                    <a:lstStyle/>
                    <a:p>
                      <a:pPr algn="l" fontAlgn="ctr"/>
                      <a:r>
                        <a:rPr lang="cs-CZ" sz="1800" b="0" i="0" u="none" strike="noStrike" dirty="0">
                          <a:solidFill>
                            <a:srgbClr val="000000"/>
                          </a:solidFill>
                          <a:effectLst/>
                          <a:latin typeface="+mn-lt"/>
                        </a:rPr>
                        <a:t>100</a:t>
                      </a:r>
                    </a:p>
                  </a:txBody>
                  <a:tcPr marL="9525" marR="9525" marT="9525" marB="0" anchor="ctr"/>
                </a:tc>
                <a:extLst>
                  <a:ext uri="{0D108BD9-81ED-4DB2-BD59-A6C34878D82A}">
                    <a16:rowId xmlns:a16="http://schemas.microsoft.com/office/drawing/2014/main" val="10003"/>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podíl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37,3</a:t>
                      </a:r>
                    </a:p>
                  </a:txBody>
                  <a:tcPr marL="9525" marR="9525" marT="9525" marB="0" anchor="ctr"/>
                </a:tc>
                <a:tc>
                  <a:txBody>
                    <a:bodyPr/>
                    <a:lstStyle/>
                    <a:p>
                      <a:pPr algn="l" fontAlgn="ctr"/>
                      <a:r>
                        <a:rPr lang="cs-CZ" sz="1800" b="0" i="0" u="none" strike="noStrike">
                          <a:solidFill>
                            <a:srgbClr val="000000"/>
                          </a:solidFill>
                          <a:effectLst/>
                          <a:latin typeface="+mn-lt"/>
                        </a:rPr>
                        <a:t>38,7</a:t>
                      </a:r>
                    </a:p>
                  </a:txBody>
                  <a:tcPr marL="9525" marR="9525" marT="9525" marB="0" anchor="ctr"/>
                </a:tc>
                <a:tc>
                  <a:txBody>
                    <a:bodyPr/>
                    <a:lstStyle/>
                    <a:p>
                      <a:pPr algn="l" fontAlgn="ctr"/>
                      <a:r>
                        <a:rPr lang="cs-CZ" sz="1800" b="0" i="0" u="none" strike="noStrike" dirty="0">
                          <a:solidFill>
                            <a:srgbClr val="000000"/>
                          </a:solidFill>
                          <a:effectLst/>
                          <a:latin typeface="+mn-lt"/>
                        </a:rPr>
                        <a:t>40</a:t>
                      </a:r>
                    </a:p>
                  </a:txBody>
                  <a:tcPr marL="9525" marR="9525" marT="9525" marB="0" anchor="ctr"/>
                </a:tc>
                <a:extLst>
                  <a:ext uri="{0D108BD9-81ED-4DB2-BD59-A6C34878D82A}">
                    <a16:rowId xmlns:a16="http://schemas.microsoft.com/office/drawing/2014/main" val="10004"/>
                  </a:ext>
                </a:extLst>
              </a:tr>
              <a:tr h="451655">
                <a:tc rowSpan="2">
                  <a:txBody>
                    <a:bodyPr/>
                    <a:lstStyle/>
                    <a:p>
                      <a:pPr marL="228600">
                        <a:lnSpc>
                          <a:spcPct val="150000"/>
                        </a:lnSpc>
                        <a:spcAft>
                          <a:spcPts val="0"/>
                        </a:spcAft>
                      </a:pPr>
                      <a:r>
                        <a:rPr lang="cs-CZ" sz="1000" dirty="0">
                          <a:effectLst/>
                        </a:rPr>
                        <a:t>B. CENA</a:t>
                      </a:r>
                      <a:br>
                        <a:rPr lang="cs-CZ" sz="1000" dirty="0">
                          <a:effectLst/>
                        </a:rPr>
                      </a:br>
                      <a:r>
                        <a:rPr lang="cs-CZ" sz="1000" dirty="0">
                          <a:effectLst/>
                        </a:rPr>
                        <a:t>(váha 20)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dirty="0">
                          <a:effectLst/>
                        </a:rPr>
                        <a:t>průměrná cena za posledních třicet dodávek v Kč</a:t>
                      </a:r>
                      <a:endParaRPr lang="cs-CZ" sz="900" dirty="0">
                        <a:effectLst/>
                        <a:latin typeface="Arial"/>
                        <a:ea typeface="Times New Roman"/>
                      </a:endParaRPr>
                    </a:p>
                  </a:txBody>
                  <a:tcPr marL="43911" marR="43911" marT="0" marB="0" anchor="ctr"/>
                </a:tc>
                <a:tc>
                  <a:txBody>
                    <a:bodyPr/>
                    <a:lstStyle/>
                    <a:p>
                      <a:pPr algn="l"/>
                      <a:r>
                        <a:rPr lang="cs-CZ" dirty="0">
                          <a:latin typeface="+mn-lt"/>
                        </a:rPr>
                        <a:t>35</a:t>
                      </a:r>
                    </a:p>
                  </a:txBody>
                  <a:tcPr marL="43911" marR="43911" marT="0" marB="0" anchor="ctr"/>
                </a:tc>
                <a:tc>
                  <a:txBody>
                    <a:bodyPr/>
                    <a:lstStyle/>
                    <a:p>
                      <a:pPr algn="l"/>
                      <a:r>
                        <a:rPr lang="cs-CZ" dirty="0">
                          <a:latin typeface="+mn-lt"/>
                        </a:rPr>
                        <a:t>37</a:t>
                      </a:r>
                    </a:p>
                  </a:txBody>
                  <a:tcPr marL="43911" marR="43911" marT="0" marB="0" anchor="ctr"/>
                </a:tc>
                <a:tc>
                  <a:txBody>
                    <a:bodyPr/>
                    <a:lstStyle/>
                    <a:p>
                      <a:pPr algn="l"/>
                      <a:r>
                        <a:rPr lang="cs-CZ" dirty="0">
                          <a:latin typeface="+mn-lt"/>
                        </a:rPr>
                        <a:t>36</a:t>
                      </a:r>
                    </a:p>
                  </a:txBody>
                  <a:tcPr marL="43911" marR="43911" marT="0" marB="0" anchor="ctr"/>
                </a:tc>
                <a:extLst>
                  <a:ext uri="{0D108BD9-81ED-4DB2-BD59-A6C34878D82A}">
                    <a16:rowId xmlns:a16="http://schemas.microsoft.com/office/drawing/2014/main" val="10005"/>
                  </a:ext>
                </a:extLst>
              </a:tr>
              <a:tr h="451655">
                <a:tc vMerge="1">
                  <a:txBody>
                    <a:bodyPr/>
                    <a:lstStyle/>
                    <a:p>
                      <a:endParaRPr lang="cs-CZ"/>
                    </a:p>
                  </a:txBody>
                  <a:tcPr/>
                </a:tc>
                <a:tc>
                  <a:txBody>
                    <a:bodyPr/>
                    <a:lstStyle/>
                    <a:p>
                      <a:pPr marL="228600" algn="just">
                        <a:spcAft>
                          <a:spcPts val="0"/>
                        </a:spcAft>
                      </a:pPr>
                      <a:r>
                        <a:rPr lang="cs-CZ" sz="1000">
                          <a:effectLst/>
                        </a:rPr>
                        <a:t> </a:t>
                      </a:r>
                      <a:endParaRPr lang="cs-CZ" sz="900">
                        <a:effectLst/>
                      </a:endParaRPr>
                    </a:p>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dirty="0">
                          <a:solidFill>
                            <a:srgbClr val="000000"/>
                          </a:solidFill>
                          <a:effectLst/>
                          <a:latin typeface="+mn-lt"/>
                        </a:rPr>
                        <a:t>94,6</a:t>
                      </a:r>
                    </a:p>
                  </a:txBody>
                  <a:tcPr marL="9525" marR="9525" marT="9525" marB="0" anchor="ctr"/>
                </a:tc>
                <a:tc>
                  <a:txBody>
                    <a:bodyPr/>
                    <a:lstStyle/>
                    <a:p>
                      <a:pPr algn="l" fontAlgn="ctr"/>
                      <a:r>
                        <a:rPr lang="cs-CZ" sz="1800" b="0" i="0" u="none" strike="noStrike" dirty="0">
                          <a:solidFill>
                            <a:srgbClr val="000000"/>
                          </a:solidFill>
                          <a:effectLst/>
                          <a:latin typeface="+mn-lt"/>
                        </a:rPr>
                        <a:t>97,2</a:t>
                      </a:r>
                    </a:p>
                  </a:txBody>
                  <a:tcPr marL="9525" marR="9525" marT="9525" marB="0" anchor="ctr"/>
                </a:tc>
                <a:extLst>
                  <a:ext uri="{0D108BD9-81ED-4DB2-BD59-A6C34878D82A}">
                    <a16:rowId xmlns:a16="http://schemas.microsoft.com/office/drawing/2014/main" val="10006"/>
                  </a:ext>
                </a:extLst>
              </a:tr>
              <a:tr h="451655">
                <a:tc>
                  <a:txBody>
                    <a:bodyPr/>
                    <a:lstStyle/>
                    <a:p>
                      <a:pPr marL="228600" algn="just">
                        <a:lnSpc>
                          <a:spcPct val="150000"/>
                        </a:lnSpc>
                        <a:spcAft>
                          <a:spcPts val="0"/>
                        </a:spcAft>
                      </a:pPr>
                      <a:r>
                        <a:rPr lang="cs-CZ" sz="1000" dirty="0">
                          <a:effectLst/>
                        </a:rPr>
                        <a:t>BODY </a:t>
                      </a:r>
                      <a:endParaRPr lang="cs-CZ" sz="1200" dirty="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endParaRPr>
                    </a:p>
                    <a:p>
                      <a:pPr marL="228600" algn="just">
                        <a:lnSpc>
                          <a:spcPct val="150000"/>
                        </a:lnSpc>
                        <a:spcAft>
                          <a:spcPts val="0"/>
                        </a:spcAft>
                      </a:pPr>
                      <a:r>
                        <a:rPr lang="cs-CZ" sz="1000">
                          <a:effectLst/>
                        </a:rPr>
                        <a:t> </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20</a:t>
                      </a:r>
                    </a:p>
                  </a:txBody>
                  <a:tcPr marL="9525" marR="9525" marT="9525" marB="0" anchor="ctr"/>
                </a:tc>
                <a:tc>
                  <a:txBody>
                    <a:bodyPr/>
                    <a:lstStyle/>
                    <a:p>
                      <a:pPr algn="l" fontAlgn="ctr"/>
                      <a:r>
                        <a:rPr lang="cs-CZ" sz="1800" b="0" i="0" u="none" strike="noStrike">
                          <a:solidFill>
                            <a:srgbClr val="000000"/>
                          </a:solidFill>
                          <a:effectLst/>
                          <a:latin typeface="+mn-lt"/>
                        </a:rPr>
                        <a:t>18,9</a:t>
                      </a:r>
                    </a:p>
                  </a:txBody>
                  <a:tcPr marL="9525" marR="9525" marT="9525" marB="0" anchor="ctr"/>
                </a:tc>
                <a:tc>
                  <a:txBody>
                    <a:bodyPr/>
                    <a:lstStyle/>
                    <a:p>
                      <a:pPr algn="l" fontAlgn="ctr"/>
                      <a:r>
                        <a:rPr lang="cs-CZ" sz="1800" b="0" i="0" u="none" strike="noStrike" dirty="0">
                          <a:solidFill>
                            <a:srgbClr val="000000"/>
                          </a:solidFill>
                          <a:effectLst/>
                          <a:latin typeface="+mn-lt"/>
                        </a:rPr>
                        <a:t>19,4</a:t>
                      </a:r>
                    </a:p>
                  </a:txBody>
                  <a:tcPr marL="9525" marR="9525" marT="9525" marB="0" anchor="ctr"/>
                </a:tc>
                <a:extLst>
                  <a:ext uri="{0D108BD9-81ED-4DB2-BD59-A6C34878D82A}">
                    <a16:rowId xmlns:a16="http://schemas.microsoft.com/office/drawing/2014/main" val="10007"/>
                  </a:ext>
                </a:extLst>
              </a:tr>
              <a:tr h="602207">
                <a:tc rowSpan="2">
                  <a:txBody>
                    <a:bodyPr/>
                    <a:lstStyle/>
                    <a:p>
                      <a:pPr marL="228600">
                        <a:lnSpc>
                          <a:spcPct val="150000"/>
                        </a:lnSpc>
                        <a:spcAft>
                          <a:spcPts val="0"/>
                        </a:spcAft>
                      </a:pPr>
                      <a:r>
                        <a:rPr lang="cs-CZ" sz="1000" dirty="0">
                          <a:effectLst/>
                        </a:rPr>
                        <a:t>C. SPOLEHLIVOST</a:t>
                      </a:r>
                      <a:br>
                        <a:rPr lang="cs-CZ" sz="1000" dirty="0">
                          <a:effectLst/>
                        </a:rPr>
                      </a:br>
                      <a:r>
                        <a:rPr lang="cs-CZ" sz="1000" dirty="0">
                          <a:effectLst/>
                        </a:rPr>
                        <a:t>(váha 40)</a:t>
                      </a:r>
                      <a:endParaRPr lang="cs-CZ" sz="1200" dirty="0">
                        <a:effectLst/>
                        <a:latin typeface="Times New Roman"/>
                        <a:ea typeface="Times New Roman"/>
                      </a:endParaRPr>
                    </a:p>
                  </a:txBody>
                  <a:tcPr marL="43911" marR="43911" marT="0" marB="0" anchor="ctr"/>
                </a:tc>
                <a:tc>
                  <a:txBody>
                    <a:bodyPr/>
                    <a:lstStyle/>
                    <a:p>
                      <a:pPr marL="228600" algn="just">
                        <a:spcAft>
                          <a:spcPts val="0"/>
                        </a:spcAft>
                      </a:pPr>
                      <a:r>
                        <a:rPr lang="cs-CZ" sz="1000">
                          <a:effectLst/>
                        </a:rPr>
                        <a:t>Celková překročená dodací lhůta</a:t>
                      </a:r>
                      <a:br>
                        <a:rPr lang="cs-CZ" sz="1000">
                          <a:effectLst/>
                        </a:rPr>
                      </a:br>
                      <a:r>
                        <a:rPr lang="cs-CZ" sz="1000">
                          <a:effectLst/>
                        </a:rPr>
                        <a:t>za posledních 30 dodávek ve dnech</a:t>
                      </a:r>
                      <a:endParaRPr lang="cs-CZ" sz="900">
                        <a:effectLst/>
                        <a:latin typeface="Arial"/>
                        <a:ea typeface="Times New Roman"/>
                      </a:endParaRPr>
                    </a:p>
                  </a:txBody>
                  <a:tcPr marL="43911" marR="43911" marT="0" marB="0" anchor="ctr"/>
                </a:tc>
                <a:tc>
                  <a:txBody>
                    <a:bodyPr/>
                    <a:lstStyle/>
                    <a:p>
                      <a:pPr algn="l"/>
                      <a:r>
                        <a:rPr lang="cs-CZ" dirty="0">
                          <a:latin typeface="+mn-lt"/>
                        </a:rPr>
                        <a:t>15</a:t>
                      </a:r>
                    </a:p>
                  </a:txBody>
                  <a:tcPr marL="43911" marR="43911" marT="0" marB="0" anchor="ctr"/>
                </a:tc>
                <a:tc>
                  <a:txBody>
                    <a:bodyPr/>
                    <a:lstStyle/>
                    <a:p>
                      <a:pPr algn="l"/>
                      <a:r>
                        <a:rPr lang="cs-CZ" dirty="0">
                          <a:latin typeface="+mn-lt"/>
                        </a:rPr>
                        <a:t>13</a:t>
                      </a:r>
                    </a:p>
                  </a:txBody>
                  <a:tcPr marL="43911" marR="43911" marT="0" marB="0" anchor="ctr"/>
                </a:tc>
                <a:tc>
                  <a:txBody>
                    <a:bodyPr/>
                    <a:lstStyle/>
                    <a:p>
                      <a:pPr algn="l"/>
                      <a:r>
                        <a:rPr lang="cs-CZ" dirty="0">
                          <a:latin typeface="+mn-lt"/>
                        </a:rPr>
                        <a:t>16</a:t>
                      </a:r>
                    </a:p>
                  </a:txBody>
                  <a:tcPr marL="43911" marR="43911" marT="0" marB="0" anchor="ctr"/>
                </a:tc>
                <a:extLst>
                  <a:ext uri="{0D108BD9-81ED-4DB2-BD59-A6C34878D82A}">
                    <a16:rowId xmlns:a16="http://schemas.microsoft.com/office/drawing/2014/main" val="10008"/>
                  </a:ext>
                </a:extLst>
              </a:tr>
              <a:tr h="451655">
                <a:tc vMerge="1">
                  <a:txBody>
                    <a:bodyPr/>
                    <a:lstStyle/>
                    <a:p>
                      <a:endParaRPr lang="cs-CZ"/>
                    </a:p>
                  </a:txBody>
                  <a:tcPr/>
                </a:tc>
                <a:tc>
                  <a:txBody>
                    <a:bodyPr/>
                    <a:lstStyle/>
                    <a:p>
                      <a:pPr marL="228600" algn="just">
                        <a:spcAft>
                          <a:spcPts val="0"/>
                        </a:spcAft>
                      </a:pPr>
                      <a:r>
                        <a:rPr lang="cs-CZ" sz="1000">
                          <a:effectLst/>
                        </a:rPr>
                        <a:t>reciproční index</a:t>
                      </a:r>
                      <a:endParaRPr lang="cs-CZ" sz="900">
                        <a:effectLst/>
                        <a:latin typeface="Arial"/>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86,7</a:t>
                      </a:r>
                    </a:p>
                  </a:txBody>
                  <a:tcPr marL="9525" marR="9525" marT="9525" marB="0" anchor="ctr"/>
                </a:tc>
                <a:tc>
                  <a:txBody>
                    <a:bodyPr/>
                    <a:lstStyle/>
                    <a:p>
                      <a:pPr algn="l" fontAlgn="ctr"/>
                      <a:r>
                        <a:rPr lang="cs-CZ" sz="1800" b="0" i="0" u="none" strike="noStrike">
                          <a:solidFill>
                            <a:srgbClr val="000000"/>
                          </a:solidFill>
                          <a:effectLst/>
                          <a:latin typeface="+mn-lt"/>
                        </a:rPr>
                        <a:t>100</a:t>
                      </a:r>
                    </a:p>
                  </a:txBody>
                  <a:tcPr marL="9525" marR="9525" marT="9525" marB="0" anchor="ctr"/>
                </a:tc>
                <a:tc>
                  <a:txBody>
                    <a:bodyPr/>
                    <a:lstStyle/>
                    <a:p>
                      <a:pPr algn="l" fontAlgn="ctr"/>
                      <a:r>
                        <a:rPr lang="cs-CZ" sz="1800" b="0" i="0" u="none" strike="noStrike" dirty="0">
                          <a:solidFill>
                            <a:srgbClr val="000000"/>
                          </a:solidFill>
                          <a:effectLst/>
                          <a:latin typeface="+mn-lt"/>
                        </a:rPr>
                        <a:t>81,3</a:t>
                      </a:r>
                    </a:p>
                  </a:txBody>
                  <a:tcPr marL="9525" marR="9525" marT="9525" marB="0" anchor="ctr"/>
                </a:tc>
                <a:extLst>
                  <a:ext uri="{0D108BD9-81ED-4DB2-BD59-A6C34878D82A}">
                    <a16:rowId xmlns:a16="http://schemas.microsoft.com/office/drawing/2014/main" val="10009"/>
                  </a:ext>
                </a:extLst>
              </a:tr>
              <a:tr h="301104">
                <a:tc>
                  <a:txBody>
                    <a:bodyPr/>
                    <a:lstStyle/>
                    <a:p>
                      <a:pPr marL="228600" algn="just">
                        <a:lnSpc>
                          <a:spcPct val="150000"/>
                        </a:lnSpc>
                        <a:spcAft>
                          <a:spcPts val="0"/>
                        </a:spcAft>
                      </a:pPr>
                      <a:r>
                        <a:rPr lang="cs-CZ" sz="1000">
                          <a:effectLst/>
                        </a:rPr>
                        <a:t>BODY </a:t>
                      </a:r>
                      <a:endParaRPr lang="cs-CZ" sz="1200">
                        <a:effectLst/>
                        <a:latin typeface="Times New Roman"/>
                        <a:ea typeface="Times New Roman"/>
                      </a:endParaRPr>
                    </a:p>
                  </a:txBody>
                  <a:tcPr marL="43911" marR="43911" marT="0" marB="0" anchor="ctr"/>
                </a:tc>
                <a:tc>
                  <a:txBody>
                    <a:bodyPr/>
                    <a:lstStyle/>
                    <a:p>
                      <a:pPr marL="228600" algn="just">
                        <a:lnSpc>
                          <a:spcPct val="150000"/>
                        </a:lnSpc>
                        <a:spcAft>
                          <a:spcPts val="0"/>
                        </a:spcAft>
                      </a:pPr>
                      <a:r>
                        <a:rPr lang="cs-CZ" sz="1000">
                          <a:effectLst/>
                        </a:rPr>
                        <a:t>index krát váha</a:t>
                      </a:r>
                      <a:endParaRPr lang="cs-CZ" sz="1200">
                        <a:effectLst/>
                        <a:latin typeface="Times New Roman"/>
                        <a:ea typeface="Times New Roman"/>
                      </a:endParaRPr>
                    </a:p>
                  </a:txBody>
                  <a:tcPr marL="43911" marR="43911" marT="0" marB="0" anchor="ctr"/>
                </a:tc>
                <a:tc>
                  <a:txBody>
                    <a:bodyPr/>
                    <a:lstStyle/>
                    <a:p>
                      <a:pPr algn="l" fontAlgn="ctr"/>
                      <a:r>
                        <a:rPr lang="cs-CZ" sz="1800" b="0" i="0" u="none" strike="noStrike">
                          <a:solidFill>
                            <a:srgbClr val="000000"/>
                          </a:solidFill>
                          <a:effectLst/>
                          <a:latin typeface="+mn-lt"/>
                        </a:rPr>
                        <a:t>34,7</a:t>
                      </a:r>
                    </a:p>
                  </a:txBody>
                  <a:tcPr marL="9525" marR="9525" marT="9525" marB="0" anchor="ctr"/>
                </a:tc>
                <a:tc>
                  <a:txBody>
                    <a:bodyPr/>
                    <a:lstStyle/>
                    <a:p>
                      <a:pPr algn="l" fontAlgn="ctr"/>
                      <a:r>
                        <a:rPr lang="cs-CZ" sz="1800" b="0" i="0" u="none" strike="noStrike">
                          <a:solidFill>
                            <a:srgbClr val="000000"/>
                          </a:solidFill>
                          <a:effectLst/>
                          <a:latin typeface="+mn-lt"/>
                        </a:rPr>
                        <a:t>40</a:t>
                      </a:r>
                    </a:p>
                  </a:txBody>
                  <a:tcPr marL="9525" marR="9525" marT="9525" marB="0" anchor="ctr"/>
                </a:tc>
                <a:tc>
                  <a:txBody>
                    <a:bodyPr/>
                    <a:lstStyle/>
                    <a:p>
                      <a:pPr algn="l" fontAlgn="ctr"/>
                      <a:r>
                        <a:rPr lang="cs-CZ" sz="1800" b="0" i="0" u="none" strike="noStrike" dirty="0">
                          <a:solidFill>
                            <a:srgbClr val="000000"/>
                          </a:solidFill>
                          <a:effectLst/>
                          <a:latin typeface="+mn-lt"/>
                        </a:rPr>
                        <a:t>32,5</a:t>
                      </a:r>
                    </a:p>
                  </a:txBody>
                  <a:tcPr marL="9525" marR="9525" marT="9525" marB="0" anchor="ctr"/>
                </a:tc>
                <a:extLst>
                  <a:ext uri="{0D108BD9-81ED-4DB2-BD59-A6C34878D82A}">
                    <a16:rowId xmlns:a16="http://schemas.microsoft.com/office/drawing/2014/main" val="10010"/>
                  </a:ext>
                </a:extLst>
              </a:tr>
              <a:tr h="451655">
                <a:tc gridSpan="2">
                  <a:txBody>
                    <a:bodyPr/>
                    <a:lstStyle/>
                    <a:p>
                      <a:pPr marL="228600" algn="just">
                        <a:lnSpc>
                          <a:spcPct val="150000"/>
                        </a:lnSpc>
                        <a:spcAft>
                          <a:spcPts val="0"/>
                        </a:spcAft>
                      </a:pPr>
                      <a:r>
                        <a:rPr lang="cs-CZ" sz="1000" b="1" dirty="0">
                          <a:effectLst/>
                        </a:rPr>
                        <a:t>CELKOVÉ HODNOCENÍ</a:t>
                      </a:r>
                      <a:endParaRPr lang="cs-CZ" sz="1200" b="1" dirty="0">
                        <a:effectLst/>
                        <a:latin typeface="Times New Roman"/>
                        <a:ea typeface="Times New Roman"/>
                      </a:endParaRPr>
                    </a:p>
                  </a:txBody>
                  <a:tcPr marL="43911" marR="43911" marT="0" marB="0" anchor="ctr"/>
                </a:tc>
                <a:tc hMerge="1">
                  <a:txBody>
                    <a:bodyPr/>
                    <a:lstStyle/>
                    <a:p>
                      <a:endParaRPr lang="cs-CZ"/>
                    </a:p>
                  </a:txBody>
                  <a:tcPr/>
                </a:tc>
                <a:tc>
                  <a:txBody>
                    <a:bodyPr/>
                    <a:lstStyle/>
                    <a:p>
                      <a:pPr algn="r" fontAlgn="ctr"/>
                      <a:r>
                        <a:rPr lang="cs-CZ" sz="1800" b="1" i="0" u="none" strike="noStrike" dirty="0">
                          <a:solidFill>
                            <a:srgbClr val="000000"/>
                          </a:solidFill>
                          <a:effectLst/>
                          <a:latin typeface="Arial"/>
                        </a:rPr>
                        <a:t>92</a:t>
                      </a:r>
                    </a:p>
                  </a:txBody>
                  <a:tcPr marL="9525" marR="9525" marT="9525" marB="0" anchor="ctr"/>
                </a:tc>
                <a:tc>
                  <a:txBody>
                    <a:bodyPr/>
                    <a:lstStyle/>
                    <a:p>
                      <a:pPr algn="r" fontAlgn="ctr"/>
                      <a:r>
                        <a:rPr lang="cs-CZ" sz="1800" b="1" i="0" u="none" strike="noStrike" dirty="0">
                          <a:solidFill>
                            <a:srgbClr val="000000"/>
                          </a:solidFill>
                          <a:effectLst/>
                          <a:latin typeface="Arial"/>
                        </a:rPr>
                        <a:t>97,6</a:t>
                      </a:r>
                    </a:p>
                  </a:txBody>
                  <a:tcPr marL="9525" marR="9525" marT="9525" marB="0" anchor="ctr"/>
                </a:tc>
                <a:tc>
                  <a:txBody>
                    <a:bodyPr/>
                    <a:lstStyle/>
                    <a:p>
                      <a:pPr algn="r" fontAlgn="ctr"/>
                      <a:r>
                        <a:rPr lang="cs-CZ" sz="1800" b="1" i="0" u="none" strike="noStrike" dirty="0">
                          <a:solidFill>
                            <a:srgbClr val="000000"/>
                          </a:solidFill>
                          <a:effectLst/>
                          <a:latin typeface="Arial"/>
                        </a:rPr>
                        <a:t>91,9</a:t>
                      </a:r>
                    </a:p>
                  </a:txBody>
                  <a:tcPr marL="9525" marR="9525" marT="9525"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205057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2529" name="Nadpis 1"/>
          <p:cNvSpPr>
            <a:spLocks noGrp="1"/>
          </p:cNvSpPr>
          <p:nvPr>
            <p:ph type="title"/>
          </p:nvPr>
        </p:nvSpPr>
        <p:spPr/>
        <p:txBody>
          <a:bodyPr/>
          <a:lstStyle/>
          <a:p>
            <a:r>
              <a:rPr lang="cs-CZ" b="1" dirty="0"/>
              <a:t>Semestrální práce (4/4)</a:t>
            </a:r>
          </a:p>
        </p:txBody>
      </p:sp>
      <p:sp>
        <p:nvSpPr>
          <p:cNvPr id="3" name="Zástupný symbol pro obsah 2"/>
          <p:cNvSpPr>
            <a:spLocks noGrp="1"/>
          </p:cNvSpPr>
          <p:nvPr>
            <p:ph idx="1"/>
          </p:nvPr>
        </p:nvSpPr>
        <p:spPr/>
        <p:txBody>
          <a:bodyPr rtlCol="0">
            <a:normAutofit lnSpcReduction="10000"/>
          </a:bodyPr>
          <a:lstStyle/>
          <a:p>
            <a:r>
              <a:rPr lang="cs-CZ" b="1" dirty="0"/>
              <a:t>Výběr tématu: od 05.10.2021 00:00  do 07.01.2022 23:59 VÝHRADNĚ přes IS MVŠO: </a:t>
            </a:r>
            <a:r>
              <a:rPr lang="cs-CZ" b="1" dirty="0" err="1"/>
              <a:t>Sem.prace</a:t>
            </a:r>
            <a:r>
              <a:rPr lang="cs-CZ" b="1" dirty="0"/>
              <a:t>-XLM</a:t>
            </a:r>
            <a:endParaRPr lang="cs-CZ" dirty="0"/>
          </a:p>
          <a:p>
            <a:pPr marL="0" indent="0">
              <a:buNone/>
            </a:pPr>
            <a:r>
              <a:rPr lang="cs-CZ" b="1" dirty="0"/>
              <a:t> </a:t>
            </a:r>
            <a:endParaRPr lang="cs-CZ" dirty="0"/>
          </a:p>
          <a:p>
            <a:r>
              <a:rPr lang="cs-CZ" b="1" dirty="0"/>
              <a:t>Odevzdání práce: OD 05.10.2021 00:00 do 07.01. 2022 do 23:59h vložit VÝHRADNĚ přes IS MVŠO: </a:t>
            </a:r>
            <a:r>
              <a:rPr lang="cs-CZ" b="1" dirty="0" err="1"/>
              <a:t>Sem.prace</a:t>
            </a:r>
            <a:r>
              <a:rPr lang="cs-CZ" b="1" dirty="0"/>
              <a:t>-XLM. Opravný termín odevzdání práce: do 14.01.2022 23:59.</a:t>
            </a:r>
            <a:endParaRPr lang="cs-CZ" dirty="0"/>
          </a:p>
          <a:p>
            <a:r>
              <a:rPr lang="cs-CZ" b="1" dirty="0"/>
              <a:t> </a:t>
            </a:r>
            <a:endParaRPr lang="cs-CZ" dirty="0"/>
          </a:p>
          <a:p>
            <a:endParaRPr lang="cs-CZ" dirty="0"/>
          </a:p>
          <a:p>
            <a:pPr marL="0" indent="0">
              <a:buNone/>
            </a:pPr>
            <a:endParaRPr lang="cs-CZ" dirty="0"/>
          </a:p>
        </p:txBody>
      </p:sp>
    </p:spTree>
    <p:extLst>
      <p:ext uri="{BB962C8B-B14F-4D97-AF65-F5344CB8AC3E}">
        <p14:creationId xmlns:p14="http://schemas.microsoft.com/office/powerpoint/2010/main" val="319039008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Případová studie (1/2)</a:t>
            </a:r>
          </a:p>
        </p:txBody>
      </p:sp>
      <p:sp>
        <p:nvSpPr>
          <p:cNvPr id="3" name="Zástupný symbol pro obsah 2"/>
          <p:cNvSpPr>
            <a:spLocks noGrp="1"/>
          </p:cNvSpPr>
          <p:nvPr>
            <p:ph idx="1"/>
          </p:nvPr>
        </p:nvSpPr>
        <p:spPr/>
        <p:txBody>
          <a:bodyPr>
            <a:normAutofit fontScale="70000" lnSpcReduction="20000"/>
          </a:bodyPr>
          <a:lstStyle/>
          <a:p>
            <a:pPr marL="0" indent="0">
              <a:buNone/>
            </a:pPr>
            <a:r>
              <a:rPr lang="cs-CZ" dirty="0"/>
              <a:t>Vyhodnoťte a zvolte dodavatele konkrétního materiálového prvku.</a:t>
            </a:r>
          </a:p>
          <a:p>
            <a:pPr marL="0" indent="0">
              <a:buNone/>
            </a:pPr>
            <a:r>
              <a:rPr lang="cs-CZ" dirty="0"/>
              <a:t>Realizujte především následující kroky:</a:t>
            </a:r>
          </a:p>
          <a:p>
            <a:pPr marL="514350" indent="-514350">
              <a:buFont typeface="+mj-lt"/>
              <a:buAutoNum type="arabicPeriod"/>
            </a:pPr>
            <a:r>
              <a:rPr lang="cs-CZ" dirty="0"/>
              <a:t>	Popište jeden materiálový prvek, který plánujete kupovat opakovaně.</a:t>
            </a:r>
          </a:p>
          <a:p>
            <a:pPr marL="514350" indent="-514350">
              <a:buFont typeface="+mj-lt"/>
              <a:buAutoNum type="arabicPeriod"/>
            </a:pPr>
            <a:r>
              <a:rPr lang="cs-CZ" dirty="0"/>
              <a:t>Sestavte kritéria hodnocení a určete jejich váhu. Svůj výběr zdůvodněte.</a:t>
            </a:r>
          </a:p>
          <a:p>
            <a:pPr marL="514350" indent="-514350">
              <a:buFont typeface="+mj-lt"/>
              <a:buAutoNum type="arabicPeriod"/>
            </a:pPr>
            <a:r>
              <a:rPr lang="cs-CZ" dirty="0"/>
              <a:t>	Najděte minimálně tři potenciální dodavatele materiálu na trhu.</a:t>
            </a:r>
          </a:p>
          <a:p>
            <a:pPr marL="514350" indent="-514350">
              <a:buFont typeface="+mj-lt"/>
              <a:buAutoNum type="arabicPeriod"/>
            </a:pPr>
            <a:r>
              <a:rPr lang="cs-CZ" dirty="0"/>
              <a:t>Vyhodnoťte dle stanovených kritérií pomocí </a:t>
            </a:r>
            <a:r>
              <a:rPr lang="cs-CZ" dirty="0" err="1"/>
              <a:t>scoring</a:t>
            </a:r>
            <a:r>
              <a:rPr lang="cs-CZ" dirty="0"/>
              <a:t> modelu.</a:t>
            </a:r>
          </a:p>
          <a:p>
            <a:pPr marL="514350" indent="-514350">
              <a:buFont typeface="+mj-lt"/>
              <a:buAutoNum type="arabicPeriod"/>
            </a:pPr>
            <a:r>
              <a:rPr lang="cs-CZ" dirty="0"/>
              <a:t>Vyberte nejvhodnějšího dodavatele.</a:t>
            </a:r>
          </a:p>
          <a:p>
            <a:pPr marL="514350" indent="-514350">
              <a:buFont typeface="+mj-lt"/>
              <a:buAutoNum type="arabicPeriod"/>
            </a:pPr>
            <a:r>
              <a:rPr lang="cs-CZ" dirty="0"/>
              <a:t>Vyberte objednací systém. Svoji volbu zdůvodněte.</a:t>
            </a:r>
          </a:p>
          <a:p>
            <a:endParaRPr lang="cs-CZ" dirty="0"/>
          </a:p>
          <a:p>
            <a:pPr marL="0" indent="0">
              <a:buNone/>
            </a:pPr>
            <a:endParaRPr lang="cs-CZ" dirty="0"/>
          </a:p>
        </p:txBody>
      </p:sp>
    </p:spTree>
    <p:extLst>
      <p:ext uri="{BB962C8B-B14F-4D97-AF65-F5344CB8AC3E}">
        <p14:creationId xmlns:p14="http://schemas.microsoft.com/office/powerpoint/2010/main" val="1281529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Případová studie- termíny (2/2)</a:t>
            </a:r>
          </a:p>
        </p:txBody>
      </p:sp>
      <p:sp>
        <p:nvSpPr>
          <p:cNvPr id="3" name="Zástupný symbol pro obsah 2"/>
          <p:cNvSpPr>
            <a:spLocks noGrp="1"/>
          </p:cNvSpPr>
          <p:nvPr>
            <p:ph idx="1"/>
          </p:nvPr>
        </p:nvSpPr>
        <p:spPr/>
        <p:txBody>
          <a:bodyPr/>
          <a:lstStyle/>
          <a:p>
            <a:r>
              <a:rPr lang="cs-CZ" b="1" dirty="0"/>
              <a:t>Přihlášení ke skupině</a:t>
            </a:r>
            <a:r>
              <a:rPr lang="cs-CZ" dirty="0"/>
              <a:t>: IS MVŠO-PS-XLM - Případová studie XLM -D/F/E/G/H, od 04.10. do 05.12.</a:t>
            </a:r>
          </a:p>
          <a:p>
            <a:r>
              <a:rPr lang="cs-CZ" b="1" dirty="0"/>
              <a:t>Odevzdání: do 05.12.,</a:t>
            </a:r>
          </a:p>
          <a:p>
            <a:r>
              <a:rPr lang="cs-CZ" b="1" dirty="0"/>
              <a:t>Zpětná vazba: 15.12.2021</a:t>
            </a:r>
          </a:p>
          <a:p>
            <a:r>
              <a:rPr lang="cs-CZ" b="1" dirty="0"/>
              <a:t>Obhájoba:04.01.</a:t>
            </a:r>
          </a:p>
        </p:txBody>
      </p:sp>
    </p:spTree>
    <p:extLst>
      <p:ext uri="{BB962C8B-B14F-4D97-AF65-F5344CB8AC3E}">
        <p14:creationId xmlns:p14="http://schemas.microsoft.com/office/powerpoint/2010/main" val="2274926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Zápočtová písemka</a:t>
            </a:r>
          </a:p>
        </p:txBody>
      </p:sp>
      <p:sp>
        <p:nvSpPr>
          <p:cNvPr id="3" name="Zástupný symbol pro obsah 2"/>
          <p:cNvSpPr>
            <a:spLocks noGrp="1"/>
          </p:cNvSpPr>
          <p:nvPr>
            <p:ph idx="1"/>
          </p:nvPr>
        </p:nvSpPr>
        <p:spPr/>
        <p:txBody>
          <a:bodyPr>
            <a:normAutofit fontScale="92500"/>
          </a:bodyPr>
          <a:lstStyle/>
          <a:p>
            <a:r>
              <a:rPr lang="cs-CZ" dirty="0"/>
              <a:t>Celkem 50 bodů (100%)</a:t>
            </a:r>
          </a:p>
          <a:p>
            <a:r>
              <a:rPr lang="cs-CZ" dirty="0"/>
              <a:t>Pro udělení zápočtu nabrat min 60% (30 bodů)</a:t>
            </a:r>
          </a:p>
          <a:p>
            <a:r>
              <a:rPr lang="cs-CZ" dirty="0"/>
              <a:t>Zápočtová písemka (</a:t>
            </a:r>
            <a:r>
              <a:rPr lang="cs-CZ" dirty="0" err="1"/>
              <a:t>max</a:t>
            </a:r>
            <a:r>
              <a:rPr lang="cs-CZ" dirty="0"/>
              <a:t> </a:t>
            </a:r>
            <a:r>
              <a:rPr lang="en-US" dirty="0"/>
              <a:t>5</a:t>
            </a:r>
            <a:r>
              <a:rPr lang="cs-CZ" dirty="0"/>
              <a:t>0 bodů , min </a:t>
            </a:r>
            <a:r>
              <a:rPr lang="en-US" dirty="0"/>
              <a:t>30</a:t>
            </a:r>
            <a:r>
              <a:rPr lang="cs-CZ" dirty="0"/>
              <a:t> bodů)</a:t>
            </a:r>
          </a:p>
          <a:p>
            <a:endParaRPr lang="cs-CZ" dirty="0"/>
          </a:p>
          <a:p>
            <a:r>
              <a:rPr lang="cs-CZ" dirty="0"/>
              <a:t>4 příklady (10+9+8</a:t>
            </a:r>
            <a:r>
              <a:rPr lang="en-US" dirty="0"/>
              <a:t>+</a:t>
            </a:r>
            <a:r>
              <a:rPr lang="cs-CZ" dirty="0"/>
              <a:t>7)</a:t>
            </a:r>
            <a:r>
              <a:rPr lang="en-US" dirty="0"/>
              <a:t>=max 3</a:t>
            </a:r>
            <a:r>
              <a:rPr lang="cs-CZ" dirty="0"/>
              <a:t>4</a:t>
            </a:r>
            <a:r>
              <a:rPr lang="en-US" dirty="0"/>
              <a:t> bod</a:t>
            </a:r>
            <a:r>
              <a:rPr lang="cs-CZ" dirty="0"/>
              <a:t>ů</a:t>
            </a:r>
          </a:p>
          <a:p>
            <a:r>
              <a:rPr lang="cs-CZ" dirty="0"/>
              <a:t>4 otázky (4+4+4+4)=</a:t>
            </a:r>
            <a:r>
              <a:rPr lang="cs-CZ" dirty="0" err="1"/>
              <a:t>max</a:t>
            </a:r>
            <a:r>
              <a:rPr lang="cs-CZ" dirty="0"/>
              <a:t> 16 bodů</a:t>
            </a:r>
          </a:p>
          <a:p>
            <a:r>
              <a:rPr lang="cs-CZ" b="1" dirty="0"/>
              <a:t>Podrobnější </a:t>
            </a:r>
            <a:r>
              <a:rPr lang="cs-CZ" b="1" dirty="0" err="1"/>
              <a:t>info</a:t>
            </a:r>
            <a:r>
              <a:rPr lang="cs-CZ" b="1" dirty="0"/>
              <a:t> </a:t>
            </a:r>
            <a:r>
              <a:rPr lang="cs-CZ" dirty="0"/>
              <a:t>na posledním cvičení XLM: </a:t>
            </a:r>
            <a:r>
              <a:rPr lang="cs-CZ" b="1" dirty="0"/>
              <a:t>20.12.</a:t>
            </a:r>
          </a:p>
          <a:p>
            <a:endParaRPr lang="cs-CZ" dirty="0"/>
          </a:p>
        </p:txBody>
      </p:sp>
    </p:spTree>
    <p:extLst>
      <p:ext uri="{BB962C8B-B14F-4D97-AF65-F5344CB8AC3E}">
        <p14:creationId xmlns:p14="http://schemas.microsoft.com/office/powerpoint/2010/main" val="3411474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1034</TotalTime>
  <Words>2804</Words>
  <Application>Microsoft Office PowerPoint</Application>
  <PresentationFormat>Předvádění na obrazovce (4:3)</PresentationFormat>
  <Paragraphs>797</Paragraphs>
  <Slides>51</Slides>
  <Notes>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51</vt:i4>
      </vt:variant>
    </vt:vector>
  </HeadingPairs>
  <TitlesOfParts>
    <vt:vector size="57" baseType="lpstr">
      <vt:lpstr>Arial</vt:lpstr>
      <vt:lpstr>Calibri</vt:lpstr>
      <vt:lpstr>Georgia</vt:lpstr>
      <vt:lpstr>Times New Roman</vt:lpstr>
      <vt:lpstr>Wingdings 2</vt:lpstr>
      <vt:lpstr>Office Theme</vt:lpstr>
      <vt:lpstr>Logistický management</vt:lpstr>
      <vt:lpstr>Podmínky udělení zápočtu</vt:lpstr>
      <vt:lpstr>Semestrální práce (1/4)</vt:lpstr>
      <vt:lpstr>Semestrální práce (2/4)</vt:lpstr>
      <vt:lpstr>Semestrální práce (3/4)</vt:lpstr>
      <vt:lpstr>Semestrální práce (4/4)</vt:lpstr>
      <vt:lpstr>Případová studie (1/2)</vt:lpstr>
      <vt:lpstr>Případová studie- termíny (2/2)</vt:lpstr>
      <vt:lpstr>Zápočtová písemka</vt:lpstr>
      <vt:lpstr>Síťový graf </vt:lpstr>
      <vt:lpstr>Síťový graf</vt:lpstr>
      <vt:lpstr>Kruskalův algoritmus</vt:lpstr>
      <vt:lpstr>Kruskalův algoritmus</vt:lpstr>
      <vt:lpstr>Kruskalův algoritmus</vt:lpstr>
      <vt:lpstr>Kruskalův algoritmus</vt:lpstr>
      <vt:lpstr>Kruskalův algoritmus</vt:lpstr>
      <vt:lpstr>Kruskalův algoritmus</vt:lpstr>
      <vt:lpstr>Kruskalův algoritmus</vt:lpstr>
      <vt:lpstr>Kruskalův algoritmus</vt:lpstr>
      <vt:lpstr>Kruskalův algoritmus</vt:lpstr>
      <vt:lpstr>Kruskalův algoritmus</vt:lpstr>
      <vt:lpstr>Kruskalův algoritmus</vt:lpstr>
      <vt:lpstr>Kruskalův algoritmus</vt:lpstr>
      <vt:lpstr>Dijkstrův algoritmus</vt:lpstr>
      <vt:lpstr>Dijkstrův algoritmus</vt:lpstr>
      <vt:lpstr>Nalezněte nejkratší cestu mezi uzlem A a uzlem F orientované sítě </vt:lpstr>
      <vt:lpstr>AB=1. AC=6</vt:lpstr>
      <vt:lpstr> ACD=11</vt:lpstr>
      <vt:lpstr>ABD=4</vt:lpstr>
      <vt:lpstr>ACDE=7</vt:lpstr>
      <vt:lpstr>ABE=4</vt:lpstr>
      <vt:lpstr>ABDF=12</vt:lpstr>
      <vt:lpstr>ABEF=11</vt:lpstr>
      <vt:lpstr>Prezentace aplikace PowerPoint</vt:lpstr>
      <vt:lpstr>Prezentace aplikace PowerPoint</vt:lpstr>
      <vt:lpstr>CPM</vt:lpstr>
      <vt:lpstr>Hodnocení dodavatelů</vt:lpstr>
      <vt:lpstr>Konvenční metody</vt:lpstr>
      <vt:lpstr>Konvenční metody, příklad: Scoring model</vt:lpstr>
      <vt:lpstr>Scoring model</vt:lpstr>
      <vt:lpstr>Nekonvenční metody</vt:lpstr>
      <vt:lpstr>Fuzzy přístup, příklad: expertní systém</vt:lpstr>
      <vt:lpstr>Hodnocení dodavatelů -příklad</vt:lpstr>
      <vt:lpstr>Hodnocení dodavatelů -příklad</vt:lpstr>
      <vt:lpstr>Hodnocení dodavatelů -příklad</vt:lpstr>
      <vt:lpstr>Hodnocení dodavatelů -příklad</vt:lpstr>
      <vt:lpstr>Hodnocení dodavatelů -příklad</vt:lpstr>
      <vt:lpstr>Hodnocení dodavatelů -příklad</vt:lpstr>
      <vt:lpstr>Hodnocení dodavatelů -příklad</vt:lpstr>
      <vt:lpstr>Hodnocení dodavatelů -příklad</vt:lpstr>
      <vt:lpstr>Hodnocení dodavatelů -příklad</vt:lpstr>
    </vt:vector>
  </TitlesOfParts>
  <Company>TESCOSW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khitilovae</dc:creator>
  <cp:lastModifiedBy>Chytilová Ekaterina</cp:lastModifiedBy>
  <cp:revision>51</cp:revision>
  <cp:lastPrinted>2021-10-04T06:23:25Z</cp:lastPrinted>
  <dcterms:created xsi:type="dcterms:W3CDTF">2013-02-14T09:23:14Z</dcterms:created>
  <dcterms:modified xsi:type="dcterms:W3CDTF">2021-10-04T06:28:53Z</dcterms:modified>
</cp:coreProperties>
</file>