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6" r:id="rId2"/>
    <p:sldId id="275" r:id="rId3"/>
    <p:sldId id="276" r:id="rId4"/>
    <p:sldId id="277" r:id="rId5"/>
    <p:sldId id="278" r:id="rId6"/>
    <p:sldId id="279" r:id="rId7"/>
    <p:sldId id="280" r:id="rId8"/>
    <p:sldId id="290" r:id="rId9"/>
    <p:sldId id="283" r:id="rId10"/>
    <p:sldId id="284" r:id="rId11"/>
    <p:sldId id="287" r:id="rId12"/>
    <p:sldId id="288" r:id="rId13"/>
    <p:sldId id="289" r:id="rId14"/>
    <p:sldId id="282" r:id="rId15"/>
    <p:sldId id="285" r:id="rId16"/>
    <p:sldId id="286" r:id="rId17"/>
    <p:sldId id="292" r:id="rId18"/>
    <p:sldId id="291" r:id="rId19"/>
    <p:sldId id="297" r:id="rId20"/>
    <p:sldId id="298" r:id="rId21"/>
    <p:sldId id="299" r:id="rId22"/>
    <p:sldId id="300" r:id="rId23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2675" autoAdjust="0"/>
  </p:normalViewPr>
  <p:slideViewPr>
    <p:cSldViewPr>
      <p:cViewPr varScale="1">
        <p:scale>
          <a:sx n="94" d="100"/>
          <a:sy n="94" d="100"/>
        </p:scale>
        <p:origin x="20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09845C-31CD-411C-B781-D6A8A3221F45}" type="datetimeFigureOut">
              <a:rPr lang="cs-CZ" smtClean="0"/>
              <a:pPr/>
              <a:t>12.11.2021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5D5981-4345-4C19-8CBC-B9763263935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6542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5D5981-4345-4C19-8CBC-B97632639358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2211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5D5981-4345-4C19-8CBC-B97632639358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65880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je </a:t>
            </a:r>
            <a:r>
              <a:rPr lang="cs-CZ" b="1" dirty="0"/>
              <a:t>důsledek nejistoty, </a:t>
            </a:r>
            <a:r>
              <a:rPr lang="cs-CZ" dirty="0"/>
              <a:t>spojené </a:t>
            </a:r>
            <a:r>
              <a:rPr lang="cs-CZ" b="1" dirty="0"/>
              <a:t>s </a:t>
            </a:r>
            <a:r>
              <a:rPr lang="cs-CZ" dirty="0"/>
              <a:t>plněním logistických cílů.</a:t>
            </a:r>
          </a:p>
          <a:p>
            <a:r>
              <a:rPr lang="cs-CZ" dirty="0"/>
              <a:t>Riziko se projevuje:</a:t>
            </a:r>
          </a:p>
          <a:p>
            <a:r>
              <a:rPr lang="cs-CZ" dirty="0"/>
              <a:t>–nesplněním potřeb zákazníků z hlediska času, množství, kvality či místa apod., </a:t>
            </a:r>
          </a:p>
          <a:p>
            <a:r>
              <a:rPr lang="cs-CZ" dirty="0"/>
              <a:t>–nedostatečnou efektivností toku i za předpokladu, že potřeby zákazníka jsou splněny, </a:t>
            </a:r>
          </a:p>
          <a:p>
            <a:r>
              <a:rPr lang="cs-CZ" dirty="0"/>
              <a:t>–ohrožením logistického potenciálu (Logistický potenciál charakterizuje schopnost logistického systému poskytovat v určitém časovém prostoru a ve vymezených podmínkách výstupy vyjádřené objemem, věcnou strukturou, úrovni logistických procesů a spotřebovanými zdroje).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5D5981-4345-4C19-8CBC-B97632639358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99754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Úroveň rizika </a:t>
            </a:r>
            <a:r>
              <a:rPr lang="cs-CZ" dirty="0"/>
              <a:t>je kombinací pravděpodobnosti </a:t>
            </a:r>
            <a:r>
              <a:rPr lang="cs-CZ" b="1" i="1" dirty="0"/>
              <a:t>výskytu </a:t>
            </a:r>
            <a:r>
              <a:rPr lang="cs-CZ" dirty="0"/>
              <a:t>a velikosti </a:t>
            </a:r>
            <a:r>
              <a:rPr lang="cs-CZ" b="1" i="1" dirty="0"/>
              <a:t>dopadu</a:t>
            </a:r>
            <a:r>
              <a:rPr lang="cs-CZ" i="1" dirty="0"/>
              <a:t>.</a:t>
            </a:r>
            <a:endParaRPr lang="cs-CZ" dirty="0"/>
          </a:p>
          <a:p>
            <a:r>
              <a:rPr lang="cs-CZ" dirty="0"/>
              <a:t>Rizika mohou mít dopad na:</a:t>
            </a:r>
          </a:p>
          <a:p>
            <a:r>
              <a:rPr lang="cs-CZ" dirty="0"/>
              <a:t>–jednotlivé články logistického řetězce, </a:t>
            </a:r>
          </a:p>
          <a:p>
            <a:r>
              <a:rPr lang="cs-CZ" dirty="0"/>
              <a:t>–více článků, nebo</a:t>
            </a:r>
          </a:p>
          <a:p>
            <a:r>
              <a:rPr lang="cs-CZ" dirty="0"/>
              <a:t>–celý logistický řetězec.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5D5981-4345-4C19-8CBC-B97632639358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82878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5D5981-4345-4C19-8CBC-B97632639358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70375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5D5981-4345-4C19-8CBC-B97632639358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11263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Rizika poptávky (neočekávaná nebo silně kolísající poptávka zákazníků)</a:t>
            </a:r>
          </a:p>
          <a:p>
            <a:pPr lvl="1"/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Rizika dodavatelská (zvýšení cen na dodavatelských trzích, úzká místa v dodávkách, výpadek dodavatele, problémy s kvalitou, neplnění termínů, výpadek informačních systémů důležitých pro opatřování)</a:t>
            </a:r>
          </a:p>
          <a:p>
            <a:pPr lvl="1"/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Rizika vnitřních procesů a řídicí rizika (vnitřní a mezi organizační)</a:t>
            </a:r>
          </a:p>
          <a:p>
            <a:pPr lvl="1"/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Rizika vnějšího prostředí (politická nestabilita, válka, sociální krize, změny zákonů a přírodní katastrofy)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5D5981-4345-4C19-8CBC-B97632639358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77978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SCRM je společným přístupem, jehož cílem je včasná identifikace, analýza příčin a následků a přiměřené řízení všech rizik dodavatelského řetězce. Těmito riziky jsou nejisté události, jejichž vznik může ohrožovat dosažení společného cíle v hodnototvorném řetězci.</a:t>
            </a:r>
          </a:p>
          <a:p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Konkrétní rizika určitého hodnototvorného řetězce jsou závislá na jeho struktuře a složitosti. Například snižování pojistných zásob a zkracování průběžných dob vede k celkově vyšší zranitelnosti partnerů kvůli riziku přerušení materiálového toku uvnitř řetězce. Prochází-li hodnototvorný řetězec několika zeměmi, přistupují k tomu měnová rizika a specifická rizika daných zemí.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5D5981-4345-4C19-8CBC-B97632639358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6957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5D5981-4345-4C19-8CBC-B97632639358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7258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162D-AA4F-42CC-80CB-A1E69C04AEF6}" type="datetimeFigureOut">
              <a:rPr lang="cs-CZ" smtClean="0"/>
              <a:pPr/>
              <a:t>12.11.2021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22CA8-C81E-4359-8D2F-1802C88EED7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162D-AA4F-42CC-80CB-A1E69C04AEF6}" type="datetimeFigureOut">
              <a:rPr lang="cs-CZ" smtClean="0"/>
              <a:pPr/>
              <a:t>12.11.2021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22CA8-C81E-4359-8D2F-1802C88EED7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162D-AA4F-42CC-80CB-A1E69C04AEF6}" type="datetimeFigureOut">
              <a:rPr lang="cs-CZ" smtClean="0"/>
              <a:pPr/>
              <a:t>12.11.2021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22CA8-C81E-4359-8D2F-1802C88EED7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D22CA8-C81E-4359-8D2F-1802C88EED7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text 2"/>
          <p:cNvSpPr>
            <a:spLocks noGrp="1"/>
          </p:cNvSpPr>
          <p:nvPr>
            <p:ph idx="1"/>
          </p:nvPr>
        </p:nvSpPr>
        <p:spPr>
          <a:xfrm>
            <a:off x="395536" y="1844824"/>
            <a:ext cx="8615065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913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162D-AA4F-42CC-80CB-A1E69C04AEF6}" type="datetimeFigureOut">
              <a:rPr lang="cs-CZ" smtClean="0"/>
              <a:pPr/>
              <a:t>12.11.2021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22CA8-C81E-4359-8D2F-1802C88EED7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162D-AA4F-42CC-80CB-A1E69C04AEF6}" type="datetimeFigureOut">
              <a:rPr lang="cs-CZ" smtClean="0"/>
              <a:pPr/>
              <a:t>12.11.2021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22CA8-C81E-4359-8D2F-1802C88EED7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162D-AA4F-42CC-80CB-A1E69C04AEF6}" type="datetimeFigureOut">
              <a:rPr lang="cs-CZ" smtClean="0"/>
              <a:pPr/>
              <a:t>12.11.2021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22CA8-C81E-4359-8D2F-1802C88EED7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162D-AA4F-42CC-80CB-A1E69C04AEF6}" type="datetimeFigureOut">
              <a:rPr lang="cs-CZ" smtClean="0"/>
              <a:pPr/>
              <a:t>12.11.2021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22CA8-C81E-4359-8D2F-1802C88EED7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162D-AA4F-42CC-80CB-A1E69C04AEF6}" type="datetimeFigureOut">
              <a:rPr lang="cs-CZ" smtClean="0"/>
              <a:pPr/>
              <a:t>12.11.2021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22CA8-C81E-4359-8D2F-1802C88EED7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162D-AA4F-42CC-80CB-A1E69C04AEF6}" type="datetimeFigureOut">
              <a:rPr lang="cs-CZ" smtClean="0"/>
              <a:pPr/>
              <a:t>12.11.2021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22CA8-C81E-4359-8D2F-1802C88EED7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162D-AA4F-42CC-80CB-A1E69C04AEF6}" type="datetimeFigureOut">
              <a:rPr lang="cs-CZ" smtClean="0"/>
              <a:pPr/>
              <a:t>12.11.2021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22CA8-C81E-4359-8D2F-1802C88EED7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162D-AA4F-42CC-80CB-A1E69C04AEF6}" type="datetimeFigureOut">
              <a:rPr lang="cs-CZ" smtClean="0"/>
              <a:pPr/>
              <a:t>12.11.2021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22CA8-C81E-4359-8D2F-1802C88EED7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5162D-AA4F-42CC-80CB-A1E69C04AEF6}" type="datetimeFigureOut">
              <a:rPr lang="cs-CZ" smtClean="0"/>
              <a:pPr/>
              <a:t>12.11.2021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22CA8-C81E-4359-8D2F-1802C88EED7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Relationship Id="rId5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/>
              <a:t>Logistick</a:t>
            </a:r>
            <a:r>
              <a:rPr lang="cs-CZ" b="1" dirty="0"/>
              <a:t>ý management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F166F0A8-ED84-4F24-B445-6118888A3A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21350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Detailnější poznatky o dodavatelských rizicích z 6 případových studií </a:t>
            </a:r>
            <a:br>
              <a:rPr lang="cs-CZ" sz="2400" dirty="0"/>
            </a:br>
            <a:r>
              <a:rPr lang="cs-CZ" sz="2400" dirty="0"/>
              <a:t>provedených v r. 2011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6201728"/>
            <a:ext cx="6953200" cy="27222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dirty="0"/>
              <a:t>Zdroj: Macurová P. </a:t>
            </a:r>
            <a:r>
              <a:rPr lang="cs-CZ" i="1" dirty="0"/>
              <a:t>Zvládání rizik v logistice. </a:t>
            </a:r>
            <a:r>
              <a:rPr lang="cs-CZ" dirty="0"/>
              <a:t>Profesní setkání logistiků 2012. Dostupné online na http://kla.cz/imgdata/180/img121.pdf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504" y="1052736"/>
            <a:ext cx="7643866" cy="5148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6105512"/>
            <a:ext cx="7529264" cy="4404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100" dirty="0"/>
              <a:t>Zdroj: Macurová P. </a:t>
            </a:r>
            <a:r>
              <a:rPr lang="cs-CZ" sz="1100" i="1" dirty="0"/>
              <a:t>Zvládání rizik v logistice. </a:t>
            </a:r>
            <a:r>
              <a:rPr lang="cs-CZ" sz="1100" dirty="0"/>
              <a:t>Profesní setkání logistiků 2012. Dostupné online na http://kla.cz/imgdata/180/img121.pdf</a:t>
            </a:r>
          </a:p>
          <a:p>
            <a:endParaRPr lang="cs-CZ" sz="11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8662" y="1571612"/>
            <a:ext cx="6734175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3178" y="50005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Příklady opatření k redukci výskytu rizika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24" y="1643050"/>
            <a:ext cx="7072362" cy="4367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395536" y="6105512"/>
            <a:ext cx="7529264" cy="368440"/>
          </a:xfrm>
          <a:prstGeom prst="rect">
            <a:avLst/>
          </a:prstGeom>
        </p:spPr>
        <p:txBody>
          <a:bodyPr vert="horz">
            <a:normAutofit fontScale="47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cs-CZ"/>
              <a:t>Zdroj: Macurová P. </a:t>
            </a:r>
            <a:r>
              <a:rPr lang="cs-CZ" i="1"/>
              <a:t>Zvládání rizik v logistice. </a:t>
            </a:r>
            <a:r>
              <a:rPr lang="cs-CZ"/>
              <a:t>Profesní setkání logistiků 2012. Dostupné online na http://kla.cz/imgdata/180/img121.pdf</a:t>
            </a:r>
          </a:p>
          <a:p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Příklady opatření k redukci dopadů rizika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1714488"/>
            <a:ext cx="7768104" cy="4467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395536" y="6105512"/>
            <a:ext cx="7529264" cy="368440"/>
          </a:xfrm>
          <a:prstGeom prst="rect">
            <a:avLst/>
          </a:prstGeom>
        </p:spPr>
        <p:txBody>
          <a:bodyPr vert="horz">
            <a:normAutofit fontScale="47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cs-CZ"/>
              <a:t>Zdroj: Macurová P. </a:t>
            </a:r>
            <a:r>
              <a:rPr lang="cs-CZ" i="1"/>
              <a:t>Zvládání rizik v logistice. </a:t>
            </a:r>
            <a:r>
              <a:rPr lang="cs-CZ"/>
              <a:t>Profesní setkání logistiků 2012. Dostupné online na http://kla.cz/imgdata/180/img121.pdf</a:t>
            </a:r>
          </a:p>
          <a:p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Fáze nepřetržitého procesu řízení rizik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395536" y="6105512"/>
            <a:ext cx="7529264" cy="36844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cs-CZ" dirty="0"/>
              <a:t>Zdroj: Macurová P. </a:t>
            </a:r>
            <a:r>
              <a:rPr lang="cs-CZ" i="1" dirty="0"/>
              <a:t>Zvládání rizik v logistice. </a:t>
            </a:r>
            <a:r>
              <a:rPr lang="cs-CZ" dirty="0"/>
              <a:t>Profesní setkání logistiků 2012. Dostupné online na http://kla.cz/imgdata/180/img121.pdf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286000" y="185934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6938" y="1862138"/>
            <a:ext cx="4810125" cy="313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08791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Specifikovat logistické řetězce znamená: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/>
              <a:t>•vymezit funkce řetězce, charakter výstupů a požadavky zákazníků,</a:t>
            </a:r>
          </a:p>
          <a:p>
            <a:pPr>
              <a:buNone/>
            </a:pPr>
            <a:r>
              <a:rPr lang="cs-CZ" dirty="0"/>
              <a:t>•zmapovat strukturu řetězce (procesy, rozhraní, body rozpojení, úzká místa apod.),</a:t>
            </a:r>
          </a:p>
          <a:p>
            <a:pPr>
              <a:buNone/>
            </a:pPr>
            <a:r>
              <a:rPr lang="cs-CZ" dirty="0"/>
              <a:t>•stanovit cílové hodnoty úrovně logistických služeb a ukazatelů výkonnosti procesů,</a:t>
            </a:r>
          </a:p>
          <a:p>
            <a:pPr>
              <a:buNone/>
            </a:pPr>
            <a:r>
              <a:rPr lang="cs-CZ" dirty="0"/>
              <a:t>•vymezit znaky prostředí (konkurence, poptávka, dodavatelé, zákonné předpisy apod.), </a:t>
            </a:r>
          </a:p>
          <a:p>
            <a:pPr>
              <a:buNone/>
            </a:pPr>
            <a:r>
              <a:rPr lang="cs-CZ" dirty="0"/>
              <a:t>•popsat postup jednotlivých procesů. </a:t>
            </a:r>
          </a:p>
          <a:p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6105512"/>
            <a:ext cx="7529264" cy="368440"/>
          </a:xfrm>
          <a:prstGeom prst="rect">
            <a:avLst/>
          </a:prstGeom>
        </p:spPr>
        <p:txBody>
          <a:bodyPr vert="horz">
            <a:normAutofit fontScale="47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cs-CZ"/>
              <a:t>Zdroj: Macurová P. </a:t>
            </a:r>
            <a:r>
              <a:rPr lang="cs-CZ" i="1"/>
              <a:t>Zvládání rizik v logistice. </a:t>
            </a:r>
            <a:r>
              <a:rPr lang="cs-CZ"/>
              <a:t>Profesní setkání logistiků 2012. Dostupné online na http://kla.cz/imgdata/180/img121.pdf</a:t>
            </a:r>
          </a:p>
          <a:p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Aktuální příklady strukturálních opatření ke zmírnění rizik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b="1" dirty="0"/>
              <a:t>Volkswagen–přechází na vyšší stupeň standardizace dílů použitelných pro různé typy vozů:</a:t>
            </a:r>
          </a:p>
          <a:p>
            <a:pPr lvl="1">
              <a:buNone/>
            </a:pPr>
            <a:r>
              <a:rPr lang="cs-CZ" dirty="0"/>
              <a:t>•možnost střídání typů vozů na téže lince, </a:t>
            </a:r>
          </a:p>
          <a:p>
            <a:pPr lvl="1">
              <a:buNone/>
            </a:pPr>
            <a:r>
              <a:rPr lang="cs-CZ" dirty="0"/>
              <a:t>•snadný přesun mezi závody v různých zemích podle aktuální poptávky trhu a změn výrobních nákladů.</a:t>
            </a:r>
          </a:p>
          <a:p>
            <a:pPr lvl="1">
              <a:buNone/>
            </a:pPr>
            <a:r>
              <a:rPr lang="cs-CZ" dirty="0"/>
              <a:t>Dojde však ke změně struktury dodavatelů.</a:t>
            </a:r>
          </a:p>
          <a:p>
            <a:pPr>
              <a:buNone/>
            </a:pPr>
            <a:r>
              <a:rPr lang="cs-CZ" b="1" dirty="0"/>
              <a:t>Toyota po tsunami (toky automobilky narušeny po dobu 6 měsíců):</a:t>
            </a:r>
          </a:p>
          <a:p>
            <a:pPr lvl="1">
              <a:buNone/>
            </a:pPr>
            <a:r>
              <a:rPr lang="cs-CZ" dirty="0"/>
              <a:t>–500 největších japonských dodavatelů musí předložit </a:t>
            </a:r>
            <a:r>
              <a:rPr lang="cs-CZ" b="1" dirty="0"/>
              <a:t>havarijní plány</a:t>
            </a:r>
          </a:p>
          <a:p>
            <a:pPr lvl="1">
              <a:buNone/>
            </a:pPr>
            <a:r>
              <a:rPr lang="cs-CZ" dirty="0"/>
              <a:t>–dodavatelé, kteří jsou v pozici jediných dodavatelů, musejí:</a:t>
            </a:r>
          </a:p>
          <a:p>
            <a:pPr lvl="2">
              <a:buNone/>
            </a:pPr>
            <a:r>
              <a:rPr lang="pl-PL" dirty="0"/>
              <a:t>•</a:t>
            </a:r>
            <a:r>
              <a:rPr lang="pl-PL" b="1" dirty="0"/>
              <a:t>rozptýlit svou produkci do více lokalit,</a:t>
            </a:r>
          </a:p>
          <a:p>
            <a:pPr lvl="2">
              <a:buNone/>
            </a:pPr>
            <a:r>
              <a:rPr lang="cs-CZ" dirty="0"/>
              <a:t>•anebo držet více zásob. </a:t>
            </a:r>
          </a:p>
          <a:p>
            <a:pPr>
              <a:buNone/>
            </a:pPr>
            <a:r>
              <a:rPr lang="cs-CZ" b="1" dirty="0"/>
              <a:t>Zásadní technologické inovace:</a:t>
            </a:r>
          </a:p>
          <a:p>
            <a:pPr>
              <a:buNone/>
            </a:pPr>
            <a:r>
              <a:rPr lang="cs-CZ" dirty="0"/>
              <a:t>–například </a:t>
            </a:r>
            <a:r>
              <a:rPr lang="cs-CZ" b="1" dirty="0"/>
              <a:t>tiskárny 3D + vyspělé programovací nástroje mohou zvládnout explozi rozmanitosti požadavků trhu.</a:t>
            </a:r>
          </a:p>
          <a:p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6105512"/>
            <a:ext cx="7529264" cy="368440"/>
          </a:xfrm>
          <a:prstGeom prst="rect">
            <a:avLst/>
          </a:prstGeom>
        </p:spPr>
        <p:txBody>
          <a:bodyPr vert="horz">
            <a:normAutofit fontScale="47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cs-CZ"/>
              <a:t>Zdroj: Macurová P. </a:t>
            </a:r>
            <a:r>
              <a:rPr lang="cs-CZ" i="1"/>
              <a:t>Zvládání rizik v logistice. </a:t>
            </a:r>
            <a:r>
              <a:rPr lang="cs-CZ"/>
              <a:t>Profesní setkání logistiků 2012. Dostupné online na http://kla.cz/imgdata/180/img121.pdf</a:t>
            </a:r>
          </a:p>
          <a:p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Potřeba řízení rizik, které přesahuje hranice podniku = </a:t>
            </a:r>
            <a:r>
              <a:rPr lang="cs-CZ" sz="2800" b="1" i="1" dirty="0" err="1"/>
              <a:t>Supply</a:t>
            </a:r>
            <a:r>
              <a:rPr lang="cs-CZ" sz="2800" b="1" i="1" dirty="0"/>
              <a:t> </a:t>
            </a:r>
            <a:r>
              <a:rPr lang="cs-CZ" sz="2800" b="1" i="1" dirty="0" err="1"/>
              <a:t>Chain</a:t>
            </a:r>
            <a:r>
              <a:rPr lang="cs-CZ" sz="2800" b="1" i="1" dirty="0"/>
              <a:t> Risk Management(SCRM)</a:t>
            </a:r>
            <a:endParaRPr lang="cs-CZ" sz="28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09" y="1500174"/>
            <a:ext cx="8104351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395536" y="6105512"/>
            <a:ext cx="7529264" cy="368440"/>
          </a:xfrm>
          <a:prstGeom prst="rect">
            <a:avLst/>
          </a:prstGeom>
        </p:spPr>
        <p:txBody>
          <a:bodyPr vert="horz">
            <a:normAutofit fontScale="47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cs-CZ"/>
              <a:t>Zdroj: Macurová P. </a:t>
            </a:r>
            <a:r>
              <a:rPr lang="cs-CZ" i="1"/>
              <a:t>Zvládání rizik v logistice. </a:t>
            </a:r>
            <a:r>
              <a:rPr lang="cs-CZ"/>
              <a:t>Profesní setkání logistiků 2012. Dostupné online na http://kla.cz/imgdata/180/img121.pdf</a:t>
            </a:r>
          </a:p>
          <a:p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Závěry pro řízení logistických rizik: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1571612"/>
            <a:ext cx="7705374" cy="4505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395536" y="6105512"/>
            <a:ext cx="7529264" cy="368440"/>
          </a:xfrm>
          <a:prstGeom prst="rect">
            <a:avLst/>
          </a:prstGeom>
        </p:spPr>
        <p:txBody>
          <a:bodyPr vert="horz">
            <a:normAutofit fontScale="47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cs-CZ"/>
              <a:t>Zdroj: Macurová P. </a:t>
            </a:r>
            <a:r>
              <a:rPr lang="cs-CZ" i="1"/>
              <a:t>Zvládání rizik v logistice. </a:t>
            </a:r>
            <a:r>
              <a:rPr lang="cs-CZ"/>
              <a:t>Profesní setkání logistiků 2012. Dostupné online na http://kla.cz/imgdata/180/img121.pdf</a:t>
            </a:r>
          </a:p>
          <a:p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Otázky ke zkoušce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4115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Řízení rizik v dodavatelském řetězci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9600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Otázky ke zkoušce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cs-CZ" dirty="0"/>
              <a:t>Logistika. Logistický management. Složky logistických procesů. Logistické výkony a náklady. Pojem aktivní a pasivní logistické prvky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err="1"/>
              <a:t>Mikrologistický</a:t>
            </a:r>
            <a:r>
              <a:rPr lang="cs-CZ" dirty="0"/>
              <a:t> systém. </a:t>
            </a:r>
            <a:r>
              <a:rPr lang="cs-CZ" dirty="0" err="1"/>
              <a:t>Makrologistický</a:t>
            </a:r>
            <a:r>
              <a:rPr lang="cs-CZ" dirty="0"/>
              <a:t> systém. </a:t>
            </a:r>
            <a:r>
              <a:rPr lang="cs-CZ" dirty="0" err="1"/>
              <a:t>Metalogistický</a:t>
            </a:r>
            <a:r>
              <a:rPr lang="cs-CZ" dirty="0"/>
              <a:t> systém.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Cíle podnikové logistiky. (výkonový a ekonomický, vnější a vnitřní). Logistické výkonové ukazatele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Fáze vývoje logistiky. Příklady dílčích zájmů a vznikajících konfliktů mezi útvary podniku.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Součástí logistického systému (</a:t>
            </a:r>
            <a:r>
              <a:rPr lang="cs-CZ" dirty="0" err="1"/>
              <a:t>technicko-technologický</a:t>
            </a:r>
            <a:r>
              <a:rPr lang="cs-CZ" dirty="0"/>
              <a:t>, informační, řídící logistický systém). Integrovaná logistika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Tlačný (</a:t>
            </a:r>
            <a:r>
              <a:rPr lang="cs-CZ" dirty="0" err="1"/>
              <a:t>push</a:t>
            </a:r>
            <a:r>
              <a:rPr lang="cs-CZ" dirty="0"/>
              <a:t>) a tažný (</a:t>
            </a:r>
            <a:r>
              <a:rPr lang="cs-CZ" dirty="0" err="1"/>
              <a:t>pull</a:t>
            </a:r>
            <a:r>
              <a:rPr lang="cs-CZ" dirty="0"/>
              <a:t>) principy uspořádaní logistických řetězců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Úloha velkoobchodních skladů. Logistická místa styku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Logistický řetězec. Dodavatelský řetězec. Dodavatelská síť. Typy logistických řetězců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Standardizace, unifikace, typizace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Pasivní prvky logistických procesů. Rozdělení materiálů. Které vlastnosti materiálu budou mít vliv na způsob manipulace?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42703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Otázky ke zkoušce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lvl="0" indent="-514350">
              <a:buFont typeface="+mj-lt"/>
              <a:buAutoNum type="arabicPeriod" startAt="11"/>
            </a:pPr>
            <a:r>
              <a:rPr lang="cs-CZ" dirty="0"/>
              <a:t>Obal. Funkce obalu. Proces balení. </a:t>
            </a:r>
          </a:p>
          <a:p>
            <a:pPr marL="514350" lvl="0" indent="-514350">
              <a:buFont typeface="+mj-lt"/>
              <a:buAutoNum type="arabicPeriod" startAt="11"/>
            </a:pPr>
            <a:r>
              <a:rPr lang="cs-CZ" dirty="0"/>
              <a:t>Obal. Požadavky k obalu. Nakládaní s obaly</a:t>
            </a:r>
          </a:p>
          <a:p>
            <a:pPr marL="514350" lvl="0" indent="-514350">
              <a:buFont typeface="+mj-lt"/>
              <a:buAutoNum type="arabicPeriod" startAt="11"/>
            </a:pPr>
            <a:r>
              <a:rPr lang="cs-CZ" dirty="0"/>
              <a:t>Tvorba manipulačních jednotek</a:t>
            </a:r>
          </a:p>
          <a:p>
            <a:pPr marL="514350" lvl="0" indent="-514350">
              <a:buFont typeface="+mj-lt"/>
              <a:buAutoNum type="arabicPeriod" startAt="11"/>
            </a:pPr>
            <a:r>
              <a:rPr lang="cs-CZ" dirty="0"/>
              <a:t>Objekty zásobování. Typy nákupních situací (opakovaný, modifikovaný, nový nakup). Objednací systémy.</a:t>
            </a:r>
          </a:p>
          <a:p>
            <a:pPr marL="514350" lvl="0" indent="-514350">
              <a:buFont typeface="+mj-lt"/>
              <a:buAutoNum type="arabicPeriod" startAt="11"/>
            </a:pPr>
            <a:r>
              <a:rPr lang="cs-CZ" dirty="0"/>
              <a:t>Kroky procesu nákupu Moderní strategie nákupu</a:t>
            </a:r>
          </a:p>
          <a:p>
            <a:pPr marL="514350" lvl="0" indent="-514350">
              <a:buFont typeface="+mj-lt"/>
              <a:buAutoNum type="arabicPeriod" startAt="11"/>
            </a:pPr>
            <a:r>
              <a:rPr lang="cs-CZ" dirty="0"/>
              <a:t>Druhy zásob. Normování zásob</a:t>
            </a:r>
          </a:p>
          <a:p>
            <a:pPr marL="514350" lvl="0" indent="-514350">
              <a:buFont typeface="+mj-lt"/>
              <a:buAutoNum type="arabicPeriod" startAt="11"/>
            </a:pPr>
            <a:r>
              <a:rPr lang="cs-CZ" dirty="0"/>
              <a:t>ABC analýza zásob. XYZ analýza zásob.</a:t>
            </a:r>
          </a:p>
          <a:p>
            <a:pPr marL="514350" lvl="0" indent="-514350">
              <a:buFont typeface="+mj-lt"/>
              <a:buAutoNum type="arabicPeriod" startAt="11"/>
            </a:pPr>
            <a:r>
              <a:rPr lang="cs-CZ" dirty="0"/>
              <a:t>Skladování. Technické faktory skladování. Ekonomické faktory skladování. Strategická a operativní úroveň rozhodování v řízení skladů</a:t>
            </a:r>
          </a:p>
          <a:p>
            <a:pPr marL="514350" lvl="0" indent="-514350">
              <a:buFont typeface="+mj-lt"/>
              <a:buAutoNum type="arabicPeriod" startAt="11"/>
            </a:pPr>
            <a:r>
              <a:rPr lang="cs-CZ" dirty="0"/>
              <a:t>Oblasti a typy použití skladů. Funkce skladů. Velikost a počet skladů. Hlavní směry ve skladování.</a:t>
            </a:r>
          </a:p>
          <a:p>
            <a:pPr marL="514350" lvl="0" indent="-514350">
              <a:buFont typeface="+mj-lt"/>
              <a:buAutoNum type="arabicPeriod" startAt="11"/>
            </a:pPr>
            <a:r>
              <a:rPr lang="cs-CZ" dirty="0"/>
              <a:t>Logistické pracovní prostředky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43748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Otázky ke zkoušce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514350" lvl="0" indent="-514350">
              <a:buFont typeface="+mj-lt"/>
              <a:buAutoNum type="arabicPeriod" startAt="21"/>
            </a:pPr>
            <a:r>
              <a:rPr lang="cs-CZ" dirty="0"/>
              <a:t>Technologie JIT a </a:t>
            </a:r>
            <a:r>
              <a:rPr lang="cs-CZ" dirty="0" err="1"/>
              <a:t>Kanban</a:t>
            </a:r>
            <a:r>
              <a:rPr lang="cs-CZ" dirty="0"/>
              <a:t>. Hub and </a:t>
            </a:r>
            <a:r>
              <a:rPr lang="cs-CZ" dirty="0" err="1"/>
              <a:t>Spoke</a:t>
            </a:r>
            <a:r>
              <a:rPr lang="cs-CZ" dirty="0"/>
              <a:t>. </a:t>
            </a:r>
            <a:r>
              <a:rPr lang="cs-CZ" dirty="0" err="1"/>
              <a:t>Cross-Docking</a:t>
            </a:r>
            <a:r>
              <a:rPr lang="cs-CZ" dirty="0"/>
              <a:t>.</a:t>
            </a:r>
          </a:p>
          <a:p>
            <a:pPr marL="514350" lvl="0" indent="-514350">
              <a:buFont typeface="+mj-lt"/>
              <a:buAutoNum type="arabicPeriod" startAt="21"/>
            </a:pPr>
            <a:r>
              <a:rPr lang="cs-CZ" dirty="0"/>
              <a:t>Podsystémy logistického informačního systému. E- logistika. Virtuální logistika. Sledování objednaného zboží. QR a ECR. Automatická identifikace</a:t>
            </a:r>
          </a:p>
          <a:p>
            <a:pPr marL="514350" lvl="0" indent="-514350">
              <a:buFont typeface="+mj-lt"/>
              <a:buAutoNum type="arabicPeriod" startAt="21"/>
            </a:pPr>
            <a:r>
              <a:rPr lang="cs-CZ" dirty="0"/>
              <a:t>Odpadové hospodářství. Druhy odpadů. Druhotné suroviny. Zpětná logistika</a:t>
            </a:r>
          </a:p>
          <a:p>
            <a:pPr marL="514350" lvl="0" indent="-514350">
              <a:buFont typeface="+mj-lt"/>
              <a:buAutoNum type="arabicPeriod" startAt="21"/>
            </a:pPr>
            <a:r>
              <a:rPr lang="cs-CZ" dirty="0"/>
              <a:t>Doprava. Efektivnost dopravy. Druhy dopravy. </a:t>
            </a:r>
          </a:p>
          <a:p>
            <a:pPr marL="514350" lvl="0" indent="-514350">
              <a:buFont typeface="+mj-lt"/>
              <a:buAutoNum type="arabicPeriod" startAt="21"/>
            </a:pPr>
            <a:r>
              <a:rPr lang="cs-CZ" dirty="0"/>
              <a:t>Logistický podnik. Outsourcing logistických procesů</a:t>
            </a:r>
          </a:p>
          <a:p>
            <a:pPr marL="514350" lvl="0" indent="-514350">
              <a:buFont typeface="+mj-lt"/>
              <a:buAutoNum type="arabicPeriod" startAt="21"/>
            </a:pPr>
            <a:r>
              <a:rPr lang="cs-CZ" dirty="0"/>
              <a:t>Rozdíly v klasicky a v logisticky řízených podnicích.</a:t>
            </a:r>
          </a:p>
          <a:p>
            <a:pPr marL="514350" lvl="0" indent="-514350">
              <a:buFont typeface="+mj-lt"/>
              <a:buAutoNum type="arabicPeriod" startAt="21"/>
            </a:pPr>
            <a:r>
              <a:rPr lang="cs-CZ" dirty="0"/>
              <a:t>Řízení kvality v logistice. Certifikace. Česká logistická asociace. Národní certifikační rada</a:t>
            </a:r>
          </a:p>
          <a:p>
            <a:pPr marL="514350" lvl="0" indent="-514350">
              <a:buFont typeface="+mj-lt"/>
              <a:buAutoNum type="arabicPeriod" startAt="21"/>
            </a:pPr>
            <a:r>
              <a:rPr lang="cs-CZ" dirty="0"/>
              <a:t>Strukturace logistických funkcí dle úrovní řízení. Hierarchie logistických rozhodnutí</a:t>
            </a:r>
          </a:p>
          <a:p>
            <a:pPr marL="514350" lvl="0" indent="-514350">
              <a:buFont typeface="+mj-lt"/>
              <a:buAutoNum type="arabicPeriod" startAt="21"/>
            </a:pPr>
            <a:r>
              <a:rPr lang="cs-CZ" dirty="0"/>
              <a:t>Integrace logistických plánů v podniku</a:t>
            </a:r>
          </a:p>
          <a:p>
            <a:pPr marL="514350" lvl="0" indent="-514350">
              <a:buFont typeface="+mj-lt"/>
              <a:buAutoNum type="arabicPeriod" startAt="21"/>
            </a:pPr>
            <a:r>
              <a:rPr lang="cs-CZ" dirty="0"/>
              <a:t>Zásady pří zavádění logistiky</a:t>
            </a:r>
          </a:p>
          <a:p>
            <a:pPr marL="514350" lvl="0" indent="-514350">
              <a:buFont typeface="+mj-lt"/>
              <a:buAutoNum type="arabicPeriod" startAt="21"/>
            </a:pPr>
            <a:r>
              <a:rPr lang="cs-CZ" dirty="0"/>
              <a:t>Štíhlá logistika (JIT, KANBAN, 3MU, 5S, KAIZEN)</a:t>
            </a:r>
          </a:p>
          <a:p>
            <a:pPr marL="514350" lvl="0" indent="-514350">
              <a:buFont typeface="+mj-lt"/>
              <a:buAutoNum type="arabicPeriod" startAt="21"/>
            </a:pPr>
            <a:r>
              <a:rPr lang="cs-CZ" dirty="0"/>
              <a:t>Řízení rizik v logistice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8421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Riziko v logistice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je </a:t>
            </a:r>
            <a:r>
              <a:rPr lang="cs-CZ" b="1" dirty="0"/>
              <a:t>důsledek nejistoty, </a:t>
            </a:r>
            <a:r>
              <a:rPr lang="cs-CZ" dirty="0"/>
              <a:t>spojené </a:t>
            </a:r>
            <a:r>
              <a:rPr lang="cs-CZ" b="1" dirty="0"/>
              <a:t>s </a:t>
            </a:r>
            <a:r>
              <a:rPr lang="cs-CZ" dirty="0"/>
              <a:t>plněním logistických cílů.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Riziko se projevuje:</a:t>
            </a:r>
          </a:p>
          <a:p>
            <a:r>
              <a:rPr lang="cs-CZ" dirty="0"/>
              <a:t>–nesplněním potřeb zákazníků z hlediska času, množství, kvality či místa apod., </a:t>
            </a:r>
          </a:p>
          <a:p>
            <a:r>
              <a:rPr lang="cs-CZ" dirty="0"/>
              <a:t>–nedostatečnou efektivností toku i za předpokladu, že potřeby zákazníka jsou splněny, </a:t>
            </a:r>
          </a:p>
          <a:p>
            <a:r>
              <a:rPr lang="cs-CZ" dirty="0"/>
              <a:t>–ohrožením logistického potenciálu.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53565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Úroveň rizika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kombinací pravděpodobnosti </a:t>
            </a:r>
            <a:r>
              <a:rPr lang="cs-CZ" b="1" i="1" dirty="0"/>
              <a:t>výskytu </a:t>
            </a:r>
            <a:r>
              <a:rPr lang="cs-CZ" dirty="0"/>
              <a:t>a velikosti </a:t>
            </a:r>
            <a:r>
              <a:rPr lang="cs-CZ" b="1" i="1" dirty="0"/>
              <a:t>dopadu</a:t>
            </a:r>
            <a:r>
              <a:rPr lang="cs-CZ" i="1" dirty="0"/>
              <a:t>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Rizika mohou mít dopad na:</a:t>
            </a:r>
          </a:p>
          <a:p>
            <a:r>
              <a:rPr lang="cs-CZ" dirty="0"/>
              <a:t>jednotlivé články logistického řetězce, </a:t>
            </a:r>
          </a:p>
          <a:p>
            <a:r>
              <a:rPr lang="cs-CZ" dirty="0"/>
              <a:t>více článků, nebo</a:t>
            </a:r>
          </a:p>
          <a:p>
            <a:r>
              <a:rPr lang="cs-CZ" dirty="0"/>
              <a:t>celý logistický řetězec.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8521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/>
          </a:bodyPr>
          <a:lstStyle/>
          <a:p>
            <a:pPr lvl="1"/>
            <a:r>
              <a:rPr lang="cs-CZ" sz="2800" b="1" dirty="0">
                <a:latin typeface="+mj-lt"/>
              </a:rPr>
              <a:t>Hlediska klasifikace rizik v logistice. Podle vztahu k organizaci: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Interní rizika,</a:t>
            </a:r>
          </a:p>
          <a:p>
            <a:r>
              <a:rPr lang="cs-CZ" dirty="0"/>
              <a:t>Rizika vazeb mezi organizacemi uvnitř logistického řetězce,</a:t>
            </a:r>
          </a:p>
          <a:p>
            <a:r>
              <a:rPr lang="cs-CZ" dirty="0"/>
              <a:t>Rizika přicházející z prostředí mimo logistický řetězec.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77988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+mj-lt"/>
              </a:rPr>
              <a:t>Hlediska klasifikace rizik v logistice.	Podle charakteru toků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Rizika fyzických toků</a:t>
            </a:r>
          </a:p>
          <a:p>
            <a:r>
              <a:rPr lang="cs-CZ" dirty="0"/>
              <a:t>Rizika informačních toků</a:t>
            </a:r>
          </a:p>
          <a:p>
            <a:r>
              <a:rPr lang="cs-CZ" dirty="0"/>
              <a:t>Rizika peněžních toků</a:t>
            </a:r>
          </a:p>
        </p:txBody>
      </p:sp>
    </p:spTree>
    <p:extLst>
      <p:ext uri="{BB962C8B-B14F-4D97-AF65-F5344CB8AC3E}">
        <p14:creationId xmlns:p14="http://schemas.microsoft.com/office/powerpoint/2010/main" val="37416023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+mj-lt"/>
              </a:rPr>
              <a:t>Hlediska klasifikace rizik v logistice. </a:t>
            </a:r>
            <a:r>
              <a:rPr lang="cs-CZ" b="1" dirty="0"/>
              <a:t>Dle oblastí vzniku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/>
              <a:t>Rizika poptávky </a:t>
            </a:r>
          </a:p>
          <a:p>
            <a:pPr lvl="1"/>
            <a:r>
              <a:rPr lang="cs-CZ" dirty="0"/>
              <a:t>Rizika dodavatelská </a:t>
            </a:r>
          </a:p>
          <a:p>
            <a:pPr lvl="1"/>
            <a:r>
              <a:rPr lang="cs-CZ" dirty="0"/>
              <a:t>Rizika vnitřních procesů a řídicí rizika</a:t>
            </a:r>
          </a:p>
          <a:p>
            <a:pPr lvl="1"/>
            <a:r>
              <a:rPr lang="cs-CZ" dirty="0"/>
              <a:t>Rizika vnějšího prostředí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40091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Management rizik dodavatelského řetězce, SCRM(Supply </a:t>
            </a:r>
            <a:r>
              <a:rPr lang="cs-CZ" sz="3200" b="1" dirty="0" err="1"/>
              <a:t>Chain</a:t>
            </a:r>
            <a:r>
              <a:rPr lang="cs-CZ" sz="3200" b="1" dirty="0"/>
              <a:t> Risk Management)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 společným přístupem, jehož cílem je včasná identifikace, analýza příčin a následků a přiměřené řízení všech rizik dodavatelského řetězce. </a:t>
            </a:r>
          </a:p>
          <a:p>
            <a:r>
              <a:rPr lang="cs-CZ" dirty="0"/>
              <a:t>Konkrétní rizika určitého hodnototvorného řetězce jsou závislá na jeho struktuře a složitosti</a:t>
            </a:r>
          </a:p>
        </p:txBody>
      </p:sp>
    </p:spTree>
    <p:extLst>
      <p:ext uri="{BB962C8B-B14F-4D97-AF65-F5344CB8AC3E}">
        <p14:creationId xmlns:p14="http://schemas.microsoft.com/office/powerpoint/2010/main" val="34137283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500050"/>
            <a:ext cx="7467600" cy="1143000"/>
          </a:xfrm>
        </p:spPr>
        <p:txBody>
          <a:bodyPr>
            <a:noAutofit/>
          </a:bodyPr>
          <a:lstStyle/>
          <a:p>
            <a:r>
              <a:rPr lang="cs-CZ" sz="2800" dirty="0"/>
              <a:t>Nejvýznamnější rizikové faktory ze 46 zkoumaných faktorů </a:t>
            </a:r>
            <a:br>
              <a:rPr lang="cs-CZ" sz="2800" dirty="0"/>
            </a:br>
            <a:r>
              <a:rPr lang="cs-CZ" sz="2800" dirty="0"/>
              <a:t>(výsledky dotazníkového průzkumu 2010)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/>
              <a:t>Skupina I :</a:t>
            </a:r>
          </a:p>
          <a:p>
            <a:r>
              <a:rPr lang="cs-CZ" dirty="0"/>
              <a:t>B1.1 –Závislost na malém počtu velkých zákazníků</a:t>
            </a:r>
          </a:p>
          <a:p>
            <a:r>
              <a:rPr lang="cs-CZ" dirty="0"/>
              <a:t>B5.1 –Růst cen a poplatků</a:t>
            </a:r>
          </a:p>
          <a:p>
            <a:r>
              <a:rPr lang="cs-CZ" dirty="0"/>
              <a:t>B2.1 – Závislost na malém počtu dominantních</a:t>
            </a:r>
          </a:p>
          <a:p>
            <a:r>
              <a:rPr lang="cs-CZ" dirty="0"/>
              <a:t>nebo speciálních dodavatelů</a:t>
            </a:r>
          </a:p>
          <a:p>
            <a:r>
              <a:rPr lang="cs-CZ" dirty="0"/>
              <a:t>B1.2 Velké nároky zákazníků na dodací lhůty</a:t>
            </a:r>
          </a:p>
          <a:p>
            <a:pPr>
              <a:buNone/>
            </a:pPr>
            <a:r>
              <a:rPr lang="cs-CZ" dirty="0"/>
              <a:t>Skupina II:</a:t>
            </a:r>
          </a:p>
          <a:p>
            <a:r>
              <a:rPr lang="cs-CZ" dirty="0"/>
              <a:t>B1.3 Velké a nepředvídatelné výkyvy v poptávce</a:t>
            </a:r>
          </a:p>
          <a:p>
            <a:r>
              <a:rPr lang="cs-CZ" dirty="0"/>
              <a:t>B2.3 Dlouhé dodací lhůty od dodavatelů vzhledem k proměnlivosti poptávky</a:t>
            </a:r>
          </a:p>
          <a:p>
            <a:r>
              <a:rPr lang="cs-CZ" dirty="0"/>
              <a:t>B1.6  Problémy zákazníků s  placením</a:t>
            </a:r>
          </a:p>
          <a:p>
            <a:r>
              <a:rPr lang="cs-CZ" dirty="0"/>
              <a:t>B2.5 Nedostatek nakupovaných položek na trhu vedoucí k  vysoké ceně</a:t>
            </a:r>
          </a:p>
          <a:p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23528" y="6289732"/>
            <a:ext cx="7529264" cy="368440"/>
          </a:xfrm>
          <a:prstGeom prst="rect">
            <a:avLst/>
          </a:prstGeom>
        </p:spPr>
        <p:txBody>
          <a:bodyPr vert="horz">
            <a:normAutofit fontScale="47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cs-CZ"/>
              <a:t>Zdroj: Macurová P. </a:t>
            </a:r>
            <a:r>
              <a:rPr lang="cs-CZ" i="1"/>
              <a:t>Zvládání rizik v logistice. </a:t>
            </a:r>
            <a:r>
              <a:rPr lang="cs-CZ"/>
              <a:t>Profesní setkání logistiků 2012. Dostupné online na http://kla.cz/imgdata/180/img121.pdf</a:t>
            </a:r>
          </a:p>
          <a:p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</TotalTime>
  <Words>1482</Words>
  <Application>Microsoft Office PowerPoint</Application>
  <PresentationFormat>Předvádění na obrazovce (4:3)</PresentationFormat>
  <Paragraphs>150</Paragraphs>
  <Slides>22</Slides>
  <Notes>9</Notes>
  <HiddenSlides>1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Calibri</vt:lpstr>
      <vt:lpstr>Wingdings</vt:lpstr>
      <vt:lpstr>1_Office Theme</vt:lpstr>
      <vt:lpstr>Logistický management</vt:lpstr>
      <vt:lpstr>Řízení rizik v dodavatelském řetězci</vt:lpstr>
      <vt:lpstr>Riziko v logistice</vt:lpstr>
      <vt:lpstr>Úroveň rizika</vt:lpstr>
      <vt:lpstr>Hlediska klasifikace rizik v logistice. Podle vztahu k organizaci:</vt:lpstr>
      <vt:lpstr>Hlediska klasifikace rizik v logistice. Podle charakteru toků </vt:lpstr>
      <vt:lpstr>Hlediska klasifikace rizik v logistice. Dle oblastí vzniku</vt:lpstr>
      <vt:lpstr>Management rizik dodavatelského řetězce, SCRM(Supply Chain Risk Management)</vt:lpstr>
      <vt:lpstr>Nejvýznamnější rizikové faktory ze 46 zkoumaných faktorů  (výsledky dotazníkového průzkumu 2010)</vt:lpstr>
      <vt:lpstr>Detailnější poznatky o dodavatelských rizicích z 6 případových studií  provedených v r. 2011</vt:lpstr>
      <vt:lpstr>Prezentace aplikace PowerPoint</vt:lpstr>
      <vt:lpstr>Příklady opatření k redukci výskytu rizika </vt:lpstr>
      <vt:lpstr>Příklady opatření k redukci dopadů rizika </vt:lpstr>
      <vt:lpstr>Fáze nepřetržitého procesu řízení rizik</vt:lpstr>
      <vt:lpstr>Specifikovat logistické řetězce znamená: </vt:lpstr>
      <vt:lpstr>Aktuální příklady strukturálních opatření ke zmírnění rizik</vt:lpstr>
      <vt:lpstr>Potřeba řízení rizik, které přesahuje hranice podniku = Supply Chain Risk Management(SCRM)</vt:lpstr>
      <vt:lpstr>Závěry pro řízení logistických rizik:</vt:lpstr>
      <vt:lpstr>Otázky ke zkoušce</vt:lpstr>
      <vt:lpstr>Otázky ke zkoušce</vt:lpstr>
      <vt:lpstr>Otázky ke zkoušce</vt:lpstr>
      <vt:lpstr>Otázky ke zkoušce</vt:lpstr>
    </vt:vector>
  </TitlesOfParts>
  <Company>TESCOSW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Logistický management</dc:title>
  <dc:creator>khitilovae</dc:creator>
  <cp:lastModifiedBy>Chytilová Ekaterina</cp:lastModifiedBy>
  <cp:revision>21</cp:revision>
  <dcterms:created xsi:type="dcterms:W3CDTF">2013-04-25T11:40:35Z</dcterms:created>
  <dcterms:modified xsi:type="dcterms:W3CDTF">2021-11-12T07:36:47Z</dcterms:modified>
</cp:coreProperties>
</file>