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theme/themeOverride2.xml" ContentType="application/vnd.openxmlformats-officedocument.themeOverride+xml"/>
  <Override PartName="/ppt/notesSlides/notesSlide2.xml" ContentType="application/vnd.openxmlformats-officedocument.presentationml.notesSlide+xml"/>
  <Override PartName="/ppt/theme/themeOverride3.xml" ContentType="application/vnd.openxmlformats-officedocument.themeOverride+xml"/>
  <Override PartName="/ppt/notesSlides/notesSlide3.xml" ContentType="application/vnd.openxmlformats-officedocument.presentationml.notesSlide+xml"/>
  <Override PartName="/ppt/theme/themeOverride4.xml" ContentType="application/vnd.openxmlformats-officedocument.themeOverride+xml"/>
  <Override PartName="/ppt/notesSlides/notesSlide4.xml" ContentType="application/vnd.openxmlformats-officedocument.presentationml.notesSlide+xml"/>
  <Override PartName="/ppt/theme/themeOverride5.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heme/themeOverride6.xml" ContentType="application/vnd.openxmlformats-officedocument.themeOverr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notesSlides/notesSlide13.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notesSlides/notesSlide14.xml" ContentType="application/vnd.openxmlformats-officedocument.presentationml.notesSlide+xml"/>
  <Override PartName="/ppt/charts/chart4.xml" ContentType="application/vnd.openxmlformats-officedocument.drawingml.chart+xml"/>
  <Override PartName="/ppt/notesSlides/notesSlide15.xml" ContentType="application/vnd.openxmlformats-officedocument.presentationml.notesSlide+xml"/>
  <Override PartName="/ppt/charts/chart5.xml" ContentType="application/vnd.openxmlformats-officedocument.drawingml.chart+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rts/chart6.xml" ContentType="application/vnd.openxmlformats-officedocument.drawingml.chart+xml"/>
  <Override PartName="/ppt/theme/themeOverride7.xml" ContentType="application/vnd.openxmlformats-officedocument.themeOverr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815" r:id="rId1"/>
    <p:sldMasterId id="2147483829" r:id="rId2"/>
  </p:sldMasterIdLst>
  <p:notesMasterIdLst>
    <p:notesMasterId r:id="rId41"/>
  </p:notesMasterIdLst>
  <p:sldIdLst>
    <p:sldId id="256" r:id="rId3"/>
    <p:sldId id="276" r:id="rId4"/>
    <p:sldId id="277" r:id="rId5"/>
    <p:sldId id="278" r:id="rId6"/>
    <p:sldId id="279" r:id="rId7"/>
    <p:sldId id="306" r:id="rId8"/>
    <p:sldId id="307" r:id="rId9"/>
    <p:sldId id="308" r:id="rId10"/>
    <p:sldId id="280" r:id="rId11"/>
    <p:sldId id="311" r:id="rId12"/>
    <p:sldId id="300" r:id="rId13"/>
    <p:sldId id="301" r:id="rId14"/>
    <p:sldId id="302" r:id="rId15"/>
    <p:sldId id="303" r:id="rId16"/>
    <p:sldId id="304" r:id="rId17"/>
    <p:sldId id="312" r:id="rId18"/>
    <p:sldId id="313" r:id="rId19"/>
    <p:sldId id="314" r:id="rId20"/>
    <p:sldId id="315" r:id="rId21"/>
    <p:sldId id="316" r:id="rId22"/>
    <p:sldId id="317" r:id="rId23"/>
    <p:sldId id="318" r:id="rId24"/>
    <p:sldId id="319" r:id="rId25"/>
    <p:sldId id="320" r:id="rId26"/>
    <p:sldId id="321" r:id="rId27"/>
    <p:sldId id="322" r:id="rId28"/>
    <p:sldId id="323" r:id="rId29"/>
    <p:sldId id="324" r:id="rId30"/>
    <p:sldId id="325" r:id="rId31"/>
    <p:sldId id="326" r:id="rId32"/>
    <p:sldId id="327" r:id="rId33"/>
    <p:sldId id="328" r:id="rId34"/>
    <p:sldId id="329" r:id="rId35"/>
    <p:sldId id="330" r:id="rId36"/>
    <p:sldId id="331" r:id="rId37"/>
    <p:sldId id="332" r:id="rId38"/>
    <p:sldId id="333" r:id="rId39"/>
    <p:sldId id="334" r:id="rId40"/>
  </p:sldIdLst>
  <p:sldSz cx="9144000" cy="6858000" type="screen4x3"/>
  <p:notesSz cx="6797675" cy="9928225"/>
  <p:defaultTextStyle>
    <a:defPPr>
      <a:defRPr lang="en-GB"/>
    </a:defPPr>
    <a:lvl1pPr algn="l" defTabSz="449263"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Lucida Sans Unicode" charset="0"/>
        <a:cs typeface="Lucida Sans Unicode" charset="0"/>
      </a:defRPr>
    </a:lvl1pPr>
    <a:lvl2pPr marL="742950" indent="-285750" algn="l" defTabSz="449263"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Lucida Sans Unicode" charset="0"/>
        <a:cs typeface="Lucida Sans Unicode" charset="0"/>
      </a:defRPr>
    </a:lvl2pPr>
    <a:lvl3pPr marL="1143000" indent="-228600" algn="l" defTabSz="449263"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Lucida Sans Unicode" charset="0"/>
        <a:cs typeface="Lucida Sans Unicode" charset="0"/>
      </a:defRPr>
    </a:lvl3pPr>
    <a:lvl4pPr marL="1600200" indent="-228600" algn="l" defTabSz="449263"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Lucida Sans Unicode" charset="0"/>
        <a:cs typeface="Lucida Sans Unicode" charset="0"/>
      </a:defRPr>
    </a:lvl4pPr>
    <a:lvl5pPr marL="2057400" indent="-228600" algn="l" defTabSz="449263"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Lucida Sans Unicode" charset="0"/>
        <a:cs typeface="Lucida Sans Unicode" charset="0"/>
      </a:defRPr>
    </a:lvl5pPr>
    <a:lvl6pPr marL="2286000" algn="l" defTabSz="914400" rtl="0" eaLnBrk="1" latinLnBrk="0" hangingPunct="1">
      <a:defRPr kern="1200">
        <a:solidFill>
          <a:schemeClr val="bg1"/>
        </a:solidFill>
        <a:latin typeface="Arial" charset="0"/>
        <a:ea typeface="Lucida Sans Unicode" charset="0"/>
        <a:cs typeface="Lucida Sans Unicode" charset="0"/>
      </a:defRPr>
    </a:lvl6pPr>
    <a:lvl7pPr marL="2743200" algn="l" defTabSz="914400" rtl="0" eaLnBrk="1" latinLnBrk="0" hangingPunct="1">
      <a:defRPr kern="1200">
        <a:solidFill>
          <a:schemeClr val="bg1"/>
        </a:solidFill>
        <a:latin typeface="Arial" charset="0"/>
        <a:ea typeface="Lucida Sans Unicode" charset="0"/>
        <a:cs typeface="Lucida Sans Unicode" charset="0"/>
      </a:defRPr>
    </a:lvl7pPr>
    <a:lvl8pPr marL="3200400" algn="l" defTabSz="914400" rtl="0" eaLnBrk="1" latinLnBrk="0" hangingPunct="1">
      <a:defRPr kern="1200">
        <a:solidFill>
          <a:schemeClr val="bg1"/>
        </a:solidFill>
        <a:latin typeface="Arial" charset="0"/>
        <a:ea typeface="Lucida Sans Unicode" charset="0"/>
        <a:cs typeface="Lucida Sans Unicode" charset="0"/>
      </a:defRPr>
    </a:lvl8pPr>
    <a:lvl9pPr marL="3657600" algn="l" defTabSz="914400" rtl="0" eaLnBrk="1" latinLnBrk="0" hangingPunct="1">
      <a:defRPr kern="1200">
        <a:solidFill>
          <a:schemeClr val="bg1"/>
        </a:solidFill>
        <a:latin typeface="Arial" charset="0"/>
        <a:ea typeface="Lucida Sans Unicode" charset="0"/>
        <a:cs typeface="Lucida Sans Unicode"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6">
          <p15:clr>
            <a:srgbClr val="A4A3A4"/>
          </p15:clr>
        </p15:guide>
        <p15:guide id="2" pos="216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940675A-B579-460E-94D1-54222C63F5DA}" styleName="Bez stylu, mřížka tabulky">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93D81CF-94F2-401A-BA57-92F5A7B2D0C5}" styleName="Styl Středně sytá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1964" autoAdjust="0"/>
    <p:restoredTop sz="85075" autoAdjust="0"/>
  </p:normalViewPr>
  <p:slideViewPr>
    <p:cSldViewPr>
      <p:cViewPr varScale="1">
        <p:scale>
          <a:sx n="93" d="100"/>
          <a:sy n="93" d="100"/>
        </p:scale>
        <p:origin x="1002" y="90"/>
      </p:cViewPr>
      <p:guideLst>
        <p:guide orient="horz" pos="2160"/>
        <p:guide pos="2880"/>
      </p:guideLst>
    </p:cSldViewPr>
  </p:slideViewPr>
  <p:outlineViewPr>
    <p:cViewPr varScale="1">
      <p:scale>
        <a:sx n="170" d="200"/>
        <a:sy n="170" d="200"/>
      </p:scale>
      <p:origin x="-780" y="-84"/>
    </p:cViewPr>
  </p:outlineViewPr>
  <p:notesTextViewPr>
    <p:cViewPr>
      <p:scale>
        <a:sx n="1" d="1"/>
        <a:sy n="1" d="1"/>
      </p:scale>
      <p:origin x="0" y="0"/>
    </p:cViewPr>
  </p:notesTextViewPr>
  <p:notesViewPr>
    <p:cSldViewPr>
      <p:cViewPr varScale="1">
        <p:scale>
          <a:sx n="59" d="100"/>
          <a:sy n="59" d="100"/>
        </p:scale>
        <p:origin x="-1752" y="-72"/>
      </p:cViewPr>
      <p:guideLst>
        <p:guide orient="horz" pos="2886"/>
        <p:guide pos="2162"/>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0" Type="http://schemas.openxmlformats.org/officeDocument/2006/relationships/slide" Target="slides/slide18.xml"/><Relationship Id="rId41"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oleObject" Target="Se&#353;it1"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Se&#353;it1"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Se&#353;it1"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Se&#353;it1"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Se&#353;it1" TargetMode="External"/></Relationships>
</file>

<file path=ppt/charts/_rels/chart6.xml.rels><?xml version="1.0" encoding="UTF-8" standalone="yes"?>
<Relationships xmlns="http://schemas.openxmlformats.org/package/2006/relationships"><Relationship Id="rId2" Type="http://schemas.openxmlformats.org/officeDocument/2006/relationships/oleObject" Target="Se&#353;it1" TargetMode="External"/><Relationship Id="rId1" Type="http://schemas.openxmlformats.org/officeDocument/2006/relationships/themeOverride" Target="../theme/themeOverrid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title>
    <c:autoTitleDeleted val="0"/>
    <c:plotArea>
      <c:layout>
        <c:manualLayout>
          <c:layoutTarget val="inner"/>
          <c:xMode val="edge"/>
          <c:yMode val="edge"/>
          <c:x val="7.6108079060722922E-2"/>
          <c:y val="0.1901738845144357"/>
          <c:w val="0.81909404546362397"/>
          <c:h val="0.68921660834062404"/>
        </c:manualLayout>
      </c:layout>
      <c:scatterChart>
        <c:scatterStyle val="lineMarker"/>
        <c:varyColors val="0"/>
        <c:ser>
          <c:idx val="0"/>
          <c:order val="0"/>
          <c:tx>
            <c:strRef>
              <c:f>List1!$C$5</c:f>
              <c:strCache>
                <c:ptCount val="1"/>
                <c:pt idx="0">
                  <c:v>běžná zásoba, ks</c:v>
                </c:pt>
              </c:strCache>
            </c:strRef>
          </c:tx>
          <c:marker>
            <c:symbol val="none"/>
          </c:marker>
          <c:xVal>
            <c:numRef>
              <c:f>List1!$B$6:$B$17</c:f>
              <c:numCache>
                <c:formatCode>General</c:formatCode>
                <c:ptCount val="12"/>
                <c:pt idx="0">
                  <c:v>1</c:v>
                </c:pt>
                <c:pt idx="1">
                  <c:v>2</c:v>
                </c:pt>
                <c:pt idx="2">
                  <c:v>3</c:v>
                </c:pt>
                <c:pt idx="3">
                  <c:v>4</c:v>
                </c:pt>
                <c:pt idx="4">
                  <c:v>4</c:v>
                </c:pt>
                <c:pt idx="5">
                  <c:v>5</c:v>
                </c:pt>
                <c:pt idx="6">
                  <c:v>6</c:v>
                </c:pt>
                <c:pt idx="7">
                  <c:v>7</c:v>
                </c:pt>
                <c:pt idx="8">
                  <c:v>7</c:v>
                </c:pt>
                <c:pt idx="9">
                  <c:v>8</c:v>
                </c:pt>
                <c:pt idx="10">
                  <c:v>9</c:v>
                </c:pt>
                <c:pt idx="11">
                  <c:v>10</c:v>
                </c:pt>
              </c:numCache>
            </c:numRef>
          </c:xVal>
          <c:yVal>
            <c:numRef>
              <c:f>List1!$C$6:$C$17</c:f>
              <c:numCache>
                <c:formatCode>General</c:formatCode>
                <c:ptCount val="12"/>
                <c:pt idx="0">
                  <c:v>5</c:v>
                </c:pt>
                <c:pt idx="1">
                  <c:v>3</c:v>
                </c:pt>
                <c:pt idx="2">
                  <c:v>1</c:v>
                </c:pt>
                <c:pt idx="3">
                  <c:v>0</c:v>
                </c:pt>
                <c:pt idx="4">
                  <c:v>5</c:v>
                </c:pt>
                <c:pt idx="5">
                  <c:v>3</c:v>
                </c:pt>
                <c:pt idx="6">
                  <c:v>1</c:v>
                </c:pt>
                <c:pt idx="7">
                  <c:v>0</c:v>
                </c:pt>
                <c:pt idx="8">
                  <c:v>5</c:v>
                </c:pt>
                <c:pt idx="9">
                  <c:v>3</c:v>
                </c:pt>
                <c:pt idx="10">
                  <c:v>1</c:v>
                </c:pt>
                <c:pt idx="11">
                  <c:v>0</c:v>
                </c:pt>
              </c:numCache>
            </c:numRef>
          </c:yVal>
          <c:smooth val="0"/>
          <c:extLst>
            <c:ext xmlns:c16="http://schemas.microsoft.com/office/drawing/2014/chart" uri="{C3380CC4-5D6E-409C-BE32-E72D297353CC}">
              <c16:uniqueId val="{00000000-CB9B-4937-9857-63B2C2752650}"/>
            </c:ext>
          </c:extLst>
        </c:ser>
        <c:dLbls>
          <c:showLegendKey val="0"/>
          <c:showVal val="0"/>
          <c:showCatName val="0"/>
          <c:showSerName val="0"/>
          <c:showPercent val="0"/>
          <c:showBubbleSize val="0"/>
        </c:dLbls>
        <c:axId val="63090048"/>
        <c:axId val="65979520"/>
      </c:scatterChart>
      <c:valAx>
        <c:axId val="63090048"/>
        <c:scaling>
          <c:orientation val="minMax"/>
          <c:max val="10"/>
          <c:min val="1"/>
        </c:scaling>
        <c:delete val="0"/>
        <c:axPos val="b"/>
        <c:minorGridlines/>
        <c:numFmt formatCode="General" sourceLinked="1"/>
        <c:majorTickMark val="out"/>
        <c:minorTickMark val="out"/>
        <c:tickLblPos val="nextTo"/>
        <c:crossAx val="65979520"/>
        <c:crosses val="autoZero"/>
        <c:crossBetween val="midCat"/>
        <c:majorUnit val="1"/>
      </c:valAx>
      <c:valAx>
        <c:axId val="65979520"/>
        <c:scaling>
          <c:orientation val="minMax"/>
          <c:min val="0"/>
        </c:scaling>
        <c:delete val="0"/>
        <c:axPos val="l"/>
        <c:majorGridlines/>
        <c:numFmt formatCode="General" sourceLinked="1"/>
        <c:majorTickMark val="out"/>
        <c:minorTickMark val="none"/>
        <c:tickLblPos val="nextTo"/>
        <c:crossAx val="63090048"/>
        <c:crosses val="autoZero"/>
        <c:crossBetween val="midCat"/>
      </c:valAx>
    </c:plotArea>
    <c:legend>
      <c:legendPos val="r"/>
      <c:overlay val="0"/>
    </c:legend>
    <c:plotVisOnly val="1"/>
    <c:dispBlanksAs val="gap"/>
    <c:showDLblsOverMax val="0"/>
  </c:chart>
  <c:spPr>
    <a:noFill/>
    <a:ln>
      <a:solidFill>
        <a:schemeClr val="accent1"/>
      </a:solidFill>
    </a:ln>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title>
    <c:autoTitleDeleted val="0"/>
    <c:plotArea>
      <c:layout>
        <c:manualLayout>
          <c:layoutTarget val="inner"/>
          <c:xMode val="edge"/>
          <c:yMode val="edge"/>
          <c:x val="9.4966878680146652E-2"/>
          <c:y val="0.20869240303295422"/>
          <c:w val="0.86435795328296861"/>
          <c:h val="0.68921660834062404"/>
        </c:manualLayout>
      </c:layout>
      <c:scatterChart>
        <c:scatterStyle val="lineMarker"/>
        <c:varyColors val="0"/>
        <c:ser>
          <c:idx val="2"/>
          <c:order val="0"/>
          <c:tx>
            <c:strRef>
              <c:f>List1!$D$5</c:f>
              <c:strCache>
                <c:ptCount val="1"/>
                <c:pt idx="0">
                  <c:v>pojistná zásoba</c:v>
                </c:pt>
              </c:strCache>
            </c:strRef>
          </c:tx>
          <c:marker>
            <c:symbol val="none"/>
          </c:marker>
          <c:yVal>
            <c:numRef>
              <c:f>List1!$D$6:$D$17</c:f>
              <c:numCache>
                <c:formatCode>General</c:formatCode>
                <c:ptCount val="12"/>
                <c:pt idx="0">
                  <c:v>5</c:v>
                </c:pt>
                <c:pt idx="1">
                  <c:v>5</c:v>
                </c:pt>
                <c:pt idx="2">
                  <c:v>5</c:v>
                </c:pt>
                <c:pt idx="3">
                  <c:v>5</c:v>
                </c:pt>
                <c:pt idx="4">
                  <c:v>5</c:v>
                </c:pt>
                <c:pt idx="5">
                  <c:v>5</c:v>
                </c:pt>
                <c:pt idx="6">
                  <c:v>5</c:v>
                </c:pt>
                <c:pt idx="7">
                  <c:v>5</c:v>
                </c:pt>
                <c:pt idx="8">
                  <c:v>5</c:v>
                </c:pt>
                <c:pt idx="9">
                  <c:v>5</c:v>
                </c:pt>
                <c:pt idx="10">
                  <c:v>5</c:v>
                </c:pt>
                <c:pt idx="11">
                  <c:v>5</c:v>
                </c:pt>
              </c:numCache>
            </c:numRef>
          </c:yVal>
          <c:smooth val="0"/>
          <c:extLst>
            <c:ext xmlns:c16="http://schemas.microsoft.com/office/drawing/2014/chart" uri="{C3380CC4-5D6E-409C-BE32-E72D297353CC}">
              <c16:uniqueId val="{00000000-2702-49ED-A156-BB49031F3523}"/>
            </c:ext>
          </c:extLst>
        </c:ser>
        <c:dLbls>
          <c:showLegendKey val="0"/>
          <c:showVal val="0"/>
          <c:showCatName val="0"/>
          <c:showSerName val="0"/>
          <c:showPercent val="0"/>
          <c:showBubbleSize val="0"/>
        </c:dLbls>
        <c:axId val="66277376"/>
        <c:axId val="66278912"/>
      </c:scatterChart>
      <c:valAx>
        <c:axId val="66277376"/>
        <c:scaling>
          <c:orientation val="minMax"/>
          <c:max val="10"/>
          <c:min val="1"/>
        </c:scaling>
        <c:delete val="0"/>
        <c:axPos val="b"/>
        <c:majorTickMark val="out"/>
        <c:minorTickMark val="none"/>
        <c:tickLblPos val="nextTo"/>
        <c:crossAx val="66278912"/>
        <c:crosses val="autoZero"/>
        <c:crossBetween val="midCat"/>
        <c:majorUnit val="1"/>
      </c:valAx>
      <c:valAx>
        <c:axId val="66278912"/>
        <c:scaling>
          <c:orientation val="minMax"/>
        </c:scaling>
        <c:delete val="0"/>
        <c:axPos val="l"/>
        <c:majorGridlines/>
        <c:numFmt formatCode="General" sourceLinked="1"/>
        <c:majorTickMark val="out"/>
        <c:minorTickMark val="none"/>
        <c:tickLblPos val="nextTo"/>
        <c:crossAx val="66277376"/>
        <c:crosses val="autoZero"/>
        <c:crossBetween val="midCat"/>
      </c:valAx>
    </c:plotArea>
    <c:plotVisOnly val="1"/>
    <c:dispBlanksAs val="zero"/>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title>
    <c:autoTitleDeleted val="0"/>
    <c:plotArea>
      <c:layout/>
      <c:scatterChart>
        <c:scatterStyle val="lineMarker"/>
        <c:varyColors val="0"/>
        <c:ser>
          <c:idx val="1"/>
          <c:order val="0"/>
          <c:tx>
            <c:strRef>
              <c:f>List1!$F$5</c:f>
              <c:strCache>
                <c:ptCount val="1"/>
                <c:pt idx="0">
                  <c:v>pojistná zásoba 2</c:v>
                </c:pt>
              </c:strCache>
            </c:strRef>
          </c:tx>
          <c:marker>
            <c:symbol val="none"/>
          </c:marker>
          <c:xVal>
            <c:numRef>
              <c:f>List1!$B$6:$B$17</c:f>
              <c:numCache>
                <c:formatCode>General</c:formatCode>
                <c:ptCount val="12"/>
                <c:pt idx="0">
                  <c:v>1</c:v>
                </c:pt>
                <c:pt idx="1">
                  <c:v>2</c:v>
                </c:pt>
                <c:pt idx="2">
                  <c:v>3</c:v>
                </c:pt>
                <c:pt idx="3">
                  <c:v>4</c:v>
                </c:pt>
                <c:pt idx="4">
                  <c:v>4</c:v>
                </c:pt>
                <c:pt idx="5">
                  <c:v>5</c:v>
                </c:pt>
                <c:pt idx="6">
                  <c:v>6</c:v>
                </c:pt>
                <c:pt idx="7">
                  <c:v>7</c:v>
                </c:pt>
                <c:pt idx="8">
                  <c:v>7</c:v>
                </c:pt>
                <c:pt idx="9">
                  <c:v>8</c:v>
                </c:pt>
                <c:pt idx="10">
                  <c:v>9</c:v>
                </c:pt>
                <c:pt idx="11">
                  <c:v>10</c:v>
                </c:pt>
              </c:numCache>
            </c:numRef>
          </c:xVal>
          <c:yVal>
            <c:numRef>
              <c:f>List1!$F$6:$F$17</c:f>
              <c:numCache>
                <c:formatCode>General</c:formatCode>
                <c:ptCount val="12"/>
                <c:pt idx="0">
                  <c:v>5</c:v>
                </c:pt>
                <c:pt idx="1">
                  <c:v>5</c:v>
                </c:pt>
                <c:pt idx="2">
                  <c:v>5</c:v>
                </c:pt>
                <c:pt idx="3">
                  <c:v>5</c:v>
                </c:pt>
                <c:pt idx="4">
                  <c:v>5</c:v>
                </c:pt>
                <c:pt idx="5">
                  <c:v>5</c:v>
                </c:pt>
                <c:pt idx="6">
                  <c:v>5</c:v>
                </c:pt>
                <c:pt idx="7">
                  <c:v>3</c:v>
                </c:pt>
                <c:pt idx="8">
                  <c:v>5</c:v>
                </c:pt>
                <c:pt idx="9">
                  <c:v>5</c:v>
                </c:pt>
                <c:pt idx="10">
                  <c:v>5</c:v>
                </c:pt>
                <c:pt idx="11">
                  <c:v>5</c:v>
                </c:pt>
              </c:numCache>
            </c:numRef>
          </c:yVal>
          <c:smooth val="0"/>
          <c:extLst>
            <c:ext xmlns:c16="http://schemas.microsoft.com/office/drawing/2014/chart" uri="{C3380CC4-5D6E-409C-BE32-E72D297353CC}">
              <c16:uniqueId val="{00000000-602C-46FC-A5EA-27C539C85C67}"/>
            </c:ext>
          </c:extLst>
        </c:ser>
        <c:dLbls>
          <c:showLegendKey val="0"/>
          <c:showVal val="0"/>
          <c:showCatName val="0"/>
          <c:showSerName val="0"/>
          <c:showPercent val="0"/>
          <c:showBubbleSize val="0"/>
        </c:dLbls>
        <c:axId val="66311296"/>
        <c:axId val="66312832"/>
      </c:scatterChart>
      <c:valAx>
        <c:axId val="66311296"/>
        <c:scaling>
          <c:orientation val="minMax"/>
          <c:max val="10"/>
          <c:min val="1"/>
        </c:scaling>
        <c:delete val="0"/>
        <c:axPos val="b"/>
        <c:numFmt formatCode="General" sourceLinked="1"/>
        <c:majorTickMark val="out"/>
        <c:minorTickMark val="none"/>
        <c:tickLblPos val="nextTo"/>
        <c:crossAx val="66312832"/>
        <c:crosses val="autoZero"/>
        <c:crossBetween val="midCat"/>
        <c:majorUnit val="1"/>
      </c:valAx>
      <c:valAx>
        <c:axId val="66312832"/>
        <c:scaling>
          <c:orientation val="minMax"/>
        </c:scaling>
        <c:delete val="0"/>
        <c:axPos val="l"/>
        <c:majorGridlines/>
        <c:numFmt formatCode="General" sourceLinked="1"/>
        <c:majorTickMark val="out"/>
        <c:minorTickMark val="none"/>
        <c:tickLblPos val="nextTo"/>
        <c:crossAx val="66311296"/>
        <c:crosses val="autoZero"/>
        <c:crossBetween val="midCat"/>
      </c:valAx>
    </c:plotArea>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title>
    <c:autoTitleDeleted val="0"/>
    <c:plotArea>
      <c:layout/>
      <c:scatterChart>
        <c:scatterStyle val="lineMarker"/>
        <c:varyColors val="0"/>
        <c:ser>
          <c:idx val="0"/>
          <c:order val="0"/>
          <c:tx>
            <c:strRef>
              <c:f>List1!$E$5</c:f>
              <c:strCache>
                <c:ptCount val="1"/>
                <c:pt idx="0">
                  <c:v>technická zásoba</c:v>
                </c:pt>
              </c:strCache>
            </c:strRef>
          </c:tx>
          <c:marker>
            <c:symbol val="none"/>
          </c:marker>
          <c:yVal>
            <c:numRef>
              <c:f>List1!$E$6:$E$17</c:f>
              <c:numCache>
                <c:formatCode>General</c:formatCode>
                <c:ptCount val="12"/>
                <c:pt idx="0">
                  <c:v>5</c:v>
                </c:pt>
                <c:pt idx="1">
                  <c:v>5</c:v>
                </c:pt>
                <c:pt idx="2">
                  <c:v>5</c:v>
                </c:pt>
                <c:pt idx="3">
                  <c:v>5</c:v>
                </c:pt>
                <c:pt idx="4">
                  <c:v>5</c:v>
                </c:pt>
                <c:pt idx="5">
                  <c:v>5</c:v>
                </c:pt>
                <c:pt idx="6">
                  <c:v>5</c:v>
                </c:pt>
                <c:pt idx="7">
                  <c:v>5</c:v>
                </c:pt>
                <c:pt idx="8">
                  <c:v>5</c:v>
                </c:pt>
                <c:pt idx="9">
                  <c:v>5</c:v>
                </c:pt>
                <c:pt idx="10">
                  <c:v>5</c:v>
                </c:pt>
                <c:pt idx="11">
                  <c:v>5</c:v>
                </c:pt>
              </c:numCache>
            </c:numRef>
          </c:yVal>
          <c:smooth val="0"/>
          <c:extLst>
            <c:ext xmlns:c16="http://schemas.microsoft.com/office/drawing/2014/chart" uri="{C3380CC4-5D6E-409C-BE32-E72D297353CC}">
              <c16:uniqueId val="{00000000-6908-40C4-BD97-773B5BD0142E}"/>
            </c:ext>
          </c:extLst>
        </c:ser>
        <c:dLbls>
          <c:showLegendKey val="0"/>
          <c:showVal val="0"/>
          <c:showCatName val="0"/>
          <c:showSerName val="0"/>
          <c:showPercent val="0"/>
          <c:showBubbleSize val="0"/>
        </c:dLbls>
        <c:axId val="66430080"/>
        <c:axId val="66431616"/>
      </c:scatterChart>
      <c:valAx>
        <c:axId val="66430080"/>
        <c:scaling>
          <c:orientation val="minMax"/>
          <c:max val="10"/>
          <c:min val="1"/>
        </c:scaling>
        <c:delete val="0"/>
        <c:axPos val="b"/>
        <c:majorTickMark val="out"/>
        <c:minorTickMark val="none"/>
        <c:tickLblPos val="nextTo"/>
        <c:crossAx val="66431616"/>
        <c:crosses val="autoZero"/>
        <c:crossBetween val="midCat"/>
        <c:majorUnit val="1"/>
      </c:valAx>
      <c:valAx>
        <c:axId val="66431616"/>
        <c:scaling>
          <c:orientation val="minMax"/>
        </c:scaling>
        <c:delete val="0"/>
        <c:axPos val="l"/>
        <c:majorGridlines/>
        <c:numFmt formatCode="General" sourceLinked="1"/>
        <c:majorTickMark val="out"/>
        <c:minorTickMark val="none"/>
        <c:tickLblPos val="nextTo"/>
        <c:crossAx val="66430080"/>
        <c:crosses val="autoZero"/>
        <c:crossBetween val="midCat"/>
      </c:valAx>
    </c:plotArea>
    <c:legend>
      <c:legendPos val="r"/>
      <c:overlay val="0"/>
    </c:legend>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title>
    <c:autoTitleDeleted val="0"/>
    <c:plotArea>
      <c:layout>
        <c:manualLayout>
          <c:layoutTarget val="inner"/>
          <c:xMode val="edge"/>
          <c:yMode val="edge"/>
          <c:x val="0.25268795435045371"/>
          <c:y val="0.13777571832452987"/>
          <c:w val="0.70435597517277193"/>
          <c:h val="0.74364187243992486"/>
        </c:manualLayout>
      </c:layout>
      <c:scatterChart>
        <c:scatterStyle val="lineMarker"/>
        <c:varyColors val="0"/>
        <c:ser>
          <c:idx val="4"/>
          <c:order val="0"/>
          <c:tx>
            <c:strRef>
              <c:f>List1!$G$5</c:f>
              <c:strCache>
                <c:ptCount val="1"/>
                <c:pt idx="0">
                  <c:v>sezonní zásoba</c:v>
                </c:pt>
              </c:strCache>
            </c:strRef>
          </c:tx>
          <c:marker>
            <c:symbol val="none"/>
          </c:marker>
          <c:xVal>
            <c:numRef>
              <c:f>List1!$B$6:$B$17</c:f>
              <c:numCache>
                <c:formatCode>General</c:formatCode>
                <c:ptCount val="12"/>
                <c:pt idx="0">
                  <c:v>1</c:v>
                </c:pt>
                <c:pt idx="1">
                  <c:v>2</c:v>
                </c:pt>
                <c:pt idx="2">
                  <c:v>3</c:v>
                </c:pt>
                <c:pt idx="3">
                  <c:v>4</c:v>
                </c:pt>
                <c:pt idx="4">
                  <c:v>4</c:v>
                </c:pt>
                <c:pt idx="5">
                  <c:v>5</c:v>
                </c:pt>
                <c:pt idx="6">
                  <c:v>6</c:v>
                </c:pt>
                <c:pt idx="7">
                  <c:v>7</c:v>
                </c:pt>
                <c:pt idx="8">
                  <c:v>7</c:v>
                </c:pt>
                <c:pt idx="9">
                  <c:v>8</c:v>
                </c:pt>
                <c:pt idx="10">
                  <c:v>9</c:v>
                </c:pt>
                <c:pt idx="11">
                  <c:v>10</c:v>
                </c:pt>
              </c:numCache>
            </c:numRef>
          </c:xVal>
          <c:yVal>
            <c:numRef>
              <c:f>List1!$G$6:$G$17</c:f>
              <c:numCache>
                <c:formatCode>General</c:formatCode>
                <c:ptCount val="12"/>
                <c:pt idx="0">
                  <c:v>5</c:v>
                </c:pt>
                <c:pt idx="1">
                  <c:v>10</c:v>
                </c:pt>
                <c:pt idx="2">
                  <c:v>30</c:v>
                </c:pt>
                <c:pt idx="3">
                  <c:v>80</c:v>
                </c:pt>
                <c:pt idx="4">
                  <c:v>80</c:v>
                </c:pt>
                <c:pt idx="5">
                  <c:v>75</c:v>
                </c:pt>
                <c:pt idx="6">
                  <c:v>70</c:v>
                </c:pt>
                <c:pt idx="7">
                  <c:v>68</c:v>
                </c:pt>
                <c:pt idx="8">
                  <c:v>68</c:v>
                </c:pt>
                <c:pt idx="9">
                  <c:v>63</c:v>
                </c:pt>
                <c:pt idx="10">
                  <c:v>52</c:v>
                </c:pt>
                <c:pt idx="11">
                  <c:v>51</c:v>
                </c:pt>
              </c:numCache>
            </c:numRef>
          </c:yVal>
          <c:smooth val="0"/>
          <c:extLst>
            <c:ext xmlns:c16="http://schemas.microsoft.com/office/drawing/2014/chart" uri="{C3380CC4-5D6E-409C-BE32-E72D297353CC}">
              <c16:uniqueId val="{00000000-3000-42BC-8CB1-45CBA502B939}"/>
            </c:ext>
          </c:extLst>
        </c:ser>
        <c:dLbls>
          <c:showLegendKey val="0"/>
          <c:showVal val="0"/>
          <c:showCatName val="0"/>
          <c:showSerName val="0"/>
          <c:showPercent val="0"/>
          <c:showBubbleSize val="0"/>
        </c:dLbls>
        <c:axId val="67322624"/>
        <c:axId val="67324160"/>
      </c:scatterChart>
      <c:valAx>
        <c:axId val="67322624"/>
        <c:scaling>
          <c:orientation val="minMax"/>
          <c:max val="10"/>
          <c:min val="1"/>
        </c:scaling>
        <c:delete val="0"/>
        <c:axPos val="b"/>
        <c:numFmt formatCode="General" sourceLinked="1"/>
        <c:majorTickMark val="out"/>
        <c:minorTickMark val="none"/>
        <c:tickLblPos val="nextTo"/>
        <c:crossAx val="67324160"/>
        <c:crosses val="autoZero"/>
        <c:crossBetween val="midCat"/>
        <c:majorUnit val="1"/>
      </c:valAx>
      <c:valAx>
        <c:axId val="67324160"/>
        <c:scaling>
          <c:orientation val="minMax"/>
        </c:scaling>
        <c:delete val="0"/>
        <c:axPos val="l"/>
        <c:majorGridlines/>
        <c:numFmt formatCode="General" sourceLinked="1"/>
        <c:majorTickMark val="out"/>
        <c:minorTickMark val="none"/>
        <c:tickLblPos val="nextTo"/>
        <c:crossAx val="67322624"/>
        <c:crosses val="autoZero"/>
        <c:crossBetween val="midCat"/>
      </c:valAx>
    </c:plotArea>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view3D>
      <c:rotX val="15"/>
      <c:rotY val="20"/>
      <c:rAngAx val="1"/>
    </c:view3D>
    <c:floor>
      <c:thickness val="0"/>
    </c:floor>
    <c:sideWall>
      <c:thickness val="0"/>
    </c:sideWall>
    <c:backWall>
      <c:thickness val="0"/>
    </c:backWall>
    <c:plotArea>
      <c:layout/>
      <c:bar3DChart>
        <c:barDir val="col"/>
        <c:grouping val="percentStacked"/>
        <c:varyColors val="0"/>
        <c:ser>
          <c:idx val="0"/>
          <c:order val="0"/>
          <c:tx>
            <c:strRef>
              <c:f>List4!$G$2</c:f>
              <c:strCache>
                <c:ptCount val="1"/>
                <c:pt idx="0">
                  <c:v>A</c:v>
                </c:pt>
              </c:strCache>
            </c:strRef>
          </c:tx>
          <c:spPr>
            <a:solidFill>
              <a:srgbClr val="00B050"/>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List4!$H$1:$I$1</c:f>
              <c:strCache>
                <c:ptCount val="2"/>
                <c:pt idx="0">
                  <c:v>počet položek</c:v>
                </c:pt>
                <c:pt idx="1">
                  <c:v>celková hodnota položek</c:v>
                </c:pt>
              </c:strCache>
            </c:strRef>
          </c:cat>
          <c:val>
            <c:numRef>
              <c:f>List4!$H$2:$I$2</c:f>
              <c:numCache>
                <c:formatCode>General</c:formatCode>
                <c:ptCount val="2"/>
                <c:pt idx="0">
                  <c:v>2</c:v>
                </c:pt>
                <c:pt idx="1">
                  <c:v>62.323</c:v>
                </c:pt>
              </c:numCache>
            </c:numRef>
          </c:val>
          <c:extLst>
            <c:ext xmlns:c16="http://schemas.microsoft.com/office/drawing/2014/chart" uri="{C3380CC4-5D6E-409C-BE32-E72D297353CC}">
              <c16:uniqueId val="{00000000-53AB-4B35-9B31-6B2C68512EC1}"/>
            </c:ext>
          </c:extLst>
        </c:ser>
        <c:ser>
          <c:idx val="1"/>
          <c:order val="1"/>
          <c:tx>
            <c:strRef>
              <c:f>List4!$G$4</c:f>
              <c:strCache>
                <c:ptCount val="1"/>
                <c:pt idx="0">
                  <c:v>B</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List4!$H$1:$I$1</c:f>
              <c:strCache>
                <c:ptCount val="2"/>
                <c:pt idx="0">
                  <c:v>počet položek</c:v>
                </c:pt>
                <c:pt idx="1">
                  <c:v>celková hodnota položek</c:v>
                </c:pt>
              </c:strCache>
            </c:strRef>
          </c:cat>
          <c:val>
            <c:numRef>
              <c:f>List4!$H$4:$I$4</c:f>
              <c:numCache>
                <c:formatCode>General</c:formatCode>
                <c:ptCount val="2"/>
                <c:pt idx="0">
                  <c:v>3</c:v>
                </c:pt>
                <c:pt idx="1">
                  <c:v>28.596</c:v>
                </c:pt>
              </c:numCache>
            </c:numRef>
          </c:val>
          <c:extLst>
            <c:ext xmlns:c16="http://schemas.microsoft.com/office/drawing/2014/chart" uri="{C3380CC4-5D6E-409C-BE32-E72D297353CC}">
              <c16:uniqueId val="{00000001-53AB-4B35-9B31-6B2C68512EC1}"/>
            </c:ext>
          </c:extLst>
        </c:ser>
        <c:ser>
          <c:idx val="2"/>
          <c:order val="2"/>
          <c:tx>
            <c:strRef>
              <c:f>List4!$G$7</c:f>
              <c:strCache>
                <c:ptCount val="1"/>
                <c:pt idx="0">
                  <c:v>C</c:v>
                </c:pt>
              </c:strCache>
            </c:strRef>
          </c:tx>
          <c:spPr>
            <a:solidFill>
              <a:srgbClr val="FFC000"/>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List4!$H$1:$I$1</c:f>
              <c:strCache>
                <c:ptCount val="2"/>
                <c:pt idx="0">
                  <c:v>počet položek</c:v>
                </c:pt>
                <c:pt idx="1">
                  <c:v>celková hodnota položek</c:v>
                </c:pt>
              </c:strCache>
            </c:strRef>
          </c:cat>
          <c:val>
            <c:numRef>
              <c:f>List4!$H$7:$I$7</c:f>
              <c:numCache>
                <c:formatCode>General</c:formatCode>
                <c:ptCount val="2"/>
                <c:pt idx="0">
                  <c:v>5</c:v>
                </c:pt>
                <c:pt idx="1">
                  <c:v>9.0810000000000013</c:v>
                </c:pt>
              </c:numCache>
            </c:numRef>
          </c:val>
          <c:extLst>
            <c:ext xmlns:c16="http://schemas.microsoft.com/office/drawing/2014/chart" uri="{C3380CC4-5D6E-409C-BE32-E72D297353CC}">
              <c16:uniqueId val="{00000002-53AB-4B35-9B31-6B2C68512EC1}"/>
            </c:ext>
          </c:extLst>
        </c:ser>
        <c:dLbls>
          <c:showLegendKey val="0"/>
          <c:showVal val="0"/>
          <c:showCatName val="0"/>
          <c:showSerName val="0"/>
          <c:showPercent val="0"/>
          <c:showBubbleSize val="0"/>
        </c:dLbls>
        <c:gapWidth val="150"/>
        <c:shape val="box"/>
        <c:axId val="68566400"/>
        <c:axId val="68576384"/>
        <c:axId val="0"/>
      </c:bar3DChart>
      <c:catAx>
        <c:axId val="68566400"/>
        <c:scaling>
          <c:orientation val="minMax"/>
        </c:scaling>
        <c:delete val="0"/>
        <c:axPos val="b"/>
        <c:numFmt formatCode="General" sourceLinked="0"/>
        <c:majorTickMark val="out"/>
        <c:minorTickMark val="none"/>
        <c:tickLblPos val="nextTo"/>
        <c:crossAx val="68576384"/>
        <c:crosses val="autoZero"/>
        <c:auto val="1"/>
        <c:lblAlgn val="ctr"/>
        <c:lblOffset val="100"/>
        <c:noMultiLvlLbl val="0"/>
      </c:catAx>
      <c:valAx>
        <c:axId val="68576384"/>
        <c:scaling>
          <c:orientation val="minMax"/>
        </c:scaling>
        <c:delete val="0"/>
        <c:axPos val="l"/>
        <c:majorGridlines/>
        <c:numFmt formatCode="0%" sourceLinked="1"/>
        <c:majorTickMark val="out"/>
        <c:minorTickMark val="none"/>
        <c:tickLblPos val="nextTo"/>
        <c:crossAx val="68566400"/>
        <c:crosses val="autoZero"/>
        <c:crossBetween val="between"/>
      </c:valAx>
    </c:plotArea>
    <c:legend>
      <c:legendPos val="r"/>
      <c:overlay val="0"/>
    </c:legend>
    <c:plotVisOnly val="1"/>
    <c:dispBlanksAs val="gap"/>
    <c:showDLblsOverMax val="0"/>
  </c:chart>
  <c:externalData r:id="rId2">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6082" name="AutoShape 1"/>
          <p:cNvSpPr>
            <a:spLocks noChangeArrowheads="1"/>
          </p:cNvSpPr>
          <p:nvPr/>
        </p:nvSpPr>
        <p:spPr bwMode="auto">
          <a:xfrm>
            <a:off x="1" y="0"/>
            <a:ext cx="6797675" cy="9928225"/>
          </a:xfrm>
          <a:prstGeom prst="roundRect">
            <a:avLst>
              <a:gd name="adj" fmla="val 23"/>
            </a:avLst>
          </a:prstGeom>
          <a:solidFill>
            <a:srgbClr val="FFFFFF"/>
          </a:solidFill>
          <a:ln>
            <a:noFill/>
          </a:ln>
          <a:effectLst/>
          <a:extLst>
            <a:ext uri="{91240B29-F687-4F45-9708-019B960494DF}">
              <a14:hiddenLine xmlns:a14="http://schemas.microsoft.com/office/drawing/2010/main" w="936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1577" tIns="45789" rIns="91577" bIns="45789" anchor="ctr"/>
          <a:lstStyle/>
          <a:p>
            <a:endParaRPr lang="cs-CZ" altLang="cs-CZ"/>
          </a:p>
        </p:txBody>
      </p:sp>
      <p:sp>
        <p:nvSpPr>
          <p:cNvPr id="46083" name="Rectangle 2"/>
          <p:cNvSpPr>
            <a:spLocks noGrp="1" noRot="1" noChangeAspect="1" noChangeArrowheads="1"/>
          </p:cNvSpPr>
          <p:nvPr>
            <p:ph type="sldImg"/>
          </p:nvPr>
        </p:nvSpPr>
        <p:spPr bwMode="auto">
          <a:xfrm>
            <a:off x="1104900" y="814388"/>
            <a:ext cx="5349875" cy="4013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p>
      <p:sp>
        <p:nvSpPr>
          <p:cNvPr id="3075" name="Rectangle 3"/>
          <p:cNvSpPr>
            <a:spLocks noGrp="1" noChangeArrowheads="1"/>
          </p:cNvSpPr>
          <p:nvPr>
            <p:ph type="body"/>
          </p:nvPr>
        </p:nvSpPr>
        <p:spPr bwMode="auto">
          <a:xfrm>
            <a:off x="756180" y="5088992"/>
            <a:ext cx="6049438" cy="481855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endParaRPr lang="cs-CZ" noProof="0"/>
          </a:p>
        </p:txBody>
      </p:sp>
      <p:sp>
        <p:nvSpPr>
          <p:cNvPr id="3076" name="Rectangle 4"/>
          <p:cNvSpPr>
            <a:spLocks noGrp="1" noChangeArrowheads="1"/>
          </p:cNvSpPr>
          <p:nvPr>
            <p:ph type="hdr"/>
          </p:nvPr>
        </p:nvSpPr>
        <p:spPr bwMode="auto">
          <a:xfrm>
            <a:off x="0" y="0"/>
            <a:ext cx="3280486" cy="53292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nSpc>
                <a:spcPct val="95000"/>
              </a:lnSpc>
              <a:buClrTx/>
              <a:buFontTx/>
              <a:buNone/>
              <a:tabLst>
                <a:tab pos="724986" algn="l"/>
                <a:tab pos="1449972" algn="l"/>
                <a:tab pos="2174958" algn="l"/>
                <a:tab pos="2899943" algn="l"/>
              </a:tabLst>
              <a:defRPr sz="1400">
                <a:solidFill>
                  <a:srgbClr val="000000"/>
                </a:solidFill>
                <a:latin typeface="Times New Roman" pitchFamily="16" charset="0"/>
                <a:ea typeface="Lucida Sans Unicode" charset="0"/>
                <a:cs typeface="Lucida Sans Unicode" charset="0"/>
              </a:defRPr>
            </a:lvl1pPr>
          </a:lstStyle>
          <a:p>
            <a:pPr>
              <a:defRPr/>
            </a:pPr>
            <a:endParaRPr lang="cs-CZ"/>
          </a:p>
        </p:txBody>
      </p:sp>
      <p:sp>
        <p:nvSpPr>
          <p:cNvPr id="3077" name="Rectangle 5"/>
          <p:cNvSpPr>
            <a:spLocks noGrp="1" noChangeArrowheads="1"/>
          </p:cNvSpPr>
          <p:nvPr>
            <p:ph type="dt"/>
          </p:nvPr>
        </p:nvSpPr>
        <p:spPr bwMode="auto">
          <a:xfrm>
            <a:off x="4281313" y="0"/>
            <a:ext cx="3280485" cy="53292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lnSpc>
                <a:spcPct val="95000"/>
              </a:lnSpc>
              <a:buClrTx/>
              <a:buFontTx/>
              <a:buNone/>
              <a:tabLst>
                <a:tab pos="724986" algn="l"/>
                <a:tab pos="1449972" algn="l"/>
                <a:tab pos="2174958" algn="l"/>
                <a:tab pos="2899943" algn="l"/>
              </a:tabLst>
              <a:defRPr sz="1400">
                <a:solidFill>
                  <a:srgbClr val="000000"/>
                </a:solidFill>
                <a:latin typeface="Times New Roman" pitchFamily="16" charset="0"/>
                <a:ea typeface="Lucida Sans Unicode" charset="0"/>
                <a:cs typeface="Lucida Sans Unicode" charset="0"/>
              </a:defRPr>
            </a:lvl1pPr>
          </a:lstStyle>
          <a:p>
            <a:pPr>
              <a:defRPr/>
            </a:pPr>
            <a:endParaRPr lang="cs-CZ"/>
          </a:p>
        </p:txBody>
      </p:sp>
      <p:sp>
        <p:nvSpPr>
          <p:cNvPr id="3078" name="Rectangle 6"/>
          <p:cNvSpPr>
            <a:spLocks noGrp="1" noChangeArrowheads="1"/>
          </p:cNvSpPr>
          <p:nvPr>
            <p:ph type="ftr"/>
          </p:nvPr>
        </p:nvSpPr>
        <p:spPr bwMode="auto">
          <a:xfrm>
            <a:off x="0" y="10177982"/>
            <a:ext cx="3280486" cy="53292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nSpc>
                <a:spcPct val="95000"/>
              </a:lnSpc>
              <a:buClrTx/>
              <a:buFontTx/>
              <a:buNone/>
              <a:tabLst>
                <a:tab pos="724986" algn="l"/>
                <a:tab pos="1449972" algn="l"/>
                <a:tab pos="2174958" algn="l"/>
                <a:tab pos="2899943" algn="l"/>
              </a:tabLst>
              <a:defRPr sz="1400">
                <a:solidFill>
                  <a:srgbClr val="000000"/>
                </a:solidFill>
                <a:latin typeface="Times New Roman" pitchFamily="16" charset="0"/>
                <a:ea typeface="Lucida Sans Unicode" charset="0"/>
                <a:cs typeface="Lucida Sans Unicode" charset="0"/>
              </a:defRPr>
            </a:lvl1pPr>
          </a:lstStyle>
          <a:p>
            <a:pPr>
              <a:defRPr/>
            </a:pPr>
            <a:endParaRPr lang="cs-CZ"/>
          </a:p>
        </p:txBody>
      </p:sp>
      <p:sp>
        <p:nvSpPr>
          <p:cNvPr id="3079" name="Rectangle 7"/>
          <p:cNvSpPr>
            <a:spLocks noGrp="1" noChangeArrowheads="1"/>
          </p:cNvSpPr>
          <p:nvPr>
            <p:ph type="sldNum"/>
          </p:nvPr>
        </p:nvSpPr>
        <p:spPr bwMode="auto">
          <a:xfrm>
            <a:off x="4281313" y="10177982"/>
            <a:ext cx="3280485" cy="53292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r">
              <a:lnSpc>
                <a:spcPct val="95000"/>
              </a:lnSpc>
              <a:buClrTx/>
              <a:buFontTx/>
              <a:buNone/>
              <a:tabLst>
                <a:tab pos="724986" algn="l"/>
                <a:tab pos="1449972" algn="l"/>
                <a:tab pos="2174958" algn="l"/>
                <a:tab pos="2899943" algn="l"/>
              </a:tabLst>
              <a:defRPr sz="1400">
                <a:solidFill>
                  <a:srgbClr val="000000"/>
                </a:solidFill>
                <a:latin typeface="Times New Roman" pitchFamily="16" charset="0"/>
                <a:ea typeface="Lucida Sans Unicode" charset="0"/>
                <a:cs typeface="Lucida Sans Unicode" charset="0"/>
              </a:defRPr>
            </a:lvl1pPr>
          </a:lstStyle>
          <a:p>
            <a:pPr>
              <a:defRPr/>
            </a:pPr>
            <a:fld id="{24D2FC58-40CF-4A5F-BC55-AEE68CF1F9D2}" type="slidenum">
              <a:rPr lang="cs-CZ"/>
              <a:pPr>
                <a:defRPr/>
              </a:pPr>
              <a:t>‹#›</a:t>
            </a:fld>
            <a:endParaRPr lang="cs-CZ"/>
          </a:p>
        </p:txBody>
      </p:sp>
    </p:spTree>
    <p:extLst>
      <p:ext uri="{BB962C8B-B14F-4D97-AF65-F5344CB8AC3E}">
        <p14:creationId xmlns:p14="http://schemas.microsoft.com/office/powerpoint/2010/main" val="330129655"/>
      </p:ext>
    </p:extLst>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7106" name="Rectangle 7"/>
          <p:cNvSpPr>
            <a:spLocks noGrp="1" noChangeArrowheads="1"/>
          </p:cNvSpPr>
          <p:nvPr>
            <p:ph type="sldNum" sz="quarter"/>
          </p:nvPr>
        </p:nvSpPr>
        <p:spPr>
          <a:noFill/>
        </p:spPr>
        <p:txBody>
          <a:bodyPr/>
          <a:lstStyle>
            <a:lvl1pPr eaLnBrk="0">
              <a:tabLst>
                <a:tab pos="724986" algn="l"/>
                <a:tab pos="1449972" algn="l"/>
                <a:tab pos="2174958" algn="l"/>
                <a:tab pos="2899943" algn="l"/>
              </a:tabLst>
              <a:defRPr>
                <a:solidFill>
                  <a:schemeClr val="bg1"/>
                </a:solidFill>
                <a:latin typeface="Arial" charset="0"/>
                <a:ea typeface="Lucida Sans Unicode" charset="0"/>
                <a:cs typeface="Lucida Sans Unicode" charset="0"/>
              </a:defRPr>
            </a:lvl1pPr>
            <a:lvl2pPr eaLnBrk="0">
              <a:tabLst>
                <a:tab pos="724986" algn="l"/>
                <a:tab pos="1449972" algn="l"/>
                <a:tab pos="2174958" algn="l"/>
                <a:tab pos="2899943" algn="l"/>
              </a:tabLst>
              <a:defRPr>
                <a:solidFill>
                  <a:schemeClr val="bg1"/>
                </a:solidFill>
                <a:latin typeface="Arial" charset="0"/>
                <a:ea typeface="Lucida Sans Unicode" charset="0"/>
                <a:cs typeface="Lucida Sans Unicode" charset="0"/>
              </a:defRPr>
            </a:lvl2pPr>
            <a:lvl3pPr eaLnBrk="0">
              <a:tabLst>
                <a:tab pos="724986" algn="l"/>
                <a:tab pos="1449972" algn="l"/>
                <a:tab pos="2174958" algn="l"/>
                <a:tab pos="2899943" algn="l"/>
              </a:tabLst>
              <a:defRPr>
                <a:solidFill>
                  <a:schemeClr val="bg1"/>
                </a:solidFill>
                <a:latin typeface="Arial" charset="0"/>
                <a:ea typeface="Lucida Sans Unicode" charset="0"/>
                <a:cs typeface="Lucida Sans Unicode" charset="0"/>
              </a:defRPr>
            </a:lvl3pPr>
            <a:lvl4pPr eaLnBrk="0">
              <a:tabLst>
                <a:tab pos="724986" algn="l"/>
                <a:tab pos="1449972" algn="l"/>
                <a:tab pos="2174958" algn="l"/>
                <a:tab pos="2899943" algn="l"/>
              </a:tabLst>
              <a:defRPr>
                <a:solidFill>
                  <a:schemeClr val="bg1"/>
                </a:solidFill>
                <a:latin typeface="Arial" charset="0"/>
                <a:ea typeface="Lucida Sans Unicode" charset="0"/>
                <a:cs typeface="Lucida Sans Unicode" charset="0"/>
              </a:defRPr>
            </a:lvl4pPr>
            <a:lvl5pPr eaLnBrk="0">
              <a:tabLst>
                <a:tab pos="724986" algn="l"/>
                <a:tab pos="1449972" algn="l"/>
                <a:tab pos="2174958" algn="l"/>
                <a:tab pos="2899943" algn="l"/>
              </a:tabLst>
              <a:defRPr>
                <a:solidFill>
                  <a:schemeClr val="bg1"/>
                </a:solidFill>
                <a:latin typeface="Arial" charset="0"/>
                <a:ea typeface="Lucida Sans Unicode" charset="0"/>
                <a:cs typeface="Lucida Sans Unicode" charset="0"/>
              </a:defRPr>
            </a:lvl5pPr>
            <a:lvl6pPr marL="2518372" indent="-228943" defTabSz="449937" eaLnBrk="0" fontAlgn="base" hangingPunct="0">
              <a:lnSpc>
                <a:spcPct val="93000"/>
              </a:lnSpc>
              <a:spcBef>
                <a:spcPct val="0"/>
              </a:spcBef>
              <a:spcAft>
                <a:spcPct val="0"/>
              </a:spcAft>
              <a:buClr>
                <a:srgbClr val="000000"/>
              </a:buClr>
              <a:buSzPct val="100000"/>
              <a:buFont typeface="Times New Roman" pitchFamily="16" charset="0"/>
              <a:tabLst>
                <a:tab pos="724986" algn="l"/>
                <a:tab pos="1449972" algn="l"/>
                <a:tab pos="2174958" algn="l"/>
                <a:tab pos="2899943" algn="l"/>
              </a:tabLst>
              <a:defRPr>
                <a:solidFill>
                  <a:schemeClr val="bg1"/>
                </a:solidFill>
                <a:latin typeface="Arial" charset="0"/>
                <a:ea typeface="Lucida Sans Unicode" charset="0"/>
                <a:cs typeface="Lucida Sans Unicode" charset="0"/>
              </a:defRPr>
            </a:lvl6pPr>
            <a:lvl7pPr marL="2976258" indent="-228943" defTabSz="449937" eaLnBrk="0" fontAlgn="base" hangingPunct="0">
              <a:lnSpc>
                <a:spcPct val="93000"/>
              </a:lnSpc>
              <a:spcBef>
                <a:spcPct val="0"/>
              </a:spcBef>
              <a:spcAft>
                <a:spcPct val="0"/>
              </a:spcAft>
              <a:buClr>
                <a:srgbClr val="000000"/>
              </a:buClr>
              <a:buSzPct val="100000"/>
              <a:buFont typeface="Times New Roman" pitchFamily="16" charset="0"/>
              <a:tabLst>
                <a:tab pos="724986" algn="l"/>
                <a:tab pos="1449972" algn="l"/>
                <a:tab pos="2174958" algn="l"/>
                <a:tab pos="2899943" algn="l"/>
              </a:tabLst>
              <a:defRPr>
                <a:solidFill>
                  <a:schemeClr val="bg1"/>
                </a:solidFill>
                <a:latin typeface="Arial" charset="0"/>
                <a:ea typeface="Lucida Sans Unicode" charset="0"/>
                <a:cs typeface="Lucida Sans Unicode" charset="0"/>
              </a:defRPr>
            </a:lvl7pPr>
            <a:lvl8pPr marL="3434144" indent="-228943" defTabSz="449937" eaLnBrk="0" fontAlgn="base" hangingPunct="0">
              <a:lnSpc>
                <a:spcPct val="93000"/>
              </a:lnSpc>
              <a:spcBef>
                <a:spcPct val="0"/>
              </a:spcBef>
              <a:spcAft>
                <a:spcPct val="0"/>
              </a:spcAft>
              <a:buClr>
                <a:srgbClr val="000000"/>
              </a:buClr>
              <a:buSzPct val="100000"/>
              <a:buFont typeface="Times New Roman" pitchFamily="16" charset="0"/>
              <a:tabLst>
                <a:tab pos="724986" algn="l"/>
                <a:tab pos="1449972" algn="l"/>
                <a:tab pos="2174958" algn="l"/>
                <a:tab pos="2899943" algn="l"/>
              </a:tabLst>
              <a:defRPr>
                <a:solidFill>
                  <a:schemeClr val="bg1"/>
                </a:solidFill>
                <a:latin typeface="Arial" charset="0"/>
                <a:ea typeface="Lucida Sans Unicode" charset="0"/>
                <a:cs typeface="Lucida Sans Unicode" charset="0"/>
              </a:defRPr>
            </a:lvl8pPr>
            <a:lvl9pPr marL="3892029" indent="-228943" defTabSz="449937" eaLnBrk="0" fontAlgn="base" hangingPunct="0">
              <a:lnSpc>
                <a:spcPct val="93000"/>
              </a:lnSpc>
              <a:spcBef>
                <a:spcPct val="0"/>
              </a:spcBef>
              <a:spcAft>
                <a:spcPct val="0"/>
              </a:spcAft>
              <a:buClr>
                <a:srgbClr val="000000"/>
              </a:buClr>
              <a:buSzPct val="100000"/>
              <a:buFont typeface="Times New Roman" pitchFamily="16" charset="0"/>
              <a:tabLst>
                <a:tab pos="724986" algn="l"/>
                <a:tab pos="1449972" algn="l"/>
                <a:tab pos="2174958" algn="l"/>
                <a:tab pos="2899943" algn="l"/>
              </a:tabLst>
              <a:defRPr>
                <a:solidFill>
                  <a:schemeClr val="bg1"/>
                </a:solidFill>
                <a:latin typeface="Arial" charset="0"/>
                <a:ea typeface="Lucida Sans Unicode" charset="0"/>
                <a:cs typeface="Lucida Sans Unicode" charset="0"/>
              </a:defRPr>
            </a:lvl9pPr>
          </a:lstStyle>
          <a:p>
            <a:pPr eaLnBrk="1"/>
            <a:fld id="{8547C4CD-DD31-4C9F-85F2-D04EC526D88F}" type="slidenum">
              <a:rPr lang="cs-CZ" altLang="cs-CZ" smtClean="0">
                <a:solidFill>
                  <a:srgbClr val="000000"/>
                </a:solidFill>
                <a:latin typeface="Times New Roman" pitchFamily="16" charset="0"/>
              </a:rPr>
              <a:pPr eaLnBrk="1"/>
              <a:t>1</a:t>
            </a:fld>
            <a:endParaRPr lang="cs-CZ" altLang="cs-CZ">
              <a:solidFill>
                <a:srgbClr val="000000"/>
              </a:solidFill>
              <a:latin typeface="Times New Roman" pitchFamily="16" charset="0"/>
            </a:endParaRPr>
          </a:p>
        </p:txBody>
      </p:sp>
      <p:sp>
        <p:nvSpPr>
          <p:cNvPr id="47107" name="Rectangle 1"/>
          <p:cNvSpPr>
            <a:spLocks noGrp="1" noRot="1" noChangeAspect="1" noChangeArrowheads="1" noTextEdit="1"/>
          </p:cNvSpPr>
          <p:nvPr>
            <p:ph type="sldImg"/>
          </p:nvPr>
        </p:nvSpPr>
        <p:spPr>
          <a:xfrm>
            <a:off x="1104900" y="814388"/>
            <a:ext cx="5353050" cy="4016375"/>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7108" name="Rectangle 2"/>
          <p:cNvSpPr>
            <a:spLocks noGrp="1" noChangeArrowheads="1"/>
          </p:cNvSpPr>
          <p:nvPr>
            <p:ph type="body" idx="1"/>
          </p:nvPr>
        </p:nvSpPr>
        <p:spPr>
          <a:xfrm>
            <a:off x="756180" y="5088991"/>
            <a:ext cx="6052615" cy="4821735"/>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Tree>
    <p:extLst>
      <p:ext uri="{BB962C8B-B14F-4D97-AF65-F5344CB8AC3E}">
        <p14:creationId xmlns:p14="http://schemas.microsoft.com/office/powerpoint/2010/main" val="42138039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idx="10"/>
          </p:nvPr>
        </p:nvSpPr>
        <p:spPr/>
        <p:txBody>
          <a:bodyPr/>
          <a:lstStyle/>
          <a:p>
            <a:pPr>
              <a:defRPr/>
            </a:pPr>
            <a:fld id="{24D2FC58-40CF-4A5F-BC55-AEE68CF1F9D2}" type="slidenum">
              <a:rPr lang="cs-CZ" smtClean="0"/>
              <a:pPr>
                <a:defRPr/>
              </a:pPr>
              <a:t>10</a:t>
            </a:fld>
            <a:endParaRPr lang="cs-CZ"/>
          </a:p>
        </p:txBody>
      </p:sp>
    </p:spTree>
    <p:extLst>
      <p:ext uri="{BB962C8B-B14F-4D97-AF65-F5344CB8AC3E}">
        <p14:creationId xmlns:p14="http://schemas.microsoft.com/office/powerpoint/2010/main" val="25733086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idx="10"/>
          </p:nvPr>
        </p:nvSpPr>
        <p:spPr/>
        <p:txBody>
          <a:bodyPr/>
          <a:lstStyle/>
          <a:p>
            <a:pPr>
              <a:defRPr/>
            </a:pPr>
            <a:fld id="{24D2FC58-40CF-4A5F-BC55-AEE68CF1F9D2}" type="slidenum">
              <a:rPr lang="cs-CZ" smtClean="0"/>
              <a:pPr>
                <a:defRPr/>
              </a:pPr>
              <a:t>11</a:t>
            </a:fld>
            <a:endParaRPr lang="cs-CZ"/>
          </a:p>
        </p:txBody>
      </p:sp>
    </p:spTree>
    <p:extLst>
      <p:ext uri="{BB962C8B-B14F-4D97-AF65-F5344CB8AC3E}">
        <p14:creationId xmlns:p14="http://schemas.microsoft.com/office/powerpoint/2010/main" val="30849646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idx="10"/>
          </p:nvPr>
        </p:nvSpPr>
        <p:spPr/>
        <p:txBody>
          <a:bodyPr/>
          <a:lstStyle/>
          <a:p>
            <a:pPr>
              <a:defRPr/>
            </a:pPr>
            <a:fld id="{24D2FC58-40CF-4A5F-BC55-AEE68CF1F9D2}" type="slidenum">
              <a:rPr lang="cs-CZ" smtClean="0"/>
              <a:pPr>
                <a:defRPr/>
              </a:pPr>
              <a:t>12</a:t>
            </a:fld>
            <a:endParaRPr lang="cs-CZ"/>
          </a:p>
        </p:txBody>
      </p:sp>
    </p:spTree>
    <p:extLst>
      <p:ext uri="{BB962C8B-B14F-4D97-AF65-F5344CB8AC3E}">
        <p14:creationId xmlns:p14="http://schemas.microsoft.com/office/powerpoint/2010/main" val="28067932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idx="10"/>
          </p:nvPr>
        </p:nvSpPr>
        <p:spPr/>
        <p:txBody>
          <a:bodyPr/>
          <a:lstStyle/>
          <a:p>
            <a:pPr>
              <a:defRPr/>
            </a:pPr>
            <a:fld id="{24D2FC58-40CF-4A5F-BC55-AEE68CF1F9D2}" type="slidenum">
              <a:rPr lang="cs-CZ" smtClean="0"/>
              <a:pPr>
                <a:defRPr/>
              </a:pPr>
              <a:t>13</a:t>
            </a:fld>
            <a:endParaRPr lang="cs-CZ"/>
          </a:p>
        </p:txBody>
      </p:sp>
    </p:spTree>
    <p:extLst>
      <p:ext uri="{BB962C8B-B14F-4D97-AF65-F5344CB8AC3E}">
        <p14:creationId xmlns:p14="http://schemas.microsoft.com/office/powerpoint/2010/main" val="38681621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idx="10"/>
          </p:nvPr>
        </p:nvSpPr>
        <p:spPr/>
        <p:txBody>
          <a:bodyPr/>
          <a:lstStyle/>
          <a:p>
            <a:pPr>
              <a:defRPr/>
            </a:pPr>
            <a:fld id="{24D2FC58-40CF-4A5F-BC55-AEE68CF1F9D2}" type="slidenum">
              <a:rPr lang="cs-CZ" smtClean="0"/>
              <a:pPr>
                <a:defRPr/>
              </a:pPr>
              <a:t>14</a:t>
            </a:fld>
            <a:endParaRPr lang="cs-CZ"/>
          </a:p>
        </p:txBody>
      </p:sp>
    </p:spTree>
    <p:extLst>
      <p:ext uri="{BB962C8B-B14F-4D97-AF65-F5344CB8AC3E}">
        <p14:creationId xmlns:p14="http://schemas.microsoft.com/office/powerpoint/2010/main" val="4020562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idx="10"/>
          </p:nvPr>
        </p:nvSpPr>
        <p:spPr/>
        <p:txBody>
          <a:bodyPr/>
          <a:lstStyle/>
          <a:p>
            <a:pPr>
              <a:defRPr/>
            </a:pPr>
            <a:fld id="{24D2FC58-40CF-4A5F-BC55-AEE68CF1F9D2}" type="slidenum">
              <a:rPr lang="cs-CZ" smtClean="0"/>
              <a:pPr>
                <a:defRPr/>
              </a:pPr>
              <a:t>15</a:t>
            </a:fld>
            <a:endParaRPr lang="cs-CZ"/>
          </a:p>
        </p:txBody>
      </p:sp>
    </p:spTree>
    <p:extLst>
      <p:ext uri="{BB962C8B-B14F-4D97-AF65-F5344CB8AC3E}">
        <p14:creationId xmlns:p14="http://schemas.microsoft.com/office/powerpoint/2010/main" val="22567344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4EDE74F4-17DA-4A30-82A6-4530BD01909E}" type="slidenum">
              <a:rPr lang="cs-CZ" smtClean="0"/>
              <a:t>16</a:t>
            </a:fld>
            <a:endParaRPr lang="cs-CZ"/>
          </a:p>
        </p:txBody>
      </p:sp>
    </p:spTree>
    <p:extLst>
      <p:ext uri="{BB962C8B-B14F-4D97-AF65-F5344CB8AC3E}">
        <p14:creationId xmlns:p14="http://schemas.microsoft.com/office/powerpoint/2010/main" val="42923063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idx="10"/>
          </p:nvPr>
        </p:nvSpPr>
        <p:spPr/>
        <p:txBody>
          <a:bodyPr/>
          <a:lstStyle/>
          <a:p>
            <a:pPr>
              <a:defRPr/>
            </a:pPr>
            <a:fld id="{24D2FC58-40CF-4A5F-BC55-AEE68CF1F9D2}" type="slidenum">
              <a:rPr lang="cs-CZ" smtClean="0"/>
              <a:pPr>
                <a:defRPr/>
              </a:pPr>
              <a:t>17</a:t>
            </a:fld>
            <a:endParaRPr lang="cs-CZ"/>
          </a:p>
        </p:txBody>
      </p:sp>
    </p:spTree>
    <p:extLst>
      <p:ext uri="{BB962C8B-B14F-4D97-AF65-F5344CB8AC3E}">
        <p14:creationId xmlns:p14="http://schemas.microsoft.com/office/powerpoint/2010/main" val="9422497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682" name="Rectangle 7"/>
          <p:cNvSpPr>
            <a:spLocks noGrp="1" noChangeArrowheads="1"/>
          </p:cNvSpPr>
          <p:nvPr>
            <p:ph type="sldNum" sz="quarter"/>
          </p:nvPr>
        </p:nvSpPr>
        <p:spPr>
          <a:noFill/>
        </p:spPr>
        <p:txBody>
          <a:bodyPr/>
          <a:lstStyle>
            <a:lvl1pPr eaLnBrk="0">
              <a:tabLst>
                <a:tab pos="724986" algn="l"/>
                <a:tab pos="1449972" algn="l"/>
                <a:tab pos="2174958" algn="l"/>
                <a:tab pos="2899943" algn="l"/>
              </a:tabLst>
              <a:defRPr>
                <a:solidFill>
                  <a:schemeClr val="bg1"/>
                </a:solidFill>
                <a:latin typeface="Arial" charset="0"/>
                <a:ea typeface="Lucida Sans Unicode" charset="0"/>
                <a:cs typeface="Lucida Sans Unicode" charset="0"/>
              </a:defRPr>
            </a:lvl1pPr>
            <a:lvl2pPr eaLnBrk="0">
              <a:tabLst>
                <a:tab pos="724986" algn="l"/>
                <a:tab pos="1449972" algn="l"/>
                <a:tab pos="2174958" algn="l"/>
                <a:tab pos="2899943" algn="l"/>
              </a:tabLst>
              <a:defRPr>
                <a:solidFill>
                  <a:schemeClr val="bg1"/>
                </a:solidFill>
                <a:latin typeface="Arial" charset="0"/>
                <a:ea typeface="Lucida Sans Unicode" charset="0"/>
                <a:cs typeface="Lucida Sans Unicode" charset="0"/>
              </a:defRPr>
            </a:lvl2pPr>
            <a:lvl3pPr eaLnBrk="0">
              <a:tabLst>
                <a:tab pos="724986" algn="l"/>
                <a:tab pos="1449972" algn="l"/>
                <a:tab pos="2174958" algn="l"/>
                <a:tab pos="2899943" algn="l"/>
              </a:tabLst>
              <a:defRPr>
                <a:solidFill>
                  <a:schemeClr val="bg1"/>
                </a:solidFill>
                <a:latin typeface="Arial" charset="0"/>
                <a:ea typeface="Lucida Sans Unicode" charset="0"/>
                <a:cs typeface="Lucida Sans Unicode" charset="0"/>
              </a:defRPr>
            </a:lvl3pPr>
            <a:lvl4pPr eaLnBrk="0">
              <a:tabLst>
                <a:tab pos="724986" algn="l"/>
                <a:tab pos="1449972" algn="l"/>
                <a:tab pos="2174958" algn="l"/>
                <a:tab pos="2899943" algn="l"/>
              </a:tabLst>
              <a:defRPr>
                <a:solidFill>
                  <a:schemeClr val="bg1"/>
                </a:solidFill>
                <a:latin typeface="Arial" charset="0"/>
                <a:ea typeface="Lucida Sans Unicode" charset="0"/>
                <a:cs typeface="Lucida Sans Unicode" charset="0"/>
              </a:defRPr>
            </a:lvl4pPr>
            <a:lvl5pPr eaLnBrk="0">
              <a:tabLst>
                <a:tab pos="724986" algn="l"/>
                <a:tab pos="1449972" algn="l"/>
                <a:tab pos="2174958" algn="l"/>
                <a:tab pos="2899943" algn="l"/>
              </a:tabLst>
              <a:defRPr>
                <a:solidFill>
                  <a:schemeClr val="bg1"/>
                </a:solidFill>
                <a:latin typeface="Arial" charset="0"/>
                <a:ea typeface="Lucida Sans Unicode" charset="0"/>
                <a:cs typeface="Lucida Sans Unicode" charset="0"/>
              </a:defRPr>
            </a:lvl5pPr>
            <a:lvl6pPr marL="2518372" indent="-228943" defTabSz="449937" eaLnBrk="0" fontAlgn="base" hangingPunct="0">
              <a:lnSpc>
                <a:spcPct val="93000"/>
              </a:lnSpc>
              <a:spcBef>
                <a:spcPct val="0"/>
              </a:spcBef>
              <a:spcAft>
                <a:spcPct val="0"/>
              </a:spcAft>
              <a:buClr>
                <a:srgbClr val="000000"/>
              </a:buClr>
              <a:buSzPct val="100000"/>
              <a:buFont typeface="Times New Roman" pitchFamily="16" charset="0"/>
              <a:tabLst>
                <a:tab pos="724986" algn="l"/>
                <a:tab pos="1449972" algn="l"/>
                <a:tab pos="2174958" algn="l"/>
                <a:tab pos="2899943" algn="l"/>
              </a:tabLst>
              <a:defRPr>
                <a:solidFill>
                  <a:schemeClr val="bg1"/>
                </a:solidFill>
                <a:latin typeface="Arial" charset="0"/>
                <a:ea typeface="Lucida Sans Unicode" charset="0"/>
                <a:cs typeface="Lucida Sans Unicode" charset="0"/>
              </a:defRPr>
            </a:lvl6pPr>
            <a:lvl7pPr marL="2976258" indent="-228943" defTabSz="449937" eaLnBrk="0" fontAlgn="base" hangingPunct="0">
              <a:lnSpc>
                <a:spcPct val="93000"/>
              </a:lnSpc>
              <a:spcBef>
                <a:spcPct val="0"/>
              </a:spcBef>
              <a:spcAft>
                <a:spcPct val="0"/>
              </a:spcAft>
              <a:buClr>
                <a:srgbClr val="000000"/>
              </a:buClr>
              <a:buSzPct val="100000"/>
              <a:buFont typeface="Times New Roman" pitchFamily="16" charset="0"/>
              <a:tabLst>
                <a:tab pos="724986" algn="l"/>
                <a:tab pos="1449972" algn="l"/>
                <a:tab pos="2174958" algn="l"/>
                <a:tab pos="2899943" algn="l"/>
              </a:tabLst>
              <a:defRPr>
                <a:solidFill>
                  <a:schemeClr val="bg1"/>
                </a:solidFill>
                <a:latin typeface="Arial" charset="0"/>
                <a:ea typeface="Lucida Sans Unicode" charset="0"/>
                <a:cs typeface="Lucida Sans Unicode" charset="0"/>
              </a:defRPr>
            </a:lvl7pPr>
            <a:lvl8pPr marL="3434144" indent="-228943" defTabSz="449937" eaLnBrk="0" fontAlgn="base" hangingPunct="0">
              <a:lnSpc>
                <a:spcPct val="93000"/>
              </a:lnSpc>
              <a:spcBef>
                <a:spcPct val="0"/>
              </a:spcBef>
              <a:spcAft>
                <a:spcPct val="0"/>
              </a:spcAft>
              <a:buClr>
                <a:srgbClr val="000000"/>
              </a:buClr>
              <a:buSzPct val="100000"/>
              <a:buFont typeface="Times New Roman" pitchFamily="16" charset="0"/>
              <a:tabLst>
                <a:tab pos="724986" algn="l"/>
                <a:tab pos="1449972" algn="l"/>
                <a:tab pos="2174958" algn="l"/>
                <a:tab pos="2899943" algn="l"/>
              </a:tabLst>
              <a:defRPr>
                <a:solidFill>
                  <a:schemeClr val="bg1"/>
                </a:solidFill>
                <a:latin typeface="Arial" charset="0"/>
                <a:ea typeface="Lucida Sans Unicode" charset="0"/>
                <a:cs typeface="Lucida Sans Unicode" charset="0"/>
              </a:defRPr>
            </a:lvl8pPr>
            <a:lvl9pPr marL="3892029" indent="-228943" defTabSz="449937" eaLnBrk="0" fontAlgn="base" hangingPunct="0">
              <a:lnSpc>
                <a:spcPct val="93000"/>
              </a:lnSpc>
              <a:spcBef>
                <a:spcPct val="0"/>
              </a:spcBef>
              <a:spcAft>
                <a:spcPct val="0"/>
              </a:spcAft>
              <a:buClr>
                <a:srgbClr val="000000"/>
              </a:buClr>
              <a:buSzPct val="100000"/>
              <a:buFont typeface="Times New Roman" pitchFamily="16" charset="0"/>
              <a:tabLst>
                <a:tab pos="724986" algn="l"/>
                <a:tab pos="1449972" algn="l"/>
                <a:tab pos="2174958" algn="l"/>
                <a:tab pos="2899943" algn="l"/>
              </a:tabLst>
              <a:defRPr>
                <a:solidFill>
                  <a:schemeClr val="bg1"/>
                </a:solidFill>
                <a:latin typeface="Arial" charset="0"/>
                <a:ea typeface="Lucida Sans Unicode" charset="0"/>
                <a:cs typeface="Lucida Sans Unicode" charset="0"/>
              </a:defRPr>
            </a:lvl9pPr>
          </a:lstStyle>
          <a:p>
            <a:pPr eaLnBrk="1"/>
            <a:fld id="{76BF1427-06E5-4A4E-B6D4-E62C9661F44A}" type="slidenum">
              <a:rPr lang="cs-CZ" altLang="cs-CZ" smtClean="0">
                <a:solidFill>
                  <a:srgbClr val="000000"/>
                </a:solidFill>
                <a:latin typeface="Times New Roman" pitchFamily="16" charset="0"/>
              </a:rPr>
              <a:pPr eaLnBrk="1"/>
              <a:t>18</a:t>
            </a:fld>
            <a:endParaRPr lang="cs-CZ" altLang="cs-CZ">
              <a:solidFill>
                <a:srgbClr val="000000"/>
              </a:solidFill>
              <a:latin typeface="Times New Roman" pitchFamily="16" charset="0"/>
            </a:endParaRPr>
          </a:p>
        </p:txBody>
      </p:sp>
      <p:sp>
        <p:nvSpPr>
          <p:cNvPr id="71683" name="Rectangle 1"/>
          <p:cNvSpPr>
            <a:spLocks noGrp="1" noRot="1" noChangeAspect="1" noChangeArrowheads="1" noTextEdit="1"/>
          </p:cNvSpPr>
          <p:nvPr>
            <p:ph type="sldImg"/>
          </p:nvPr>
        </p:nvSpPr>
        <p:spPr>
          <a:xfrm>
            <a:off x="1104900" y="814388"/>
            <a:ext cx="5353050" cy="4016375"/>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1684" name="Rectangle 2"/>
          <p:cNvSpPr>
            <a:spLocks noGrp="1" noChangeArrowheads="1"/>
          </p:cNvSpPr>
          <p:nvPr>
            <p:ph type="body" idx="1"/>
          </p:nvPr>
        </p:nvSpPr>
        <p:spPr>
          <a:xfrm>
            <a:off x="756180" y="5088991"/>
            <a:ext cx="6052615" cy="4821735"/>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spcBef>
                <a:spcPts val="639"/>
              </a:spcBef>
              <a:spcAft>
                <a:spcPts val="1427"/>
              </a:spcAft>
              <a:buClrTx/>
            </a:pPr>
            <a:endParaRPr lang="cs-CZ" altLang="cs-CZ" dirty="0">
              <a:latin typeface="Calibri" charset="0"/>
            </a:endParaRPr>
          </a:p>
          <a:p>
            <a:pPr eaLnBrk="1" hangingPunct="1">
              <a:spcBef>
                <a:spcPts val="639"/>
              </a:spcBef>
              <a:spcAft>
                <a:spcPts val="1427"/>
              </a:spcAft>
              <a:buClrTx/>
            </a:pPr>
            <a:r>
              <a:rPr lang="cs-CZ" altLang="cs-CZ" i="1" dirty="0">
                <a:latin typeface="Calibri" charset="0"/>
              </a:rPr>
              <a:t>Pro optimalizaci stavu zásob je nutno minimalizovat náklady na pořízení i na udržování zásob</a:t>
            </a:r>
            <a:r>
              <a:rPr lang="cs-CZ" altLang="cs-CZ" dirty="0">
                <a:latin typeface="Calibri" charset="0"/>
              </a:rPr>
              <a:t>.</a:t>
            </a:r>
          </a:p>
        </p:txBody>
      </p:sp>
    </p:spTree>
    <p:extLst>
      <p:ext uri="{BB962C8B-B14F-4D97-AF65-F5344CB8AC3E}">
        <p14:creationId xmlns:p14="http://schemas.microsoft.com/office/powerpoint/2010/main" val="28768919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b="1" i="0" u="none" strike="noStrike" kern="1200" baseline="0" dirty="0">
                <a:solidFill>
                  <a:schemeClr val="tx1"/>
                </a:solidFill>
                <a:latin typeface="+mn-lt"/>
                <a:ea typeface="+mn-ea"/>
                <a:cs typeface="+mn-cs"/>
              </a:rPr>
              <a:t>Norma zásob, </a:t>
            </a:r>
            <a:r>
              <a:rPr lang="cs-CZ" sz="1200" b="0" i="0" u="none" strike="noStrike" kern="1200" baseline="0" dirty="0">
                <a:solidFill>
                  <a:schemeClr val="tx1"/>
                </a:solidFill>
                <a:latin typeface="+mn-lt"/>
                <a:ea typeface="+mn-ea"/>
                <a:cs typeface="+mn-cs"/>
              </a:rPr>
              <a:t>tj. výše oběžných aktiv, které podnik potřebuje k zabezpečení plynulosti vnitropodnikových procesů, závisí na: </a:t>
            </a:r>
          </a:p>
          <a:p>
            <a:r>
              <a:rPr lang="cs-CZ" sz="1200" b="1" i="0" u="none" strike="noStrike" kern="1200" baseline="0" dirty="0">
                <a:solidFill>
                  <a:schemeClr val="tx1"/>
                </a:solidFill>
                <a:latin typeface="+mn-lt"/>
                <a:ea typeface="+mn-ea"/>
                <a:cs typeface="+mn-cs"/>
              </a:rPr>
              <a:t>1. </a:t>
            </a:r>
            <a:r>
              <a:rPr lang="cs-CZ" sz="1200" b="0" i="0" u="none" strike="noStrike" kern="1200" baseline="0" dirty="0">
                <a:solidFill>
                  <a:schemeClr val="tx1"/>
                </a:solidFill>
                <a:latin typeface="+mn-lt"/>
                <a:ea typeface="+mn-ea"/>
                <a:cs typeface="+mn-cs"/>
              </a:rPr>
              <a:t>Časové normě zásob </a:t>
            </a:r>
          </a:p>
          <a:p>
            <a:r>
              <a:rPr lang="cs-CZ" sz="1200" b="1" i="0" u="none" strike="noStrike" kern="1200" baseline="0" dirty="0">
                <a:solidFill>
                  <a:schemeClr val="tx1"/>
                </a:solidFill>
                <a:latin typeface="+mn-lt"/>
                <a:ea typeface="+mn-ea"/>
                <a:cs typeface="+mn-cs"/>
              </a:rPr>
              <a:t>2. </a:t>
            </a:r>
            <a:r>
              <a:rPr lang="cs-CZ" sz="1200" b="0" i="0" u="none" strike="noStrike" kern="1200" baseline="0" dirty="0">
                <a:solidFill>
                  <a:schemeClr val="tx1"/>
                </a:solidFill>
                <a:latin typeface="+mn-lt"/>
                <a:ea typeface="+mn-ea"/>
                <a:cs typeface="+mn-cs"/>
              </a:rPr>
              <a:t>Průměrné denní spotřebě surovin a materiálu </a:t>
            </a:r>
          </a:p>
          <a:p>
            <a:r>
              <a:rPr lang="cs-CZ" sz="1200" b="1" i="0" u="none" strike="noStrike" kern="1200" baseline="0" dirty="0">
                <a:solidFill>
                  <a:schemeClr val="tx1"/>
                </a:solidFill>
                <a:latin typeface="+mn-lt"/>
                <a:ea typeface="+mn-ea"/>
                <a:cs typeface="+mn-cs"/>
              </a:rPr>
              <a:t>Norma zásob (NZ) </a:t>
            </a:r>
            <a:r>
              <a:rPr lang="cs-CZ" sz="1200" b="0" i="0" u="none" strike="noStrike" kern="1200" baseline="0" dirty="0">
                <a:solidFill>
                  <a:schemeClr val="tx1"/>
                </a:solidFill>
                <a:latin typeface="+mn-lt"/>
                <a:ea typeface="+mn-ea"/>
                <a:cs typeface="+mn-cs"/>
              </a:rPr>
              <a:t>v naturálních jednotkách </a:t>
            </a:r>
            <a:r>
              <a:rPr lang="cs-CZ" sz="1200" b="0" i="0" u="none" strike="noStrike" kern="1200" baseline="0" dirty="0" err="1">
                <a:solidFill>
                  <a:schemeClr val="tx1"/>
                </a:solidFill>
                <a:latin typeface="+mn-lt"/>
                <a:ea typeface="+mn-ea"/>
                <a:cs typeface="+mn-cs"/>
              </a:rPr>
              <a:t>můţete</a:t>
            </a:r>
            <a:r>
              <a:rPr lang="cs-CZ" sz="1200" b="0" i="0" u="none" strike="noStrike" kern="1200" baseline="0" dirty="0">
                <a:solidFill>
                  <a:schemeClr val="tx1"/>
                </a:solidFill>
                <a:latin typeface="+mn-lt"/>
                <a:ea typeface="+mn-ea"/>
                <a:cs typeface="+mn-cs"/>
              </a:rPr>
              <a:t> být nalezena dle vzorce: </a:t>
            </a:r>
          </a:p>
          <a:p>
            <a:r>
              <a:rPr lang="cs-CZ" sz="1200" b="1" i="0" u="none" strike="noStrike" kern="1200" baseline="0" dirty="0">
                <a:solidFill>
                  <a:schemeClr val="tx1"/>
                </a:solidFill>
                <a:latin typeface="+mn-lt"/>
                <a:ea typeface="+mn-ea"/>
                <a:cs typeface="+mn-cs"/>
              </a:rPr>
              <a:t>NZ = ČNZ * s, </a:t>
            </a:r>
            <a:endParaRPr lang="cs-CZ" sz="1200" b="0" i="0" u="none" strike="noStrike" kern="1200" baseline="0" dirty="0">
              <a:solidFill>
                <a:schemeClr val="tx1"/>
              </a:solidFill>
              <a:latin typeface="+mn-lt"/>
              <a:ea typeface="+mn-ea"/>
              <a:cs typeface="+mn-cs"/>
            </a:endParaRPr>
          </a:p>
          <a:p>
            <a:r>
              <a:rPr lang="cs-CZ" sz="1200" b="0" i="0" u="none" strike="noStrike" kern="1200" baseline="0" dirty="0">
                <a:solidFill>
                  <a:schemeClr val="tx1"/>
                </a:solidFill>
                <a:latin typeface="+mn-lt"/>
                <a:ea typeface="+mn-ea"/>
                <a:cs typeface="+mn-cs"/>
              </a:rPr>
              <a:t>kde </a:t>
            </a:r>
          </a:p>
          <a:p>
            <a:r>
              <a:rPr lang="cs-CZ" sz="1200" b="0" i="0" u="none" strike="noStrike" kern="1200" baseline="0" dirty="0">
                <a:solidFill>
                  <a:schemeClr val="tx1"/>
                </a:solidFill>
                <a:latin typeface="+mn-lt"/>
                <a:ea typeface="+mn-ea"/>
                <a:cs typeface="+mn-cs"/>
              </a:rPr>
              <a:t>s…průměrná denní spotřeba materiálu (s = S / 360), S- roční spotřeba. </a:t>
            </a:r>
          </a:p>
          <a:p>
            <a:r>
              <a:rPr lang="cs-CZ" sz="1200" b="1" i="1" u="none" strike="noStrike" kern="1200" baseline="0" dirty="0">
                <a:solidFill>
                  <a:schemeClr val="tx1"/>
                </a:solidFill>
                <a:latin typeface="+mn-lt"/>
                <a:ea typeface="+mn-ea"/>
                <a:cs typeface="+mn-cs"/>
              </a:rPr>
              <a:t>V bilanční rovnici zásob se často NZ vyskytuje jako konečná zásoba KZ!!! </a:t>
            </a:r>
            <a:endParaRPr lang="cs-CZ" sz="1200" b="0" i="0" u="none" strike="noStrike" kern="1200" baseline="0" dirty="0">
              <a:solidFill>
                <a:schemeClr val="tx1"/>
              </a:solidFill>
              <a:latin typeface="+mn-lt"/>
              <a:ea typeface="+mn-ea"/>
              <a:cs typeface="+mn-cs"/>
            </a:endParaRPr>
          </a:p>
          <a:p>
            <a:r>
              <a:rPr lang="cs-CZ" sz="1200" b="1" i="0" u="none" strike="noStrike" kern="1200" baseline="0" dirty="0">
                <a:solidFill>
                  <a:schemeClr val="tx1"/>
                </a:solidFill>
                <a:latin typeface="+mn-lt"/>
                <a:ea typeface="+mn-ea"/>
                <a:cs typeface="+mn-cs"/>
              </a:rPr>
              <a:t>Normativ (N) </a:t>
            </a:r>
            <a:r>
              <a:rPr lang="cs-CZ" sz="1200" b="0" i="0" u="none" strike="noStrike" kern="1200" baseline="0" dirty="0">
                <a:solidFill>
                  <a:schemeClr val="tx1"/>
                </a:solidFill>
                <a:latin typeface="+mn-lt"/>
                <a:ea typeface="+mn-ea"/>
                <a:cs typeface="+mn-cs"/>
              </a:rPr>
              <a:t>v peněžních jednotkách udává, jaké množství je vázáno v zásobách podniku </a:t>
            </a:r>
          </a:p>
          <a:p>
            <a:r>
              <a:rPr lang="cs-CZ" sz="1200" b="1" i="0" u="none" strike="noStrike" kern="1200" baseline="0" dirty="0">
                <a:solidFill>
                  <a:schemeClr val="tx1"/>
                </a:solidFill>
                <a:latin typeface="+mn-lt"/>
                <a:ea typeface="+mn-ea"/>
                <a:cs typeface="+mn-cs"/>
              </a:rPr>
              <a:t>N = NZ * P, </a:t>
            </a:r>
            <a:endParaRPr lang="cs-CZ" sz="1200" b="0" i="0" u="none" strike="noStrike" kern="1200" baseline="0" dirty="0">
              <a:solidFill>
                <a:schemeClr val="tx1"/>
              </a:solidFill>
              <a:latin typeface="+mn-lt"/>
              <a:ea typeface="+mn-ea"/>
              <a:cs typeface="+mn-cs"/>
            </a:endParaRPr>
          </a:p>
          <a:p>
            <a:r>
              <a:rPr lang="cs-CZ" sz="1200" b="0" i="0" u="none" strike="noStrike" kern="1200" baseline="0" dirty="0">
                <a:solidFill>
                  <a:schemeClr val="tx1"/>
                </a:solidFill>
                <a:latin typeface="+mn-lt"/>
                <a:ea typeface="+mn-ea"/>
                <a:cs typeface="+mn-cs"/>
              </a:rPr>
              <a:t>kde </a:t>
            </a:r>
          </a:p>
          <a:p>
            <a:r>
              <a:rPr lang="pl-PL" sz="1200" b="0" i="0" u="none" strike="noStrike" kern="1200" baseline="0" dirty="0">
                <a:solidFill>
                  <a:schemeClr val="tx1"/>
                </a:solidFill>
                <a:latin typeface="+mn-lt"/>
                <a:ea typeface="+mn-ea"/>
                <a:cs typeface="+mn-cs"/>
              </a:rPr>
              <a:t>P- nákupní cena za jednotku materiálu </a:t>
            </a:r>
            <a:endParaRPr lang="cs-CZ" dirty="0"/>
          </a:p>
        </p:txBody>
      </p:sp>
      <p:sp>
        <p:nvSpPr>
          <p:cNvPr id="4" name="Zástupný symbol pro číslo snímku 3"/>
          <p:cNvSpPr>
            <a:spLocks noGrp="1"/>
          </p:cNvSpPr>
          <p:nvPr>
            <p:ph type="sldNum" sz="quarter" idx="10"/>
          </p:nvPr>
        </p:nvSpPr>
        <p:spPr/>
        <p:txBody>
          <a:bodyPr/>
          <a:lstStyle/>
          <a:p>
            <a:fld id="{4EDE74F4-17DA-4A30-82A6-4530BD01909E}" type="slidenum">
              <a:rPr lang="cs-CZ" smtClean="0"/>
              <a:t>19</a:t>
            </a:fld>
            <a:endParaRPr lang="cs-CZ"/>
          </a:p>
        </p:txBody>
      </p:sp>
    </p:spTree>
    <p:extLst>
      <p:ext uri="{BB962C8B-B14F-4D97-AF65-F5344CB8AC3E}">
        <p14:creationId xmlns:p14="http://schemas.microsoft.com/office/powerpoint/2010/main" val="24385996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5538" name="Rectangle 7"/>
          <p:cNvSpPr>
            <a:spLocks noGrp="1" noChangeArrowheads="1"/>
          </p:cNvSpPr>
          <p:nvPr>
            <p:ph type="sldNum" sz="quarter"/>
          </p:nvPr>
        </p:nvSpPr>
        <p:spPr>
          <a:noFill/>
        </p:spPr>
        <p:txBody>
          <a:bodyPr/>
          <a:lstStyle>
            <a:lvl1pPr eaLnBrk="0">
              <a:tabLst>
                <a:tab pos="724986" algn="l"/>
                <a:tab pos="1449972" algn="l"/>
                <a:tab pos="2174958" algn="l"/>
                <a:tab pos="2899943" algn="l"/>
              </a:tabLst>
              <a:defRPr>
                <a:solidFill>
                  <a:schemeClr val="bg1"/>
                </a:solidFill>
                <a:latin typeface="Arial" charset="0"/>
                <a:ea typeface="Lucida Sans Unicode" charset="0"/>
                <a:cs typeface="Lucida Sans Unicode" charset="0"/>
              </a:defRPr>
            </a:lvl1pPr>
            <a:lvl2pPr eaLnBrk="0">
              <a:tabLst>
                <a:tab pos="724986" algn="l"/>
                <a:tab pos="1449972" algn="l"/>
                <a:tab pos="2174958" algn="l"/>
                <a:tab pos="2899943" algn="l"/>
              </a:tabLst>
              <a:defRPr>
                <a:solidFill>
                  <a:schemeClr val="bg1"/>
                </a:solidFill>
                <a:latin typeface="Arial" charset="0"/>
                <a:ea typeface="Lucida Sans Unicode" charset="0"/>
                <a:cs typeface="Lucida Sans Unicode" charset="0"/>
              </a:defRPr>
            </a:lvl2pPr>
            <a:lvl3pPr eaLnBrk="0">
              <a:tabLst>
                <a:tab pos="724986" algn="l"/>
                <a:tab pos="1449972" algn="l"/>
                <a:tab pos="2174958" algn="l"/>
                <a:tab pos="2899943" algn="l"/>
              </a:tabLst>
              <a:defRPr>
                <a:solidFill>
                  <a:schemeClr val="bg1"/>
                </a:solidFill>
                <a:latin typeface="Arial" charset="0"/>
                <a:ea typeface="Lucida Sans Unicode" charset="0"/>
                <a:cs typeface="Lucida Sans Unicode" charset="0"/>
              </a:defRPr>
            </a:lvl3pPr>
            <a:lvl4pPr eaLnBrk="0">
              <a:tabLst>
                <a:tab pos="724986" algn="l"/>
                <a:tab pos="1449972" algn="l"/>
                <a:tab pos="2174958" algn="l"/>
                <a:tab pos="2899943" algn="l"/>
              </a:tabLst>
              <a:defRPr>
                <a:solidFill>
                  <a:schemeClr val="bg1"/>
                </a:solidFill>
                <a:latin typeface="Arial" charset="0"/>
                <a:ea typeface="Lucida Sans Unicode" charset="0"/>
                <a:cs typeface="Lucida Sans Unicode" charset="0"/>
              </a:defRPr>
            </a:lvl4pPr>
            <a:lvl5pPr eaLnBrk="0">
              <a:tabLst>
                <a:tab pos="724986" algn="l"/>
                <a:tab pos="1449972" algn="l"/>
                <a:tab pos="2174958" algn="l"/>
                <a:tab pos="2899943" algn="l"/>
              </a:tabLst>
              <a:defRPr>
                <a:solidFill>
                  <a:schemeClr val="bg1"/>
                </a:solidFill>
                <a:latin typeface="Arial" charset="0"/>
                <a:ea typeface="Lucida Sans Unicode" charset="0"/>
                <a:cs typeface="Lucida Sans Unicode" charset="0"/>
              </a:defRPr>
            </a:lvl5pPr>
            <a:lvl6pPr marL="2518372" indent="-228943" defTabSz="449937" eaLnBrk="0" fontAlgn="base" hangingPunct="0">
              <a:lnSpc>
                <a:spcPct val="93000"/>
              </a:lnSpc>
              <a:spcBef>
                <a:spcPct val="0"/>
              </a:spcBef>
              <a:spcAft>
                <a:spcPct val="0"/>
              </a:spcAft>
              <a:buClr>
                <a:srgbClr val="000000"/>
              </a:buClr>
              <a:buSzPct val="100000"/>
              <a:buFont typeface="Times New Roman" pitchFamily="16" charset="0"/>
              <a:tabLst>
                <a:tab pos="724986" algn="l"/>
                <a:tab pos="1449972" algn="l"/>
                <a:tab pos="2174958" algn="l"/>
                <a:tab pos="2899943" algn="l"/>
              </a:tabLst>
              <a:defRPr>
                <a:solidFill>
                  <a:schemeClr val="bg1"/>
                </a:solidFill>
                <a:latin typeface="Arial" charset="0"/>
                <a:ea typeface="Lucida Sans Unicode" charset="0"/>
                <a:cs typeface="Lucida Sans Unicode" charset="0"/>
              </a:defRPr>
            </a:lvl6pPr>
            <a:lvl7pPr marL="2976258" indent="-228943" defTabSz="449937" eaLnBrk="0" fontAlgn="base" hangingPunct="0">
              <a:lnSpc>
                <a:spcPct val="93000"/>
              </a:lnSpc>
              <a:spcBef>
                <a:spcPct val="0"/>
              </a:spcBef>
              <a:spcAft>
                <a:spcPct val="0"/>
              </a:spcAft>
              <a:buClr>
                <a:srgbClr val="000000"/>
              </a:buClr>
              <a:buSzPct val="100000"/>
              <a:buFont typeface="Times New Roman" pitchFamily="16" charset="0"/>
              <a:tabLst>
                <a:tab pos="724986" algn="l"/>
                <a:tab pos="1449972" algn="l"/>
                <a:tab pos="2174958" algn="l"/>
                <a:tab pos="2899943" algn="l"/>
              </a:tabLst>
              <a:defRPr>
                <a:solidFill>
                  <a:schemeClr val="bg1"/>
                </a:solidFill>
                <a:latin typeface="Arial" charset="0"/>
                <a:ea typeface="Lucida Sans Unicode" charset="0"/>
                <a:cs typeface="Lucida Sans Unicode" charset="0"/>
              </a:defRPr>
            </a:lvl7pPr>
            <a:lvl8pPr marL="3434144" indent="-228943" defTabSz="449937" eaLnBrk="0" fontAlgn="base" hangingPunct="0">
              <a:lnSpc>
                <a:spcPct val="93000"/>
              </a:lnSpc>
              <a:spcBef>
                <a:spcPct val="0"/>
              </a:spcBef>
              <a:spcAft>
                <a:spcPct val="0"/>
              </a:spcAft>
              <a:buClr>
                <a:srgbClr val="000000"/>
              </a:buClr>
              <a:buSzPct val="100000"/>
              <a:buFont typeface="Times New Roman" pitchFamily="16" charset="0"/>
              <a:tabLst>
                <a:tab pos="724986" algn="l"/>
                <a:tab pos="1449972" algn="l"/>
                <a:tab pos="2174958" algn="l"/>
                <a:tab pos="2899943" algn="l"/>
              </a:tabLst>
              <a:defRPr>
                <a:solidFill>
                  <a:schemeClr val="bg1"/>
                </a:solidFill>
                <a:latin typeface="Arial" charset="0"/>
                <a:ea typeface="Lucida Sans Unicode" charset="0"/>
                <a:cs typeface="Lucida Sans Unicode" charset="0"/>
              </a:defRPr>
            </a:lvl8pPr>
            <a:lvl9pPr marL="3892029" indent="-228943" defTabSz="449937" eaLnBrk="0" fontAlgn="base" hangingPunct="0">
              <a:lnSpc>
                <a:spcPct val="93000"/>
              </a:lnSpc>
              <a:spcBef>
                <a:spcPct val="0"/>
              </a:spcBef>
              <a:spcAft>
                <a:spcPct val="0"/>
              </a:spcAft>
              <a:buClr>
                <a:srgbClr val="000000"/>
              </a:buClr>
              <a:buSzPct val="100000"/>
              <a:buFont typeface="Times New Roman" pitchFamily="16" charset="0"/>
              <a:tabLst>
                <a:tab pos="724986" algn="l"/>
                <a:tab pos="1449972" algn="l"/>
                <a:tab pos="2174958" algn="l"/>
                <a:tab pos="2899943" algn="l"/>
              </a:tabLst>
              <a:defRPr>
                <a:solidFill>
                  <a:schemeClr val="bg1"/>
                </a:solidFill>
                <a:latin typeface="Arial" charset="0"/>
                <a:ea typeface="Lucida Sans Unicode" charset="0"/>
                <a:cs typeface="Lucida Sans Unicode" charset="0"/>
              </a:defRPr>
            </a:lvl9pPr>
          </a:lstStyle>
          <a:p>
            <a:pPr eaLnBrk="1"/>
            <a:fld id="{47F5310F-9E2E-47D8-9C18-397D765F9F0B}" type="slidenum">
              <a:rPr lang="cs-CZ" altLang="cs-CZ" smtClean="0">
                <a:solidFill>
                  <a:srgbClr val="000000"/>
                </a:solidFill>
                <a:latin typeface="Times New Roman" pitchFamily="16" charset="0"/>
              </a:rPr>
              <a:pPr eaLnBrk="1"/>
              <a:t>2</a:t>
            </a:fld>
            <a:endParaRPr lang="cs-CZ" altLang="cs-CZ">
              <a:solidFill>
                <a:srgbClr val="000000"/>
              </a:solidFill>
              <a:latin typeface="Times New Roman" pitchFamily="16" charset="0"/>
            </a:endParaRPr>
          </a:p>
        </p:txBody>
      </p:sp>
      <p:sp>
        <p:nvSpPr>
          <p:cNvPr id="65539" name="Rectangle 1"/>
          <p:cNvSpPr>
            <a:spLocks noGrp="1" noRot="1" noChangeAspect="1" noChangeArrowheads="1" noTextEdit="1"/>
          </p:cNvSpPr>
          <p:nvPr>
            <p:ph type="sldImg"/>
          </p:nvPr>
        </p:nvSpPr>
        <p:spPr>
          <a:xfrm>
            <a:off x="1104900" y="814388"/>
            <a:ext cx="5353050" cy="4016375"/>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5540" name="Rectangle 2"/>
          <p:cNvSpPr>
            <a:spLocks noGrp="1" noChangeArrowheads="1"/>
          </p:cNvSpPr>
          <p:nvPr>
            <p:ph type="body" idx="1"/>
          </p:nvPr>
        </p:nvSpPr>
        <p:spPr>
          <a:xfrm>
            <a:off x="756180" y="5088991"/>
            <a:ext cx="6052615" cy="4821735"/>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Tree>
    <p:extLst>
      <p:ext uri="{BB962C8B-B14F-4D97-AF65-F5344CB8AC3E}">
        <p14:creationId xmlns:p14="http://schemas.microsoft.com/office/powerpoint/2010/main" val="42599699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idx="10"/>
          </p:nvPr>
        </p:nvSpPr>
        <p:spPr/>
        <p:txBody>
          <a:bodyPr/>
          <a:lstStyle/>
          <a:p>
            <a:pPr>
              <a:defRPr/>
            </a:pPr>
            <a:fld id="{24D2FC58-40CF-4A5F-BC55-AEE68CF1F9D2}" type="slidenum">
              <a:rPr lang="cs-CZ" smtClean="0"/>
              <a:pPr>
                <a:defRPr/>
              </a:pPr>
              <a:t>20</a:t>
            </a:fld>
            <a:endParaRPr lang="cs-CZ"/>
          </a:p>
        </p:txBody>
      </p:sp>
    </p:spTree>
    <p:extLst>
      <p:ext uri="{BB962C8B-B14F-4D97-AF65-F5344CB8AC3E}">
        <p14:creationId xmlns:p14="http://schemas.microsoft.com/office/powerpoint/2010/main" val="16574028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3730" name="Rectangle 7"/>
          <p:cNvSpPr>
            <a:spLocks noGrp="1" noChangeArrowheads="1"/>
          </p:cNvSpPr>
          <p:nvPr>
            <p:ph type="sldNum" sz="quarter"/>
          </p:nvPr>
        </p:nvSpPr>
        <p:spPr>
          <a:noFill/>
        </p:spPr>
        <p:txBody>
          <a:bodyPr/>
          <a:lstStyle>
            <a:lvl1pPr eaLnBrk="0">
              <a:tabLst>
                <a:tab pos="723900" algn="l"/>
                <a:tab pos="1447800" algn="l"/>
                <a:tab pos="2171700" algn="l"/>
                <a:tab pos="2895600" algn="l"/>
              </a:tabLst>
              <a:defRPr>
                <a:solidFill>
                  <a:schemeClr val="bg1"/>
                </a:solidFill>
                <a:latin typeface="Arial" charset="0"/>
                <a:cs typeface="Lucida Sans Unicode" charset="0"/>
              </a:defRPr>
            </a:lvl1pPr>
            <a:lvl2pPr eaLnBrk="0">
              <a:tabLst>
                <a:tab pos="723900" algn="l"/>
                <a:tab pos="1447800" algn="l"/>
                <a:tab pos="2171700" algn="l"/>
                <a:tab pos="2895600" algn="l"/>
              </a:tabLst>
              <a:defRPr>
                <a:solidFill>
                  <a:schemeClr val="bg1"/>
                </a:solidFill>
                <a:latin typeface="Arial" charset="0"/>
                <a:cs typeface="Lucida Sans Unicode" charset="0"/>
              </a:defRPr>
            </a:lvl2pPr>
            <a:lvl3pPr eaLnBrk="0">
              <a:tabLst>
                <a:tab pos="723900" algn="l"/>
                <a:tab pos="1447800" algn="l"/>
                <a:tab pos="2171700" algn="l"/>
                <a:tab pos="2895600" algn="l"/>
              </a:tabLst>
              <a:defRPr>
                <a:solidFill>
                  <a:schemeClr val="bg1"/>
                </a:solidFill>
                <a:latin typeface="Arial" charset="0"/>
                <a:cs typeface="Lucida Sans Unicode" charset="0"/>
              </a:defRPr>
            </a:lvl3pPr>
            <a:lvl4pPr eaLnBrk="0">
              <a:tabLst>
                <a:tab pos="723900" algn="l"/>
                <a:tab pos="1447800" algn="l"/>
                <a:tab pos="2171700" algn="l"/>
                <a:tab pos="2895600" algn="l"/>
              </a:tabLst>
              <a:defRPr>
                <a:solidFill>
                  <a:schemeClr val="bg1"/>
                </a:solidFill>
                <a:latin typeface="Arial" charset="0"/>
                <a:cs typeface="Lucida Sans Unicode" charset="0"/>
              </a:defRPr>
            </a:lvl4pPr>
            <a:lvl5pPr eaLnBrk="0">
              <a:tabLst>
                <a:tab pos="723900" algn="l"/>
                <a:tab pos="1447800" algn="l"/>
                <a:tab pos="2171700" algn="l"/>
                <a:tab pos="2895600" algn="l"/>
              </a:tabLst>
              <a:defRPr>
                <a:solidFill>
                  <a:schemeClr val="bg1"/>
                </a:solidFill>
                <a:latin typeface="Arial" charset="0"/>
                <a:cs typeface="Lucida Sans Unicode"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Arial" charset="0"/>
                <a:cs typeface="Lucida Sans Unicode"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Arial" charset="0"/>
                <a:cs typeface="Lucida Sans Unicode"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Arial" charset="0"/>
                <a:cs typeface="Lucida Sans Unicode"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Arial" charset="0"/>
                <a:cs typeface="Lucida Sans Unicode" charset="0"/>
              </a:defRPr>
            </a:lvl9pPr>
          </a:lstStyle>
          <a:p>
            <a:pPr eaLnBrk="1"/>
            <a:fld id="{106DA137-B88A-4C9C-B348-167F98A5D2EB}" type="slidenum">
              <a:rPr lang="cs-CZ">
                <a:solidFill>
                  <a:srgbClr val="000000"/>
                </a:solidFill>
                <a:latin typeface="Times New Roman" pitchFamily="16" charset="0"/>
              </a:rPr>
              <a:pPr eaLnBrk="1"/>
              <a:t>21</a:t>
            </a:fld>
            <a:endParaRPr lang="cs-CZ">
              <a:solidFill>
                <a:srgbClr val="000000"/>
              </a:solidFill>
              <a:latin typeface="Times New Roman" pitchFamily="16" charset="0"/>
            </a:endParaRPr>
          </a:p>
        </p:txBody>
      </p:sp>
      <p:sp>
        <p:nvSpPr>
          <p:cNvPr id="73731" name="Rectangle 1"/>
          <p:cNvSpPr txBox="1">
            <a:spLocks noGrp="1" noRot="1" noChangeAspect="1" noChangeArrowheads="1" noTextEdit="1"/>
          </p:cNvSpPr>
          <p:nvPr>
            <p:ph type="sldImg"/>
          </p:nvPr>
        </p:nvSpPr>
        <p:spPr>
          <a:xfrm>
            <a:off x="1106488" y="815975"/>
            <a:ext cx="5351462" cy="401478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3732" name="Rectangle 2"/>
          <p:cNvSpPr txBox="1">
            <a:spLocks noGrp="1" noChangeArrowheads="1"/>
          </p:cNvSpPr>
          <p:nvPr>
            <p:ph type="body" idx="1"/>
          </p:nvPr>
        </p:nvSpPr>
        <p:spPr>
          <a:xfrm>
            <a:off x="756180" y="5088992"/>
            <a:ext cx="6052615" cy="4821734"/>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r>
              <a:rPr lang="cs-CZ" sz="1200" kern="1200" dirty="0">
                <a:solidFill>
                  <a:schemeClr val="tx1"/>
                </a:solidFill>
                <a:effectLst/>
                <a:latin typeface="+mn-lt"/>
                <a:ea typeface="+mn-ea"/>
                <a:cs typeface="+mn-cs"/>
              </a:rPr>
              <a:t>a</a:t>
            </a:r>
            <a:r>
              <a:rPr lang="cs-CZ" sz="1200" i="1" kern="1200" dirty="0">
                <a:solidFill>
                  <a:schemeClr val="tx1"/>
                </a:solidFill>
                <a:effectLst/>
                <a:latin typeface="+mn-lt"/>
                <a:ea typeface="+mn-ea"/>
                <a:cs typeface="+mn-cs"/>
              </a:rPr>
              <a:t>) ve skladě </a:t>
            </a:r>
            <a:endParaRPr lang="cs-CZ" sz="1200" kern="1200" dirty="0">
              <a:solidFill>
                <a:schemeClr val="tx1"/>
              </a:solidFill>
              <a:effectLst/>
              <a:latin typeface="+mn-lt"/>
              <a:ea typeface="+mn-ea"/>
              <a:cs typeface="+mn-cs"/>
            </a:endParaRPr>
          </a:p>
          <a:p>
            <a:r>
              <a:rPr lang="cs-CZ" sz="1200" kern="1200" dirty="0">
                <a:solidFill>
                  <a:schemeClr val="tx1"/>
                </a:solidFill>
                <a:effectLst/>
                <a:latin typeface="+mn-lt"/>
                <a:ea typeface="+mn-ea"/>
                <a:cs typeface="+mn-cs"/>
              </a:rPr>
              <a:t>Optimální množství zásob se určuje normováním. Vypočítává se výše zásob, které je nutné pro plynulý chod vnitropodnikových procesů a vyvolává nejnižší náklady na pořízení a udržování zásob. Zásoby, které přesahují stanovenou normu, jsou nadnormativní. Takové zásoby neúčelně váží finanční prostředky podniku.</a:t>
            </a:r>
          </a:p>
          <a:p>
            <a:r>
              <a:rPr lang="cs-CZ" sz="1200" kern="1200" dirty="0">
                <a:solidFill>
                  <a:schemeClr val="tx1"/>
                </a:solidFill>
                <a:effectLst/>
                <a:latin typeface="+mn-lt"/>
                <a:ea typeface="+mn-ea"/>
                <a:cs typeface="+mn-cs"/>
              </a:rPr>
              <a:t>b</a:t>
            </a:r>
            <a:r>
              <a:rPr lang="cs-CZ" sz="1200" i="1" kern="1200" dirty="0">
                <a:solidFill>
                  <a:schemeClr val="tx1"/>
                </a:solidFill>
                <a:effectLst/>
                <a:latin typeface="+mn-lt"/>
                <a:ea typeface="+mn-ea"/>
                <a:cs typeface="+mn-cs"/>
              </a:rPr>
              <a:t>) v rozpracované výrobě</a:t>
            </a:r>
            <a:endParaRPr lang="cs-CZ" sz="1200" kern="1200" dirty="0">
              <a:solidFill>
                <a:schemeClr val="tx1"/>
              </a:solidFill>
              <a:effectLst/>
              <a:latin typeface="+mn-lt"/>
              <a:ea typeface="+mn-ea"/>
              <a:cs typeface="+mn-cs"/>
            </a:endParaRPr>
          </a:p>
          <a:p>
            <a:r>
              <a:rPr lang="cs-CZ" sz="1200" kern="1200" dirty="0">
                <a:solidFill>
                  <a:schemeClr val="tx1"/>
                </a:solidFill>
                <a:effectLst/>
                <a:latin typeface="+mn-lt"/>
                <a:ea typeface="+mn-ea"/>
                <a:cs typeface="+mn-cs"/>
              </a:rPr>
              <a:t>Normovaná zásoba rozpracované výroby určuje nezbytné množství rozpracované výroby (polotovarů) pro plynulý a nerušený chod. Je to zásoba, která se nachází na pracovištích a manipulačních prostředcích v materiálovém toku.</a:t>
            </a:r>
          </a:p>
          <a:p>
            <a:r>
              <a:rPr lang="cs-CZ" sz="1200" kern="1200" dirty="0">
                <a:solidFill>
                  <a:schemeClr val="tx1"/>
                </a:solidFill>
                <a:effectLst/>
                <a:latin typeface="+mn-lt"/>
                <a:ea typeface="+mn-ea"/>
                <a:cs typeface="+mn-cs"/>
              </a:rPr>
              <a:t>Výši rozpracované výroby ovlivňují:</a:t>
            </a:r>
          </a:p>
          <a:p>
            <a:pPr lvl="0"/>
            <a:r>
              <a:rPr lang="cs-CZ" sz="1200" kern="1200" dirty="0">
                <a:solidFill>
                  <a:schemeClr val="tx1"/>
                </a:solidFill>
                <a:effectLst/>
                <a:latin typeface="+mn-lt"/>
                <a:ea typeface="+mn-ea"/>
                <a:cs typeface="+mn-cs"/>
              </a:rPr>
              <a:t>objem a sortiment výroby,</a:t>
            </a:r>
          </a:p>
          <a:p>
            <a:pPr lvl="0"/>
            <a:r>
              <a:rPr lang="cs-CZ" sz="1200" kern="1200" dirty="0">
                <a:solidFill>
                  <a:schemeClr val="tx1"/>
                </a:solidFill>
                <a:effectLst/>
                <a:latin typeface="+mn-lt"/>
                <a:ea typeface="+mn-ea"/>
                <a:cs typeface="+mn-cs"/>
              </a:rPr>
              <a:t>délka výrobního cyklu,</a:t>
            </a:r>
          </a:p>
          <a:p>
            <a:pPr lvl="0"/>
            <a:r>
              <a:rPr lang="cs-CZ" sz="1200" kern="1200" dirty="0">
                <a:solidFill>
                  <a:schemeClr val="tx1"/>
                </a:solidFill>
                <a:effectLst/>
                <a:latin typeface="+mn-lt"/>
                <a:ea typeface="+mn-ea"/>
                <a:cs typeface="+mn-cs"/>
              </a:rPr>
              <a:t>velikost výrobní dávky,</a:t>
            </a:r>
          </a:p>
          <a:p>
            <a:pPr lvl="0"/>
            <a:r>
              <a:rPr lang="cs-CZ" sz="1200" kern="1200" dirty="0">
                <a:solidFill>
                  <a:schemeClr val="tx1"/>
                </a:solidFill>
                <a:effectLst/>
                <a:latin typeface="+mn-lt"/>
                <a:ea typeface="+mn-ea"/>
                <a:cs typeface="+mn-cs"/>
              </a:rPr>
              <a:t>rytmus a takt,</a:t>
            </a:r>
          </a:p>
          <a:p>
            <a:pPr lvl="0"/>
            <a:r>
              <a:rPr lang="cs-CZ" sz="1200" kern="1200" dirty="0">
                <a:solidFill>
                  <a:schemeClr val="tx1"/>
                </a:solidFill>
                <a:effectLst/>
                <a:latin typeface="+mn-lt"/>
                <a:ea typeface="+mn-ea"/>
                <a:cs typeface="+mn-cs"/>
              </a:rPr>
              <a:t>stupeň synchronizace,</a:t>
            </a:r>
          </a:p>
          <a:p>
            <a:pPr lvl="0"/>
            <a:r>
              <a:rPr lang="cs-CZ" sz="1200" kern="1200" dirty="0">
                <a:solidFill>
                  <a:schemeClr val="tx1"/>
                </a:solidFill>
                <a:effectLst/>
                <a:latin typeface="+mn-lt"/>
                <a:ea typeface="+mn-ea"/>
                <a:cs typeface="+mn-cs"/>
              </a:rPr>
              <a:t>organizace výrobního procesu,</a:t>
            </a:r>
          </a:p>
          <a:p>
            <a:pPr lvl="0"/>
            <a:r>
              <a:rPr lang="cs-CZ" sz="1200" kern="1200" dirty="0">
                <a:solidFill>
                  <a:schemeClr val="tx1"/>
                </a:solidFill>
                <a:effectLst/>
                <a:latin typeface="+mn-lt"/>
                <a:ea typeface="+mn-ea"/>
                <a:cs typeface="+mn-cs"/>
              </a:rPr>
              <a:t>stabilita výrobního programu,</a:t>
            </a:r>
          </a:p>
          <a:p>
            <a:pPr lvl="0"/>
            <a:r>
              <a:rPr lang="cs-CZ" sz="1200" kern="1200" dirty="0">
                <a:solidFill>
                  <a:schemeClr val="tx1"/>
                </a:solidFill>
                <a:effectLst/>
                <a:latin typeface="+mn-lt"/>
                <a:ea typeface="+mn-ea"/>
                <a:cs typeface="+mn-cs"/>
              </a:rPr>
              <a:t>stabilita okolních vztahů (zásobování, odbyt).</a:t>
            </a:r>
          </a:p>
          <a:p>
            <a:r>
              <a:rPr lang="cs-CZ" sz="1200" kern="1200" dirty="0">
                <a:solidFill>
                  <a:schemeClr val="tx1"/>
                </a:solidFill>
                <a:effectLst/>
                <a:latin typeface="+mn-lt"/>
                <a:ea typeface="+mn-ea"/>
                <a:cs typeface="+mn-cs"/>
              </a:rPr>
              <a:t>Podle účelu tvorby zásob rozpracované výroby se rozlišují:</a:t>
            </a:r>
          </a:p>
          <a:p>
            <a:pPr lvl="0"/>
            <a:r>
              <a:rPr lang="cs-CZ" sz="1200" kern="1200" dirty="0">
                <a:solidFill>
                  <a:schemeClr val="tx1"/>
                </a:solidFill>
                <a:effectLst/>
                <a:latin typeface="+mn-lt"/>
                <a:ea typeface="+mn-ea"/>
                <a:cs typeface="+mn-cs"/>
              </a:rPr>
              <a:t>technologické zásoby, které jsou přímo na pracovištích po dobu technologického procesu,</a:t>
            </a:r>
          </a:p>
          <a:p>
            <a:pPr lvl="0"/>
            <a:r>
              <a:rPr lang="cs-CZ" sz="1200" kern="1200" dirty="0">
                <a:solidFill>
                  <a:schemeClr val="tx1"/>
                </a:solidFill>
                <a:effectLst/>
                <a:latin typeface="+mn-lt"/>
                <a:ea typeface="+mn-ea"/>
                <a:cs typeface="+mn-cs"/>
              </a:rPr>
              <a:t>dopravní zásoby jsou zásoby v procesu manipulace – nakládka, vykládka, doprava, uložení na dopravním prostředku,</a:t>
            </a:r>
          </a:p>
          <a:p>
            <a:pPr lvl="0"/>
            <a:r>
              <a:rPr lang="cs-CZ" sz="1200" kern="1200" dirty="0">
                <a:solidFill>
                  <a:schemeClr val="tx1"/>
                </a:solidFill>
                <a:effectLst/>
                <a:latin typeface="+mn-lt"/>
                <a:ea typeface="+mn-ea"/>
                <a:cs typeface="+mn-cs"/>
              </a:rPr>
              <a:t>pojistné zásoby:</a:t>
            </a:r>
          </a:p>
          <a:p>
            <a:pPr lvl="2"/>
            <a:r>
              <a:rPr lang="cs-CZ" sz="1200" kern="1200" dirty="0">
                <a:solidFill>
                  <a:schemeClr val="tx1"/>
                </a:solidFill>
                <a:effectLst/>
                <a:latin typeface="+mn-lt"/>
                <a:ea typeface="+mn-ea"/>
                <a:cs typeface="+mn-cs"/>
              </a:rPr>
              <a:t>zásoby uložené na kontrolních pracovištích pro doplnění za zjištěné zmetky,</a:t>
            </a:r>
          </a:p>
          <a:p>
            <a:pPr lvl="2"/>
            <a:r>
              <a:rPr lang="cs-CZ" sz="1200" kern="1200" dirty="0">
                <a:solidFill>
                  <a:schemeClr val="tx1"/>
                </a:solidFill>
                <a:effectLst/>
                <a:latin typeface="+mn-lt"/>
                <a:ea typeface="+mn-ea"/>
                <a:cs typeface="+mn-cs"/>
              </a:rPr>
              <a:t>zásoby na všech pracovištích pro případ výpadku z jakéhokoliv důvodu.</a:t>
            </a:r>
          </a:p>
          <a:p>
            <a:r>
              <a:rPr lang="cs-CZ" sz="1200" kern="1200" cap="all" dirty="0" err="1">
                <a:solidFill>
                  <a:schemeClr val="tx1"/>
                </a:solidFill>
                <a:effectLst/>
                <a:latin typeface="+mn-lt"/>
                <a:ea typeface="+mn-ea"/>
                <a:cs typeface="+mn-cs"/>
              </a:rPr>
              <a:t>Syn</a:t>
            </a:r>
            <a:r>
              <a:rPr lang="cs-CZ" sz="1200" kern="1200" dirty="0" err="1">
                <a:solidFill>
                  <a:schemeClr val="tx1"/>
                </a:solidFill>
                <a:effectLst/>
                <a:latin typeface="+mn-lt"/>
                <a:ea typeface="+mn-ea"/>
                <a:cs typeface="+mn-cs"/>
              </a:rPr>
              <a:t>EK</a:t>
            </a:r>
            <a:r>
              <a:rPr lang="cs-CZ" sz="1200" kern="1200" dirty="0">
                <a:solidFill>
                  <a:schemeClr val="tx1"/>
                </a:solidFill>
                <a:effectLst/>
                <a:latin typeface="+mn-lt"/>
                <a:ea typeface="+mn-ea"/>
                <a:cs typeface="+mn-cs"/>
              </a:rPr>
              <a:t> M.: </a:t>
            </a:r>
            <a:r>
              <a:rPr lang="cs-CZ" sz="1200" i="1" kern="1200" dirty="0">
                <a:solidFill>
                  <a:schemeClr val="tx1"/>
                </a:solidFill>
                <a:effectLst/>
                <a:latin typeface="+mn-lt"/>
                <a:ea typeface="+mn-ea"/>
                <a:cs typeface="+mn-cs"/>
              </a:rPr>
              <a:t>Manažerská ekonomika.</a:t>
            </a:r>
            <a:r>
              <a:rPr lang="cs-CZ" sz="1200" kern="1200" dirty="0">
                <a:solidFill>
                  <a:schemeClr val="tx1"/>
                </a:solidFill>
                <a:effectLst/>
                <a:latin typeface="+mn-lt"/>
                <a:ea typeface="+mn-ea"/>
                <a:cs typeface="+mn-cs"/>
              </a:rPr>
              <a:t> Praha: </a:t>
            </a:r>
            <a:r>
              <a:rPr lang="cs-CZ" sz="1200" kern="1200" dirty="0" err="1">
                <a:solidFill>
                  <a:schemeClr val="tx1"/>
                </a:solidFill>
                <a:effectLst/>
                <a:latin typeface="+mn-lt"/>
                <a:ea typeface="+mn-ea"/>
                <a:cs typeface="+mn-cs"/>
              </a:rPr>
              <a:t>Grada</a:t>
            </a:r>
            <a:r>
              <a:rPr lang="cs-CZ" sz="1200" kern="1200" dirty="0">
                <a:solidFill>
                  <a:schemeClr val="tx1"/>
                </a:solidFill>
                <a:effectLst/>
                <a:latin typeface="+mn-lt"/>
                <a:ea typeface="+mn-ea"/>
                <a:cs typeface="+mn-cs"/>
              </a:rPr>
              <a:t>, 1996. ISBN 80-7169-211-5</a:t>
            </a:r>
          </a:p>
          <a:p>
            <a:r>
              <a:rPr lang="cs-CZ" sz="1200" kern="1200" dirty="0">
                <a:solidFill>
                  <a:schemeClr val="tx1"/>
                </a:solidFill>
                <a:effectLst/>
                <a:latin typeface="+mn-lt"/>
                <a:ea typeface="+mn-ea"/>
                <a:cs typeface="+mn-cs"/>
              </a:rPr>
              <a:t>TOMEK,</a:t>
            </a:r>
            <a:r>
              <a:rPr lang="cs-CZ" sz="1200" kern="1200" cap="all" dirty="0">
                <a:solidFill>
                  <a:schemeClr val="tx1"/>
                </a:solidFill>
                <a:effectLst/>
                <a:latin typeface="+mn-lt"/>
                <a:ea typeface="+mn-ea"/>
                <a:cs typeface="+mn-cs"/>
              </a:rPr>
              <a:t> J.</a:t>
            </a:r>
            <a:r>
              <a:rPr lang="cs-CZ" sz="1200" kern="1200" dirty="0">
                <a:solidFill>
                  <a:schemeClr val="tx1"/>
                </a:solidFill>
                <a:effectLst/>
                <a:latin typeface="+mn-lt"/>
                <a:ea typeface="+mn-ea"/>
                <a:cs typeface="+mn-cs"/>
              </a:rPr>
              <a:t> HOFMAN,J. </a:t>
            </a:r>
            <a:r>
              <a:rPr lang="cs-CZ" sz="1200" i="1" kern="1200" dirty="0">
                <a:solidFill>
                  <a:schemeClr val="tx1"/>
                </a:solidFill>
                <a:effectLst/>
                <a:latin typeface="+mn-lt"/>
                <a:ea typeface="+mn-ea"/>
                <a:cs typeface="+mn-cs"/>
              </a:rPr>
              <a:t>Moderní řízení nákupu podniku</a:t>
            </a:r>
            <a:r>
              <a:rPr lang="cs-CZ" sz="1200" kern="1200" dirty="0">
                <a:solidFill>
                  <a:schemeClr val="tx1"/>
                </a:solidFill>
                <a:effectLst/>
                <a:latin typeface="+mn-lt"/>
                <a:ea typeface="+mn-ea"/>
                <a:cs typeface="+mn-cs"/>
              </a:rPr>
              <a:t>. 1.vyd. Praha: Management </a:t>
            </a:r>
            <a:r>
              <a:rPr lang="cs-CZ" sz="1200" kern="1200" dirty="0" err="1">
                <a:solidFill>
                  <a:schemeClr val="tx1"/>
                </a:solidFill>
                <a:effectLst/>
                <a:latin typeface="+mn-lt"/>
                <a:ea typeface="+mn-ea"/>
                <a:cs typeface="+mn-cs"/>
              </a:rPr>
              <a:t>Press</a:t>
            </a:r>
            <a:r>
              <a:rPr lang="cs-CZ" sz="1200" kern="1200" dirty="0">
                <a:solidFill>
                  <a:schemeClr val="tx1"/>
                </a:solidFill>
                <a:effectLst/>
                <a:latin typeface="+mn-lt"/>
                <a:ea typeface="+mn-ea"/>
                <a:cs typeface="+mn-cs"/>
              </a:rPr>
              <a:t>, 1999. 276 s. ISBN 80-85943-73-5.</a:t>
            </a:r>
          </a:p>
          <a:p>
            <a:endParaRPr lang="cs-CZ" dirty="0"/>
          </a:p>
        </p:txBody>
      </p:sp>
    </p:spTree>
    <p:extLst>
      <p:ext uri="{BB962C8B-B14F-4D97-AF65-F5344CB8AC3E}">
        <p14:creationId xmlns:p14="http://schemas.microsoft.com/office/powerpoint/2010/main" val="32666565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b="1" i="0" u="none" strike="noStrike" kern="1200" baseline="0" dirty="0">
                <a:solidFill>
                  <a:schemeClr val="tx1"/>
                </a:solidFill>
                <a:latin typeface="+mn-lt"/>
                <a:ea typeface="+mn-ea"/>
                <a:cs typeface="+mn-cs"/>
              </a:rPr>
              <a:t>Nezávislá poptávka</a:t>
            </a:r>
          </a:p>
          <a:p>
            <a:r>
              <a:rPr lang="cs-CZ" sz="1200" b="0" i="0" u="none" strike="noStrike" kern="1200" baseline="0" dirty="0">
                <a:solidFill>
                  <a:schemeClr val="tx1"/>
                </a:solidFill>
                <a:latin typeface="+mn-lt"/>
                <a:ea typeface="+mn-ea"/>
                <a:cs typeface="+mn-cs"/>
              </a:rPr>
              <a:t>Tato poptávka vzniká libovolně a nemá vztah k poptávce po jiných druzích výrobků. Je to</a:t>
            </a:r>
          </a:p>
          <a:p>
            <a:r>
              <a:rPr lang="cs-CZ" sz="1200" b="0" i="0" u="none" strike="noStrike" kern="1200" baseline="0" dirty="0">
                <a:solidFill>
                  <a:schemeClr val="tx1"/>
                </a:solidFill>
                <a:latin typeface="+mn-lt"/>
                <a:ea typeface="+mn-ea"/>
                <a:cs typeface="+mn-cs"/>
              </a:rPr>
              <a:t>například poptávka zákazníků po zboží v obchodním domě. Výše této poptávky může být</a:t>
            </a:r>
          </a:p>
          <a:p>
            <a:r>
              <a:rPr lang="cs-CZ" sz="1200" b="0" i="0" u="none" strike="noStrike" kern="1200" baseline="0" dirty="0">
                <a:solidFill>
                  <a:schemeClr val="tx1"/>
                </a:solidFill>
                <a:latin typeface="+mn-lt"/>
                <a:ea typeface="+mn-ea"/>
                <a:cs typeface="+mn-cs"/>
              </a:rPr>
              <a:t>pouze predikována a nelze ji stanovit se 100% jistotou. Nazývá se také poptávka stochastická.</a:t>
            </a:r>
          </a:p>
          <a:p>
            <a:r>
              <a:rPr lang="cs-CZ" sz="1200" b="1" i="0" u="none" strike="noStrike" kern="1200" baseline="0" dirty="0">
                <a:solidFill>
                  <a:schemeClr val="tx1"/>
                </a:solidFill>
                <a:latin typeface="+mn-lt"/>
                <a:ea typeface="+mn-ea"/>
                <a:cs typeface="+mn-cs"/>
              </a:rPr>
              <a:t>Závislá poptávka</a:t>
            </a:r>
          </a:p>
          <a:p>
            <a:r>
              <a:rPr lang="cs-CZ" sz="1200" b="0" i="0" u="none" strike="noStrike" kern="1200" baseline="0" dirty="0">
                <a:solidFill>
                  <a:schemeClr val="tx1"/>
                </a:solidFill>
                <a:latin typeface="+mn-lt"/>
                <a:ea typeface="+mn-ea"/>
                <a:cs typeface="+mn-cs"/>
              </a:rPr>
              <a:t>Jde o takovou poptávku, kterou je možné odvodit z poptávky po jiném zboží (položce). Je to</a:t>
            </a:r>
          </a:p>
          <a:p>
            <a:r>
              <a:rPr lang="cs-CZ" sz="1200" b="0" i="0" u="none" strike="noStrike" kern="1200" baseline="0" dirty="0">
                <a:solidFill>
                  <a:schemeClr val="tx1"/>
                </a:solidFill>
                <a:latin typeface="+mn-lt"/>
                <a:ea typeface="+mn-ea"/>
                <a:cs typeface="+mn-cs"/>
              </a:rPr>
              <a:t>například poptávka montážní dílny, která požaduje od skladu určité druhy součástí a jejich</a:t>
            </a:r>
          </a:p>
          <a:p>
            <a:r>
              <a:rPr lang="cs-CZ" sz="1200" b="0" i="0" u="none" strike="noStrike" kern="1200" baseline="0" dirty="0">
                <a:solidFill>
                  <a:schemeClr val="tx1"/>
                </a:solidFill>
                <a:latin typeface="+mn-lt"/>
                <a:ea typeface="+mn-ea"/>
                <a:cs typeface="+mn-cs"/>
              </a:rPr>
              <a:t>konkrétní množství, aby mohla sestavit plánovaný počet konečných výrobků. Tento druh</a:t>
            </a:r>
          </a:p>
          <a:p>
            <a:r>
              <a:rPr lang="cs-CZ" sz="1200" b="0" i="0" u="none" strike="noStrike" kern="1200" baseline="0" dirty="0">
                <a:solidFill>
                  <a:schemeClr val="tx1"/>
                </a:solidFill>
                <a:latin typeface="+mn-lt"/>
                <a:ea typeface="+mn-ea"/>
                <a:cs typeface="+mn-cs"/>
              </a:rPr>
              <a:t>potřeby lze vypočítat a naplánovat pomocí kusovníku (viz metoda MRP-1).</a:t>
            </a:r>
          </a:p>
          <a:p>
            <a:r>
              <a:rPr lang="cs-CZ" sz="1200" b="0" i="0" u="none" strike="noStrike" kern="1200" baseline="0" dirty="0">
                <a:solidFill>
                  <a:schemeClr val="tx1"/>
                </a:solidFill>
                <a:latin typeface="+mn-lt"/>
                <a:ea typeface="+mn-ea"/>
                <a:cs typeface="+mn-cs"/>
              </a:rPr>
              <a:t>Jestliže v oblasti nezávislé poptávky je nutné udržovat pojistnou zásobu na vyrovnání rozdílů</a:t>
            </a:r>
          </a:p>
          <a:p>
            <a:r>
              <a:rPr lang="cs-CZ" sz="1200" b="0" i="0" u="none" strike="noStrike" kern="1200" baseline="0" dirty="0">
                <a:solidFill>
                  <a:schemeClr val="tx1"/>
                </a:solidFill>
                <a:latin typeface="+mn-lt"/>
                <a:ea typeface="+mn-ea"/>
                <a:cs typeface="+mn-cs"/>
              </a:rPr>
              <a:t>mezi předpokládanou a skutečnou spotřebou, u závislé poptávky můžeme pojistnou zásobu</a:t>
            </a:r>
          </a:p>
          <a:p>
            <a:r>
              <a:rPr lang="cs-CZ" sz="1200" b="0" i="0" u="none" strike="noStrike" kern="1200" baseline="0" dirty="0">
                <a:solidFill>
                  <a:schemeClr val="tx1"/>
                </a:solidFill>
                <a:latin typeface="+mn-lt"/>
                <a:ea typeface="+mn-ea"/>
                <a:cs typeface="+mn-cs"/>
              </a:rPr>
              <a:t>zmenšit, případně ji zcela vynechat (princip Just - in - </a:t>
            </a:r>
            <a:r>
              <a:rPr lang="cs-CZ" sz="1200" b="0" i="0" u="none" strike="noStrike" kern="1200" baseline="0" dirty="0" err="1">
                <a:solidFill>
                  <a:schemeClr val="tx1"/>
                </a:solidFill>
                <a:latin typeface="+mn-lt"/>
                <a:ea typeface="+mn-ea"/>
                <a:cs typeface="+mn-cs"/>
              </a:rPr>
              <a:t>time</a:t>
            </a:r>
            <a:r>
              <a:rPr lang="cs-CZ" sz="1200" b="0" i="0" u="none" strike="noStrike" kern="1200" baseline="0" dirty="0">
                <a:solidFill>
                  <a:schemeClr val="tx1"/>
                </a:solidFill>
                <a:latin typeface="+mn-lt"/>
                <a:ea typeface="+mn-ea"/>
                <a:cs typeface="+mn-cs"/>
              </a:rPr>
              <a:t>).</a:t>
            </a:r>
          </a:p>
          <a:p>
            <a:r>
              <a:rPr lang="cs-CZ" sz="1200" b="1" i="0" u="none" strike="noStrike" kern="1200" baseline="0" dirty="0">
                <a:solidFill>
                  <a:schemeClr val="tx1"/>
                </a:solidFill>
                <a:latin typeface="+mn-lt"/>
                <a:ea typeface="+mn-ea"/>
                <a:cs typeface="+mn-cs"/>
              </a:rPr>
              <a:t>7.3.</a:t>
            </a:r>
            <a:endParaRPr lang="cs-CZ" dirty="0"/>
          </a:p>
        </p:txBody>
      </p:sp>
      <p:sp>
        <p:nvSpPr>
          <p:cNvPr id="4" name="Zástupný symbol pro číslo snímku 3"/>
          <p:cNvSpPr>
            <a:spLocks noGrp="1"/>
          </p:cNvSpPr>
          <p:nvPr>
            <p:ph type="sldNum" sz="quarter" idx="10"/>
          </p:nvPr>
        </p:nvSpPr>
        <p:spPr/>
        <p:txBody>
          <a:bodyPr/>
          <a:lstStyle/>
          <a:p>
            <a:fld id="{4EDE74F4-17DA-4A30-82A6-4530BD01909E}" type="slidenum">
              <a:rPr lang="cs-CZ" smtClean="0"/>
              <a:t>22</a:t>
            </a:fld>
            <a:endParaRPr lang="cs-CZ"/>
          </a:p>
        </p:txBody>
      </p:sp>
    </p:spTree>
    <p:extLst>
      <p:ext uri="{BB962C8B-B14F-4D97-AF65-F5344CB8AC3E}">
        <p14:creationId xmlns:p14="http://schemas.microsoft.com/office/powerpoint/2010/main" val="266256544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idx="10"/>
          </p:nvPr>
        </p:nvSpPr>
        <p:spPr/>
        <p:txBody>
          <a:bodyPr/>
          <a:lstStyle/>
          <a:p>
            <a:pPr>
              <a:defRPr/>
            </a:pPr>
            <a:fld id="{24D2FC58-40CF-4A5F-BC55-AEE68CF1F9D2}" type="slidenum">
              <a:rPr lang="cs-CZ" smtClean="0"/>
              <a:pPr>
                <a:defRPr/>
              </a:pPr>
              <a:t>23</a:t>
            </a:fld>
            <a:endParaRPr lang="cs-CZ"/>
          </a:p>
        </p:txBody>
      </p:sp>
    </p:spTree>
    <p:extLst>
      <p:ext uri="{BB962C8B-B14F-4D97-AF65-F5344CB8AC3E}">
        <p14:creationId xmlns:p14="http://schemas.microsoft.com/office/powerpoint/2010/main" val="265579445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b="1" i="0" u="none" strike="noStrike" kern="1200" baseline="0" dirty="0">
                <a:solidFill>
                  <a:schemeClr val="tx1"/>
                </a:solidFill>
                <a:latin typeface="+mn-lt"/>
                <a:ea typeface="+mn-ea"/>
                <a:cs typeface="+mn-cs"/>
              </a:rPr>
              <a:t>7.31. Systémy </a:t>
            </a:r>
            <a:r>
              <a:rPr lang="cs-CZ" sz="1200" b="0" i="0" u="none" strike="noStrike" kern="1200" baseline="0" dirty="0">
                <a:solidFill>
                  <a:schemeClr val="tx1"/>
                </a:solidFill>
                <a:latin typeface="+mn-lt"/>
                <a:ea typeface="+mn-ea"/>
                <a:cs typeface="+mn-cs"/>
              </a:rPr>
              <a:t>ř</a:t>
            </a:r>
            <a:r>
              <a:rPr lang="cs-CZ" sz="1200" b="1" i="0" u="none" strike="noStrike" kern="1200" baseline="0" dirty="0">
                <a:solidFill>
                  <a:schemeClr val="tx1"/>
                </a:solidFill>
                <a:latin typeface="+mn-lt"/>
                <a:ea typeface="+mn-ea"/>
                <a:cs typeface="+mn-cs"/>
              </a:rPr>
              <a:t>ízení zásob pro nezávislou poptávku</a:t>
            </a:r>
          </a:p>
          <a:p>
            <a:r>
              <a:rPr lang="it-IT" sz="1200" b="1" i="0" u="none" strike="noStrike" kern="1200" baseline="0" dirty="0">
                <a:solidFill>
                  <a:schemeClr val="tx1"/>
                </a:solidFill>
                <a:latin typeface="+mn-lt"/>
                <a:ea typeface="+mn-ea"/>
                <a:cs typeface="+mn-cs"/>
              </a:rPr>
              <a:t>7.31.1. Statistická metoda stanovení velikosti dávky</a:t>
            </a:r>
          </a:p>
          <a:p>
            <a:r>
              <a:rPr lang="cs-CZ" sz="1200" b="0" i="0" u="none" strike="noStrike" kern="1200" baseline="0" dirty="0">
                <a:solidFill>
                  <a:schemeClr val="tx1"/>
                </a:solidFill>
                <a:latin typeface="+mn-lt"/>
                <a:ea typeface="+mn-ea"/>
                <a:cs typeface="+mn-cs"/>
              </a:rPr>
              <a:t>Je to běžně používaná metoda řízení zásob pro uspokojování nezávislé poptávky. Z údajů</a:t>
            </a:r>
          </a:p>
          <a:p>
            <a:r>
              <a:rPr lang="cs-CZ" sz="1200" b="0" i="0" u="none" strike="noStrike" kern="1200" baseline="0" dirty="0">
                <a:solidFill>
                  <a:schemeClr val="tx1"/>
                </a:solidFill>
                <a:latin typeface="+mn-lt"/>
                <a:ea typeface="+mn-ea"/>
                <a:cs typeface="+mn-cs"/>
              </a:rPr>
              <a:t>za minulé období se například vypočte pomocí </a:t>
            </a:r>
            <a:r>
              <a:rPr lang="cs-CZ" sz="1200" b="0" i="0" u="none" strike="noStrike" kern="1200" baseline="0" dirty="0" err="1">
                <a:solidFill>
                  <a:schemeClr val="tx1"/>
                </a:solidFill>
                <a:latin typeface="+mn-lt"/>
                <a:ea typeface="+mn-ea"/>
                <a:cs typeface="+mn-cs"/>
              </a:rPr>
              <a:t>Campova</a:t>
            </a:r>
            <a:r>
              <a:rPr lang="cs-CZ" sz="1200" b="0" i="0" u="none" strike="noStrike" kern="1200" baseline="0" dirty="0">
                <a:solidFill>
                  <a:schemeClr val="tx1"/>
                </a:solidFill>
                <a:latin typeface="+mn-lt"/>
                <a:ea typeface="+mn-ea"/>
                <a:cs typeface="+mn-cs"/>
              </a:rPr>
              <a:t> vzorce, jakou dávku by bylo</a:t>
            </a:r>
          </a:p>
          <a:p>
            <a:r>
              <a:rPr lang="cs-CZ" sz="1200" b="0" i="0" u="none" strike="noStrike" kern="1200" baseline="0" dirty="0">
                <a:solidFill>
                  <a:schemeClr val="tx1"/>
                </a:solidFill>
                <a:latin typeface="+mn-lt"/>
                <a:ea typeface="+mn-ea"/>
                <a:cs typeface="+mn-cs"/>
              </a:rPr>
              <a:t>vhodné objednávat, aby objednací a skladovací náklady byly minimální. S touto dávkou dále</a:t>
            </a:r>
          </a:p>
          <a:p>
            <a:r>
              <a:rPr lang="cs-CZ" sz="1200" b="0" i="0" u="none" strike="noStrike" kern="1200" baseline="0" dirty="0">
                <a:solidFill>
                  <a:schemeClr val="tx1"/>
                </a:solidFill>
                <a:latin typeface="+mn-lt"/>
                <a:ea typeface="+mn-ea"/>
                <a:cs typeface="+mn-cs"/>
              </a:rPr>
              <a:t>uvažujeme, ale nevíme přesně okamžiky, kdy zboží objednat.</a:t>
            </a:r>
          </a:p>
          <a:p>
            <a:r>
              <a:rPr lang="cs-CZ" sz="1200" b="1" i="0" u="none" strike="noStrike" kern="1200" baseline="0" dirty="0">
                <a:solidFill>
                  <a:schemeClr val="tx1"/>
                </a:solidFill>
                <a:latin typeface="+mn-lt"/>
                <a:ea typeface="+mn-ea"/>
                <a:cs typeface="+mn-cs"/>
              </a:rPr>
              <a:t>7.31.2. Metoda </a:t>
            </a:r>
            <a:r>
              <a:rPr lang="cs-CZ" sz="1200" b="0" i="0" u="none" strike="noStrike" kern="1200" baseline="0" dirty="0">
                <a:solidFill>
                  <a:schemeClr val="tx1"/>
                </a:solidFill>
                <a:latin typeface="+mn-lt"/>
                <a:ea typeface="+mn-ea"/>
                <a:cs typeface="+mn-cs"/>
              </a:rPr>
              <a:t>č</a:t>
            </a:r>
            <a:r>
              <a:rPr lang="cs-CZ" sz="1200" b="1" i="0" u="none" strike="noStrike" kern="1200" baseline="0" dirty="0">
                <a:solidFill>
                  <a:schemeClr val="tx1"/>
                </a:solidFill>
                <a:latin typeface="+mn-lt"/>
                <a:ea typeface="+mn-ea"/>
                <a:cs typeface="+mn-cs"/>
              </a:rPr>
              <a:t>asov</a:t>
            </a:r>
            <a:r>
              <a:rPr lang="cs-CZ" sz="1200" b="0" i="0" u="none" strike="noStrike" kern="1200" baseline="0" dirty="0">
                <a:solidFill>
                  <a:schemeClr val="tx1"/>
                </a:solidFill>
                <a:latin typeface="+mn-lt"/>
                <a:ea typeface="+mn-ea"/>
                <a:cs typeface="+mn-cs"/>
              </a:rPr>
              <a:t>ě </a:t>
            </a:r>
            <a:r>
              <a:rPr lang="cs-CZ" sz="1200" b="1" i="0" u="none" strike="noStrike" kern="1200" baseline="0" dirty="0">
                <a:solidFill>
                  <a:schemeClr val="tx1"/>
                </a:solidFill>
                <a:latin typeface="+mn-lt"/>
                <a:ea typeface="+mn-ea"/>
                <a:cs typeface="+mn-cs"/>
              </a:rPr>
              <a:t>rozvrženého objednacího okamžiku</a:t>
            </a:r>
          </a:p>
          <a:p>
            <a:r>
              <a:rPr lang="cs-CZ" sz="1200" b="0" i="0" u="none" strike="noStrike" kern="1200" baseline="0" dirty="0">
                <a:solidFill>
                  <a:schemeClr val="tx1"/>
                </a:solidFill>
                <a:latin typeface="+mn-lt"/>
                <a:ea typeface="+mn-ea"/>
                <a:cs typeface="+mn-cs"/>
              </a:rPr>
              <a:t>Podle této metody se k prvkům, jako je velikost dávky, pojistná zásoba aj., které byly</a:t>
            </a:r>
          </a:p>
          <a:p>
            <a:r>
              <a:rPr lang="cs-CZ" sz="1200" b="0" i="0" u="none" strike="noStrike" kern="1200" baseline="0" dirty="0">
                <a:solidFill>
                  <a:schemeClr val="tx1"/>
                </a:solidFill>
                <a:latin typeface="+mn-lt"/>
                <a:ea typeface="+mn-ea"/>
                <a:cs typeface="+mn-cs"/>
              </a:rPr>
              <a:t>vypočteny konvenčními způsoby, doplňuje ještě další veličina, čas. Počítá se, v kterém</a:t>
            </a:r>
          </a:p>
          <a:p>
            <a:r>
              <a:rPr lang="cs-CZ" sz="1200" b="0" i="0" u="none" strike="noStrike" kern="1200" baseline="0" dirty="0">
                <a:solidFill>
                  <a:schemeClr val="tx1"/>
                </a:solidFill>
                <a:latin typeface="+mn-lt"/>
                <a:ea typeface="+mn-ea"/>
                <a:cs typeface="+mn-cs"/>
              </a:rPr>
              <a:t>termínu budou muset být podány objednávky, aby se zabezpečila očekávaná potřeba a</a:t>
            </a:r>
          </a:p>
          <a:p>
            <a:r>
              <a:rPr lang="cs-CZ" sz="1200" b="0" i="0" u="none" strike="noStrike" kern="1200" baseline="0" dirty="0">
                <a:solidFill>
                  <a:schemeClr val="tx1"/>
                </a:solidFill>
                <a:latin typeface="+mn-lt"/>
                <a:ea typeface="+mn-ea"/>
                <a:cs typeface="+mn-cs"/>
              </a:rPr>
              <a:t>vychází se z postupného průběhu prodeje, který většinou kolísá.</a:t>
            </a:r>
          </a:p>
          <a:p>
            <a:r>
              <a:rPr lang="cs-CZ" sz="1200" b="1" i="0" u="none" strike="noStrike" kern="1200" baseline="0" dirty="0">
                <a:solidFill>
                  <a:schemeClr val="tx1"/>
                </a:solidFill>
                <a:latin typeface="+mn-lt"/>
                <a:ea typeface="+mn-ea"/>
                <a:cs typeface="+mn-cs"/>
              </a:rPr>
              <a:t>7.32. Systémy </a:t>
            </a:r>
            <a:r>
              <a:rPr lang="cs-CZ" sz="1200" b="0" i="0" u="none" strike="noStrike" kern="1200" baseline="0" dirty="0">
                <a:solidFill>
                  <a:schemeClr val="tx1"/>
                </a:solidFill>
                <a:latin typeface="+mn-lt"/>
                <a:ea typeface="+mn-ea"/>
                <a:cs typeface="+mn-cs"/>
              </a:rPr>
              <a:t>ř</a:t>
            </a:r>
            <a:r>
              <a:rPr lang="cs-CZ" sz="1200" b="1" i="0" u="none" strike="noStrike" kern="1200" baseline="0" dirty="0">
                <a:solidFill>
                  <a:schemeClr val="tx1"/>
                </a:solidFill>
                <a:latin typeface="+mn-lt"/>
                <a:ea typeface="+mn-ea"/>
                <a:cs typeface="+mn-cs"/>
              </a:rPr>
              <a:t>ízení zásob pro závislou poptávku</a:t>
            </a:r>
          </a:p>
          <a:p>
            <a:r>
              <a:rPr lang="cs-CZ" sz="1200" b="1" i="0" u="none" strike="noStrike" kern="1200" baseline="0" dirty="0">
                <a:solidFill>
                  <a:schemeClr val="tx1"/>
                </a:solidFill>
                <a:latin typeface="+mn-lt"/>
                <a:ea typeface="+mn-ea"/>
                <a:cs typeface="+mn-cs"/>
              </a:rPr>
              <a:t>7.32.1. Metoda plánování pot</a:t>
            </a:r>
            <a:r>
              <a:rPr lang="cs-CZ" sz="1200" b="0" i="0" u="none" strike="noStrike" kern="1200" baseline="0" dirty="0">
                <a:solidFill>
                  <a:schemeClr val="tx1"/>
                </a:solidFill>
                <a:latin typeface="+mn-lt"/>
                <a:ea typeface="+mn-ea"/>
                <a:cs typeface="+mn-cs"/>
              </a:rPr>
              <a:t>ř</a:t>
            </a:r>
            <a:r>
              <a:rPr lang="cs-CZ" sz="1200" b="1" i="0" u="none" strike="noStrike" kern="1200" baseline="0" dirty="0">
                <a:solidFill>
                  <a:schemeClr val="tx1"/>
                </a:solidFill>
                <a:latin typeface="+mn-lt"/>
                <a:ea typeface="+mn-ea"/>
                <a:cs typeface="+mn-cs"/>
              </a:rPr>
              <a:t>eby dávek</a:t>
            </a:r>
          </a:p>
          <a:p>
            <a:r>
              <a:rPr lang="cs-CZ" sz="1200" b="0" i="0" u="none" strike="noStrike" kern="1200" baseline="0" dirty="0">
                <a:solidFill>
                  <a:schemeClr val="tx1"/>
                </a:solidFill>
                <a:latin typeface="+mn-lt"/>
                <a:ea typeface="+mn-ea"/>
                <a:cs typeface="+mn-cs"/>
              </a:rPr>
              <a:t>Metodu lze použít ve výrobních (montážních) podnicích. Pro všechny konečné výrobky se</a:t>
            </a:r>
          </a:p>
          <a:p>
            <a:r>
              <a:rPr lang="cs-CZ" sz="1200" b="0" i="0" u="none" strike="noStrike" kern="1200" baseline="0" dirty="0">
                <a:solidFill>
                  <a:schemeClr val="tx1"/>
                </a:solidFill>
                <a:latin typeface="+mn-lt"/>
                <a:ea typeface="+mn-ea"/>
                <a:cs typeface="+mn-cs"/>
              </a:rPr>
              <a:t>sestaví montážní program. Pak se pomocí kusovníku vypočte potřeba všech součástek</a:t>
            </a:r>
          </a:p>
          <a:p>
            <a:r>
              <a:rPr lang="cs-CZ" sz="1200" b="0" i="0" u="none" strike="noStrike" kern="1200" baseline="0" dirty="0">
                <a:solidFill>
                  <a:schemeClr val="tx1"/>
                </a:solidFill>
                <a:latin typeface="+mn-lt"/>
                <a:ea typeface="+mn-ea"/>
                <a:cs typeface="+mn-cs"/>
              </a:rPr>
              <a:t>a případně se stanoví velikost těchto dávek (dávka může být dána například kapacitou pece</a:t>
            </a:r>
          </a:p>
          <a:p>
            <a:r>
              <a:rPr lang="cs-CZ" sz="1200" b="0" i="0" u="none" strike="noStrike" kern="1200" baseline="0" dirty="0">
                <a:solidFill>
                  <a:schemeClr val="tx1"/>
                </a:solidFill>
                <a:latin typeface="+mn-lt"/>
                <a:ea typeface="+mn-ea"/>
                <a:cs typeface="+mn-cs"/>
              </a:rPr>
              <a:t>aj.).</a:t>
            </a:r>
          </a:p>
          <a:p>
            <a:r>
              <a:rPr lang="cs-CZ" sz="1200" b="0" i="0" u="none" strike="noStrike" kern="1200" baseline="0" dirty="0">
                <a:solidFill>
                  <a:schemeClr val="tx1"/>
                </a:solidFill>
                <a:latin typeface="+mn-lt"/>
                <a:ea typeface="+mn-ea"/>
                <a:cs typeface="+mn-cs"/>
              </a:rPr>
              <a:t>Tyto dávky potřebných součástek či dílů musí být pochopitelně k dispozici dříve než konečné</a:t>
            </a:r>
          </a:p>
          <a:p>
            <a:r>
              <a:rPr lang="cs-CZ" sz="1200" b="0" i="0" u="none" strike="noStrike" kern="1200" baseline="0" dirty="0">
                <a:solidFill>
                  <a:schemeClr val="tx1"/>
                </a:solidFill>
                <a:latin typeface="+mn-lt"/>
                <a:ea typeface="+mn-ea"/>
                <a:cs typeface="+mn-cs"/>
              </a:rPr>
              <a:t>výrobky. Časový předstih se však v tomto systému nepočítá. Praktický význam to má tehdy,</a:t>
            </a:r>
          </a:p>
          <a:p>
            <a:r>
              <a:rPr lang="cs-CZ" sz="1200" b="0" i="0" u="none" strike="noStrike" kern="1200" baseline="0" dirty="0">
                <a:solidFill>
                  <a:schemeClr val="tx1"/>
                </a:solidFill>
                <a:latin typeface="+mn-lt"/>
                <a:ea typeface="+mn-ea"/>
                <a:cs typeface="+mn-cs"/>
              </a:rPr>
              <a:t>jsou-li průběžné doby výroby krátké nebo když se dají stanovit jinými postupy, které však</a:t>
            </a:r>
          </a:p>
          <a:p>
            <a:r>
              <a:rPr lang="cs-CZ" sz="1200" b="0" i="0" u="none" strike="noStrike" kern="1200" baseline="0" dirty="0">
                <a:solidFill>
                  <a:schemeClr val="tx1"/>
                </a:solidFill>
                <a:latin typeface="+mn-lt"/>
                <a:ea typeface="+mn-ea"/>
                <a:cs typeface="+mn-cs"/>
              </a:rPr>
              <a:t>nejsou součástí tohoto systému.</a:t>
            </a:r>
          </a:p>
          <a:p>
            <a:r>
              <a:rPr lang="cs-CZ" sz="1200" b="1" i="0" u="none" strike="noStrike" kern="1200" baseline="0" dirty="0">
                <a:solidFill>
                  <a:schemeClr val="tx1"/>
                </a:solidFill>
                <a:latin typeface="+mn-lt"/>
                <a:ea typeface="+mn-ea"/>
                <a:cs typeface="+mn-cs"/>
              </a:rPr>
              <a:t>7.32.2. Technika plánování pot</a:t>
            </a:r>
            <a:r>
              <a:rPr lang="cs-CZ" sz="1200" b="0" i="0" u="none" strike="noStrike" kern="1200" baseline="0" dirty="0">
                <a:solidFill>
                  <a:schemeClr val="tx1"/>
                </a:solidFill>
                <a:latin typeface="+mn-lt"/>
                <a:ea typeface="+mn-ea"/>
                <a:cs typeface="+mn-cs"/>
              </a:rPr>
              <a:t>ř</a:t>
            </a:r>
            <a:r>
              <a:rPr lang="cs-CZ" sz="1200" b="1" i="0" u="none" strike="noStrike" kern="1200" baseline="0" dirty="0">
                <a:solidFill>
                  <a:schemeClr val="tx1"/>
                </a:solidFill>
                <a:latin typeface="+mn-lt"/>
                <a:ea typeface="+mn-ea"/>
                <a:cs typeface="+mn-cs"/>
              </a:rPr>
              <a:t>eby materiálu MRP-1</a:t>
            </a:r>
          </a:p>
          <a:p>
            <a:r>
              <a:rPr lang="cs-CZ" sz="1200" b="0" i="0" u="none" strike="noStrike" kern="1200" baseline="0" dirty="0">
                <a:solidFill>
                  <a:schemeClr val="tx1"/>
                </a:solidFill>
                <a:latin typeface="+mn-lt"/>
                <a:ea typeface="+mn-ea"/>
                <a:cs typeface="+mn-cs"/>
              </a:rPr>
              <a:t>Je určena pro výpočet závislé poptávky v množství i čase. Používá se ve výrobních podnicích.</a:t>
            </a:r>
          </a:p>
          <a:p>
            <a:r>
              <a:rPr lang="cs-CZ" sz="1200" b="0" i="0" u="none" strike="noStrike" kern="1200" baseline="0" dirty="0">
                <a:solidFill>
                  <a:schemeClr val="tx1"/>
                </a:solidFill>
                <a:latin typeface="+mn-lt"/>
                <a:ea typeface="+mn-ea"/>
                <a:cs typeface="+mn-cs"/>
              </a:rPr>
              <a:t>Výpočet vychází ze stanoveného výrobního plánu, z kusovníku, z údajů o existujících i dosud</a:t>
            </a:r>
          </a:p>
          <a:p>
            <a:r>
              <a:rPr lang="cs-CZ" sz="1200" b="0" i="0" u="none" strike="noStrike" kern="1200" baseline="0" dirty="0">
                <a:solidFill>
                  <a:schemeClr val="tx1"/>
                </a:solidFill>
                <a:latin typeface="+mn-lt"/>
                <a:ea typeface="+mn-ea"/>
                <a:cs typeface="+mn-cs"/>
              </a:rPr>
              <a:t>nevyřízených objednávkách aj. Systém plánování je zaměřen takovým způsobem, aby byl</a:t>
            </a:r>
          </a:p>
          <a:p>
            <a:r>
              <a:rPr lang="cs-CZ" sz="1200" b="0" i="0" u="none" strike="noStrike" kern="1200" baseline="0" dirty="0">
                <a:solidFill>
                  <a:schemeClr val="tx1"/>
                </a:solidFill>
                <a:latin typeface="+mn-lt"/>
                <a:ea typeface="+mn-ea"/>
                <a:cs typeface="+mn-cs"/>
              </a:rPr>
              <a:t>konečný výrobek hotov v okamžiku, kdy ho požaduje zákazník.</a:t>
            </a:r>
            <a:endParaRPr lang="cs-CZ" dirty="0"/>
          </a:p>
        </p:txBody>
      </p:sp>
      <p:sp>
        <p:nvSpPr>
          <p:cNvPr id="4" name="Zástupný symbol pro číslo snímku 3"/>
          <p:cNvSpPr>
            <a:spLocks noGrp="1"/>
          </p:cNvSpPr>
          <p:nvPr>
            <p:ph type="sldNum" sz="quarter" idx="10"/>
          </p:nvPr>
        </p:nvSpPr>
        <p:spPr/>
        <p:txBody>
          <a:bodyPr/>
          <a:lstStyle/>
          <a:p>
            <a:fld id="{4EDE74F4-17DA-4A30-82A6-4530BD01909E}" type="slidenum">
              <a:rPr lang="cs-CZ" smtClean="0"/>
              <a:t>24</a:t>
            </a:fld>
            <a:endParaRPr lang="cs-CZ"/>
          </a:p>
        </p:txBody>
      </p:sp>
    </p:spTree>
    <p:extLst>
      <p:ext uri="{BB962C8B-B14F-4D97-AF65-F5344CB8AC3E}">
        <p14:creationId xmlns:p14="http://schemas.microsoft.com/office/powerpoint/2010/main" val="77037508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6802" name="Rectangle 7"/>
          <p:cNvSpPr>
            <a:spLocks noGrp="1" noChangeArrowheads="1"/>
          </p:cNvSpPr>
          <p:nvPr>
            <p:ph type="sldNum" sz="quarter"/>
          </p:nvPr>
        </p:nvSpPr>
        <p:spPr>
          <a:noFill/>
        </p:spPr>
        <p:txBody>
          <a:bodyPr/>
          <a:lstStyle>
            <a:lvl1pPr eaLnBrk="0">
              <a:tabLst>
                <a:tab pos="723900" algn="l"/>
                <a:tab pos="1447800" algn="l"/>
                <a:tab pos="2171700" algn="l"/>
                <a:tab pos="2895600" algn="l"/>
              </a:tabLst>
              <a:defRPr>
                <a:solidFill>
                  <a:schemeClr val="bg1"/>
                </a:solidFill>
                <a:latin typeface="Arial" charset="0"/>
                <a:cs typeface="Lucida Sans Unicode" charset="0"/>
              </a:defRPr>
            </a:lvl1pPr>
            <a:lvl2pPr eaLnBrk="0">
              <a:tabLst>
                <a:tab pos="723900" algn="l"/>
                <a:tab pos="1447800" algn="l"/>
                <a:tab pos="2171700" algn="l"/>
                <a:tab pos="2895600" algn="l"/>
              </a:tabLst>
              <a:defRPr>
                <a:solidFill>
                  <a:schemeClr val="bg1"/>
                </a:solidFill>
                <a:latin typeface="Arial" charset="0"/>
                <a:cs typeface="Lucida Sans Unicode" charset="0"/>
              </a:defRPr>
            </a:lvl2pPr>
            <a:lvl3pPr eaLnBrk="0">
              <a:tabLst>
                <a:tab pos="723900" algn="l"/>
                <a:tab pos="1447800" algn="l"/>
                <a:tab pos="2171700" algn="l"/>
                <a:tab pos="2895600" algn="l"/>
              </a:tabLst>
              <a:defRPr>
                <a:solidFill>
                  <a:schemeClr val="bg1"/>
                </a:solidFill>
                <a:latin typeface="Arial" charset="0"/>
                <a:cs typeface="Lucida Sans Unicode" charset="0"/>
              </a:defRPr>
            </a:lvl3pPr>
            <a:lvl4pPr eaLnBrk="0">
              <a:tabLst>
                <a:tab pos="723900" algn="l"/>
                <a:tab pos="1447800" algn="l"/>
                <a:tab pos="2171700" algn="l"/>
                <a:tab pos="2895600" algn="l"/>
              </a:tabLst>
              <a:defRPr>
                <a:solidFill>
                  <a:schemeClr val="bg1"/>
                </a:solidFill>
                <a:latin typeface="Arial" charset="0"/>
                <a:cs typeface="Lucida Sans Unicode" charset="0"/>
              </a:defRPr>
            </a:lvl4pPr>
            <a:lvl5pPr eaLnBrk="0">
              <a:tabLst>
                <a:tab pos="723900" algn="l"/>
                <a:tab pos="1447800" algn="l"/>
                <a:tab pos="2171700" algn="l"/>
                <a:tab pos="2895600" algn="l"/>
              </a:tabLst>
              <a:defRPr>
                <a:solidFill>
                  <a:schemeClr val="bg1"/>
                </a:solidFill>
                <a:latin typeface="Arial" charset="0"/>
                <a:cs typeface="Lucida Sans Unicode"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Arial" charset="0"/>
                <a:cs typeface="Lucida Sans Unicode"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Arial" charset="0"/>
                <a:cs typeface="Lucida Sans Unicode"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Arial" charset="0"/>
                <a:cs typeface="Lucida Sans Unicode"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Arial" charset="0"/>
                <a:cs typeface="Lucida Sans Unicode" charset="0"/>
              </a:defRPr>
            </a:lvl9pPr>
          </a:lstStyle>
          <a:p>
            <a:pPr eaLnBrk="1"/>
            <a:fld id="{E27E7F7A-D7FA-46BF-A243-074DACAAD4E2}" type="slidenum">
              <a:rPr lang="cs-CZ">
                <a:solidFill>
                  <a:srgbClr val="000000"/>
                </a:solidFill>
                <a:latin typeface="Times New Roman" pitchFamily="16" charset="0"/>
              </a:rPr>
              <a:pPr eaLnBrk="1"/>
              <a:t>25</a:t>
            </a:fld>
            <a:endParaRPr lang="cs-CZ">
              <a:solidFill>
                <a:srgbClr val="000000"/>
              </a:solidFill>
              <a:latin typeface="Times New Roman" pitchFamily="16" charset="0"/>
            </a:endParaRPr>
          </a:p>
        </p:txBody>
      </p:sp>
      <p:sp>
        <p:nvSpPr>
          <p:cNvPr id="76803" name="Rectangle 1"/>
          <p:cNvSpPr txBox="1">
            <a:spLocks noGrp="1" noRot="1" noChangeAspect="1" noChangeArrowheads="1" noTextEdit="1"/>
          </p:cNvSpPr>
          <p:nvPr>
            <p:ph type="sldImg"/>
          </p:nvPr>
        </p:nvSpPr>
        <p:spPr>
          <a:xfrm>
            <a:off x="1106488" y="815975"/>
            <a:ext cx="5351462" cy="401478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6804" name="Rectangle 2"/>
          <p:cNvSpPr txBox="1">
            <a:spLocks noGrp="1" noChangeArrowheads="1"/>
          </p:cNvSpPr>
          <p:nvPr>
            <p:ph type="body" idx="1"/>
          </p:nvPr>
        </p:nvSpPr>
        <p:spPr>
          <a:xfrm>
            <a:off x="756180" y="5088992"/>
            <a:ext cx="6052615" cy="4821734"/>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r>
              <a:rPr lang="cs-CZ" sz="1200" kern="1200" dirty="0">
                <a:solidFill>
                  <a:schemeClr val="tx1"/>
                </a:solidFill>
                <a:effectLst/>
                <a:latin typeface="+mn-lt"/>
                <a:ea typeface="+mn-ea"/>
                <a:cs typeface="+mn-cs"/>
              </a:rPr>
              <a:t>V tomto systému se používá objednací úroveň „B“ a pevné objednací množství „Q“. Objednávka se podává v tom okamžiku, kdy se zásoba sníží na objednací úroveň „B“ nebo těsně pod ní (záleží na velikosti posledního odběru). Stav zásoby se s úrovní „B“ porovnává při každém výdeji položky.</a:t>
            </a:r>
          </a:p>
          <a:p>
            <a:r>
              <a:rPr lang="cs-CZ" sz="1200" kern="1200" dirty="0">
                <a:solidFill>
                  <a:schemeClr val="tx1"/>
                </a:solidFill>
                <a:effectLst/>
                <a:latin typeface="+mn-lt"/>
                <a:ea typeface="+mn-ea"/>
                <a:cs typeface="+mn-cs"/>
              </a:rPr>
              <a:t>Ke stanovení výše pevného objednacího množství „Q“ se používá většinou </a:t>
            </a:r>
            <a:r>
              <a:rPr lang="cs-CZ" sz="1200" kern="1200" dirty="0" err="1">
                <a:solidFill>
                  <a:schemeClr val="tx1"/>
                </a:solidFill>
                <a:effectLst/>
                <a:latin typeface="+mn-lt"/>
                <a:ea typeface="+mn-ea"/>
                <a:cs typeface="+mn-cs"/>
              </a:rPr>
              <a:t>Campův</a:t>
            </a:r>
            <a:r>
              <a:rPr lang="cs-CZ" sz="1200" kern="1200" dirty="0">
                <a:solidFill>
                  <a:schemeClr val="tx1"/>
                </a:solidFill>
                <a:effectLst/>
                <a:latin typeface="+mn-lt"/>
                <a:ea typeface="+mn-ea"/>
                <a:cs typeface="+mn-cs"/>
              </a:rPr>
              <a:t> vzorec. </a:t>
            </a:r>
          </a:p>
          <a:p>
            <a:r>
              <a:rPr lang="cs-CZ" sz="1200" kern="1200" dirty="0">
                <a:solidFill>
                  <a:schemeClr val="tx1"/>
                </a:solidFill>
                <a:effectLst/>
                <a:latin typeface="+mn-lt"/>
                <a:ea typeface="+mn-ea"/>
                <a:cs typeface="+mn-cs"/>
              </a:rPr>
              <a:t> </a:t>
            </a:r>
          </a:p>
          <a:p>
            <a:r>
              <a:rPr lang="cs-CZ" sz="1200" kern="1200" dirty="0">
                <a:solidFill>
                  <a:schemeClr val="tx1"/>
                </a:solidFill>
                <a:effectLst/>
                <a:latin typeface="+mn-lt"/>
                <a:ea typeface="+mn-ea"/>
                <a:cs typeface="+mn-cs"/>
              </a:rPr>
              <a:t> </a:t>
            </a:r>
          </a:p>
          <a:p>
            <a:r>
              <a:rPr lang="cs-CZ" sz="1200" kern="1200" dirty="0">
                <a:solidFill>
                  <a:schemeClr val="tx1"/>
                </a:solidFill>
                <a:effectLst/>
                <a:latin typeface="+mn-lt"/>
                <a:ea typeface="+mn-ea"/>
                <a:cs typeface="+mn-cs"/>
              </a:rPr>
              <a:t> </a:t>
            </a:r>
          </a:p>
          <a:p>
            <a:r>
              <a:rPr lang="cs-CZ" sz="1200" kern="1200" dirty="0">
                <a:solidFill>
                  <a:schemeClr val="tx1"/>
                </a:solidFill>
                <a:effectLst/>
                <a:latin typeface="+mn-lt"/>
                <a:ea typeface="+mn-ea"/>
                <a:cs typeface="+mn-cs"/>
              </a:rPr>
              <a:t> </a:t>
            </a:r>
          </a:p>
          <a:p>
            <a:r>
              <a:rPr lang="cs-CZ" sz="1200" kern="1200" dirty="0">
                <a:solidFill>
                  <a:schemeClr val="tx1"/>
                </a:solidFill>
                <a:effectLst/>
                <a:latin typeface="+mn-lt"/>
                <a:ea typeface="+mn-ea"/>
                <a:cs typeface="+mn-cs"/>
              </a:rPr>
              <a:t>, kde</a:t>
            </a:r>
          </a:p>
          <a:p>
            <a:r>
              <a:rPr lang="cs-CZ" sz="1200" kern="1200" dirty="0">
                <a:solidFill>
                  <a:schemeClr val="tx1"/>
                </a:solidFill>
                <a:effectLst/>
                <a:latin typeface="+mn-lt"/>
                <a:ea typeface="+mn-ea"/>
                <a:cs typeface="+mn-cs"/>
              </a:rPr>
              <a:t>Q- objednací množství (ks),</a:t>
            </a:r>
          </a:p>
          <a:p>
            <a:r>
              <a:rPr lang="cs-CZ" sz="1200" kern="1200" dirty="0">
                <a:solidFill>
                  <a:schemeClr val="tx1"/>
                </a:solidFill>
                <a:effectLst/>
                <a:latin typeface="+mn-lt"/>
                <a:ea typeface="+mn-ea"/>
                <a:cs typeface="+mn-cs"/>
              </a:rPr>
              <a:t>D- poptávka za období (ks/období)</a:t>
            </a:r>
          </a:p>
          <a:p>
            <a:r>
              <a:rPr lang="cs-CZ" sz="1200" kern="1200" dirty="0" err="1">
                <a:solidFill>
                  <a:schemeClr val="tx1"/>
                </a:solidFill>
                <a:effectLst/>
                <a:latin typeface="+mn-lt"/>
                <a:ea typeface="+mn-ea"/>
                <a:cs typeface="+mn-cs"/>
              </a:rPr>
              <a:t>N</a:t>
            </a:r>
            <a:r>
              <a:rPr lang="cs-CZ" sz="1200" kern="1200" baseline="-25000" dirty="0" err="1">
                <a:solidFill>
                  <a:schemeClr val="tx1"/>
                </a:solidFill>
                <a:effectLst/>
                <a:latin typeface="+mn-lt"/>
                <a:ea typeface="+mn-ea"/>
                <a:cs typeface="+mn-cs"/>
              </a:rPr>
              <a:t>ob</a:t>
            </a:r>
            <a:r>
              <a:rPr lang="cs-CZ" sz="1200" kern="1200" dirty="0">
                <a:solidFill>
                  <a:schemeClr val="tx1"/>
                </a:solidFill>
                <a:effectLst/>
                <a:latin typeface="+mn-lt"/>
                <a:ea typeface="+mn-ea"/>
                <a:cs typeface="+mn-cs"/>
              </a:rPr>
              <a:t>- objednací náklady (Kč</a:t>
            </a:r>
            <a:r>
              <a:rPr lang="en-US" sz="1200" kern="1200" dirty="0">
                <a:solidFill>
                  <a:schemeClr val="tx1"/>
                </a:solidFill>
                <a:effectLst/>
                <a:latin typeface="+mn-lt"/>
                <a:ea typeface="+mn-ea"/>
                <a:cs typeface="+mn-cs"/>
              </a:rPr>
              <a:t>/</a:t>
            </a:r>
            <a:r>
              <a:rPr lang="en-US" sz="1200" kern="1200" dirty="0" err="1">
                <a:solidFill>
                  <a:schemeClr val="tx1"/>
                </a:solidFill>
                <a:effectLst/>
                <a:latin typeface="+mn-lt"/>
                <a:ea typeface="+mn-ea"/>
                <a:cs typeface="+mn-cs"/>
              </a:rPr>
              <a:t>obdob</a:t>
            </a:r>
            <a:r>
              <a:rPr lang="cs-CZ" sz="1200" kern="1200" dirty="0">
                <a:solidFill>
                  <a:schemeClr val="tx1"/>
                </a:solidFill>
                <a:effectLst/>
                <a:latin typeface="+mn-lt"/>
                <a:ea typeface="+mn-ea"/>
                <a:cs typeface="+mn-cs"/>
              </a:rPr>
              <a:t>í)</a:t>
            </a:r>
          </a:p>
          <a:p>
            <a:r>
              <a:rPr lang="cs-CZ" sz="1200" kern="1200" dirty="0" err="1">
                <a:solidFill>
                  <a:schemeClr val="tx1"/>
                </a:solidFill>
                <a:effectLst/>
                <a:latin typeface="+mn-lt"/>
                <a:ea typeface="+mn-ea"/>
                <a:cs typeface="+mn-cs"/>
              </a:rPr>
              <a:t>n</a:t>
            </a:r>
            <a:r>
              <a:rPr lang="cs-CZ" sz="1200" kern="1200" baseline="-25000" dirty="0" err="1">
                <a:solidFill>
                  <a:schemeClr val="tx1"/>
                </a:solidFill>
                <a:effectLst/>
                <a:latin typeface="+mn-lt"/>
                <a:ea typeface="+mn-ea"/>
                <a:cs typeface="+mn-cs"/>
              </a:rPr>
              <a:t>skl</a:t>
            </a:r>
            <a:r>
              <a:rPr lang="cs-CZ" sz="1200" kern="1200" dirty="0">
                <a:solidFill>
                  <a:schemeClr val="tx1"/>
                </a:solidFill>
                <a:effectLst/>
                <a:latin typeface="+mn-lt"/>
                <a:ea typeface="+mn-ea"/>
                <a:cs typeface="+mn-cs"/>
              </a:rPr>
              <a:t>- náklady na skladování jednotky produktu během období (Kč/ks/období)</a:t>
            </a:r>
          </a:p>
          <a:p>
            <a:r>
              <a:rPr lang="cs-CZ" sz="1200" kern="1200" dirty="0">
                <a:solidFill>
                  <a:schemeClr val="tx1"/>
                </a:solidFill>
                <a:effectLst/>
                <a:latin typeface="+mn-lt"/>
                <a:ea typeface="+mn-ea"/>
                <a:cs typeface="+mn-cs"/>
              </a:rPr>
              <a:t>Použití tohoto systému je vhodné tehdy, když se jedná o pravidelný odběr a položky mají velkou odbytovou hodnotu. Je totiž nutné průběžně sledovat výši zásob a doobjednat ihned při dosažení objednací úrovně „B“.</a:t>
            </a:r>
          </a:p>
          <a:p>
            <a:r>
              <a:rPr lang="cs-CZ" sz="1200" kern="1200" dirty="0">
                <a:solidFill>
                  <a:schemeClr val="tx1"/>
                </a:solidFill>
                <a:effectLst/>
                <a:latin typeface="+mn-lt"/>
                <a:ea typeface="+mn-ea"/>
                <a:cs typeface="+mn-cs"/>
              </a:rPr>
              <a:t>Systém B, S</a:t>
            </a:r>
          </a:p>
          <a:p>
            <a:r>
              <a:rPr lang="cs-CZ" sz="1200" kern="1200" dirty="0">
                <a:solidFill>
                  <a:schemeClr val="tx1"/>
                </a:solidFill>
                <a:effectLst/>
                <a:latin typeface="+mn-lt"/>
                <a:ea typeface="+mn-ea"/>
                <a:cs typeface="+mn-cs"/>
              </a:rPr>
              <a:t>Je to podobný systém jako B,Q. Rozdíl je v tom, že se neobjednává pevné množství „Q“, ale vždy se doobjednává do cílové úrovně „S“. </a:t>
            </a:r>
          </a:p>
          <a:p>
            <a:r>
              <a:rPr lang="cs-CZ" sz="1200" kern="1200" dirty="0">
                <a:solidFill>
                  <a:schemeClr val="tx1"/>
                </a:solidFill>
                <a:effectLst/>
                <a:latin typeface="+mn-lt"/>
                <a:ea typeface="+mn-ea"/>
                <a:cs typeface="+mn-cs"/>
              </a:rPr>
              <a:t>Cílová úroveň S se vypočte následovně:</a:t>
            </a:r>
          </a:p>
          <a:p>
            <a:r>
              <a:rPr lang="cs-CZ" sz="1200" kern="1200" dirty="0">
                <a:solidFill>
                  <a:schemeClr val="tx1"/>
                </a:solidFill>
                <a:effectLst/>
                <a:latin typeface="+mn-lt"/>
                <a:ea typeface="+mn-ea"/>
                <a:cs typeface="+mn-cs"/>
              </a:rPr>
              <a:t>	S = B + Q</a:t>
            </a:r>
          </a:p>
          <a:p>
            <a:r>
              <a:rPr lang="cs-CZ" sz="1200" kern="1200" dirty="0">
                <a:solidFill>
                  <a:schemeClr val="tx1"/>
                </a:solidFill>
                <a:effectLst/>
                <a:latin typeface="+mn-lt"/>
                <a:ea typeface="+mn-ea"/>
                <a:cs typeface="+mn-cs"/>
              </a:rPr>
              <a:t>Přičemž „B“ se počítá stejně jako v systému B.Q.</a:t>
            </a:r>
          </a:p>
          <a:p>
            <a:r>
              <a:rPr lang="cs-CZ" sz="1200" kern="1200" dirty="0">
                <a:solidFill>
                  <a:schemeClr val="tx1"/>
                </a:solidFill>
                <a:effectLst/>
                <a:latin typeface="+mn-lt"/>
                <a:ea typeface="+mn-ea"/>
                <a:cs typeface="+mn-cs"/>
              </a:rPr>
              <a:t>Tento systém má použití pro následující podmínky:</a:t>
            </a:r>
          </a:p>
          <a:p>
            <a:pPr lvl="0"/>
            <a:r>
              <a:rPr lang="cs-CZ" sz="1200" kern="1200" dirty="0">
                <a:solidFill>
                  <a:schemeClr val="tx1"/>
                </a:solidFill>
                <a:effectLst/>
                <a:latin typeface="+mn-lt"/>
                <a:ea typeface="+mn-ea"/>
                <a:cs typeface="+mn-cs"/>
              </a:rPr>
              <a:t>položky mají velkou odbytovou hodnotu;</a:t>
            </a:r>
          </a:p>
          <a:p>
            <a:pPr lvl="0"/>
            <a:r>
              <a:rPr lang="cs-CZ" sz="1200" kern="1200" dirty="0">
                <a:solidFill>
                  <a:schemeClr val="tx1"/>
                </a:solidFill>
                <a:effectLst/>
                <a:latin typeface="+mn-lt"/>
                <a:ea typeface="+mn-ea"/>
                <a:cs typeface="+mn-cs"/>
              </a:rPr>
              <a:t>Odběr je většinou nepravidelný;</a:t>
            </a:r>
          </a:p>
          <a:p>
            <a:pPr lvl="0"/>
            <a:r>
              <a:rPr lang="cs-CZ" sz="1200" kern="1200" dirty="0">
                <a:solidFill>
                  <a:schemeClr val="tx1"/>
                </a:solidFill>
                <a:effectLst/>
                <a:latin typeface="+mn-lt"/>
                <a:ea typeface="+mn-ea"/>
                <a:cs typeface="+mn-cs"/>
              </a:rPr>
              <a:t>Doba spotřeby je několikrát delší než objednací interval.</a:t>
            </a:r>
          </a:p>
          <a:p>
            <a:r>
              <a:rPr lang="cs-CZ" sz="1200" kern="1200" dirty="0">
                <a:solidFill>
                  <a:schemeClr val="tx1"/>
                </a:solidFill>
                <a:effectLst/>
                <a:latin typeface="+mn-lt"/>
                <a:ea typeface="+mn-ea"/>
                <a:cs typeface="+mn-cs"/>
              </a:rPr>
              <a:t> </a:t>
            </a:r>
          </a:p>
          <a:p>
            <a:r>
              <a:rPr lang="cs-CZ" sz="1200" kern="1200" dirty="0">
                <a:solidFill>
                  <a:schemeClr val="tx1"/>
                </a:solidFill>
                <a:effectLst/>
                <a:latin typeface="+mn-lt"/>
                <a:ea typeface="+mn-ea"/>
                <a:cs typeface="+mn-cs"/>
              </a:rPr>
              <a:t> Systém </a:t>
            </a:r>
            <a:r>
              <a:rPr lang="cs-CZ" sz="1200" kern="1200" dirty="0" err="1">
                <a:solidFill>
                  <a:schemeClr val="tx1"/>
                </a:solidFill>
                <a:effectLst/>
                <a:latin typeface="+mn-lt"/>
                <a:ea typeface="+mn-ea"/>
                <a:cs typeface="+mn-cs"/>
              </a:rPr>
              <a:t>s,Q</a:t>
            </a:r>
            <a:endParaRPr lang="cs-CZ" sz="1200" kern="1200" dirty="0">
              <a:solidFill>
                <a:schemeClr val="tx1"/>
              </a:solidFill>
              <a:effectLst/>
              <a:latin typeface="+mn-lt"/>
              <a:ea typeface="+mn-ea"/>
              <a:cs typeface="+mn-cs"/>
            </a:endParaRPr>
          </a:p>
          <a:p>
            <a:r>
              <a:rPr lang="cs-CZ" sz="1200" kern="1200" dirty="0">
                <a:solidFill>
                  <a:schemeClr val="tx1"/>
                </a:solidFill>
                <a:effectLst/>
                <a:latin typeface="+mn-lt"/>
                <a:ea typeface="+mn-ea"/>
                <a:cs typeface="+mn-cs"/>
              </a:rPr>
              <a:t>Systém je charakterizován pevným okamžikem objednávání (například každý první den v měsíci nebo každé pondělí), pevným objednacím množstvím „Q“ a objednací úrovní „s“. Jestliže u B-systémů se doobjednává ihned po dosažení nebo podkročení objednací úrovně „B“, u s-systémů se porovnává rozdíl mezi výší zásoby a objednací úrovní „s“ pouze ve zvolených periodických obdobích po periodické kontrole stavu zásob. Objednává se to zboží, jehož zásoba klesla na úroveň „s“ nebo pod ni.</a:t>
            </a:r>
          </a:p>
          <a:p>
            <a:r>
              <a:rPr lang="cs-CZ" sz="1200" kern="1200" dirty="0">
                <a:solidFill>
                  <a:schemeClr val="tx1"/>
                </a:solidFill>
                <a:effectLst/>
                <a:latin typeface="+mn-lt"/>
                <a:ea typeface="+mn-ea"/>
                <a:cs typeface="+mn-cs"/>
              </a:rPr>
              <a:t>Systém </a:t>
            </a:r>
            <a:r>
              <a:rPr lang="cs-CZ" sz="1200" kern="1200" dirty="0" err="1">
                <a:solidFill>
                  <a:schemeClr val="tx1"/>
                </a:solidFill>
                <a:effectLst/>
                <a:latin typeface="+mn-lt"/>
                <a:ea typeface="+mn-ea"/>
                <a:cs typeface="+mn-cs"/>
              </a:rPr>
              <a:t>s,S</a:t>
            </a:r>
            <a:endParaRPr lang="cs-CZ" sz="1200" kern="1200" dirty="0">
              <a:solidFill>
                <a:schemeClr val="tx1"/>
              </a:solidFill>
              <a:effectLst/>
              <a:latin typeface="+mn-lt"/>
              <a:ea typeface="+mn-ea"/>
              <a:cs typeface="+mn-cs"/>
            </a:endParaRPr>
          </a:p>
          <a:p>
            <a:r>
              <a:rPr lang="cs-CZ" sz="1200" kern="1200" dirty="0">
                <a:solidFill>
                  <a:schemeClr val="tx1"/>
                </a:solidFill>
                <a:effectLst/>
                <a:latin typeface="+mn-lt"/>
                <a:ea typeface="+mn-ea"/>
                <a:cs typeface="+mn-cs"/>
              </a:rPr>
              <a:t>Je to rovněž periodický systém doplňování zásob, ale s proměnným objednacím množstvím. Do cílové úrovně „S“ se objednávají pouze ty položky, jejichž výše klesla pod úroveň „s“. Výše s, S, se stanoví stejným způsobem, jako v předchozích případech. Uvedený systém je vhodný v těch případech, jestliže se v nepravidelných okamžicích odebírají velká množství.</a:t>
            </a:r>
          </a:p>
          <a:p>
            <a:endParaRPr lang="cs-CZ" dirty="0"/>
          </a:p>
        </p:txBody>
      </p:sp>
    </p:spTree>
    <p:extLst>
      <p:ext uri="{BB962C8B-B14F-4D97-AF65-F5344CB8AC3E}">
        <p14:creationId xmlns:p14="http://schemas.microsoft.com/office/powerpoint/2010/main" val="17526537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4EDE74F4-17DA-4A30-82A6-4530BD01909E}" type="slidenum">
              <a:rPr lang="cs-CZ" smtClean="0"/>
              <a:t>26</a:t>
            </a:fld>
            <a:endParaRPr lang="cs-CZ"/>
          </a:p>
        </p:txBody>
      </p:sp>
    </p:spTree>
    <p:extLst>
      <p:ext uri="{BB962C8B-B14F-4D97-AF65-F5344CB8AC3E}">
        <p14:creationId xmlns:p14="http://schemas.microsoft.com/office/powerpoint/2010/main" val="114536565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indent="0">
              <a:buNone/>
            </a:pPr>
            <a:r>
              <a:rPr lang="cs-CZ" sz="1200" b="1" dirty="0"/>
              <a:t>Tento systém má použití pro následující podmínky:</a:t>
            </a:r>
          </a:p>
          <a:p>
            <a:pPr lvl="0"/>
            <a:r>
              <a:rPr lang="cs-CZ" sz="1200" b="1" dirty="0"/>
              <a:t>Položky mají velkou odbytovou hodnotu,</a:t>
            </a:r>
          </a:p>
          <a:p>
            <a:pPr lvl="0"/>
            <a:r>
              <a:rPr lang="cs-CZ" sz="1200" b="1" dirty="0"/>
              <a:t>Odběr je nepravidelný,</a:t>
            </a:r>
          </a:p>
          <a:p>
            <a:pPr lvl="0"/>
            <a:r>
              <a:rPr lang="cs-CZ" sz="1200" b="1" dirty="0"/>
              <a:t>Doba spotřeby „Q“ je několikrát delší než objednací interval</a:t>
            </a:r>
          </a:p>
          <a:p>
            <a:pPr marL="0" indent="0">
              <a:buNone/>
            </a:pPr>
            <a:r>
              <a:rPr lang="cs-CZ" sz="1200" b="1" dirty="0"/>
              <a:t>Přičemž „B“ se počítá stejně jako v systému B.Q.</a:t>
            </a:r>
          </a:p>
          <a:p>
            <a:pPr marL="0" indent="0">
              <a:buNone/>
            </a:pPr>
            <a:r>
              <a:rPr lang="cs-CZ" sz="1200" b="1" dirty="0"/>
              <a:t>.</a:t>
            </a:r>
            <a:endParaRPr lang="cs-CZ" sz="1200" dirty="0"/>
          </a:p>
          <a:p>
            <a:pPr lvl="0"/>
            <a:endParaRPr lang="cs-CZ" dirty="0"/>
          </a:p>
        </p:txBody>
      </p:sp>
      <p:sp>
        <p:nvSpPr>
          <p:cNvPr id="4" name="Zástupný symbol pro číslo snímku 3"/>
          <p:cNvSpPr>
            <a:spLocks noGrp="1"/>
          </p:cNvSpPr>
          <p:nvPr>
            <p:ph type="sldNum" sz="quarter" idx="10"/>
          </p:nvPr>
        </p:nvSpPr>
        <p:spPr/>
        <p:txBody>
          <a:bodyPr/>
          <a:lstStyle/>
          <a:p>
            <a:fld id="{4EDE74F4-17DA-4A30-82A6-4530BD01909E}" type="slidenum">
              <a:rPr lang="cs-CZ" smtClean="0"/>
              <a:t>27</a:t>
            </a:fld>
            <a:endParaRPr lang="cs-CZ"/>
          </a:p>
        </p:txBody>
      </p:sp>
    </p:spTree>
    <p:extLst>
      <p:ext uri="{BB962C8B-B14F-4D97-AF65-F5344CB8AC3E}">
        <p14:creationId xmlns:p14="http://schemas.microsoft.com/office/powerpoint/2010/main" val="44465557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indent="0">
              <a:buNone/>
            </a:pPr>
            <a:r>
              <a:rPr lang="cs-CZ" b="1" dirty="0"/>
              <a:t>Je charakterizován pevným okamžikem objednávání „t“ ( například každý první den v měsíci nebo každé pondělí), pevným objednacím množstvím „Q“ a objednací úrovní „s“. Jestliže u B - systému  se doobjednává ihned po dosažení nebo podkročení objednací úrovně „B“, u s – systému se porovnává rozdíl mezi výši zásoby a objednací úrovni „s“ pouze ve zvolených periodických obdobích po periodické kontrole stavu zásob. Objednává se to zboží, jehož zásoba klesla na úroveň „s“ nebo pod ni. Pro stanovení výše „s“ se doporučuje  tento výpočet:</a:t>
            </a:r>
          </a:p>
          <a:p>
            <a:pPr marL="0" indent="0">
              <a:buNone/>
            </a:pPr>
            <a:endParaRPr lang="cs-CZ" b="1" dirty="0"/>
          </a:p>
          <a:p>
            <a:pPr marL="0" indent="0">
              <a:buNone/>
            </a:pPr>
            <a:r>
              <a:rPr lang="cs-CZ" b="1" dirty="0"/>
              <a:t>Pro stanovení výše „s“ se doporučuje  tento výpočet:</a:t>
            </a:r>
          </a:p>
          <a:p>
            <a:pPr marL="0" indent="0">
              <a:buNone/>
            </a:pPr>
            <a:endParaRPr lang="cs-CZ" b="1" dirty="0"/>
          </a:p>
          <a:p>
            <a:pPr marL="0" indent="0" algn="ctr">
              <a:buNone/>
            </a:pPr>
            <a:r>
              <a:rPr lang="cs-CZ" b="1" dirty="0"/>
              <a:t>S = ( </a:t>
            </a:r>
            <a:r>
              <a:rPr lang="cs-CZ" b="1" dirty="0" err="1"/>
              <a:t>t</a:t>
            </a:r>
            <a:r>
              <a:rPr lang="cs-CZ" b="1" baseline="-25000" dirty="0" err="1"/>
              <a:t>L</a:t>
            </a:r>
            <a:r>
              <a:rPr lang="cs-CZ" b="1" dirty="0"/>
              <a:t>+ 0,7*I) * + </a:t>
            </a:r>
            <a:r>
              <a:rPr lang="cs-CZ" b="1" dirty="0" err="1"/>
              <a:t>P</a:t>
            </a:r>
            <a:r>
              <a:rPr lang="cs-CZ" b="1" baseline="-25000" dirty="0" err="1"/>
              <a:t>z</a:t>
            </a:r>
            <a:endParaRPr lang="cs-CZ" b="1" dirty="0"/>
          </a:p>
          <a:p>
            <a:pPr marL="0" indent="0">
              <a:buNone/>
            </a:pPr>
            <a:endParaRPr lang="cs-CZ" b="1" dirty="0"/>
          </a:p>
          <a:p>
            <a:pPr marL="0" indent="0">
              <a:buNone/>
            </a:pPr>
            <a:r>
              <a:rPr lang="cs-CZ" b="1" dirty="0"/>
              <a:t>Kde: d  =  průměrná spotřeba za časovou jednotku</a:t>
            </a:r>
          </a:p>
          <a:p>
            <a:r>
              <a:rPr lang="cs-CZ" b="1" dirty="0"/>
              <a:t>	</a:t>
            </a:r>
            <a:r>
              <a:rPr lang="cs-CZ" b="1" dirty="0" err="1"/>
              <a:t>t</a:t>
            </a:r>
            <a:r>
              <a:rPr lang="cs-CZ" b="1" baseline="-25000" dirty="0" err="1"/>
              <a:t>L</a:t>
            </a:r>
            <a:r>
              <a:rPr lang="cs-CZ" b="1" baseline="-25000" dirty="0"/>
              <a:t>  </a:t>
            </a:r>
            <a:r>
              <a:rPr lang="cs-CZ" b="1" dirty="0"/>
              <a:t>= dodací lhůta v čase</a:t>
            </a:r>
          </a:p>
          <a:p>
            <a:r>
              <a:rPr lang="cs-CZ" b="1" dirty="0"/>
              <a:t>	</a:t>
            </a:r>
            <a:r>
              <a:rPr lang="cs-CZ" b="1" dirty="0" err="1"/>
              <a:t>P</a:t>
            </a:r>
            <a:r>
              <a:rPr lang="cs-CZ" b="1" baseline="-25000" dirty="0" err="1"/>
              <a:t>z</a:t>
            </a:r>
            <a:r>
              <a:rPr lang="cs-CZ" b="1" dirty="0"/>
              <a:t> = výše pojistné zásoby</a:t>
            </a:r>
          </a:p>
          <a:p>
            <a:r>
              <a:rPr lang="cs-CZ" b="1" dirty="0"/>
              <a:t>	I =  délka intervalu při kontrolách zásob v čase</a:t>
            </a:r>
          </a:p>
          <a:p>
            <a:pPr marL="0" indent="0">
              <a:buNone/>
            </a:pPr>
            <a:endParaRPr lang="cs-CZ" b="1" dirty="0"/>
          </a:p>
        </p:txBody>
      </p:sp>
      <p:sp>
        <p:nvSpPr>
          <p:cNvPr id="4" name="Zástupný symbol pro číslo snímku 3"/>
          <p:cNvSpPr>
            <a:spLocks noGrp="1"/>
          </p:cNvSpPr>
          <p:nvPr>
            <p:ph type="sldNum" sz="quarter" idx="10"/>
          </p:nvPr>
        </p:nvSpPr>
        <p:spPr/>
        <p:txBody>
          <a:bodyPr/>
          <a:lstStyle/>
          <a:p>
            <a:fld id="{4EDE74F4-17DA-4A30-82A6-4530BD01909E}" type="slidenum">
              <a:rPr lang="cs-CZ" smtClean="0"/>
              <a:t>28</a:t>
            </a:fld>
            <a:endParaRPr lang="cs-CZ"/>
          </a:p>
        </p:txBody>
      </p:sp>
    </p:spTree>
    <p:extLst>
      <p:ext uri="{BB962C8B-B14F-4D97-AF65-F5344CB8AC3E}">
        <p14:creationId xmlns:p14="http://schemas.microsoft.com/office/powerpoint/2010/main" val="107140769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b="1" dirty="0"/>
              <a:t>Je rovněž periodický systém doplňování zásob, ale s proměnným objednacím </a:t>
            </a:r>
            <a:r>
              <a:rPr lang="cs-CZ" b="1" dirty="0" err="1"/>
              <a:t>množstvím.Do</a:t>
            </a:r>
            <a:r>
              <a:rPr lang="cs-CZ" b="1" dirty="0"/>
              <a:t> cílové úrovně „S“ se objednávají pouze ty položky, jejichž výše klesla pod úroveň „s“. Výše s, S se stanoví stejným způsobem, jako v předchozích případech. Používá se v těch případech, jestliže se odebírají dosti velká množství:</a:t>
            </a:r>
          </a:p>
          <a:p>
            <a:endParaRPr lang="cs-CZ" dirty="0"/>
          </a:p>
        </p:txBody>
      </p:sp>
      <p:sp>
        <p:nvSpPr>
          <p:cNvPr id="4" name="Zástupný symbol pro číslo snímku 3"/>
          <p:cNvSpPr>
            <a:spLocks noGrp="1"/>
          </p:cNvSpPr>
          <p:nvPr>
            <p:ph type="sldNum" sz="quarter" idx="10"/>
          </p:nvPr>
        </p:nvSpPr>
        <p:spPr/>
        <p:txBody>
          <a:bodyPr/>
          <a:lstStyle/>
          <a:p>
            <a:fld id="{4EDE74F4-17DA-4A30-82A6-4530BD01909E}" type="slidenum">
              <a:rPr lang="cs-CZ" smtClean="0"/>
              <a:t>29</a:t>
            </a:fld>
            <a:endParaRPr lang="cs-CZ"/>
          </a:p>
        </p:txBody>
      </p:sp>
    </p:spTree>
    <p:extLst>
      <p:ext uri="{BB962C8B-B14F-4D97-AF65-F5344CB8AC3E}">
        <p14:creationId xmlns:p14="http://schemas.microsoft.com/office/powerpoint/2010/main" val="31095878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6562" name="Rectangle 7"/>
          <p:cNvSpPr>
            <a:spLocks noGrp="1" noChangeArrowheads="1"/>
          </p:cNvSpPr>
          <p:nvPr>
            <p:ph type="sldNum" sz="quarter"/>
          </p:nvPr>
        </p:nvSpPr>
        <p:spPr>
          <a:noFill/>
        </p:spPr>
        <p:txBody>
          <a:bodyPr/>
          <a:lstStyle>
            <a:lvl1pPr eaLnBrk="0">
              <a:tabLst>
                <a:tab pos="724986" algn="l"/>
                <a:tab pos="1449972" algn="l"/>
                <a:tab pos="2174958" algn="l"/>
                <a:tab pos="2899943" algn="l"/>
              </a:tabLst>
              <a:defRPr>
                <a:solidFill>
                  <a:schemeClr val="bg1"/>
                </a:solidFill>
                <a:latin typeface="Arial" charset="0"/>
                <a:ea typeface="Lucida Sans Unicode" charset="0"/>
                <a:cs typeface="Lucida Sans Unicode" charset="0"/>
              </a:defRPr>
            </a:lvl1pPr>
            <a:lvl2pPr eaLnBrk="0">
              <a:tabLst>
                <a:tab pos="724986" algn="l"/>
                <a:tab pos="1449972" algn="l"/>
                <a:tab pos="2174958" algn="l"/>
                <a:tab pos="2899943" algn="l"/>
              </a:tabLst>
              <a:defRPr>
                <a:solidFill>
                  <a:schemeClr val="bg1"/>
                </a:solidFill>
                <a:latin typeface="Arial" charset="0"/>
                <a:ea typeface="Lucida Sans Unicode" charset="0"/>
                <a:cs typeface="Lucida Sans Unicode" charset="0"/>
              </a:defRPr>
            </a:lvl2pPr>
            <a:lvl3pPr eaLnBrk="0">
              <a:tabLst>
                <a:tab pos="724986" algn="l"/>
                <a:tab pos="1449972" algn="l"/>
                <a:tab pos="2174958" algn="l"/>
                <a:tab pos="2899943" algn="l"/>
              </a:tabLst>
              <a:defRPr>
                <a:solidFill>
                  <a:schemeClr val="bg1"/>
                </a:solidFill>
                <a:latin typeface="Arial" charset="0"/>
                <a:ea typeface="Lucida Sans Unicode" charset="0"/>
                <a:cs typeface="Lucida Sans Unicode" charset="0"/>
              </a:defRPr>
            </a:lvl3pPr>
            <a:lvl4pPr eaLnBrk="0">
              <a:tabLst>
                <a:tab pos="724986" algn="l"/>
                <a:tab pos="1449972" algn="l"/>
                <a:tab pos="2174958" algn="l"/>
                <a:tab pos="2899943" algn="l"/>
              </a:tabLst>
              <a:defRPr>
                <a:solidFill>
                  <a:schemeClr val="bg1"/>
                </a:solidFill>
                <a:latin typeface="Arial" charset="0"/>
                <a:ea typeface="Lucida Sans Unicode" charset="0"/>
                <a:cs typeface="Lucida Sans Unicode" charset="0"/>
              </a:defRPr>
            </a:lvl4pPr>
            <a:lvl5pPr eaLnBrk="0">
              <a:tabLst>
                <a:tab pos="724986" algn="l"/>
                <a:tab pos="1449972" algn="l"/>
                <a:tab pos="2174958" algn="l"/>
                <a:tab pos="2899943" algn="l"/>
              </a:tabLst>
              <a:defRPr>
                <a:solidFill>
                  <a:schemeClr val="bg1"/>
                </a:solidFill>
                <a:latin typeface="Arial" charset="0"/>
                <a:ea typeface="Lucida Sans Unicode" charset="0"/>
                <a:cs typeface="Lucida Sans Unicode" charset="0"/>
              </a:defRPr>
            </a:lvl5pPr>
            <a:lvl6pPr marL="2518372" indent="-228943" defTabSz="449937" eaLnBrk="0" fontAlgn="base" hangingPunct="0">
              <a:lnSpc>
                <a:spcPct val="93000"/>
              </a:lnSpc>
              <a:spcBef>
                <a:spcPct val="0"/>
              </a:spcBef>
              <a:spcAft>
                <a:spcPct val="0"/>
              </a:spcAft>
              <a:buClr>
                <a:srgbClr val="000000"/>
              </a:buClr>
              <a:buSzPct val="100000"/>
              <a:buFont typeface="Times New Roman" pitchFamily="16" charset="0"/>
              <a:tabLst>
                <a:tab pos="724986" algn="l"/>
                <a:tab pos="1449972" algn="l"/>
                <a:tab pos="2174958" algn="l"/>
                <a:tab pos="2899943" algn="l"/>
              </a:tabLst>
              <a:defRPr>
                <a:solidFill>
                  <a:schemeClr val="bg1"/>
                </a:solidFill>
                <a:latin typeface="Arial" charset="0"/>
                <a:ea typeface="Lucida Sans Unicode" charset="0"/>
                <a:cs typeface="Lucida Sans Unicode" charset="0"/>
              </a:defRPr>
            </a:lvl6pPr>
            <a:lvl7pPr marL="2976258" indent="-228943" defTabSz="449937" eaLnBrk="0" fontAlgn="base" hangingPunct="0">
              <a:lnSpc>
                <a:spcPct val="93000"/>
              </a:lnSpc>
              <a:spcBef>
                <a:spcPct val="0"/>
              </a:spcBef>
              <a:spcAft>
                <a:spcPct val="0"/>
              </a:spcAft>
              <a:buClr>
                <a:srgbClr val="000000"/>
              </a:buClr>
              <a:buSzPct val="100000"/>
              <a:buFont typeface="Times New Roman" pitchFamily="16" charset="0"/>
              <a:tabLst>
                <a:tab pos="724986" algn="l"/>
                <a:tab pos="1449972" algn="l"/>
                <a:tab pos="2174958" algn="l"/>
                <a:tab pos="2899943" algn="l"/>
              </a:tabLst>
              <a:defRPr>
                <a:solidFill>
                  <a:schemeClr val="bg1"/>
                </a:solidFill>
                <a:latin typeface="Arial" charset="0"/>
                <a:ea typeface="Lucida Sans Unicode" charset="0"/>
                <a:cs typeface="Lucida Sans Unicode" charset="0"/>
              </a:defRPr>
            </a:lvl7pPr>
            <a:lvl8pPr marL="3434144" indent="-228943" defTabSz="449937" eaLnBrk="0" fontAlgn="base" hangingPunct="0">
              <a:lnSpc>
                <a:spcPct val="93000"/>
              </a:lnSpc>
              <a:spcBef>
                <a:spcPct val="0"/>
              </a:spcBef>
              <a:spcAft>
                <a:spcPct val="0"/>
              </a:spcAft>
              <a:buClr>
                <a:srgbClr val="000000"/>
              </a:buClr>
              <a:buSzPct val="100000"/>
              <a:buFont typeface="Times New Roman" pitchFamily="16" charset="0"/>
              <a:tabLst>
                <a:tab pos="724986" algn="l"/>
                <a:tab pos="1449972" algn="l"/>
                <a:tab pos="2174958" algn="l"/>
                <a:tab pos="2899943" algn="l"/>
              </a:tabLst>
              <a:defRPr>
                <a:solidFill>
                  <a:schemeClr val="bg1"/>
                </a:solidFill>
                <a:latin typeface="Arial" charset="0"/>
                <a:ea typeface="Lucida Sans Unicode" charset="0"/>
                <a:cs typeface="Lucida Sans Unicode" charset="0"/>
              </a:defRPr>
            </a:lvl8pPr>
            <a:lvl9pPr marL="3892029" indent="-228943" defTabSz="449937" eaLnBrk="0" fontAlgn="base" hangingPunct="0">
              <a:lnSpc>
                <a:spcPct val="93000"/>
              </a:lnSpc>
              <a:spcBef>
                <a:spcPct val="0"/>
              </a:spcBef>
              <a:spcAft>
                <a:spcPct val="0"/>
              </a:spcAft>
              <a:buClr>
                <a:srgbClr val="000000"/>
              </a:buClr>
              <a:buSzPct val="100000"/>
              <a:buFont typeface="Times New Roman" pitchFamily="16" charset="0"/>
              <a:tabLst>
                <a:tab pos="724986" algn="l"/>
                <a:tab pos="1449972" algn="l"/>
                <a:tab pos="2174958" algn="l"/>
                <a:tab pos="2899943" algn="l"/>
              </a:tabLst>
              <a:defRPr>
                <a:solidFill>
                  <a:schemeClr val="bg1"/>
                </a:solidFill>
                <a:latin typeface="Arial" charset="0"/>
                <a:ea typeface="Lucida Sans Unicode" charset="0"/>
                <a:cs typeface="Lucida Sans Unicode" charset="0"/>
              </a:defRPr>
            </a:lvl9pPr>
          </a:lstStyle>
          <a:p>
            <a:pPr eaLnBrk="1"/>
            <a:fld id="{7E9FC689-3B14-4204-97D3-3A1175ECFE0E}" type="slidenum">
              <a:rPr lang="cs-CZ" altLang="cs-CZ" smtClean="0">
                <a:solidFill>
                  <a:srgbClr val="000000"/>
                </a:solidFill>
                <a:latin typeface="Times New Roman" pitchFamily="16" charset="0"/>
              </a:rPr>
              <a:pPr eaLnBrk="1"/>
              <a:t>3</a:t>
            </a:fld>
            <a:endParaRPr lang="cs-CZ" altLang="cs-CZ">
              <a:solidFill>
                <a:srgbClr val="000000"/>
              </a:solidFill>
              <a:latin typeface="Times New Roman" pitchFamily="16" charset="0"/>
            </a:endParaRPr>
          </a:p>
        </p:txBody>
      </p:sp>
      <p:sp>
        <p:nvSpPr>
          <p:cNvPr id="66563" name="Rectangle 1"/>
          <p:cNvSpPr>
            <a:spLocks noGrp="1" noRot="1" noChangeAspect="1" noChangeArrowheads="1" noTextEdit="1"/>
          </p:cNvSpPr>
          <p:nvPr>
            <p:ph type="sldImg"/>
          </p:nvPr>
        </p:nvSpPr>
        <p:spPr>
          <a:xfrm>
            <a:off x="1104900" y="814388"/>
            <a:ext cx="5353050" cy="4016375"/>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6564" name="Rectangle 2"/>
          <p:cNvSpPr>
            <a:spLocks noGrp="1" noChangeArrowheads="1"/>
          </p:cNvSpPr>
          <p:nvPr>
            <p:ph type="body" idx="1"/>
          </p:nvPr>
        </p:nvSpPr>
        <p:spPr>
          <a:xfrm>
            <a:off x="756180" y="5088991"/>
            <a:ext cx="6052615" cy="4821735"/>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Tree>
    <p:extLst>
      <p:ext uri="{BB962C8B-B14F-4D97-AF65-F5344CB8AC3E}">
        <p14:creationId xmlns:p14="http://schemas.microsoft.com/office/powerpoint/2010/main" val="321195708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4EDE74F4-17DA-4A30-82A6-4530BD01909E}" type="slidenum">
              <a:rPr lang="cs-CZ" smtClean="0"/>
              <a:t>30</a:t>
            </a:fld>
            <a:endParaRPr lang="cs-CZ"/>
          </a:p>
        </p:txBody>
      </p:sp>
    </p:spTree>
    <p:extLst>
      <p:ext uri="{BB962C8B-B14F-4D97-AF65-F5344CB8AC3E}">
        <p14:creationId xmlns:p14="http://schemas.microsoft.com/office/powerpoint/2010/main" val="48908940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7826" name="Rectangle 7"/>
          <p:cNvSpPr>
            <a:spLocks noGrp="1" noChangeArrowheads="1"/>
          </p:cNvSpPr>
          <p:nvPr>
            <p:ph type="sldNum" sz="quarter"/>
          </p:nvPr>
        </p:nvSpPr>
        <p:spPr>
          <a:noFill/>
        </p:spPr>
        <p:txBody>
          <a:bodyPr/>
          <a:lstStyle>
            <a:lvl1pPr eaLnBrk="0">
              <a:tabLst>
                <a:tab pos="723900" algn="l"/>
                <a:tab pos="1447800" algn="l"/>
                <a:tab pos="2171700" algn="l"/>
                <a:tab pos="2895600" algn="l"/>
              </a:tabLst>
              <a:defRPr>
                <a:solidFill>
                  <a:schemeClr val="bg1"/>
                </a:solidFill>
                <a:latin typeface="Arial" charset="0"/>
                <a:cs typeface="Lucida Sans Unicode" charset="0"/>
              </a:defRPr>
            </a:lvl1pPr>
            <a:lvl2pPr eaLnBrk="0">
              <a:tabLst>
                <a:tab pos="723900" algn="l"/>
                <a:tab pos="1447800" algn="l"/>
                <a:tab pos="2171700" algn="l"/>
                <a:tab pos="2895600" algn="l"/>
              </a:tabLst>
              <a:defRPr>
                <a:solidFill>
                  <a:schemeClr val="bg1"/>
                </a:solidFill>
                <a:latin typeface="Arial" charset="0"/>
                <a:cs typeface="Lucida Sans Unicode" charset="0"/>
              </a:defRPr>
            </a:lvl2pPr>
            <a:lvl3pPr eaLnBrk="0">
              <a:tabLst>
                <a:tab pos="723900" algn="l"/>
                <a:tab pos="1447800" algn="l"/>
                <a:tab pos="2171700" algn="l"/>
                <a:tab pos="2895600" algn="l"/>
              </a:tabLst>
              <a:defRPr>
                <a:solidFill>
                  <a:schemeClr val="bg1"/>
                </a:solidFill>
                <a:latin typeface="Arial" charset="0"/>
                <a:cs typeface="Lucida Sans Unicode" charset="0"/>
              </a:defRPr>
            </a:lvl3pPr>
            <a:lvl4pPr eaLnBrk="0">
              <a:tabLst>
                <a:tab pos="723900" algn="l"/>
                <a:tab pos="1447800" algn="l"/>
                <a:tab pos="2171700" algn="l"/>
                <a:tab pos="2895600" algn="l"/>
              </a:tabLst>
              <a:defRPr>
                <a:solidFill>
                  <a:schemeClr val="bg1"/>
                </a:solidFill>
                <a:latin typeface="Arial" charset="0"/>
                <a:cs typeface="Lucida Sans Unicode" charset="0"/>
              </a:defRPr>
            </a:lvl4pPr>
            <a:lvl5pPr eaLnBrk="0">
              <a:tabLst>
                <a:tab pos="723900" algn="l"/>
                <a:tab pos="1447800" algn="l"/>
                <a:tab pos="2171700" algn="l"/>
                <a:tab pos="2895600" algn="l"/>
              </a:tabLst>
              <a:defRPr>
                <a:solidFill>
                  <a:schemeClr val="bg1"/>
                </a:solidFill>
                <a:latin typeface="Arial" charset="0"/>
                <a:cs typeface="Lucida Sans Unicode"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Arial" charset="0"/>
                <a:cs typeface="Lucida Sans Unicode"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Arial" charset="0"/>
                <a:cs typeface="Lucida Sans Unicode"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Arial" charset="0"/>
                <a:cs typeface="Lucida Sans Unicode"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Arial" charset="0"/>
                <a:cs typeface="Lucida Sans Unicode" charset="0"/>
              </a:defRPr>
            </a:lvl9pPr>
          </a:lstStyle>
          <a:p>
            <a:pPr eaLnBrk="1"/>
            <a:fld id="{91D3FDCA-FB53-4A4F-93E1-5B9F21EF392D}" type="slidenum">
              <a:rPr lang="cs-CZ">
                <a:solidFill>
                  <a:srgbClr val="000000"/>
                </a:solidFill>
                <a:latin typeface="Times New Roman" pitchFamily="16" charset="0"/>
              </a:rPr>
              <a:pPr eaLnBrk="1"/>
              <a:t>31</a:t>
            </a:fld>
            <a:endParaRPr lang="cs-CZ">
              <a:solidFill>
                <a:srgbClr val="000000"/>
              </a:solidFill>
              <a:latin typeface="Times New Roman" pitchFamily="16" charset="0"/>
            </a:endParaRPr>
          </a:p>
        </p:txBody>
      </p:sp>
      <p:sp>
        <p:nvSpPr>
          <p:cNvPr id="77827" name="Rectangle 1"/>
          <p:cNvSpPr txBox="1">
            <a:spLocks noGrp="1" noRot="1" noChangeAspect="1" noChangeArrowheads="1" noTextEdit="1"/>
          </p:cNvSpPr>
          <p:nvPr>
            <p:ph type="sldImg"/>
          </p:nvPr>
        </p:nvSpPr>
        <p:spPr>
          <a:xfrm>
            <a:off x="1106488" y="815975"/>
            <a:ext cx="5351462" cy="401478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7828" name="Rectangle 2"/>
          <p:cNvSpPr txBox="1">
            <a:spLocks noGrp="1" noChangeArrowheads="1"/>
          </p:cNvSpPr>
          <p:nvPr>
            <p:ph type="body" idx="1"/>
          </p:nvPr>
        </p:nvSpPr>
        <p:spPr>
          <a:xfrm>
            <a:off x="756180" y="5088992"/>
            <a:ext cx="6052615" cy="4821734"/>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p>
        </p:txBody>
      </p:sp>
    </p:spTree>
    <p:extLst>
      <p:ext uri="{BB962C8B-B14F-4D97-AF65-F5344CB8AC3E}">
        <p14:creationId xmlns:p14="http://schemas.microsoft.com/office/powerpoint/2010/main" val="141277532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8850" name="Rectangle 7"/>
          <p:cNvSpPr>
            <a:spLocks noGrp="1" noChangeArrowheads="1"/>
          </p:cNvSpPr>
          <p:nvPr>
            <p:ph type="sldNum" sz="quarter"/>
          </p:nvPr>
        </p:nvSpPr>
        <p:spPr>
          <a:noFill/>
        </p:spPr>
        <p:txBody>
          <a:bodyPr/>
          <a:lstStyle>
            <a:lvl1pPr eaLnBrk="0">
              <a:tabLst>
                <a:tab pos="723900" algn="l"/>
                <a:tab pos="1447800" algn="l"/>
                <a:tab pos="2171700" algn="l"/>
                <a:tab pos="2895600" algn="l"/>
              </a:tabLst>
              <a:defRPr>
                <a:solidFill>
                  <a:schemeClr val="bg1"/>
                </a:solidFill>
                <a:latin typeface="Arial" charset="0"/>
                <a:cs typeface="Lucida Sans Unicode" charset="0"/>
              </a:defRPr>
            </a:lvl1pPr>
            <a:lvl2pPr eaLnBrk="0">
              <a:tabLst>
                <a:tab pos="723900" algn="l"/>
                <a:tab pos="1447800" algn="l"/>
                <a:tab pos="2171700" algn="l"/>
                <a:tab pos="2895600" algn="l"/>
              </a:tabLst>
              <a:defRPr>
                <a:solidFill>
                  <a:schemeClr val="bg1"/>
                </a:solidFill>
                <a:latin typeface="Arial" charset="0"/>
                <a:cs typeface="Lucida Sans Unicode" charset="0"/>
              </a:defRPr>
            </a:lvl2pPr>
            <a:lvl3pPr eaLnBrk="0">
              <a:tabLst>
                <a:tab pos="723900" algn="l"/>
                <a:tab pos="1447800" algn="l"/>
                <a:tab pos="2171700" algn="l"/>
                <a:tab pos="2895600" algn="l"/>
              </a:tabLst>
              <a:defRPr>
                <a:solidFill>
                  <a:schemeClr val="bg1"/>
                </a:solidFill>
                <a:latin typeface="Arial" charset="0"/>
                <a:cs typeface="Lucida Sans Unicode" charset="0"/>
              </a:defRPr>
            </a:lvl3pPr>
            <a:lvl4pPr eaLnBrk="0">
              <a:tabLst>
                <a:tab pos="723900" algn="l"/>
                <a:tab pos="1447800" algn="l"/>
                <a:tab pos="2171700" algn="l"/>
                <a:tab pos="2895600" algn="l"/>
              </a:tabLst>
              <a:defRPr>
                <a:solidFill>
                  <a:schemeClr val="bg1"/>
                </a:solidFill>
                <a:latin typeface="Arial" charset="0"/>
                <a:cs typeface="Lucida Sans Unicode" charset="0"/>
              </a:defRPr>
            </a:lvl4pPr>
            <a:lvl5pPr eaLnBrk="0">
              <a:tabLst>
                <a:tab pos="723900" algn="l"/>
                <a:tab pos="1447800" algn="l"/>
                <a:tab pos="2171700" algn="l"/>
                <a:tab pos="2895600" algn="l"/>
              </a:tabLst>
              <a:defRPr>
                <a:solidFill>
                  <a:schemeClr val="bg1"/>
                </a:solidFill>
                <a:latin typeface="Arial" charset="0"/>
                <a:cs typeface="Lucida Sans Unicode"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Arial" charset="0"/>
                <a:cs typeface="Lucida Sans Unicode"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Arial" charset="0"/>
                <a:cs typeface="Lucida Sans Unicode"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Arial" charset="0"/>
                <a:cs typeface="Lucida Sans Unicode"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Arial" charset="0"/>
                <a:cs typeface="Lucida Sans Unicode" charset="0"/>
              </a:defRPr>
            </a:lvl9pPr>
          </a:lstStyle>
          <a:p>
            <a:pPr eaLnBrk="1"/>
            <a:fld id="{453B239F-800F-419A-9420-ED539216762D}" type="slidenum">
              <a:rPr lang="cs-CZ">
                <a:solidFill>
                  <a:srgbClr val="000000"/>
                </a:solidFill>
                <a:latin typeface="Times New Roman" pitchFamily="16" charset="0"/>
              </a:rPr>
              <a:pPr eaLnBrk="1"/>
              <a:t>32</a:t>
            </a:fld>
            <a:endParaRPr lang="cs-CZ">
              <a:solidFill>
                <a:srgbClr val="000000"/>
              </a:solidFill>
              <a:latin typeface="Times New Roman" pitchFamily="16" charset="0"/>
            </a:endParaRPr>
          </a:p>
        </p:txBody>
      </p:sp>
      <p:sp>
        <p:nvSpPr>
          <p:cNvPr id="78851" name="Rectangle 1"/>
          <p:cNvSpPr txBox="1">
            <a:spLocks noGrp="1" noRot="1" noChangeAspect="1" noChangeArrowheads="1" noTextEdit="1"/>
          </p:cNvSpPr>
          <p:nvPr>
            <p:ph type="sldImg"/>
          </p:nvPr>
        </p:nvSpPr>
        <p:spPr>
          <a:xfrm>
            <a:off x="1106488" y="815975"/>
            <a:ext cx="5351462" cy="401478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8852" name="Rectangle 2"/>
          <p:cNvSpPr txBox="1">
            <a:spLocks noGrp="1" noChangeArrowheads="1"/>
          </p:cNvSpPr>
          <p:nvPr>
            <p:ph type="body" idx="1"/>
          </p:nvPr>
        </p:nvSpPr>
        <p:spPr>
          <a:xfrm>
            <a:off x="756180" y="5088992"/>
            <a:ext cx="6052615" cy="4821734"/>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p>
        </p:txBody>
      </p:sp>
    </p:spTree>
    <p:extLst>
      <p:ext uri="{BB962C8B-B14F-4D97-AF65-F5344CB8AC3E}">
        <p14:creationId xmlns:p14="http://schemas.microsoft.com/office/powerpoint/2010/main" val="70262154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Образ слайда 1"/>
          <p:cNvSpPr>
            <a:spLocks noGrp="1" noRot="1" noChangeAspect="1" noTextEdit="1"/>
          </p:cNvSpPr>
          <p:nvPr>
            <p:ph type="sldImg"/>
          </p:nvPr>
        </p:nvSpPr>
        <p:spPr>
          <a:ln>
            <a:solidFill>
              <a:srgbClr val="000000"/>
            </a:solidFill>
            <a:miter lim="800000"/>
            <a:headEnd/>
            <a:tailEnd/>
          </a:ln>
        </p:spPr>
      </p:sp>
      <p:sp>
        <p:nvSpPr>
          <p:cNvPr id="79875" name="Заметки 2"/>
          <p:cNvSpPr>
            <a:spLocks noGrp="1"/>
          </p:cNvSpPr>
          <p:nvPr>
            <p:ph type="body" idx="1"/>
          </p:nvPr>
        </p:nvSpPr>
        <p:spPr>
          <a:noFill/>
        </p:spPr>
        <p:txBody>
          <a:bodyPr/>
          <a:lstStyle/>
          <a:p>
            <a:pPr>
              <a:spcBef>
                <a:spcPct val="0"/>
              </a:spcBef>
            </a:pPr>
            <a:endParaRPr lang="ru-RU"/>
          </a:p>
        </p:txBody>
      </p:sp>
      <p:sp>
        <p:nvSpPr>
          <p:cNvPr id="79876" name="Номер слайда 3"/>
          <p:cNvSpPr>
            <a:spLocks noGrp="1"/>
          </p:cNvSpPr>
          <p:nvPr>
            <p:ph type="sldNum" sz="quarter"/>
          </p:nvPr>
        </p:nvSpPr>
        <p:spPr>
          <a:noFill/>
        </p:spPr>
        <p:txBody>
          <a:bodyPr/>
          <a:lstStyle>
            <a:lvl1pPr eaLnBrk="0">
              <a:tabLst>
                <a:tab pos="723900" algn="l"/>
                <a:tab pos="1447800" algn="l"/>
                <a:tab pos="2171700" algn="l"/>
                <a:tab pos="2895600" algn="l"/>
              </a:tabLst>
              <a:defRPr>
                <a:solidFill>
                  <a:schemeClr val="bg1"/>
                </a:solidFill>
                <a:latin typeface="Arial" charset="0"/>
                <a:cs typeface="Lucida Sans Unicode" charset="0"/>
              </a:defRPr>
            </a:lvl1pPr>
            <a:lvl2pPr eaLnBrk="0">
              <a:tabLst>
                <a:tab pos="723900" algn="l"/>
                <a:tab pos="1447800" algn="l"/>
                <a:tab pos="2171700" algn="l"/>
                <a:tab pos="2895600" algn="l"/>
              </a:tabLst>
              <a:defRPr>
                <a:solidFill>
                  <a:schemeClr val="bg1"/>
                </a:solidFill>
                <a:latin typeface="Arial" charset="0"/>
                <a:cs typeface="Lucida Sans Unicode" charset="0"/>
              </a:defRPr>
            </a:lvl2pPr>
            <a:lvl3pPr eaLnBrk="0">
              <a:tabLst>
                <a:tab pos="723900" algn="l"/>
                <a:tab pos="1447800" algn="l"/>
                <a:tab pos="2171700" algn="l"/>
                <a:tab pos="2895600" algn="l"/>
              </a:tabLst>
              <a:defRPr>
                <a:solidFill>
                  <a:schemeClr val="bg1"/>
                </a:solidFill>
                <a:latin typeface="Arial" charset="0"/>
                <a:cs typeface="Lucida Sans Unicode" charset="0"/>
              </a:defRPr>
            </a:lvl3pPr>
            <a:lvl4pPr eaLnBrk="0">
              <a:tabLst>
                <a:tab pos="723900" algn="l"/>
                <a:tab pos="1447800" algn="l"/>
                <a:tab pos="2171700" algn="l"/>
                <a:tab pos="2895600" algn="l"/>
              </a:tabLst>
              <a:defRPr>
                <a:solidFill>
                  <a:schemeClr val="bg1"/>
                </a:solidFill>
                <a:latin typeface="Arial" charset="0"/>
                <a:cs typeface="Lucida Sans Unicode" charset="0"/>
              </a:defRPr>
            </a:lvl4pPr>
            <a:lvl5pPr eaLnBrk="0">
              <a:tabLst>
                <a:tab pos="723900" algn="l"/>
                <a:tab pos="1447800" algn="l"/>
                <a:tab pos="2171700" algn="l"/>
                <a:tab pos="2895600" algn="l"/>
              </a:tabLst>
              <a:defRPr>
                <a:solidFill>
                  <a:schemeClr val="bg1"/>
                </a:solidFill>
                <a:latin typeface="Arial" charset="0"/>
                <a:cs typeface="Lucida Sans Unicode"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Arial" charset="0"/>
                <a:cs typeface="Lucida Sans Unicode"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Arial" charset="0"/>
                <a:cs typeface="Lucida Sans Unicode"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Arial" charset="0"/>
                <a:cs typeface="Lucida Sans Unicode"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Arial" charset="0"/>
                <a:cs typeface="Lucida Sans Unicode" charset="0"/>
              </a:defRPr>
            </a:lvl9pPr>
          </a:lstStyle>
          <a:p>
            <a:pPr eaLnBrk="1"/>
            <a:fld id="{8C4C9A8F-4F49-4245-9C12-AE0AC60F0735}" type="slidenum">
              <a:rPr lang="ru-RU">
                <a:solidFill>
                  <a:srgbClr val="000000"/>
                </a:solidFill>
                <a:latin typeface="Times New Roman" pitchFamily="16" charset="0"/>
              </a:rPr>
              <a:pPr eaLnBrk="1"/>
              <a:t>33</a:t>
            </a:fld>
            <a:endParaRPr lang="ru-RU">
              <a:solidFill>
                <a:srgbClr val="000000"/>
              </a:solidFill>
              <a:latin typeface="Times New Roman" pitchFamily="16" charset="0"/>
            </a:endParaRPr>
          </a:p>
        </p:txBody>
      </p:sp>
    </p:spTree>
    <p:extLst>
      <p:ext uri="{BB962C8B-B14F-4D97-AF65-F5344CB8AC3E}">
        <p14:creationId xmlns:p14="http://schemas.microsoft.com/office/powerpoint/2010/main" val="97515399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0898" name="Rectangle 7"/>
          <p:cNvSpPr>
            <a:spLocks noGrp="1" noChangeArrowheads="1"/>
          </p:cNvSpPr>
          <p:nvPr>
            <p:ph type="sldNum" sz="quarter"/>
          </p:nvPr>
        </p:nvSpPr>
        <p:spPr>
          <a:noFill/>
        </p:spPr>
        <p:txBody>
          <a:bodyPr/>
          <a:lstStyle>
            <a:lvl1pPr eaLnBrk="0">
              <a:tabLst>
                <a:tab pos="723900" algn="l"/>
                <a:tab pos="1447800" algn="l"/>
                <a:tab pos="2171700" algn="l"/>
                <a:tab pos="2895600" algn="l"/>
              </a:tabLst>
              <a:defRPr>
                <a:solidFill>
                  <a:schemeClr val="bg1"/>
                </a:solidFill>
                <a:latin typeface="Arial" charset="0"/>
                <a:cs typeface="Lucida Sans Unicode" charset="0"/>
              </a:defRPr>
            </a:lvl1pPr>
            <a:lvl2pPr eaLnBrk="0">
              <a:tabLst>
                <a:tab pos="723900" algn="l"/>
                <a:tab pos="1447800" algn="l"/>
                <a:tab pos="2171700" algn="l"/>
                <a:tab pos="2895600" algn="l"/>
              </a:tabLst>
              <a:defRPr>
                <a:solidFill>
                  <a:schemeClr val="bg1"/>
                </a:solidFill>
                <a:latin typeface="Arial" charset="0"/>
                <a:cs typeface="Lucida Sans Unicode" charset="0"/>
              </a:defRPr>
            </a:lvl2pPr>
            <a:lvl3pPr eaLnBrk="0">
              <a:tabLst>
                <a:tab pos="723900" algn="l"/>
                <a:tab pos="1447800" algn="l"/>
                <a:tab pos="2171700" algn="l"/>
                <a:tab pos="2895600" algn="l"/>
              </a:tabLst>
              <a:defRPr>
                <a:solidFill>
                  <a:schemeClr val="bg1"/>
                </a:solidFill>
                <a:latin typeface="Arial" charset="0"/>
                <a:cs typeface="Lucida Sans Unicode" charset="0"/>
              </a:defRPr>
            </a:lvl3pPr>
            <a:lvl4pPr eaLnBrk="0">
              <a:tabLst>
                <a:tab pos="723900" algn="l"/>
                <a:tab pos="1447800" algn="l"/>
                <a:tab pos="2171700" algn="l"/>
                <a:tab pos="2895600" algn="l"/>
              </a:tabLst>
              <a:defRPr>
                <a:solidFill>
                  <a:schemeClr val="bg1"/>
                </a:solidFill>
                <a:latin typeface="Arial" charset="0"/>
                <a:cs typeface="Lucida Sans Unicode" charset="0"/>
              </a:defRPr>
            </a:lvl4pPr>
            <a:lvl5pPr eaLnBrk="0">
              <a:tabLst>
                <a:tab pos="723900" algn="l"/>
                <a:tab pos="1447800" algn="l"/>
                <a:tab pos="2171700" algn="l"/>
                <a:tab pos="2895600" algn="l"/>
              </a:tabLst>
              <a:defRPr>
                <a:solidFill>
                  <a:schemeClr val="bg1"/>
                </a:solidFill>
                <a:latin typeface="Arial" charset="0"/>
                <a:cs typeface="Lucida Sans Unicode"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Arial" charset="0"/>
                <a:cs typeface="Lucida Sans Unicode"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Arial" charset="0"/>
                <a:cs typeface="Lucida Sans Unicode"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Arial" charset="0"/>
                <a:cs typeface="Lucida Sans Unicode"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Arial" charset="0"/>
                <a:cs typeface="Lucida Sans Unicode" charset="0"/>
              </a:defRPr>
            </a:lvl9pPr>
          </a:lstStyle>
          <a:p>
            <a:pPr eaLnBrk="1"/>
            <a:fld id="{8375E6A9-75E2-453D-9DC8-C73E702D9482}" type="slidenum">
              <a:rPr lang="cs-CZ">
                <a:solidFill>
                  <a:srgbClr val="000000"/>
                </a:solidFill>
                <a:latin typeface="Times New Roman" pitchFamily="16" charset="0"/>
              </a:rPr>
              <a:pPr eaLnBrk="1"/>
              <a:t>34</a:t>
            </a:fld>
            <a:endParaRPr lang="cs-CZ">
              <a:solidFill>
                <a:srgbClr val="000000"/>
              </a:solidFill>
              <a:latin typeface="Times New Roman" pitchFamily="16" charset="0"/>
            </a:endParaRPr>
          </a:p>
        </p:txBody>
      </p:sp>
      <p:sp>
        <p:nvSpPr>
          <p:cNvPr id="80899" name="Rectangle 1"/>
          <p:cNvSpPr txBox="1">
            <a:spLocks noGrp="1" noRot="1" noChangeAspect="1" noChangeArrowheads="1" noTextEdit="1"/>
          </p:cNvSpPr>
          <p:nvPr>
            <p:ph type="sldImg"/>
          </p:nvPr>
        </p:nvSpPr>
        <p:spPr>
          <a:xfrm>
            <a:off x="1106488" y="815975"/>
            <a:ext cx="5351462" cy="401478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0900" name="Rectangle 2"/>
          <p:cNvSpPr txBox="1">
            <a:spLocks noGrp="1" noChangeArrowheads="1"/>
          </p:cNvSpPr>
          <p:nvPr>
            <p:ph type="body" idx="1"/>
          </p:nvPr>
        </p:nvSpPr>
        <p:spPr>
          <a:xfrm>
            <a:off x="756180" y="5088992"/>
            <a:ext cx="6052615" cy="4821734"/>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r>
              <a:rPr lang="cs-CZ" sz="1200" b="1" kern="1200" dirty="0">
                <a:solidFill>
                  <a:schemeClr val="tx1"/>
                </a:solidFill>
                <a:effectLst/>
                <a:latin typeface="+mn-lt"/>
                <a:ea typeface="+mn-ea"/>
                <a:cs typeface="+mn-cs"/>
              </a:rPr>
              <a:t>Skupina A</a:t>
            </a:r>
            <a:r>
              <a:rPr lang="cs-CZ" sz="1200" kern="1200" dirty="0">
                <a:solidFill>
                  <a:schemeClr val="tx1"/>
                </a:solidFill>
                <a:effectLst/>
                <a:latin typeface="+mn-lt"/>
                <a:ea typeface="+mn-ea"/>
                <a:cs typeface="+mn-cs"/>
              </a:rPr>
              <a:t> často obsahuje produkty nové technologie nebo také produkty nakupované od jediných existujících dodavatelů (ušlechtilé kovy). V této souvislosti by mělo vedení podniku vypracovat středně nebo dlouhodobou strategii, aby překonalo překážky a omezení na trhu dodavatelů tím, že bude vyhledávat jiné dodavatele (jestliže takoví existují) nebo pobízet stávající producenty k vytváření vyhledaných produktů. Zásobám skupiny A se musí věnovat každodenní pozornost.</a:t>
            </a:r>
            <a:endParaRPr lang="cs-CZ" sz="105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194898576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1922" name="Rectangle 7"/>
          <p:cNvSpPr>
            <a:spLocks noGrp="1" noChangeArrowheads="1"/>
          </p:cNvSpPr>
          <p:nvPr>
            <p:ph type="sldNum" sz="quarter"/>
          </p:nvPr>
        </p:nvSpPr>
        <p:spPr>
          <a:noFill/>
        </p:spPr>
        <p:txBody>
          <a:bodyPr/>
          <a:lstStyle>
            <a:lvl1pPr eaLnBrk="0">
              <a:tabLst>
                <a:tab pos="723900" algn="l"/>
                <a:tab pos="1447800" algn="l"/>
                <a:tab pos="2171700" algn="l"/>
                <a:tab pos="2895600" algn="l"/>
              </a:tabLst>
              <a:defRPr>
                <a:solidFill>
                  <a:schemeClr val="bg1"/>
                </a:solidFill>
                <a:latin typeface="Arial" charset="0"/>
                <a:cs typeface="Lucida Sans Unicode" charset="0"/>
              </a:defRPr>
            </a:lvl1pPr>
            <a:lvl2pPr eaLnBrk="0">
              <a:tabLst>
                <a:tab pos="723900" algn="l"/>
                <a:tab pos="1447800" algn="l"/>
                <a:tab pos="2171700" algn="l"/>
                <a:tab pos="2895600" algn="l"/>
              </a:tabLst>
              <a:defRPr>
                <a:solidFill>
                  <a:schemeClr val="bg1"/>
                </a:solidFill>
                <a:latin typeface="Arial" charset="0"/>
                <a:cs typeface="Lucida Sans Unicode" charset="0"/>
              </a:defRPr>
            </a:lvl2pPr>
            <a:lvl3pPr eaLnBrk="0">
              <a:tabLst>
                <a:tab pos="723900" algn="l"/>
                <a:tab pos="1447800" algn="l"/>
                <a:tab pos="2171700" algn="l"/>
                <a:tab pos="2895600" algn="l"/>
              </a:tabLst>
              <a:defRPr>
                <a:solidFill>
                  <a:schemeClr val="bg1"/>
                </a:solidFill>
                <a:latin typeface="Arial" charset="0"/>
                <a:cs typeface="Lucida Sans Unicode" charset="0"/>
              </a:defRPr>
            </a:lvl3pPr>
            <a:lvl4pPr eaLnBrk="0">
              <a:tabLst>
                <a:tab pos="723900" algn="l"/>
                <a:tab pos="1447800" algn="l"/>
                <a:tab pos="2171700" algn="l"/>
                <a:tab pos="2895600" algn="l"/>
              </a:tabLst>
              <a:defRPr>
                <a:solidFill>
                  <a:schemeClr val="bg1"/>
                </a:solidFill>
                <a:latin typeface="Arial" charset="0"/>
                <a:cs typeface="Lucida Sans Unicode" charset="0"/>
              </a:defRPr>
            </a:lvl4pPr>
            <a:lvl5pPr eaLnBrk="0">
              <a:tabLst>
                <a:tab pos="723900" algn="l"/>
                <a:tab pos="1447800" algn="l"/>
                <a:tab pos="2171700" algn="l"/>
                <a:tab pos="2895600" algn="l"/>
              </a:tabLst>
              <a:defRPr>
                <a:solidFill>
                  <a:schemeClr val="bg1"/>
                </a:solidFill>
                <a:latin typeface="Arial" charset="0"/>
                <a:cs typeface="Lucida Sans Unicode"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Arial" charset="0"/>
                <a:cs typeface="Lucida Sans Unicode"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Arial" charset="0"/>
                <a:cs typeface="Lucida Sans Unicode"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Arial" charset="0"/>
                <a:cs typeface="Lucida Sans Unicode"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Arial" charset="0"/>
                <a:cs typeface="Lucida Sans Unicode" charset="0"/>
              </a:defRPr>
            </a:lvl9pPr>
          </a:lstStyle>
          <a:p>
            <a:pPr eaLnBrk="1"/>
            <a:fld id="{739335A6-F3D5-4956-BA28-6BBAACC6A825}" type="slidenum">
              <a:rPr lang="cs-CZ">
                <a:solidFill>
                  <a:srgbClr val="000000"/>
                </a:solidFill>
                <a:latin typeface="Times New Roman" pitchFamily="16" charset="0"/>
              </a:rPr>
              <a:pPr eaLnBrk="1"/>
              <a:t>35</a:t>
            </a:fld>
            <a:endParaRPr lang="cs-CZ">
              <a:solidFill>
                <a:srgbClr val="000000"/>
              </a:solidFill>
              <a:latin typeface="Times New Roman" pitchFamily="16" charset="0"/>
            </a:endParaRPr>
          </a:p>
        </p:txBody>
      </p:sp>
      <p:sp>
        <p:nvSpPr>
          <p:cNvPr id="81923" name="Rectangle 1"/>
          <p:cNvSpPr txBox="1">
            <a:spLocks noGrp="1" noRot="1" noChangeAspect="1" noChangeArrowheads="1" noTextEdit="1"/>
          </p:cNvSpPr>
          <p:nvPr>
            <p:ph type="sldImg"/>
          </p:nvPr>
        </p:nvSpPr>
        <p:spPr>
          <a:xfrm>
            <a:off x="1106488" y="815975"/>
            <a:ext cx="5351462" cy="401478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1924" name="Rectangle 2"/>
          <p:cNvSpPr txBox="1">
            <a:spLocks noGrp="1" noChangeArrowheads="1"/>
          </p:cNvSpPr>
          <p:nvPr>
            <p:ph type="body" idx="1"/>
          </p:nvPr>
        </p:nvSpPr>
        <p:spPr>
          <a:xfrm>
            <a:off x="756180" y="5088992"/>
            <a:ext cx="6052615" cy="4821734"/>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r>
              <a:rPr lang="cs-CZ" sz="1200" b="1" kern="1200" dirty="0">
                <a:solidFill>
                  <a:schemeClr val="tx1"/>
                </a:solidFill>
                <a:effectLst/>
                <a:latin typeface="+mn-lt"/>
                <a:ea typeface="+mn-ea"/>
                <a:cs typeface="+mn-cs"/>
              </a:rPr>
              <a:t>Skupina B</a:t>
            </a:r>
            <a:r>
              <a:rPr lang="cs-CZ" sz="1200" kern="1200" dirty="0">
                <a:solidFill>
                  <a:schemeClr val="tx1"/>
                </a:solidFill>
                <a:effectLst/>
                <a:latin typeface="+mn-lt"/>
                <a:ea typeface="+mn-ea"/>
                <a:cs typeface="+mn-cs"/>
              </a:rPr>
              <a:t> představuje hlavní oblast aktivity běžných nákupců, protože jiné funkce (části) podniku do ní v zásadě zasahují pouze omezeně. Tato skupina obsahuje nákupy podle plánu nákupu, nákupy související s údržbou běžného provozu podniku atp.  </a:t>
            </a:r>
            <a:endParaRPr lang="cs-CZ" sz="1050" kern="1200" dirty="0">
              <a:solidFill>
                <a:schemeClr val="tx1"/>
              </a:solidFill>
              <a:effectLst/>
              <a:latin typeface="+mn-lt"/>
              <a:ea typeface="+mn-ea"/>
              <a:cs typeface="+mn-cs"/>
            </a:endParaRPr>
          </a:p>
          <a:p>
            <a:r>
              <a:rPr lang="cs-CZ" sz="1200" kern="1200" dirty="0">
                <a:solidFill>
                  <a:schemeClr val="tx1"/>
                </a:solidFill>
                <a:effectLst/>
                <a:latin typeface="+mn-lt"/>
                <a:ea typeface="+mn-ea"/>
                <a:cs typeface="+mn-cs"/>
              </a:rPr>
              <a:t>Při nákupu produktů skupiny B musí nákupce vyjednat s prodejcem dva druhy podmínek:</a:t>
            </a:r>
            <a:endParaRPr lang="cs-CZ" sz="1050" kern="1200" dirty="0">
              <a:solidFill>
                <a:schemeClr val="tx1"/>
              </a:solidFill>
              <a:effectLst/>
              <a:latin typeface="+mn-lt"/>
              <a:ea typeface="+mn-ea"/>
              <a:cs typeface="+mn-cs"/>
            </a:endParaRPr>
          </a:p>
          <a:p>
            <a:pPr lvl="0"/>
            <a:r>
              <a:rPr lang="cs-CZ" sz="1200" kern="1200" dirty="0">
                <a:solidFill>
                  <a:schemeClr val="tx1"/>
                </a:solidFill>
                <a:effectLst/>
                <a:latin typeface="+mn-lt"/>
                <a:ea typeface="+mn-ea"/>
                <a:cs typeface="+mn-cs"/>
              </a:rPr>
              <a:t>Základní podmínky, které odpovídají přesným specifikacím každé objednávky, to znamená:</a:t>
            </a:r>
            <a:endParaRPr lang="cs-CZ" sz="1050" kern="1200" dirty="0">
              <a:solidFill>
                <a:schemeClr val="tx1"/>
              </a:solidFill>
              <a:effectLst/>
              <a:latin typeface="+mn-lt"/>
              <a:ea typeface="+mn-ea"/>
              <a:cs typeface="+mn-cs"/>
            </a:endParaRPr>
          </a:p>
          <a:p>
            <a:pPr lvl="1"/>
            <a:r>
              <a:rPr lang="cs-CZ" sz="1200" kern="1200" dirty="0">
                <a:solidFill>
                  <a:schemeClr val="tx1"/>
                </a:solidFill>
                <a:effectLst/>
                <a:latin typeface="+mn-lt"/>
                <a:ea typeface="+mn-ea"/>
                <a:cs typeface="+mn-cs"/>
              </a:rPr>
              <a:t>Množství,</a:t>
            </a:r>
            <a:endParaRPr lang="cs-CZ" sz="1050" kern="1200" dirty="0">
              <a:solidFill>
                <a:schemeClr val="tx1"/>
              </a:solidFill>
              <a:effectLst/>
              <a:latin typeface="+mn-lt"/>
              <a:ea typeface="+mn-ea"/>
              <a:cs typeface="+mn-cs"/>
            </a:endParaRPr>
          </a:p>
          <a:p>
            <a:pPr lvl="1"/>
            <a:r>
              <a:rPr lang="cs-CZ" sz="1200" kern="1200" dirty="0">
                <a:solidFill>
                  <a:schemeClr val="tx1"/>
                </a:solidFill>
                <a:effectLst/>
                <a:latin typeface="+mn-lt"/>
                <a:ea typeface="+mn-ea"/>
                <a:cs typeface="+mn-cs"/>
              </a:rPr>
              <a:t>Cena,</a:t>
            </a:r>
            <a:endParaRPr lang="cs-CZ" sz="1050" kern="1200" dirty="0">
              <a:solidFill>
                <a:schemeClr val="tx1"/>
              </a:solidFill>
              <a:effectLst/>
              <a:latin typeface="+mn-lt"/>
              <a:ea typeface="+mn-ea"/>
              <a:cs typeface="+mn-cs"/>
            </a:endParaRPr>
          </a:p>
          <a:p>
            <a:pPr lvl="1"/>
            <a:r>
              <a:rPr lang="cs-CZ" sz="1200" kern="1200" dirty="0">
                <a:solidFill>
                  <a:schemeClr val="tx1"/>
                </a:solidFill>
                <a:effectLst/>
                <a:latin typeface="+mn-lt"/>
                <a:ea typeface="+mn-ea"/>
                <a:cs typeface="+mn-cs"/>
              </a:rPr>
              <a:t>Termíny dodání,</a:t>
            </a:r>
            <a:endParaRPr lang="cs-CZ" sz="1050" kern="1200" dirty="0">
              <a:solidFill>
                <a:schemeClr val="tx1"/>
              </a:solidFill>
              <a:effectLst/>
              <a:latin typeface="+mn-lt"/>
              <a:ea typeface="+mn-ea"/>
              <a:cs typeface="+mn-cs"/>
            </a:endParaRPr>
          </a:p>
          <a:p>
            <a:pPr lvl="1"/>
            <a:r>
              <a:rPr lang="cs-CZ" sz="1200" kern="1200" dirty="0">
                <a:solidFill>
                  <a:schemeClr val="tx1"/>
                </a:solidFill>
                <a:effectLst/>
                <a:latin typeface="+mn-lt"/>
                <a:ea typeface="+mn-ea"/>
                <a:cs typeface="+mn-cs"/>
              </a:rPr>
              <a:t>Podmínky splatnosti,</a:t>
            </a:r>
            <a:endParaRPr lang="cs-CZ" sz="1050" kern="1200" dirty="0">
              <a:solidFill>
                <a:schemeClr val="tx1"/>
              </a:solidFill>
              <a:effectLst/>
              <a:latin typeface="+mn-lt"/>
              <a:ea typeface="+mn-ea"/>
              <a:cs typeface="+mn-cs"/>
            </a:endParaRPr>
          </a:p>
          <a:p>
            <a:pPr lvl="1"/>
            <a:r>
              <a:rPr lang="cs-CZ" sz="1200" kern="1200" dirty="0">
                <a:solidFill>
                  <a:schemeClr val="tx1"/>
                </a:solidFill>
                <a:effectLst/>
                <a:latin typeface="+mn-lt"/>
                <a:ea typeface="+mn-ea"/>
                <a:cs typeface="+mn-cs"/>
              </a:rPr>
              <a:t>Podmínky dodání (dopravní prostředky, místa atp.)</a:t>
            </a:r>
            <a:endParaRPr lang="cs-CZ" sz="1050" kern="1200" dirty="0">
              <a:solidFill>
                <a:schemeClr val="tx1"/>
              </a:solidFill>
              <a:effectLst/>
              <a:latin typeface="+mn-lt"/>
              <a:ea typeface="+mn-ea"/>
              <a:cs typeface="+mn-cs"/>
            </a:endParaRPr>
          </a:p>
          <a:p>
            <a:pPr lvl="1"/>
            <a:r>
              <a:rPr lang="cs-CZ" sz="1200" kern="1200" dirty="0">
                <a:solidFill>
                  <a:schemeClr val="tx1"/>
                </a:solidFill>
                <a:effectLst/>
                <a:latin typeface="+mn-lt"/>
                <a:ea typeface="+mn-ea"/>
                <a:cs typeface="+mn-cs"/>
              </a:rPr>
              <a:t>Opakování atp.</a:t>
            </a:r>
            <a:endParaRPr lang="cs-CZ" sz="1050" kern="1200" dirty="0">
              <a:solidFill>
                <a:schemeClr val="tx1"/>
              </a:solidFill>
              <a:effectLst/>
              <a:latin typeface="+mn-lt"/>
              <a:ea typeface="+mn-ea"/>
              <a:cs typeface="+mn-cs"/>
            </a:endParaRPr>
          </a:p>
          <a:p>
            <a:pPr lvl="0"/>
            <a:r>
              <a:rPr lang="cs-CZ" sz="1200" kern="1200" dirty="0">
                <a:solidFill>
                  <a:schemeClr val="tx1"/>
                </a:solidFill>
                <a:effectLst/>
                <a:latin typeface="+mn-lt"/>
                <a:ea typeface="+mn-ea"/>
                <a:cs typeface="+mn-cs"/>
              </a:rPr>
              <a:t>Vedlejší- dodatkové podmínky, které jsou důležité pro uzavírání dobrých rozhodnutí, takové jako:</a:t>
            </a:r>
            <a:endParaRPr lang="cs-CZ" sz="1050" kern="1200" dirty="0">
              <a:solidFill>
                <a:schemeClr val="tx1"/>
              </a:solidFill>
              <a:effectLst/>
              <a:latin typeface="+mn-lt"/>
              <a:ea typeface="+mn-ea"/>
              <a:cs typeface="+mn-cs"/>
            </a:endParaRPr>
          </a:p>
          <a:p>
            <a:pPr lvl="1"/>
            <a:r>
              <a:rPr lang="cs-CZ" sz="1200" kern="1200" dirty="0">
                <a:solidFill>
                  <a:schemeClr val="tx1"/>
                </a:solidFill>
                <a:effectLst/>
                <a:latin typeface="+mn-lt"/>
                <a:ea typeface="+mn-ea"/>
                <a:cs typeface="+mn-cs"/>
              </a:rPr>
              <a:t>Cenové srážky a jiné slevy (zohledňující např. velikost ceny v závislosti na množství objednaných produktů),</a:t>
            </a:r>
            <a:endParaRPr lang="cs-CZ" sz="1050" kern="1200" dirty="0">
              <a:solidFill>
                <a:schemeClr val="tx1"/>
              </a:solidFill>
              <a:effectLst/>
              <a:latin typeface="+mn-lt"/>
              <a:ea typeface="+mn-ea"/>
              <a:cs typeface="+mn-cs"/>
            </a:endParaRPr>
          </a:p>
          <a:p>
            <a:pPr lvl="1"/>
            <a:r>
              <a:rPr lang="cs-CZ" sz="1200" kern="1200" dirty="0">
                <a:solidFill>
                  <a:schemeClr val="tx1"/>
                </a:solidFill>
                <a:effectLst/>
                <a:latin typeface="+mn-lt"/>
                <a:ea typeface="+mn-ea"/>
                <a:cs typeface="+mn-cs"/>
              </a:rPr>
              <a:t>Systém bonusů a rabatů,</a:t>
            </a:r>
            <a:endParaRPr lang="cs-CZ" sz="1050" kern="1200" dirty="0">
              <a:solidFill>
                <a:schemeClr val="tx1"/>
              </a:solidFill>
              <a:effectLst/>
              <a:latin typeface="+mn-lt"/>
              <a:ea typeface="+mn-ea"/>
              <a:cs typeface="+mn-cs"/>
            </a:endParaRPr>
          </a:p>
          <a:p>
            <a:pPr lvl="1"/>
            <a:r>
              <a:rPr lang="cs-CZ" sz="1200" kern="1200" dirty="0">
                <a:solidFill>
                  <a:schemeClr val="tx1"/>
                </a:solidFill>
                <a:effectLst/>
                <a:latin typeface="+mn-lt"/>
                <a:ea typeface="+mn-ea"/>
                <a:cs typeface="+mn-cs"/>
              </a:rPr>
              <a:t>Skladba cen (jejich struktura): suroviny a materiály, přidaná hodnota (nová hodnota vznikající během výrobního procesu), celkové náklady,</a:t>
            </a:r>
            <a:endParaRPr lang="cs-CZ" sz="1050" kern="1200" dirty="0">
              <a:solidFill>
                <a:schemeClr val="tx1"/>
              </a:solidFill>
              <a:effectLst/>
              <a:latin typeface="+mn-lt"/>
              <a:ea typeface="+mn-ea"/>
              <a:cs typeface="+mn-cs"/>
            </a:endParaRPr>
          </a:p>
          <a:p>
            <a:pPr lvl="1"/>
            <a:r>
              <a:rPr lang="cs-CZ" sz="1200" kern="1200" dirty="0">
                <a:solidFill>
                  <a:schemeClr val="tx1"/>
                </a:solidFill>
                <a:effectLst/>
                <a:latin typeface="+mn-lt"/>
                <a:ea typeface="+mn-ea"/>
                <a:cs typeface="+mn-cs"/>
              </a:rPr>
              <a:t>Způsoby cenových změn (v případě, kdy je nákupce závislý na dodavateli v rámci budoucích dodávek),</a:t>
            </a:r>
            <a:endParaRPr lang="cs-CZ" sz="1050" kern="1200" dirty="0">
              <a:solidFill>
                <a:schemeClr val="tx1"/>
              </a:solidFill>
              <a:effectLst/>
              <a:latin typeface="+mn-lt"/>
              <a:ea typeface="+mn-ea"/>
              <a:cs typeface="+mn-cs"/>
            </a:endParaRPr>
          </a:p>
          <a:p>
            <a:pPr lvl="1"/>
            <a:r>
              <a:rPr lang="cs-CZ" sz="1200" kern="1200" dirty="0">
                <a:solidFill>
                  <a:schemeClr val="tx1"/>
                </a:solidFill>
                <a:effectLst/>
                <a:latin typeface="+mn-lt"/>
                <a:ea typeface="+mn-ea"/>
                <a:cs typeface="+mn-cs"/>
              </a:rPr>
              <a:t>Prognózy spotřeby,</a:t>
            </a:r>
            <a:endParaRPr lang="cs-CZ" sz="1050" kern="1200" dirty="0">
              <a:solidFill>
                <a:schemeClr val="tx1"/>
              </a:solidFill>
              <a:effectLst/>
              <a:latin typeface="+mn-lt"/>
              <a:ea typeface="+mn-ea"/>
              <a:cs typeface="+mn-cs"/>
            </a:endParaRPr>
          </a:p>
          <a:p>
            <a:pPr lvl="1"/>
            <a:r>
              <a:rPr lang="cs-CZ" sz="1200" kern="1200" dirty="0">
                <a:solidFill>
                  <a:schemeClr val="tx1"/>
                </a:solidFill>
                <a:effectLst/>
                <a:latin typeface="+mn-lt"/>
                <a:ea typeface="+mn-ea"/>
                <a:cs typeface="+mn-cs"/>
              </a:rPr>
              <a:t>Systém objednávání dodávek..</a:t>
            </a:r>
            <a:endParaRPr lang="cs-CZ" sz="1050" kern="1200" dirty="0">
              <a:solidFill>
                <a:schemeClr val="tx1"/>
              </a:solidFill>
              <a:effectLst/>
              <a:latin typeface="+mn-lt"/>
              <a:ea typeface="+mn-ea"/>
              <a:cs typeface="+mn-cs"/>
            </a:endParaRPr>
          </a:p>
          <a:p>
            <a:endParaRPr lang="cs-CZ" dirty="0"/>
          </a:p>
          <a:p>
            <a:endParaRPr lang="cs-CZ" dirty="0"/>
          </a:p>
        </p:txBody>
      </p:sp>
    </p:spTree>
    <p:extLst>
      <p:ext uri="{BB962C8B-B14F-4D97-AF65-F5344CB8AC3E}">
        <p14:creationId xmlns:p14="http://schemas.microsoft.com/office/powerpoint/2010/main" val="178145543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2946" name="Rectangle 7"/>
          <p:cNvSpPr>
            <a:spLocks noGrp="1" noChangeArrowheads="1"/>
          </p:cNvSpPr>
          <p:nvPr>
            <p:ph type="sldNum" sz="quarter"/>
          </p:nvPr>
        </p:nvSpPr>
        <p:spPr>
          <a:noFill/>
        </p:spPr>
        <p:txBody>
          <a:bodyPr/>
          <a:lstStyle>
            <a:lvl1pPr eaLnBrk="0">
              <a:tabLst>
                <a:tab pos="723900" algn="l"/>
                <a:tab pos="1447800" algn="l"/>
                <a:tab pos="2171700" algn="l"/>
                <a:tab pos="2895600" algn="l"/>
              </a:tabLst>
              <a:defRPr>
                <a:solidFill>
                  <a:schemeClr val="bg1"/>
                </a:solidFill>
                <a:latin typeface="Arial" charset="0"/>
                <a:cs typeface="Lucida Sans Unicode" charset="0"/>
              </a:defRPr>
            </a:lvl1pPr>
            <a:lvl2pPr eaLnBrk="0">
              <a:tabLst>
                <a:tab pos="723900" algn="l"/>
                <a:tab pos="1447800" algn="l"/>
                <a:tab pos="2171700" algn="l"/>
                <a:tab pos="2895600" algn="l"/>
              </a:tabLst>
              <a:defRPr>
                <a:solidFill>
                  <a:schemeClr val="bg1"/>
                </a:solidFill>
                <a:latin typeface="Arial" charset="0"/>
                <a:cs typeface="Lucida Sans Unicode" charset="0"/>
              </a:defRPr>
            </a:lvl2pPr>
            <a:lvl3pPr eaLnBrk="0">
              <a:tabLst>
                <a:tab pos="723900" algn="l"/>
                <a:tab pos="1447800" algn="l"/>
                <a:tab pos="2171700" algn="l"/>
                <a:tab pos="2895600" algn="l"/>
              </a:tabLst>
              <a:defRPr>
                <a:solidFill>
                  <a:schemeClr val="bg1"/>
                </a:solidFill>
                <a:latin typeface="Arial" charset="0"/>
                <a:cs typeface="Lucida Sans Unicode" charset="0"/>
              </a:defRPr>
            </a:lvl3pPr>
            <a:lvl4pPr eaLnBrk="0">
              <a:tabLst>
                <a:tab pos="723900" algn="l"/>
                <a:tab pos="1447800" algn="l"/>
                <a:tab pos="2171700" algn="l"/>
                <a:tab pos="2895600" algn="l"/>
              </a:tabLst>
              <a:defRPr>
                <a:solidFill>
                  <a:schemeClr val="bg1"/>
                </a:solidFill>
                <a:latin typeface="Arial" charset="0"/>
                <a:cs typeface="Lucida Sans Unicode" charset="0"/>
              </a:defRPr>
            </a:lvl4pPr>
            <a:lvl5pPr eaLnBrk="0">
              <a:tabLst>
                <a:tab pos="723900" algn="l"/>
                <a:tab pos="1447800" algn="l"/>
                <a:tab pos="2171700" algn="l"/>
                <a:tab pos="2895600" algn="l"/>
              </a:tabLst>
              <a:defRPr>
                <a:solidFill>
                  <a:schemeClr val="bg1"/>
                </a:solidFill>
                <a:latin typeface="Arial" charset="0"/>
                <a:cs typeface="Lucida Sans Unicode"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Arial" charset="0"/>
                <a:cs typeface="Lucida Sans Unicode"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Arial" charset="0"/>
                <a:cs typeface="Lucida Sans Unicode"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Arial" charset="0"/>
                <a:cs typeface="Lucida Sans Unicode"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Arial" charset="0"/>
                <a:cs typeface="Lucida Sans Unicode" charset="0"/>
              </a:defRPr>
            </a:lvl9pPr>
          </a:lstStyle>
          <a:p>
            <a:pPr eaLnBrk="1"/>
            <a:fld id="{754A83F3-F9E8-4CD2-BD49-6D7A8777A614}" type="slidenum">
              <a:rPr lang="cs-CZ">
                <a:solidFill>
                  <a:srgbClr val="000000"/>
                </a:solidFill>
                <a:latin typeface="Times New Roman" pitchFamily="16" charset="0"/>
              </a:rPr>
              <a:pPr eaLnBrk="1"/>
              <a:t>36</a:t>
            </a:fld>
            <a:endParaRPr lang="cs-CZ">
              <a:solidFill>
                <a:srgbClr val="000000"/>
              </a:solidFill>
              <a:latin typeface="Times New Roman" pitchFamily="16" charset="0"/>
            </a:endParaRPr>
          </a:p>
        </p:txBody>
      </p:sp>
      <p:sp>
        <p:nvSpPr>
          <p:cNvPr id="82947" name="Rectangle 1"/>
          <p:cNvSpPr txBox="1">
            <a:spLocks noGrp="1" noRot="1" noChangeAspect="1" noChangeArrowheads="1" noTextEdit="1"/>
          </p:cNvSpPr>
          <p:nvPr>
            <p:ph type="sldImg"/>
          </p:nvPr>
        </p:nvSpPr>
        <p:spPr>
          <a:xfrm>
            <a:off x="1106488" y="815975"/>
            <a:ext cx="5351462" cy="401478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2948" name="Rectangle 2"/>
          <p:cNvSpPr txBox="1">
            <a:spLocks noGrp="1" noChangeArrowheads="1"/>
          </p:cNvSpPr>
          <p:nvPr>
            <p:ph type="body" idx="1"/>
          </p:nvPr>
        </p:nvSpPr>
        <p:spPr>
          <a:xfrm>
            <a:off x="756180" y="5088992"/>
            <a:ext cx="6052615" cy="4821734"/>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r>
              <a:rPr lang="cs-CZ" sz="1200" kern="1200" dirty="0">
                <a:solidFill>
                  <a:schemeClr val="tx1"/>
                </a:solidFill>
                <a:effectLst/>
                <a:latin typeface="+mn-lt"/>
                <a:ea typeface="+mn-ea"/>
                <a:cs typeface="+mn-cs"/>
              </a:rPr>
              <a:t>Finanční význam nákupu </a:t>
            </a:r>
            <a:r>
              <a:rPr lang="cs-CZ" sz="1200" b="1" kern="1200" dirty="0">
                <a:solidFill>
                  <a:schemeClr val="tx1"/>
                </a:solidFill>
                <a:effectLst/>
                <a:latin typeface="+mn-lt"/>
                <a:ea typeface="+mn-ea"/>
                <a:cs typeface="+mn-cs"/>
              </a:rPr>
              <a:t>skupiny C</a:t>
            </a:r>
            <a:r>
              <a:rPr lang="cs-CZ" sz="1200" kern="1200" dirty="0">
                <a:solidFill>
                  <a:schemeClr val="tx1"/>
                </a:solidFill>
                <a:effectLst/>
                <a:latin typeface="+mn-lt"/>
                <a:ea typeface="+mn-ea"/>
                <a:cs typeface="+mn-cs"/>
              </a:rPr>
              <a:t> se spojuje s podmínkami týkajícími se služeb, jakosti, termínů dodání, garance atd. </a:t>
            </a:r>
          </a:p>
          <a:p>
            <a:r>
              <a:rPr lang="cs-CZ" sz="1200" kern="1200" dirty="0">
                <a:solidFill>
                  <a:schemeClr val="tx1"/>
                </a:solidFill>
                <a:effectLst/>
                <a:latin typeface="+mn-lt"/>
                <a:ea typeface="+mn-ea"/>
                <a:cs typeface="+mn-cs"/>
              </a:rPr>
              <a:t>Pro optimalizaci stavu zásob je nutno minimalizovat náklady na pořízení i na udržování zásob</a:t>
            </a:r>
            <a:r>
              <a:rPr lang="cs-CZ" dirty="0">
                <a:effectLst/>
              </a:rPr>
              <a:t> </a:t>
            </a:r>
            <a:r>
              <a:rPr lang="cs-CZ" sz="1200" kern="1200" dirty="0">
                <a:solidFill>
                  <a:schemeClr val="tx1"/>
                </a:solidFill>
                <a:effectLst/>
                <a:latin typeface="+mn-lt"/>
                <a:ea typeface="+mn-ea"/>
                <a:cs typeface="+mn-cs"/>
              </a:rPr>
              <a:t> </a:t>
            </a:r>
          </a:p>
        </p:txBody>
      </p:sp>
    </p:spTree>
    <p:extLst>
      <p:ext uri="{BB962C8B-B14F-4D97-AF65-F5344CB8AC3E}">
        <p14:creationId xmlns:p14="http://schemas.microsoft.com/office/powerpoint/2010/main" val="253472830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3970" name="Rectangle 7"/>
          <p:cNvSpPr>
            <a:spLocks noGrp="1" noChangeArrowheads="1"/>
          </p:cNvSpPr>
          <p:nvPr>
            <p:ph type="sldNum" sz="quarter"/>
          </p:nvPr>
        </p:nvSpPr>
        <p:spPr>
          <a:noFill/>
        </p:spPr>
        <p:txBody>
          <a:bodyPr/>
          <a:lstStyle>
            <a:lvl1pPr eaLnBrk="0">
              <a:tabLst>
                <a:tab pos="723900" algn="l"/>
                <a:tab pos="1447800" algn="l"/>
                <a:tab pos="2171700" algn="l"/>
                <a:tab pos="2895600" algn="l"/>
              </a:tabLst>
              <a:defRPr>
                <a:solidFill>
                  <a:schemeClr val="bg1"/>
                </a:solidFill>
                <a:latin typeface="Arial" charset="0"/>
                <a:cs typeface="Lucida Sans Unicode" charset="0"/>
              </a:defRPr>
            </a:lvl1pPr>
            <a:lvl2pPr eaLnBrk="0">
              <a:tabLst>
                <a:tab pos="723900" algn="l"/>
                <a:tab pos="1447800" algn="l"/>
                <a:tab pos="2171700" algn="l"/>
                <a:tab pos="2895600" algn="l"/>
              </a:tabLst>
              <a:defRPr>
                <a:solidFill>
                  <a:schemeClr val="bg1"/>
                </a:solidFill>
                <a:latin typeface="Arial" charset="0"/>
                <a:cs typeface="Lucida Sans Unicode" charset="0"/>
              </a:defRPr>
            </a:lvl2pPr>
            <a:lvl3pPr eaLnBrk="0">
              <a:tabLst>
                <a:tab pos="723900" algn="l"/>
                <a:tab pos="1447800" algn="l"/>
                <a:tab pos="2171700" algn="l"/>
                <a:tab pos="2895600" algn="l"/>
              </a:tabLst>
              <a:defRPr>
                <a:solidFill>
                  <a:schemeClr val="bg1"/>
                </a:solidFill>
                <a:latin typeface="Arial" charset="0"/>
                <a:cs typeface="Lucida Sans Unicode" charset="0"/>
              </a:defRPr>
            </a:lvl3pPr>
            <a:lvl4pPr eaLnBrk="0">
              <a:tabLst>
                <a:tab pos="723900" algn="l"/>
                <a:tab pos="1447800" algn="l"/>
                <a:tab pos="2171700" algn="l"/>
                <a:tab pos="2895600" algn="l"/>
              </a:tabLst>
              <a:defRPr>
                <a:solidFill>
                  <a:schemeClr val="bg1"/>
                </a:solidFill>
                <a:latin typeface="Arial" charset="0"/>
                <a:cs typeface="Lucida Sans Unicode" charset="0"/>
              </a:defRPr>
            </a:lvl4pPr>
            <a:lvl5pPr eaLnBrk="0">
              <a:tabLst>
                <a:tab pos="723900" algn="l"/>
                <a:tab pos="1447800" algn="l"/>
                <a:tab pos="2171700" algn="l"/>
                <a:tab pos="2895600" algn="l"/>
              </a:tabLst>
              <a:defRPr>
                <a:solidFill>
                  <a:schemeClr val="bg1"/>
                </a:solidFill>
                <a:latin typeface="Arial" charset="0"/>
                <a:cs typeface="Lucida Sans Unicode"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Arial" charset="0"/>
                <a:cs typeface="Lucida Sans Unicode"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Arial" charset="0"/>
                <a:cs typeface="Lucida Sans Unicode"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Arial" charset="0"/>
                <a:cs typeface="Lucida Sans Unicode"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Arial" charset="0"/>
                <a:cs typeface="Lucida Sans Unicode" charset="0"/>
              </a:defRPr>
            </a:lvl9pPr>
          </a:lstStyle>
          <a:p>
            <a:pPr eaLnBrk="1"/>
            <a:fld id="{AB13FEE9-5E69-4FDC-98EA-95E74929031A}" type="slidenum">
              <a:rPr lang="cs-CZ">
                <a:solidFill>
                  <a:srgbClr val="000000"/>
                </a:solidFill>
                <a:latin typeface="Times New Roman" pitchFamily="16" charset="0"/>
              </a:rPr>
              <a:pPr eaLnBrk="1"/>
              <a:t>37</a:t>
            </a:fld>
            <a:endParaRPr lang="cs-CZ">
              <a:solidFill>
                <a:srgbClr val="000000"/>
              </a:solidFill>
              <a:latin typeface="Times New Roman" pitchFamily="16" charset="0"/>
            </a:endParaRPr>
          </a:p>
        </p:txBody>
      </p:sp>
      <p:sp>
        <p:nvSpPr>
          <p:cNvPr id="83971" name="Rectangle 1"/>
          <p:cNvSpPr txBox="1">
            <a:spLocks noGrp="1" noRot="1" noChangeAspect="1" noChangeArrowheads="1" noTextEdit="1"/>
          </p:cNvSpPr>
          <p:nvPr>
            <p:ph type="sldImg"/>
          </p:nvPr>
        </p:nvSpPr>
        <p:spPr>
          <a:xfrm>
            <a:off x="1106488" y="815975"/>
            <a:ext cx="5351462" cy="401478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3972" name="Rectangle 2"/>
          <p:cNvSpPr txBox="1">
            <a:spLocks noGrp="1" noChangeArrowheads="1"/>
          </p:cNvSpPr>
          <p:nvPr>
            <p:ph type="body" idx="1"/>
          </p:nvPr>
        </p:nvSpPr>
        <p:spPr>
          <a:xfrm>
            <a:off x="756180" y="5088992"/>
            <a:ext cx="6052615" cy="4821734"/>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p>
        </p:txBody>
      </p:sp>
    </p:spTree>
    <p:extLst>
      <p:ext uri="{BB962C8B-B14F-4D97-AF65-F5344CB8AC3E}">
        <p14:creationId xmlns:p14="http://schemas.microsoft.com/office/powerpoint/2010/main" val="121993883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4994" name="Rectangle 7"/>
          <p:cNvSpPr>
            <a:spLocks noGrp="1" noChangeArrowheads="1"/>
          </p:cNvSpPr>
          <p:nvPr>
            <p:ph type="sldNum" sz="quarter"/>
          </p:nvPr>
        </p:nvSpPr>
        <p:spPr>
          <a:noFill/>
        </p:spPr>
        <p:txBody>
          <a:bodyPr/>
          <a:lstStyle>
            <a:lvl1pPr eaLnBrk="0">
              <a:tabLst>
                <a:tab pos="723900" algn="l"/>
                <a:tab pos="1447800" algn="l"/>
                <a:tab pos="2171700" algn="l"/>
                <a:tab pos="2895600" algn="l"/>
              </a:tabLst>
              <a:defRPr>
                <a:solidFill>
                  <a:schemeClr val="bg1"/>
                </a:solidFill>
                <a:latin typeface="Arial" charset="0"/>
                <a:cs typeface="Lucida Sans Unicode" charset="0"/>
              </a:defRPr>
            </a:lvl1pPr>
            <a:lvl2pPr eaLnBrk="0">
              <a:tabLst>
                <a:tab pos="723900" algn="l"/>
                <a:tab pos="1447800" algn="l"/>
                <a:tab pos="2171700" algn="l"/>
                <a:tab pos="2895600" algn="l"/>
              </a:tabLst>
              <a:defRPr>
                <a:solidFill>
                  <a:schemeClr val="bg1"/>
                </a:solidFill>
                <a:latin typeface="Arial" charset="0"/>
                <a:cs typeface="Lucida Sans Unicode" charset="0"/>
              </a:defRPr>
            </a:lvl2pPr>
            <a:lvl3pPr eaLnBrk="0">
              <a:tabLst>
                <a:tab pos="723900" algn="l"/>
                <a:tab pos="1447800" algn="l"/>
                <a:tab pos="2171700" algn="l"/>
                <a:tab pos="2895600" algn="l"/>
              </a:tabLst>
              <a:defRPr>
                <a:solidFill>
                  <a:schemeClr val="bg1"/>
                </a:solidFill>
                <a:latin typeface="Arial" charset="0"/>
                <a:cs typeface="Lucida Sans Unicode" charset="0"/>
              </a:defRPr>
            </a:lvl3pPr>
            <a:lvl4pPr eaLnBrk="0">
              <a:tabLst>
                <a:tab pos="723900" algn="l"/>
                <a:tab pos="1447800" algn="l"/>
                <a:tab pos="2171700" algn="l"/>
                <a:tab pos="2895600" algn="l"/>
              </a:tabLst>
              <a:defRPr>
                <a:solidFill>
                  <a:schemeClr val="bg1"/>
                </a:solidFill>
                <a:latin typeface="Arial" charset="0"/>
                <a:cs typeface="Lucida Sans Unicode" charset="0"/>
              </a:defRPr>
            </a:lvl4pPr>
            <a:lvl5pPr eaLnBrk="0">
              <a:tabLst>
                <a:tab pos="723900" algn="l"/>
                <a:tab pos="1447800" algn="l"/>
                <a:tab pos="2171700" algn="l"/>
                <a:tab pos="2895600" algn="l"/>
              </a:tabLst>
              <a:defRPr>
                <a:solidFill>
                  <a:schemeClr val="bg1"/>
                </a:solidFill>
                <a:latin typeface="Arial" charset="0"/>
                <a:cs typeface="Lucida Sans Unicode"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Arial" charset="0"/>
                <a:cs typeface="Lucida Sans Unicode"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Arial" charset="0"/>
                <a:cs typeface="Lucida Sans Unicode"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Arial" charset="0"/>
                <a:cs typeface="Lucida Sans Unicode"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Arial" charset="0"/>
                <a:cs typeface="Lucida Sans Unicode" charset="0"/>
              </a:defRPr>
            </a:lvl9pPr>
          </a:lstStyle>
          <a:p>
            <a:pPr eaLnBrk="1"/>
            <a:fld id="{93EF28BE-2AAC-4F90-8BFF-AB2D1902087F}" type="slidenum">
              <a:rPr lang="cs-CZ">
                <a:solidFill>
                  <a:srgbClr val="000000"/>
                </a:solidFill>
                <a:latin typeface="Times New Roman" pitchFamily="16" charset="0"/>
              </a:rPr>
              <a:pPr eaLnBrk="1"/>
              <a:t>38</a:t>
            </a:fld>
            <a:endParaRPr lang="cs-CZ">
              <a:solidFill>
                <a:srgbClr val="000000"/>
              </a:solidFill>
              <a:latin typeface="Times New Roman" pitchFamily="16" charset="0"/>
            </a:endParaRPr>
          </a:p>
        </p:txBody>
      </p:sp>
      <p:sp>
        <p:nvSpPr>
          <p:cNvPr id="84995" name="Rectangle 1"/>
          <p:cNvSpPr txBox="1">
            <a:spLocks noGrp="1" noRot="1" noChangeAspect="1" noChangeArrowheads="1" noTextEdit="1"/>
          </p:cNvSpPr>
          <p:nvPr>
            <p:ph type="sldImg"/>
          </p:nvPr>
        </p:nvSpPr>
        <p:spPr>
          <a:xfrm>
            <a:off x="1106488" y="815975"/>
            <a:ext cx="5351462" cy="401478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4996" name="Rectangle 2"/>
          <p:cNvSpPr txBox="1">
            <a:spLocks noGrp="1" noChangeArrowheads="1"/>
          </p:cNvSpPr>
          <p:nvPr>
            <p:ph type="body" idx="1"/>
          </p:nvPr>
        </p:nvSpPr>
        <p:spPr>
          <a:xfrm>
            <a:off x="756180" y="5088992"/>
            <a:ext cx="6052615" cy="4821734"/>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p>
        </p:txBody>
      </p:sp>
    </p:spTree>
    <p:extLst>
      <p:ext uri="{BB962C8B-B14F-4D97-AF65-F5344CB8AC3E}">
        <p14:creationId xmlns:p14="http://schemas.microsoft.com/office/powerpoint/2010/main" val="36451608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7586" name="Rectangle 7"/>
          <p:cNvSpPr>
            <a:spLocks noGrp="1" noChangeArrowheads="1"/>
          </p:cNvSpPr>
          <p:nvPr>
            <p:ph type="sldNum" sz="quarter"/>
          </p:nvPr>
        </p:nvSpPr>
        <p:spPr>
          <a:noFill/>
        </p:spPr>
        <p:txBody>
          <a:bodyPr/>
          <a:lstStyle>
            <a:lvl1pPr eaLnBrk="0">
              <a:tabLst>
                <a:tab pos="724986" algn="l"/>
                <a:tab pos="1449972" algn="l"/>
                <a:tab pos="2174958" algn="l"/>
                <a:tab pos="2899943" algn="l"/>
              </a:tabLst>
              <a:defRPr>
                <a:solidFill>
                  <a:schemeClr val="bg1"/>
                </a:solidFill>
                <a:latin typeface="Arial" charset="0"/>
                <a:ea typeface="Lucida Sans Unicode" charset="0"/>
                <a:cs typeface="Lucida Sans Unicode" charset="0"/>
              </a:defRPr>
            </a:lvl1pPr>
            <a:lvl2pPr eaLnBrk="0">
              <a:tabLst>
                <a:tab pos="724986" algn="l"/>
                <a:tab pos="1449972" algn="l"/>
                <a:tab pos="2174958" algn="l"/>
                <a:tab pos="2899943" algn="l"/>
              </a:tabLst>
              <a:defRPr>
                <a:solidFill>
                  <a:schemeClr val="bg1"/>
                </a:solidFill>
                <a:latin typeface="Arial" charset="0"/>
                <a:ea typeface="Lucida Sans Unicode" charset="0"/>
                <a:cs typeface="Lucida Sans Unicode" charset="0"/>
              </a:defRPr>
            </a:lvl2pPr>
            <a:lvl3pPr eaLnBrk="0">
              <a:tabLst>
                <a:tab pos="724986" algn="l"/>
                <a:tab pos="1449972" algn="l"/>
                <a:tab pos="2174958" algn="l"/>
                <a:tab pos="2899943" algn="l"/>
              </a:tabLst>
              <a:defRPr>
                <a:solidFill>
                  <a:schemeClr val="bg1"/>
                </a:solidFill>
                <a:latin typeface="Arial" charset="0"/>
                <a:ea typeface="Lucida Sans Unicode" charset="0"/>
                <a:cs typeface="Lucida Sans Unicode" charset="0"/>
              </a:defRPr>
            </a:lvl3pPr>
            <a:lvl4pPr eaLnBrk="0">
              <a:tabLst>
                <a:tab pos="724986" algn="l"/>
                <a:tab pos="1449972" algn="l"/>
                <a:tab pos="2174958" algn="l"/>
                <a:tab pos="2899943" algn="l"/>
              </a:tabLst>
              <a:defRPr>
                <a:solidFill>
                  <a:schemeClr val="bg1"/>
                </a:solidFill>
                <a:latin typeface="Arial" charset="0"/>
                <a:ea typeface="Lucida Sans Unicode" charset="0"/>
                <a:cs typeface="Lucida Sans Unicode" charset="0"/>
              </a:defRPr>
            </a:lvl4pPr>
            <a:lvl5pPr eaLnBrk="0">
              <a:tabLst>
                <a:tab pos="724986" algn="l"/>
                <a:tab pos="1449972" algn="l"/>
                <a:tab pos="2174958" algn="l"/>
                <a:tab pos="2899943" algn="l"/>
              </a:tabLst>
              <a:defRPr>
                <a:solidFill>
                  <a:schemeClr val="bg1"/>
                </a:solidFill>
                <a:latin typeface="Arial" charset="0"/>
                <a:ea typeface="Lucida Sans Unicode" charset="0"/>
                <a:cs typeface="Lucida Sans Unicode" charset="0"/>
              </a:defRPr>
            </a:lvl5pPr>
            <a:lvl6pPr marL="2518372" indent="-228943" defTabSz="449937" eaLnBrk="0" fontAlgn="base" hangingPunct="0">
              <a:lnSpc>
                <a:spcPct val="93000"/>
              </a:lnSpc>
              <a:spcBef>
                <a:spcPct val="0"/>
              </a:spcBef>
              <a:spcAft>
                <a:spcPct val="0"/>
              </a:spcAft>
              <a:buClr>
                <a:srgbClr val="000000"/>
              </a:buClr>
              <a:buSzPct val="100000"/>
              <a:buFont typeface="Times New Roman" pitchFamily="16" charset="0"/>
              <a:tabLst>
                <a:tab pos="724986" algn="l"/>
                <a:tab pos="1449972" algn="l"/>
                <a:tab pos="2174958" algn="l"/>
                <a:tab pos="2899943" algn="l"/>
              </a:tabLst>
              <a:defRPr>
                <a:solidFill>
                  <a:schemeClr val="bg1"/>
                </a:solidFill>
                <a:latin typeface="Arial" charset="0"/>
                <a:ea typeface="Lucida Sans Unicode" charset="0"/>
                <a:cs typeface="Lucida Sans Unicode" charset="0"/>
              </a:defRPr>
            </a:lvl6pPr>
            <a:lvl7pPr marL="2976258" indent="-228943" defTabSz="449937" eaLnBrk="0" fontAlgn="base" hangingPunct="0">
              <a:lnSpc>
                <a:spcPct val="93000"/>
              </a:lnSpc>
              <a:spcBef>
                <a:spcPct val="0"/>
              </a:spcBef>
              <a:spcAft>
                <a:spcPct val="0"/>
              </a:spcAft>
              <a:buClr>
                <a:srgbClr val="000000"/>
              </a:buClr>
              <a:buSzPct val="100000"/>
              <a:buFont typeface="Times New Roman" pitchFamily="16" charset="0"/>
              <a:tabLst>
                <a:tab pos="724986" algn="l"/>
                <a:tab pos="1449972" algn="l"/>
                <a:tab pos="2174958" algn="l"/>
                <a:tab pos="2899943" algn="l"/>
              </a:tabLst>
              <a:defRPr>
                <a:solidFill>
                  <a:schemeClr val="bg1"/>
                </a:solidFill>
                <a:latin typeface="Arial" charset="0"/>
                <a:ea typeface="Lucida Sans Unicode" charset="0"/>
                <a:cs typeface="Lucida Sans Unicode" charset="0"/>
              </a:defRPr>
            </a:lvl7pPr>
            <a:lvl8pPr marL="3434144" indent="-228943" defTabSz="449937" eaLnBrk="0" fontAlgn="base" hangingPunct="0">
              <a:lnSpc>
                <a:spcPct val="93000"/>
              </a:lnSpc>
              <a:spcBef>
                <a:spcPct val="0"/>
              </a:spcBef>
              <a:spcAft>
                <a:spcPct val="0"/>
              </a:spcAft>
              <a:buClr>
                <a:srgbClr val="000000"/>
              </a:buClr>
              <a:buSzPct val="100000"/>
              <a:buFont typeface="Times New Roman" pitchFamily="16" charset="0"/>
              <a:tabLst>
                <a:tab pos="724986" algn="l"/>
                <a:tab pos="1449972" algn="l"/>
                <a:tab pos="2174958" algn="l"/>
                <a:tab pos="2899943" algn="l"/>
              </a:tabLst>
              <a:defRPr>
                <a:solidFill>
                  <a:schemeClr val="bg1"/>
                </a:solidFill>
                <a:latin typeface="Arial" charset="0"/>
                <a:ea typeface="Lucida Sans Unicode" charset="0"/>
                <a:cs typeface="Lucida Sans Unicode" charset="0"/>
              </a:defRPr>
            </a:lvl8pPr>
            <a:lvl9pPr marL="3892029" indent="-228943" defTabSz="449937" eaLnBrk="0" fontAlgn="base" hangingPunct="0">
              <a:lnSpc>
                <a:spcPct val="93000"/>
              </a:lnSpc>
              <a:spcBef>
                <a:spcPct val="0"/>
              </a:spcBef>
              <a:spcAft>
                <a:spcPct val="0"/>
              </a:spcAft>
              <a:buClr>
                <a:srgbClr val="000000"/>
              </a:buClr>
              <a:buSzPct val="100000"/>
              <a:buFont typeface="Times New Roman" pitchFamily="16" charset="0"/>
              <a:tabLst>
                <a:tab pos="724986" algn="l"/>
                <a:tab pos="1449972" algn="l"/>
                <a:tab pos="2174958" algn="l"/>
                <a:tab pos="2899943" algn="l"/>
              </a:tabLst>
              <a:defRPr>
                <a:solidFill>
                  <a:schemeClr val="bg1"/>
                </a:solidFill>
                <a:latin typeface="Arial" charset="0"/>
                <a:ea typeface="Lucida Sans Unicode" charset="0"/>
                <a:cs typeface="Lucida Sans Unicode" charset="0"/>
              </a:defRPr>
            </a:lvl9pPr>
          </a:lstStyle>
          <a:p>
            <a:pPr eaLnBrk="1"/>
            <a:fld id="{BC79D520-685A-497C-BA43-D58D1A35904C}" type="slidenum">
              <a:rPr lang="cs-CZ" altLang="cs-CZ" smtClean="0">
                <a:solidFill>
                  <a:srgbClr val="000000"/>
                </a:solidFill>
                <a:latin typeface="Times New Roman" pitchFamily="16" charset="0"/>
              </a:rPr>
              <a:pPr eaLnBrk="1"/>
              <a:t>4</a:t>
            </a:fld>
            <a:endParaRPr lang="cs-CZ" altLang="cs-CZ">
              <a:solidFill>
                <a:srgbClr val="000000"/>
              </a:solidFill>
              <a:latin typeface="Times New Roman" pitchFamily="16" charset="0"/>
            </a:endParaRPr>
          </a:p>
        </p:txBody>
      </p:sp>
      <p:sp>
        <p:nvSpPr>
          <p:cNvPr id="67587" name="Rectangle 1"/>
          <p:cNvSpPr>
            <a:spLocks noGrp="1" noRot="1" noChangeAspect="1" noChangeArrowheads="1" noTextEdit="1"/>
          </p:cNvSpPr>
          <p:nvPr>
            <p:ph type="sldImg"/>
          </p:nvPr>
        </p:nvSpPr>
        <p:spPr>
          <a:xfrm>
            <a:off x="1104900" y="814388"/>
            <a:ext cx="5353050" cy="4016375"/>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7588" name="Rectangle 2"/>
          <p:cNvSpPr>
            <a:spLocks noGrp="1" noChangeArrowheads="1"/>
          </p:cNvSpPr>
          <p:nvPr>
            <p:ph type="body" idx="1"/>
          </p:nvPr>
        </p:nvSpPr>
        <p:spPr>
          <a:xfrm>
            <a:off x="756180" y="5088991"/>
            <a:ext cx="6052615" cy="4821735"/>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Tree>
    <p:extLst>
      <p:ext uri="{BB962C8B-B14F-4D97-AF65-F5344CB8AC3E}">
        <p14:creationId xmlns:p14="http://schemas.microsoft.com/office/powerpoint/2010/main" val="14810722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8610" name="Rectangle 7"/>
          <p:cNvSpPr>
            <a:spLocks noGrp="1" noChangeArrowheads="1"/>
          </p:cNvSpPr>
          <p:nvPr>
            <p:ph type="sldNum" sz="quarter"/>
          </p:nvPr>
        </p:nvSpPr>
        <p:spPr>
          <a:noFill/>
        </p:spPr>
        <p:txBody>
          <a:bodyPr/>
          <a:lstStyle>
            <a:lvl1pPr eaLnBrk="0">
              <a:tabLst>
                <a:tab pos="724986" algn="l"/>
                <a:tab pos="1449972" algn="l"/>
                <a:tab pos="2174958" algn="l"/>
                <a:tab pos="2899943" algn="l"/>
              </a:tabLst>
              <a:defRPr>
                <a:solidFill>
                  <a:schemeClr val="bg1"/>
                </a:solidFill>
                <a:latin typeface="Arial" charset="0"/>
                <a:ea typeface="Lucida Sans Unicode" charset="0"/>
                <a:cs typeface="Lucida Sans Unicode" charset="0"/>
              </a:defRPr>
            </a:lvl1pPr>
            <a:lvl2pPr eaLnBrk="0">
              <a:tabLst>
                <a:tab pos="724986" algn="l"/>
                <a:tab pos="1449972" algn="l"/>
                <a:tab pos="2174958" algn="l"/>
                <a:tab pos="2899943" algn="l"/>
              </a:tabLst>
              <a:defRPr>
                <a:solidFill>
                  <a:schemeClr val="bg1"/>
                </a:solidFill>
                <a:latin typeface="Arial" charset="0"/>
                <a:ea typeface="Lucida Sans Unicode" charset="0"/>
                <a:cs typeface="Lucida Sans Unicode" charset="0"/>
              </a:defRPr>
            </a:lvl2pPr>
            <a:lvl3pPr eaLnBrk="0">
              <a:tabLst>
                <a:tab pos="724986" algn="l"/>
                <a:tab pos="1449972" algn="l"/>
                <a:tab pos="2174958" algn="l"/>
                <a:tab pos="2899943" algn="l"/>
              </a:tabLst>
              <a:defRPr>
                <a:solidFill>
                  <a:schemeClr val="bg1"/>
                </a:solidFill>
                <a:latin typeface="Arial" charset="0"/>
                <a:ea typeface="Lucida Sans Unicode" charset="0"/>
                <a:cs typeface="Lucida Sans Unicode" charset="0"/>
              </a:defRPr>
            </a:lvl3pPr>
            <a:lvl4pPr eaLnBrk="0">
              <a:tabLst>
                <a:tab pos="724986" algn="l"/>
                <a:tab pos="1449972" algn="l"/>
                <a:tab pos="2174958" algn="l"/>
                <a:tab pos="2899943" algn="l"/>
              </a:tabLst>
              <a:defRPr>
                <a:solidFill>
                  <a:schemeClr val="bg1"/>
                </a:solidFill>
                <a:latin typeface="Arial" charset="0"/>
                <a:ea typeface="Lucida Sans Unicode" charset="0"/>
                <a:cs typeface="Lucida Sans Unicode" charset="0"/>
              </a:defRPr>
            </a:lvl4pPr>
            <a:lvl5pPr eaLnBrk="0">
              <a:tabLst>
                <a:tab pos="724986" algn="l"/>
                <a:tab pos="1449972" algn="l"/>
                <a:tab pos="2174958" algn="l"/>
                <a:tab pos="2899943" algn="l"/>
              </a:tabLst>
              <a:defRPr>
                <a:solidFill>
                  <a:schemeClr val="bg1"/>
                </a:solidFill>
                <a:latin typeface="Arial" charset="0"/>
                <a:ea typeface="Lucida Sans Unicode" charset="0"/>
                <a:cs typeface="Lucida Sans Unicode" charset="0"/>
              </a:defRPr>
            </a:lvl5pPr>
            <a:lvl6pPr marL="2518372" indent="-228943" defTabSz="449937" eaLnBrk="0" fontAlgn="base" hangingPunct="0">
              <a:lnSpc>
                <a:spcPct val="93000"/>
              </a:lnSpc>
              <a:spcBef>
                <a:spcPct val="0"/>
              </a:spcBef>
              <a:spcAft>
                <a:spcPct val="0"/>
              </a:spcAft>
              <a:buClr>
                <a:srgbClr val="000000"/>
              </a:buClr>
              <a:buSzPct val="100000"/>
              <a:buFont typeface="Times New Roman" pitchFamily="16" charset="0"/>
              <a:tabLst>
                <a:tab pos="724986" algn="l"/>
                <a:tab pos="1449972" algn="l"/>
                <a:tab pos="2174958" algn="l"/>
                <a:tab pos="2899943" algn="l"/>
              </a:tabLst>
              <a:defRPr>
                <a:solidFill>
                  <a:schemeClr val="bg1"/>
                </a:solidFill>
                <a:latin typeface="Arial" charset="0"/>
                <a:ea typeface="Lucida Sans Unicode" charset="0"/>
                <a:cs typeface="Lucida Sans Unicode" charset="0"/>
              </a:defRPr>
            </a:lvl6pPr>
            <a:lvl7pPr marL="2976258" indent="-228943" defTabSz="449937" eaLnBrk="0" fontAlgn="base" hangingPunct="0">
              <a:lnSpc>
                <a:spcPct val="93000"/>
              </a:lnSpc>
              <a:spcBef>
                <a:spcPct val="0"/>
              </a:spcBef>
              <a:spcAft>
                <a:spcPct val="0"/>
              </a:spcAft>
              <a:buClr>
                <a:srgbClr val="000000"/>
              </a:buClr>
              <a:buSzPct val="100000"/>
              <a:buFont typeface="Times New Roman" pitchFamily="16" charset="0"/>
              <a:tabLst>
                <a:tab pos="724986" algn="l"/>
                <a:tab pos="1449972" algn="l"/>
                <a:tab pos="2174958" algn="l"/>
                <a:tab pos="2899943" algn="l"/>
              </a:tabLst>
              <a:defRPr>
                <a:solidFill>
                  <a:schemeClr val="bg1"/>
                </a:solidFill>
                <a:latin typeface="Arial" charset="0"/>
                <a:ea typeface="Lucida Sans Unicode" charset="0"/>
                <a:cs typeface="Lucida Sans Unicode" charset="0"/>
              </a:defRPr>
            </a:lvl7pPr>
            <a:lvl8pPr marL="3434144" indent="-228943" defTabSz="449937" eaLnBrk="0" fontAlgn="base" hangingPunct="0">
              <a:lnSpc>
                <a:spcPct val="93000"/>
              </a:lnSpc>
              <a:spcBef>
                <a:spcPct val="0"/>
              </a:spcBef>
              <a:spcAft>
                <a:spcPct val="0"/>
              </a:spcAft>
              <a:buClr>
                <a:srgbClr val="000000"/>
              </a:buClr>
              <a:buSzPct val="100000"/>
              <a:buFont typeface="Times New Roman" pitchFamily="16" charset="0"/>
              <a:tabLst>
                <a:tab pos="724986" algn="l"/>
                <a:tab pos="1449972" algn="l"/>
                <a:tab pos="2174958" algn="l"/>
                <a:tab pos="2899943" algn="l"/>
              </a:tabLst>
              <a:defRPr>
                <a:solidFill>
                  <a:schemeClr val="bg1"/>
                </a:solidFill>
                <a:latin typeface="Arial" charset="0"/>
                <a:ea typeface="Lucida Sans Unicode" charset="0"/>
                <a:cs typeface="Lucida Sans Unicode" charset="0"/>
              </a:defRPr>
            </a:lvl8pPr>
            <a:lvl9pPr marL="3892029" indent="-228943" defTabSz="449937" eaLnBrk="0" fontAlgn="base" hangingPunct="0">
              <a:lnSpc>
                <a:spcPct val="93000"/>
              </a:lnSpc>
              <a:spcBef>
                <a:spcPct val="0"/>
              </a:spcBef>
              <a:spcAft>
                <a:spcPct val="0"/>
              </a:spcAft>
              <a:buClr>
                <a:srgbClr val="000000"/>
              </a:buClr>
              <a:buSzPct val="100000"/>
              <a:buFont typeface="Times New Roman" pitchFamily="16" charset="0"/>
              <a:tabLst>
                <a:tab pos="724986" algn="l"/>
                <a:tab pos="1449972" algn="l"/>
                <a:tab pos="2174958" algn="l"/>
                <a:tab pos="2899943" algn="l"/>
              </a:tabLst>
              <a:defRPr>
                <a:solidFill>
                  <a:schemeClr val="bg1"/>
                </a:solidFill>
                <a:latin typeface="Arial" charset="0"/>
                <a:ea typeface="Lucida Sans Unicode" charset="0"/>
                <a:cs typeface="Lucida Sans Unicode" charset="0"/>
              </a:defRPr>
            </a:lvl9pPr>
          </a:lstStyle>
          <a:p>
            <a:pPr eaLnBrk="1"/>
            <a:fld id="{58671B71-1E34-491D-ACE1-FE64C7880417}" type="slidenum">
              <a:rPr lang="cs-CZ" altLang="cs-CZ" smtClean="0">
                <a:solidFill>
                  <a:srgbClr val="000000"/>
                </a:solidFill>
                <a:latin typeface="Times New Roman" pitchFamily="16" charset="0"/>
              </a:rPr>
              <a:pPr eaLnBrk="1"/>
              <a:t>5</a:t>
            </a:fld>
            <a:endParaRPr lang="cs-CZ" altLang="cs-CZ">
              <a:solidFill>
                <a:srgbClr val="000000"/>
              </a:solidFill>
              <a:latin typeface="Times New Roman" pitchFamily="16" charset="0"/>
            </a:endParaRPr>
          </a:p>
        </p:txBody>
      </p:sp>
      <p:sp>
        <p:nvSpPr>
          <p:cNvPr id="68611" name="Rectangle 1"/>
          <p:cNvSpPr>
            <a:spLocks noGrp="1" noRot="1" noChangeAspect="1" noChangeArrowheads="1" noTextEdit="1"/>
          </p:cNvSpPr>
          <p:nvPr>
            <p:ph type="sldImg"/>
          </p:nvPr>
        </p:nvSpPr>
        <p:spPr>
          <a:xfrm>
            <a:off x="1104900" y="814388"/>
            <a:ext cx="5353050" cy="4016375"/>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8612" name="Rectangle 2"/>
          <p:cNvSpPr>
            <a:spLocks noGrp="1" noChangeArrowheads="1"/>
          </p:cNvSpPr>
          <p:nvPr>
            <p:ph type="body" idx="1"/>
          </p:nvPr>
        </p:nvSpPr>
        <p:spPr>
          <a:xfrm>
            <a:off x="756180" y="5088991"/>
            <a:ext cx="6052615" cy="4821735"/>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Tree>
    <p:extLst>
      <p:ext uri="{BB962C8B-B14F-4D97-AF65-F5344CB8AC3E}">
        <p14:creationId xmlns:p14="http://schemas.microsoft.com/office/powerpoint/2010/main" val="29299857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idx="10"/>
          </p:nvPr>
        </p:nvSpPr>
        <p:spPr/>
        <p:txBody>
          <a:bodyPr/>
          <a:lstStyle/>
          <a:p>
            <a:pPr>
              <a:defRPr/>
            </a:pPr>
            <a:fld id="{24D2FC58-40CF-4A5F-BC55-AEE68CF1F9D2}" type="slidenum">
              <a:rPr lang="cs-CZ" smtClean="0"/>
              <a:pPr>
                <a:defRPr/>
              </a:pPr>
              <a:t>6</a:t>
            </a:fld>
            <a:endParaRPr lang="cs-CZ"/>
          </a:p>
        </p:txBody>
      </p:sp>
    </p:spTree>
    <p:extLst>
      <p:ext uri="{BB962C8B-B14F-4D97-AF65-F5344CB8AC3E}">
        <p14:creationId xmlns:p14="http://schemas.microsoft.com/office/powerpoint/2010/main" val="16905132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idx="10"/>
          </p:nvPr>
        </p:nvSpPr>
        <p:spPr/>
        <p:txBody>
          <a:bodyPr/>
          <a:lstStyle/>
          <a:p>
            <a:pPr>
              <a:defRPr/>
            </a:pPr>
            <a:fld id="{24D2FC58-40CF-4A5F-BC55-AEE68CF1F9D2}" type="slidenum">
              <a:rPr lang="cs-CZ" smtClean="0"/>
              <a:pPr>
                <a:defRPr/>
              </a:pPr>
              <a:t>7</a:t>
            </a:fld>
            <a:endParaRPr lang="cs-CZ"/>
          </a:p>
        </p:txBody>
      </p:sp>
    </p:spTree>
    <p:extLst>
      <p:ext uri="{BB962C8B-B14F-4D97-AF65-F5344CB8AC3E}">
        <p14:creationId xmlns:p14="http://schemas.microsoft.com/office/powerpoint/2010/main" val="25022137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Jsou dvě cesty ke zlepšení motivace k lepšímu výkonu:</a:t>
            </a:r>
          </a:p>
          <a:p>
            <a:r>
              <a:rPr lang="cs-CZ" dirty="0"/>
              <a:t>·  Ocenit dodavatele, který podává dobrý výkon tak, aby pokračoval v tomto dobrém</a:t>
            </a:r>
          </a:p>
          <a:p>
            <a:r>
              <a:rPr lang="cs-CZ" dirty="0"/>
              <a:t>výkonu,</a:t>
            </a:r>
          </a:p>
          <a:p>
            <a:r>
              <a:rPr lang="cs-CZ" dirty="0"/>
              <a:t>·  Podniknout nápravné akce u těch dodavatelů, jejichž výkon neodpovídá našim</a:t>
            </a:r>
          </a:p>
          <a:p>
            <a:r>
              <a:rPr lang="cs-CZ" dirty="0"/>
              <a:t>podmínkám.</a:t>
            </a:r>
          </a:p>
          <a:p>
            <a:endParaRPr lang="cs-CZ" dirty="0"/>
          </a:p>
          <a:p>
            <a:r>
              <a:rPr lang="cs-CZ" dirty="0"/>
              <a:t>Ocenit dodavatele není obtížný úkol, přesto to dělá jen velmi málo podniků. Snad si myslí, že</a:t>
            </a:r>
          </a:p>
          <a:p>
            <a:r>
              <a:rPr lang="cs-CZ" dirty="0"/>
              <a:t>to vyžaduje moc práce nebo že je to příliš drahé. Odměna ale může mít podobu označení</a:t>
            </a:r>
          </a:p>
          <a:p>
            <a:r>
              <a:rPr lang="cs-CZ" dirty="0"/>
              <a:t>„podnikový dodavatel roku“, případně toto označení může být udělováno v několika</a:t>
            </a:r>
          </a:p>
          <a:p>
            <a:r>
              <a:rPr lang="cs-CZ" dirty="0"/>
              <a:t>kategoriích. Motivace dodavatelů ještě vzroste, když se dá vědět i ostatním, kdo byl oceněn.</a:t>
            </a:r>
          </a:p>
          <a:p>
            <a:r>
              <a:rPr lang="cs-CZ" dirty="0"/>
              <a:t>Lze použít různé cesty, např. oznámení v tisku, uspořádat pro vyznamenané slavnostní přijetí,</a:t>
            </a:r>
          </a:p>
          <a:p>
            <a:r>
              <a:rPr lang="cs-CZ" dirty="0"/>
              <a:t>předání plaket, které si mohou někde vystavit aj. Dodavatelé potřebují znát, jak jsou dobří.</a:t>
            </a:r>
          </a:p>
          <a:p>
            <a:r>
              <a:rPr lang="cs-CZ" dirty="0"/>
              <a:t>Jestliže se jim usnadní, aby na veřejnosti vynikly tyto jejich silné stránky, odmění se</a:t>
            </a:r>
          </a:p>
          <a:p>
            <a:r>
              <a:rPr lang="cs-CZ" dirty="0"/>
              <a:t>odběratelům dobrým výkonem.</a:t>
            </a:r>
          </a:p>
          <a:p>
            <a:r>
              <a:rPr lang="cs-CZ" b="1" dirty="0"/>
              <a:t>Náprava špatného výkonu</a:t>
            </a:r>
          </a:p>
          <a:p>
            <a:r>
              <a:rPr lang="cs-CZ" dirty="0"/>
              <a:t>Obrácenou stranou než oceňování dobrých dodavatelů je náprava, zlepšení výkonu u</a:t>
            </a:r>
          </a:p>
          <a:p>
            <a:r>
              <a:rPr lang="cs-CZ" dirty="0"/>
              <a:t>špatných dodavatelů. Když dodavatelův výkon přestává být přijatelný, je třeba se</a:t>
            </a:r>
          </a:p>
          <a:p>
            <a:r>
              <a:rPr lang="cs-CZ" dirty="0"/>
              <a:t>s dodavatelem sejít s cílem zlepšit jeho služby. Přitom je vhodné dodržovat některé zásady:</a:t>
            </a:r>
          </a:p>
          <a:p>
            <a:r>
              <a:rPr lang="cs-CZ" dirty="0"/>
              <a:t>·  Naplánovat setkání s dodavatelem co nejdříve, když se jeho výkon začne zhoršovat,</a:t>
            </a:r>
          </a:p>
          <a:p>
            <a:r>
              <a:rPr lang="cs-CZ" dirty="0"/>
              <a:t>nečekat na konec roku. To sníží škody, vyplývající z jeho špatného výkonu.</a:t>
            </a:r>
          </a:p>
          <a:p>
            <a:r>
              <a:rPr lang="cs-CZ" dirty="0"/>
              <a:t>·  Nevytvářet nepřátelskou atmosféru během setkání. Sdělit dodavateli, že je třeba</a:t>
            </a:r>
          </a:p>
          <a:p>
            <a:r>
              <a:rPr lang="cs-CZ" dirty="0"/>
              <a:t>probrat opatření, ze kterých jak on, tak odběratel bude mít užitek.</a:t>
            </a:r>
          </a:p>
          <a:p>
            <a:r>
              <a:rPr lang="cs-CZ" dirty="0"/>
              <a:t>·  Ještě před schůzkou sdělit dodavateli, že bude tázán, proč došlo ke zhoršení jeho</a:t>
            </a:r>
          </a:p>
          <a:p>
            <a:r>
              <a:rPr lang="cs-CZ" dirty="0"/>
              <a:t>výkonu. Je nemožné vyřešit problém, když nejsou známé jeho příčiny. Pokud</a:t>
            </a:r>
          </a:p>
          <a:p>
            <a:r>
              <a:rPr lang="cs-CZ" dirty="0"/>
              <a:t>dodavatel nezačne již před schůzkou přemýšlet o příčinách zhoršení, pak nápravná</a:t>
            </a:r>
          </a:p>
          <a:p>
            <a:r>
              <a:rPr lang="cs-CZ" dirty="0"/>
              <a:t>akce bude zbytečná. Když ale bude vědět, že od něj bude požadováno vysvětlení,</a:t>
            </a:r>
          </a:p>
          <a:p>
            <a:r>
              <a:rPr lang="cs-CZ" dirty="0"/>
              <a:t>pak je dobrá šance, že se problém vyřeší co nejdříve.</a:t>
            </a:r>
          </a:p>
          <a:p>
            <a:r>
              <a:rPr lang="pl-PL" dirty="0"/>
              <a:t>·  Nedovolit, aby schůzka skončila bez:</a:t>
            </a:r>
          </a:p>
          <a:p>
            <a:r>
              <a:rPr lang="cs-CZ" dirty="0"/>
              <a:t>- souhlasu dodavatele o plánovaných akcích, které by vyřešily problém,</a:t>
            </a:r>
          </a:p>
          <a:p>
            <a:r>
              <a:rPr lang="cs-CZ" dirty="0"/>
              <a:t>- stanovení termínů, do kdy bude problém vyřešen,</a:t>
            </a:r>
          </a:p>
          <a:p>
            <a:r>
              <a:rPr lang="cs-CZ" dirty="0"/>
              <a:t>- vzájemného souhlasu o způsobu hodnocení navrhovaného řešení.</a:t>
            </a:r>
          </a:p>
          <a:p>
            <a:r>
              <a:rPr lang="cs-CZ" dirty="0"/>
              <a:t>Jestliže se neuspěje ve své snaze o zlepšení spolupráce, je třeba nahradit špatného dodavatele</a:t>
            </a:r>
          </a:p>
          <a:p>
            <a:r>
              <a:rPr lang="cs-CZ" dirty="0"/>
              <a:t>takovým, který splní očekávání. Ovšem nelze vždy uvažovat tak, že výměnou dodavatele se</a:t>
            </a:r>
          </a:p>
          <a:p>
            <a:r>
              <a:rPr lang="cs-CZ" dirty="0"/>
              <a:t>všechny problémy vyřeší. Může to skončit se stejnými nebo i horšími problémy.</a:t>
            </a:r>
          </a:p>
        </p:txBody>
      </p:sp>
      <p:sp>
        <p:nvSpPr>
          <p:cNvPr id="4" name="Zástupný symbol pro číslo snímku 3"/>
          <p:cNvSpPr>
            <a:spLocks noGrp="1"/>
          </p:cNvSpPr>
          <p:nvPr>
            <p:ph type="sldNum" idx="10"/>
          </p:nvPr>
        </p:nvSpPr>
        <p:spPr/>
        <p:txBody>
          <a:bodyPr/>
          <a:lstStyle/>
          <a:p>
            <a:pPr>
              <a:defRPr/>
            </a:pPr>
            <a:fld id="{24D2FC58-40CF-4A5F-BC55-AEE68CF1F9D2}" type="slidenum">
              <a:rPr lang="cs-CZ" smtClean="0"/>
              <a:pPr>
                <a:defRPr/>
              </a:pPr>
              <a:t>8</a:t>
            </a:fld>
            <a:endParaRPr lang="cs-CZ"/>
          </a:p>
        </p:txBody>
      </p:sp>
    </p:spTree>
    <p:extLst>
      <p:ext uri="{BB962C8B-B14F-4D97-AF65-F5344CB8AC3E}">
        <p14:creationId xmlns:p14="http://schemas.microsoft.com/office/powerpoint/2010/main" val="480624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9634" name="Rectangle 7"/>
          <p:cNvSpPr>
            <a:spLocks noGrp="1" noChangeArrowheads="1"/>
          </p:cNvSpPr>
          <p:nvPr>
            <p:ph type="sldNum" sz="quarter"/>
          </p:nvPr>
        </p:nvSpPr>
        <p:spPr>
          <a:noFill/>
        </p:spPr>
        <p:txBody>
          <a:bodyPr/>
          <a:lstStyle>
            <a:lvl1pPr eaLnBrk="0">
              <a:tabLst>
                <a:tab pos="724986" algn="l"/>
                <a:tab pos="1449972" algn="l"/>
                <a:tab pos="2174958" algn="l"/>
                <a:tab pos="2899943" algn="l"/>
              </a:tabLst>
              <a:defRPr>
                <a:solidFill>
                  <a:schemeClr val="bg1"/>
                </a:solidFill>
                <a:latin typeface="Arial" charset="0"/>
                <a:ea typeface="Lucida Sans Unicode" charset="0"/>
                <a:cs typeface="Lucida Sans Unicode" charset="0"/>
              </a:defRPr>
            </a:lvl1pPr>
            <a:lvl2pPr eaLnBrk="0">
              <a:tabLst>
                <a:tab pos="724986" algn="l"/>
                <a:tab pos="1449972" algn="l"/>
                <a:tab pos="2174958" algn="l"/>
                <a:tab pos="2899943" algn="l"/>
              </a:tabLst>
              <a:defRPr>
                <a:solidFill>
                  <a:schemeClr val="bg1"/>
                </a:solidFill>
                <a:latin typeface="Arial" charset="0"/>
                <a:ea typeface="Lucida Sans Unicode" charset="0"/>
                <a:cs typeface="Lucida Sans Unicode" charset="0"/>
              </a:defRPr>
            </a:lvl2pPr>
            <a:lvl3pPr eaLnBrk="0">
              <a:tabLst>
                <a:tab pos="724986" algn="l"/>
                <a:tab pos="1449972" algn="l"/>
                <a:tab pos="2174958" algn="l"/>
                <a:tab pos="2899943" algn="l"/>
              </a:tabLst>
              <a:defRPr>
                <a:solidFill>
                  <a:schemeClr val="bg1"/>
                </a:solidFill>
                <a:latin typeface="Arial" charset="0"/>
                <a:ea typeface="Lucida Sans Unicode" charset="0"/>
                <a:cs typeface="Lucida Sans Unicode" charset="0"/>
              </a:defRPr>
            </a:lvl3pPr>
            <a:lvl4pPr eaLnBrk="0">
              <a:tabLst>
                <a:tab pos="724986" algn="l"/>
                <a:tab pos="1449972" algn="l"/>
                <a:tab pos="2174958" algn="l"/>
                <a:tab pos="2899943" algn="l"/>
              </a:tabLst>
              <a:defRPr>
                <a:solidFill>
                  <a:schemeClr val="bg1"/>
                </a:solidFill>
                <a:latin typeface="Arial" charset="0"/>
                <a:ea typeface="Lucida Sans Unicode" charset="0"/>
                <a:cs typeface="Lucida Sans Unicode" charset="0"/>
              </a:defRPr>
            </a:lvl4pPr>
            <a:lvl5pPr eaLnBrk="0">
              <a:tabLst>
                <a:tab pos="724986" algn="l"/>
                <a:tab pos="1449972" algn="l"/>
                <a:tab pos="2174958" algn="l"/>
                <a:tab pos="2899943" algn="l"/>
              </a:tabLst>
              <a:defRPr>
                <a:solidFill>
                  <a:schemeClr val="bg1"/>
                </a:solidFill>
                <a:latin typeface="Arial" charset="0"/>
                <a:ea typeface="Lucida Sans Unicode" charset="0"/>
                <a:cs typeface="Lucida Sans Unicode" charset="0"/>
              </a:defRPr>
            </a:lvl5pPr>
            <a:lvl6pPr marL="2518372" indent="-228943" defTabSz="449937" eaLnBrk="0" fontAlgn="base" hangingPunct="0">
              <a:lnSpc>
                <a:spcPct val="93000"/>
              </a:lnSpc>
              <a:spcBef>
                <a:spcPct val="0"/>
              </a:spcBef>
              <a:spcAft>
                <a:spcPct val="0"/>
              </a:spcAft>
              <a:buClr>
                <a:srgbClr val="000000"/>
              </a:buClr>
              <a:buSzPct val="100000"/>
              <a:buFont typeface="Times New Roman" pitchFamily="16" charset="0"/>
              <a:tabLst>
                <a:tab pos="724986" algn="l"/>
                <a:tab pos="1449972" algn="l"/>
                <a:tab pos="2174958" algn="l"/>
                <a:tab pos="2899943" algn="l"/>
              </a:tabLst>
              <a:defRPr>
                <a:solidFill>
                  <a:schemeClr val="bg1"/>
                </a:solidFill>
                <a:latin typeface="Arial" charset="0"/>
                <a:ea typeface="Lucida Sans Unicode" charset="0"/>
                <a:cs typeface="Lucida Sans Unicode" charset="0"/>
              </a:defRPr>
            </a:lvl6pPr>
            <a:lvl7pPr marL="2976258" indent="-228943" defTabSz="449937" eaLnBrk="0" fontAlgn="base" hangingPunct="0">
              <a:lnSpc>
                <a:spcPct val="93000"/>
              </a:lnSpc>
              <a:spcBef>
                <a:spcPct val="0"/>
              </a:spcBef>
              <a:spcAft>
                <a:spcPct val="0"/>
              </a:spcAft>
              <a:buClr>
                <a:srgbClr val="000000"/>
              </a:buClr>
              <a:buSzPct val="100000"/>
              <a:buFont typeface="Times New Roman" pitchFamily="16" charset="0"/>
              <a:tabLst>
                <a:tab pos="724986" algn="l"/>
                <a:tab pos="1449972" algn="l"/>
                <a:tab pos="2174958" algn="l"/>
                <a:tab pos="2899943" algn="l"/>
              </a:tabLst>
              <a:defRPr>
                <a:solidFill>
                  <a:schemeClr val="bg1"/>
                </a:solidFill>
                <a:latin typeface="Arial" charset="0"/>
                <a:ea typeface="Lucida Sans Unicode" charset="0"/>
                <a:cs typeface="Lucida Sans Unicode" charset="0"/>
              </a:defRPr>
            </a:lvl7pPr>
            <a:lvl8pPr marL="3434144" indent="-228943" defTabSz="449937" eaLnBrk="0" fontAlgn="base" hangingPunct="0">
              <a:lnSpc>
                <a:spcPct val="93000"/>
              </a:lnSpc>
              <a:spcBef>
                <a:spcPct val="0"/>
              </a:spcBef>
              <a:spcAft>
                <a:spcPct val="0"/>
              </a:spcAft>
              <a:buClr>
                <a:srgbClr val="000000"/>
              </a:buClr>
              <a:buSzPct val="100000"/>
              <a:buFont typeface="Times New Roman" pitchFamily="16" charset="0"/>
              <a:tabLst>
                <a:tab pos="724986" algn="l"/>
                <a:tab pos="1449972" algn="l"/>
                <a:tab pos="2174958" algn="l"/>
                <a:tab pos="2899943" algn="l"/>
              </a:tabLst>
              <a:defRPr>
                <a:solidFill>
                  <a:schemeClr val="bg1"/>
                </a:solidFill>
                <a:latin typeface="Arial" charset="0"/>
                <a:ea typeface="Lucida Sans Unicode" charset="0"/>
                <a:cs typeface="Lucida Sans Unicode" charset="0"/>
              </a:defRPr>
            </a:lvl8pPr>
            <a:lvl9pPr marL="3892029" indent="-228943" defTabSz="449937" eaLnBrk="0" fontAlgn="base" hangingPunct="0">
              <a:lnSpc>
                <a:spcPct val="93000"/>
              </a:lnSpc>
              <a:spcBef>
                <a:spcPct val="0"/>
              </a:spcBef>
              <a:spcAft>
                <a:spcPct val="0"/>
              </a:spcAft>
              <a:buClr>
                <a:srgbClr val="000000"/>
              </a:buClr>
              <a:buSzPct val="100000"/>
              <a:buFont typeface="Times New Roman" pitchFamily="16" charset="0"/>
              <a:tabLst>
                <a:tab pos="724986" algn="l"/>
                <a:tab pos="1449972" algn="l"/>
                <a:tab pos="2174958" algn="l"/>
                <a:tab pos="2899943" algn="l"/>
              </a:tabLst>
              <a:defRPr>
                <a:solidFill>
                  <a:schemeClr val="bg1"/>
                </a:solidFill>
                <a:latin typeface="Arial" charset="0"/>
                <a:ea typeface="Lucida Sans Unicode" charset="0"/>
                <a:cs typeface="Lucida Sans Unicode" charset="0"/>
              </a:defRPr>
            </a:lvl9pPr>
          </a:lstStyle>
          <a:p>
            <a:pPr eaLnBrk="1"/>
            <a:fld id="{0B010718-4D8A-446C-B782-DC94F94C3C9F}" type="slidenum">
              <a:rPr lang="cs-CZ" altLang="cs-CZ" smtClean="0">
                <a:solidFill>
                  <a:srgbClr val="000000"/>
                </a:solidFill>
                <a:latin typeface="Times New Roman" pitchFamily="16" charset="0"/>
              </a:rPr>
              <a:pPr eaLnBrk="1"/>
              <a:t>9</a:t>
            </a:fld>
            <a:endParaRPr lang="cs-CZ" altLang="cs-CZ">
              <a:solidFill>
                <a:srgbClr val="000000"/>
              </a:solidFill>
              <a:latin typeface="Times New Roman" pitchFamily="16" charset="0"/>
            </a:endParaRPr>
          </a:p>
        </p:txBody>
      </p:sp>
      <p:sp>
        <p:nvSpPr>
          <p:cNvPr id="69635" name="Rectangle 1"/>
          <p:cNvSpPr>
            <a:spLocks noGrp="1" noRot="1" noChangeAspect="1" noChangeArrowheads="1" noTextEdit="1"/>
          </p:cNvSpPr>
          <p:nvPr>
            <p:ph type="sldImg"/>
          </p:nvPr>
        </p:nvSpPr>
        <p:spPr>
          <a:xfrm>
            <a:off x="1104900" y="814388"/>
            <a:ext cx="5353050" cy="4016375"/>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9636" name="Rectangle 2"/>
          <p:cNvSpPr>
            <a:spLocks noGrp="1" noChangeArrowheads="1"/>
          </p:cNvSpPr>
          <p:nvPr>
            <p:ph type="body" idx="1"/>
          </p:nvPr>
        </p:nvSpPr>
        <p:spPr>
          <a:xfrm>
            <a:off x="756180" y="5088991"/>
            <a:ext cx="6052615" cy="4821735"/>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Tree>
    <p:extLst>
      <p:ext uri="{BB962C8B-B14F-4D97-AF65-F5344CB8AC3E}">
        <p14:creationId xmlns:p14="http://schemas.microsoft.com/office/powerpoint/2010/main" val="5146604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cs-CZ"/>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Click to edit Master subtitle style</a:t>
            </a:r>
            <a:endParaRPr lang="en-US"/>
          </a:p>
        </p:txBody>
      </p:sp>
      <p:sp>
        <p:nvSpPr>
          <p:cNvPr id="4" name="Date Placeholder 3"/>
          <p:cNvSpPr>
            <a:spLocks noGrp="1"/>
          </p:cNvSpPr>
          <p:nvPr>
            <p:ph type="dt" sz="half" idx="10"/>
          </p:nvPr>
        </p:nvSpPr>
        <p:spPr/>
        <p:txBody>
          <a:bodyPr/>
          <a:lstStyle/>
          <a:p>
            <a:pPr>
              <a:defRPr/>
            </a:pPr>
            <a:r>
              <a:rPr lang="cs-CZ"/>
              <a:t>1.3.2013</a:t>
            </a:r>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4989B72F-BF2F-4FCB-BC3B-F78E00E7B228}" type="slidenum">
              <a:rPr lang="cs-CZ" smtClean="0"/>
              <a:pPr>
                <a:defRPr/>
              </a:pPr>
              <a:t>‹#›</a:t>
            </a:fld>
            <a:endParaRPr lang="cs-CZ"/>
          </a:p>
        </p:txBody>
      </p:sp>
    </p:spTree>
    <p:extLst>
      <p:ext uri="{BB962C8B-B14F-4D97-AF65-F5344CB8AC3E}">
        <p14:creationId xmlns:p14="http://schemas.microsoft.com/office/powerpoint/2010/main" val="3223724328"/>
      </p:ext>
    </p:extLst>
  </p:cSld>
  <p:clrMapOvr>
    <a:masterClrMapping/>
  </p:clrMapOvr>
  <p:hf sldNum="0" hdr="0" ftr="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Date Placeholder 3"/>
          <p:cNvSpPr>
            <a:spLocks noGrp="1"/>
          </p:cNvSpPr>
          <p:nvPr>
            <p:ph type="dt" sz="half" idx="10"/>
          </p:nvPr>
        </p:nvSpPr>
        <p:spPr/>
        <p:txBody>
          <a:bodyPr/>
          <a:lstStyle/>
          <a:p>
            <a:pPr>
              <a:defRPr/>
            </a:pPr>
            <a:r>
              <a:rPr lang="cs-CZ"/>
              <a:t>1.3.2013</a:t>
            </a:r>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4989B72F-BF2F-4FCB-BC3B-F78E00E7B228}" type="slidenum">
              <a:rPr lang="cs-CZ" smtClean="0"/>
              <a:pPr>
                <a:defRPr/>
              </a:pPr>
              <a:t>‹#›</a:t>
            </a:fld>
            <a:endParaRPr lang="cs-CZ"/>
          </a:p>
        </p:txBody>
      </p:sp>
    </p:spTree>
    <p:extLst>
      <p:ext uri="{BB962C8B-B14F-4D97-AF65-F5344CB8AC3E}">
        <p14:creationId xmlns:p14="http://schemas.microsoft.com/office/powerpoint/2010/main" val="2909822603"/>
      </p:ext>
    </p:extLst>
  </p:cSld>
  <p:clrMapOvr>
    <a:masterClrMapping/>
  </p:clrMapOvr>
  <p:hf sldNum="0" hdr="0" ftr="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cs-CZ"/>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Date Placeholder 3"/>
          <p:cNvSpPr>
            <a:spLocks noGrp="1"/>
          </p:cNvSpPr>
          <p:nvPr>
            <p:ph type="dt" sz="half" idx="10"/>
          </p:nvPr>
        </p:nvSpPr>
        <p:spPr/>
        <p:txBody>
          <a:bodyPr/>
          <a:lstStyle/>
          <a:p>
            <a:pPr>
              <a:defRPr/>
            </a:pPr>
            <a:r>
              <a:rPr lang="cs-CZ"/>
              <a:t>1.3.2013</a:t>
            </a:r>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4989B72F-BF2F-4FCB-BC3B-F78E00E7B228}" type="slidenum">
              <a:rPr lang="cs-CZ" smtClean="0"/>
              <a:pPr>
                <a:defRPr/>
              </a:pPr>
              <a:t>‹#›</a:t>
            </a:fld>
            <a:endParaRPr lang="cs-CZ"/>
          </a:p>
        </p:txBody>
      </p:sp>
    </p:spTree>
    <p:extLst>
      <p:ext uri="{BB962C8B-B14F-4D97-AF65-F5344CB8AC3E}">
        <p14:creationId xmlns:p14="http://schemas.microsoft.com/office/powerpoint/2010/main" val="3638058672"/>
      </p:ext>
    </p:extLst>
  </p:cSld>
  <p:clrMapOvr>
    <a:masterClrMapping/>
  </p:clrMapOvr>
  <p:hf sldNum="0" hdr="0" ftr="0"/>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Vlastní rozlože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zápatí 2"/>
          <p:cNvSpPr>
            <a:spLocks noGrp="1"/>
          </p:cNvSpPr>
          <p:nvPr>
            <p:ph type="ftr" sz="quarter" idx="10"/>
          </p:nvPr>
        </p:nvSpPr>
        <p:spPr/>
        <p:txBody>
          <a:bodyPr/>
          <a:lstStyle/>
          <a:p>
            <a:pPr>
              <a:defRPr/>
            </a:pPr>
            <a:endParaRPr lang="en-US"/>
          </a:p>
        </p:txBody>
      </p:sp>
      <p:sp>
        <p:nvSpPr>
          <p:cNvPr id="4" name="Zástupný symbol pro číslo snímku 3"/>
          <p:cNvSpPr>
            <a:spLocks noGrp="1"/>
          </p:cNvSpPr>
          <p:nvPr>
            <p:ph type="sldNum" sz="quarter" idx="11"/>
          </p:nvPr>
        </p:nvSpPr>
        <p:spPr/>
        <p:txBody>
          <a:bodyPr/>
          <a:lstStyle/>
          <a:p>
            <a:pPr>
              <a:defRPr/>
            </a:pPr>
            <a:fld id="{4989B72F-BF2F-4FCB-BC3B-F78E00E7B228}" type="slidenum">
              <a:rPr lang="cs-CZ" smtClean="0"/>
              <a:pPr>
                <a:defRPr/>
              </a:pPr>
              <a:t>‹#›</a:t>
            </a:fld>
            <a:endParaRPr lang="cs-CZ"/>
          </a:p>
        </p:txBody>
      </p:sp>
      <p:sp>
        <p:nvSpPr>
          <p:cNvPr id="5" name="Zástupný symbol pro text 2"/>
          <p:cNvSpPr>
            <a:spLocks noGrp="1"/>
          </p:cNvSpPr>
          <p:nvPr>
            <p:ph idx="1"/>
          </p:nvPr>
        </p:nvSpPr>
        <p:spPr>
          <a:xfrm>
            <a:off x="395536" y="1844824"/>
            <a:ext cx="8615065" cy="4320480"/>
          </a:xfrm>
          <a:prstGeom prst="rect">
            <a:avLst/>
          </a:prstGeom>
        </p:spPr>
        <p:txBody>
          <a:bodyPr vert="horz" lIns="91440" tIns="45720" rIns="91440" bIns="45720" rtlCol="0">
            <a:normAutofit/>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0"/>
          </a:p>
        </p:txBody>
      </p:sp>
    </p:spTree>
    <p:extLst>
      <p:ext uri="{BB962C8B-B14F-4D97-AF65-F5344CB8AC3E}">
        <p14:creationId xmlns:p14="http://schemas.microsoft.com/office/powerpoint/2010/main" val="405913963"/>
      </p:ext>
    </p:extLst>
  </p:cSld>
  <p:clrMapOvr>
    <a:masterClrMapping/>
  </p:clrMapOvr>
  <p:hf sldNum="0" hdr="0" ftr="0"/>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1_Vlastní rozložení">
    <p:spTree>
      <p:nvGrpSpPr>
        <p:cNvPr id="1" name=""/>
        <p:cNvGrpSpPr/>
        <p:nvPr/>
      </p:nvGrpSpPr>
      <p:grpSpPr>
        <a:xfrm>
          <a:off x="0" y="0"/>
          <a:ext cx="0" cy="0"/>
          <a:chOff x="0" y="0"/>
          <a:chExt cx="0" cy="0"/>
        </a:xfrm>
      </p:grpSpPr>
      <p:sp>
        <p:nvSpPr>
          <p:cNvPr id="2" name="Nadpis 1"/>
          <p:cNvSpPr>
            <a:spLocks noGrp="1"/>
          </p:cNvSpPr>
          <p:nvPr>
            <p:ph type="title"/>
          </p:nvPr>
        </p:nvSpPr>
        <p:spPr>
          <a:xfrm>
            <a:off x="685800" y="2130425"/>
            <a:ext cx="7769225" cy="1466850"/>
          </a:xfrm>
        </p:spPr>
        <p:txBody>
          <a:bodyPr/>
          <a:lstStyle/>
          <a:p>
            <a:r>
              <a:rPr lang="cs-CZ"/>
              <a:t>Kliknutím lze upravit styl.</a:t>
            </a:r>
          </a:p>
        </p:txBody>
      </p:sp>
      <p:sp>
        <p:nvSpPr>
          <p:cNvPr id="3" name="Rectangle 2"/>
          <p:cNvSpPr>
            <a:spLocks noGrp="1" noChangeArrowheads="1"/>
          </p:cNvSpPr>
          <p:nvPr>
            <p:ph type="dt" idx="10"/>
          </p:nvPr>
        </p:nvSpPr>
        <p:spPr/>
        <p:txBody>
          <a:bodyPr/>
          <a:lstStyle>
            <a:lvl1pPr>
              <a:defRPr/>
            </a:lvl1pPr>
          </a:lstStyle>
          <a:p>
            <a:pPr>
              <a:defRPr/>
            </a:pPr>
            <a:r>
              <a:rPr lang="cs-CZ"/>
              <a:t>1.3.2013</a:t>
            </a:r>
          </a:p>
        </p:txBody>
      </p:sp>
      <p:sp>
        <p:nvSpPr>
          <p:cNvPr id="4" name="Rectangle 4"/>
          <p:cNvSpPr>
            <a:spLocks noGrp="1" noChangeArrowheads="1"/>
          </p:cNvSpPr>
          <p:nvPr>
            <p:ph type="sldNum" idx="11"/>
          </p:nvPr>
        </p:nvSpPr>
        <p:spPr/>
        <p:txBody>
          <a:bodyPr/>
          <a:lstStyle>
            <a:lvl1pPr>
              <a:defRPr/>
            </a:lvl1pPr>
          </a:lstStyle>
          <a:p>
            <a:pPr>
              <a:defRPr/>
            </a:pPr>
            <a:fld id="{1907089C-2FD2-49F9-AA46-F971F10D6C41}" type="slidenum">
              <a:rPr lang="cs-CZ"/>
              <a:pPr>
                <a:defRPr/>
              </a:pPr>
              <a:t>‹#›</a:t>
            </a:fld>
            <a:endParaRPr lang="cs-CZ"/>
          </a:p>
        </p:txBody>
      </p:sp>
    </p:spTree>
    <p:extLst>
      <p:ext uri="{BB962C8B-B14F-4D97-AF65-F5344CB8AC3E}">
        <p14:creationId xmlns:p14="http://schemas.microsoft.com/office/powerpoint/2010/main" val="36174563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cs-CZ"/>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Click to edit Master subtitle style</a:t>
            </a:r>
            <a:endParaRPr lang="en-US"/>
          </a:p>
        </p:txBody>
      </p:sp>
      <p:sp>
        <p:nvSpPr>
          <p:cNvPr id="4" name="Date Placeholder 3"/>
          <p:cNvSpPr>
            <a:spLocks noGrp="1"/>
          </p:cNvSpPr>
          <p:nvPr>
            <p:ph type="dt" sz="half" idx="10"/>
          </p:nvPr>
        </p:nvSpPr>
        <p:spPr/>
        <p:txBody>
          <a:bodyPr/>
          <a:lstStyle/>
          <a:p>
            <a:pPr>
              <a:defRPr/>
            </a:pPr>
            <a:r>
              <a:rPr lang="cs-CZ"/>
              <a:t>1.3.2013</a:t>
            </a:r>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4989B72F-BF2F-4FCB-BC3B-F78E00E7B228}" type="slidenum">
              <a:rPr lang="cs-CZ" smtClean="0"/>
              <a:pPr>
                <a:defRPr/>
              </a:pPr>
              <a:t>‹#›</a:t>
            </a:fld>
            <a:endParaRPr lang="cs-CZ"/>
          </a:p>
        </p:txBody>
      </p:sp>
    </p:spTree>
    <p:extLst>
      <p:ext uri="{BB962C8B-B14F-4D97-AF65-F5344CB8AC3E}">
        <p14:creationId xmlns:p14="http://schemas.microsoft.com/office/powerpoint/2010/main" val="3223724328"/>
      </p:ext>
    </p:extLst>
  </p:cSld>
  <p:clrMapOvr>
    <a:masterClrMapping/>
  </p:clrMapOvr>
  <p:hf sldNum="0" hdr="0" ftr="0"/>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Click to edit Master title style</a:t>
            </a:r>
            <a:endParaRPr lang="en-US"/>
          </a:p>
        </p:txBody>
      </p:sp>
      <p:sp>
        <p:nvSpPr>
          <p:cNvPr id="3" name="Content Placeholder 2"/>
          <p:cNvSpPr>
            <a:spLocks noGrp="1"/>
          </p:cNvSpPr>
          <p:nvPr>
            <p:ph idx="1"/>
          </p:nvPr>
        </p:nvSpPr>
        <p:spPr/>
        <p:txBody>
          <a:body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Date Placeholder 3"/>
          <p:cNvSpPr>
            <a:spLocks noGrp="1"/>
          </p:cNvSpPr>
          <p:nvPr>
            <p:ph type="dt" sz="half" idx="10"/>
          </p:nvPr>
        </p:nvSpPr>
        <p:spPr/>
        <p:txBody>
          <a:bodyPr/>
          <a:lstStyle/>
          <a:p>
            <a:pPr>
              <a:defRPr/>
            </a:pPr>
            <a:r>
              <a:rPr lang="cs-CZ"/>
              <a:t>1.3.2013</a:t>
            </a:r>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4989B72F-BF2F-4FCB-BC3B-F78E00E7B228}" type="slidenum">
              <a:rPr lang="cs-CZ" smtClean="0"/>
              <a:pPr>
                <a:defRPr/>
              </a:pPr>
              <a:t>‹#›</a:t>
            </a:fld>
            <a:endParaRPr lang="cs-CZ"/>
          </a:p>
        </p:txBody>
      </p:sp>
    </p:spTree>
    <p:extLst>
      <p:ext uri="{BB962C8B-B14F-4D97-AF65-F5344CB8AC3E}">
        <p14:creationId xmlns:p14="http://schemas.microsoft.com/office/powerpoint/2010/main" val="1106807726"/>
      </p:ext>
    </p:extLst>
  </p:cSld>
  <p:clrMapOvr>
    <a:masterClrMapping/>
  </p:clrMapOvr>
  <p:hf sldNum="0" hdr="0" ftr="0"/>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cs-CZ"/>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Click to edit Master text styles</a:t>
            </a:r>
          </a:p>
        </p:txBody>
      </p:sp>
      <p:sp>
        <p:nvSpPr>
          <p:cNvPr id="4" name="Date Placeholder 3"/>
          <p:cNvSpPr>
            <a:spLocks noGrp="1"/>
          </p:cNvSpPr>
          <p:nvPr>
            <p:ph type="dt" sz="half" idx="10"/>
          </p:nvPr>
        </p:nvSpPr>
        <p:spPr/>
        <p:txBody>
          <a:bodyPr/>
          <a:lstStyle/>
          <a:p>
            <a:pPr>
              <a:defRPr/>
            </a:pPr>
            <a:r>
              <a:rPr lang="cs-CZ"/>
              <a:t>1.3.2013</a:t>
            </a:r>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4989B72F-BF2F-4FCB-BC3B-F78E00E7B228}" type="slidenum">
              <a:rPr lang="cs-CZ" smtClean="0"/>
              <a:pPr>
                <a:defRPr/>
              </a:pPr>
              <a:t>‹#›</a:t>
            </a:fld>
            <a:endParaRPr lang="cs-CZ"/>
          </a:p>
        </p:txBody>
      </p:sp>
    </p:spTree>
    <p:extLst>
      <p:ext uri="{BB962C8B-B14F-4D97-AF65-F5344CB8AC3E}">
        <p14:creationId xmlns:p14="http://schemas.microsoft.com/office/powerpoint/2010/main" val="2005023449"/>
      </p:ext>
    </p:extLst>
  </p:cSld>
  <p:clrMapOvr>
    <a:masterClrMapping/>
  </p:clrMapOvr>
  <p:hf sldNum="0" hdr="0" ftr="0"/>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5" name="Date Placeholder 4"/>
          <p:cNvSpPr>
            <a:spLocks noGrp="1"/>
          </p:cNvSpPr>
          <p:nvPr>
            <p:ph type="dt" sz="half" idx="10"/>
          </p:nvPr>
        </p:nvSpPr>
        <p:spPr/>
        <p:txBody>
          <a:bodyPr/>
          <a:lstStyle/>
          <a:p>
            <a:pPr>
              <a:defRPr/>
            </a:pPr>
            <a:r>
              <a:rPr lang="cs-CZ"/>
              <a:t>1.3.2013</a:t>
            </a:r>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4989B72F-BF2F-4FCB-BC3B-F78E00E7B228}" type="slidenum">
              <a:rPr lang="cs-CZ" smtClean="0"/>
              <a:pPr>
                <a:defRPr/>
              </a:pPr>
              <a:t>‹#›</a:t>
            </a:fld>
            <a:endParaRPr lang="cs-CZ"/>
          </a:p>
        </p:txBody>
      </p:sp>
    </p:spTree>
    <p:extLst>
      <p:ext uri="{BB962C8B-B14F-4D97-AF65-F5344CB8AC3E}">
        <p14:creationId xmlns:p14="http://schemas.microsoft.com/office/powerpoint/2010/main" val="1954874795"/>
      </p:ext>
    </p:extLst>
  </p:cSld>
  <p:clrMapOvr>
    <a:masterClrMapping/>
  </p:clrMapOvr>
  <p:hf sldNum="0" hdr="0" ftr="0"/>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cs-CZ"/>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7" name="Date Placeholder 6"/>
          <p:cNvSpPr>
            <a:spLocks noGrp="1"/>
          </p:cNvSpPr>
          <p:nvPr>
            <p:ph type="dt" sz="half" idx="10"/>
          </p:nvPr>
        </p:nvSpPr>
        <p:spPr/>
        <p:txBody>
          <a:bodyPr/>
          <a:lstStyle/>
          <a:p>
            <a:pPr>
              <a:defRPr/>
            </a:pPr>
            <a:r>
              <a:rPr lang="cs-CZ"/>
              <a:t>1.3.2013</a:t>
            </a:r>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4989B72F-BF2F-4FCB-BC3B-F78E00E7B228}" type="slidenum">
              <a:rPr lang="cs-CZ" smtClean="0"/>
              <a:pPr>
                <a:defRPr/>
              </a:pPr>
              <a:t>‹#›</a:t>
            </a:fld>
            <a:endParaRPr lang="cs-CZ"/>
          </a:p>
        </p:txBody>
      </p:sp>
    </p:spTree>
    <p:extLst>
      <p:ext uri="{BB962C8B-B14F-4D97-AF65-F5344CB8AC3E}">
        <p14:creationId xmlns:p14="http://schemas.microsoft.com/office/powerpoint/2010/main" val="1125223572"/>
      </p:ext>
    </p:extLst>
  </p:cSld>
  <p:clrMapOvr>
    <a:masterClrMapping/>
  </p:clrMapOvr>
  <p:hf sldNum="0" hdr="0" ftr="0"/>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Click to edit Master title style</a:t>
            </a:r>
            <a:endParaRPr lang="en-US"/>
          </a:p>
        </p:txBody>
      </p:sp>
      <p:sp>
        <p:nvSpPr>
          <p:cNvPr id="3" name="Date Placeholder 2"/>
          <p:cNvSpPr>
            <a:spLocks noGrp="1"/>
          </p:cNvSpPr>
          <p:nvPr>
            <p:ph type="dt" sz="half" idx="10"/>
          </p:nvPr>
        </p:nvSpPr>
        <p:spPr/>
        <p:txBody>
          <a:bodyPr/>
          <a:lstStyle/>
          <a:p>
            <a:pPr>
              <a:defRPr/>
            </a:pPr>
            <a:r>
              <a:rPr lang="cs-CZ"/>
              <a:t>1.3.2013</a:t>
            </a:r>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4989B72F-BF2F-4FCB-BC3B-F78E00E7B228}" type="slidenum">
              <a:rPr lang="cs-CZ" smtClean="0"/>
              <a:pPr>
                <a:defRPr/>
              </a:pPr>
              <a:t>‹#›</a:t>
            </a:fld>
            <a:endParaRPr lang="cs-CZ"/>
          </a:p>
        </p:txBody>
      </p:sp>
    </p:spTree>
    <p:extLst>
      <p:ext uri="{BB962C8B-B14F-4D97-AF65-F5344CB8AC3E}">
        <p14:creationId xmlns:p14="http://schemas.microsoft.com/office/powerpoint/2010/main" val="2214651086"/>
      </p:ext>
    </p:extLst>
  </p:cSld>
  <p:clrMapOvr>
    <a:masterClrMapping/>
  </p:clrMapOvr>
  <p:hf sldNum="0" hdr="0" ftr="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Click to edit Master title style</a:t>
            </a:r>
            <a:endParaRPr lang="en-US"/>
          </a:p>
        </p:txBody>
      </p:sp>
      <p:sp>
        <p:nvSpPr>
          <p:cNvPr id="3" name="Content Placeholder 2"/>
          <p:cNvSpPr>
            <a:spLocks noGrp="1"/>
          </p:cNvSpPr>
          <p:nvPr>
            <p:ph idx="1"/>
          </p:nvPr>
        </p:nvSpPr>
        <p:spPr/>
        <p:txBody>
          <a:body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Date Placeholder 3"/>
          <p:cNvSpPr>
            <a:spLocks noGrp="1"/>
          </p:cNvSpPr>
          <p:nvPr>
            <p:ph type="dt" sz="half" idx="10"/>
          </p:nvPr>
        </p:nvSpPr>
        <p:spPr/>
        <p:txBody>
          <a:bodyPr/>
          <a:lstStyle/>
          <a:p>
            <a:pPr>
              <a:defRPr/>
            </a:pPr>
            <a:r>
              <a:rPr lang="cs-CZ"/>
              <a:t>1.3.2013</a:t>
            </a:r>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4989B72F-BF2F-4FCB-BC3B-F78E00E7B228}" type="slidenum">
              <a:rPr lang="cs-CZ" smtClean="0"/>
              <a:pPr>
                <a:defRPr/>
              </a:pPr>
              <a:t>‹#›</a:t>
            </a:fld>
            <a:endParaRPr lang="cs-CZ"/>
          </a:p>
        </p:txBody>
      </p:sp>
    </p:spTree>
    <p:extLst>
      <p:ext uri="{BB962C8B-B14F-4D97-AF65-F5344CB8AC3E}">
        <p14:creationId xmlns:p14="http://schemas.microsoft.com/office/powerpoint/2010/main" val="1106807726"/>
      </p:ext>
    </p:extLst>
  </p:cSld>
  <p:clrMapOvr>
    <a:masterClrMapping/>
  </p:clrMapOvr>
  <p:hf sldNum="0" hdr="0" ftr="0"/>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cs-CZ"/>
              <a:t>1.3.2013</a:t>
            </a:r>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4989B72F-BF2F-4FCB-BC3B-F78E00E7B228}" type="slidenum">
              <a:rPr lang="cs-CZ" smtClean="0"/>
              <a:pPr>
                <a:defRPr/>
              </a:pPr>
              <a:t>‹#›</a:t>
            </a:fld>
            <a:endParaRPr lang="cs-CZ"/>
          </a:p>
        </p:txBody>
      </p:sp>
    </p:spTree>
    <p:extLst>
      <p:ext uri="{BB962C8B-B14F-4D97-AF65-F5344CB8AC3E}">
        <p14:creationId xmlns:p14="http://schemas.microsoft.com/office/powerpoint/2010/main" val="313100219"/>
      </p:ext>
    </p:extLst>
  </p:cSld>
  <p:clrMapOvr>
    <a:masterClrMapping/>
  </p:clrMapOvr>
  <p:hf sldNum="0" hdr="0" ftr="0"/>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cs-CZ"/>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Click to edit Master text styles</a:t>
            </a:r>
          </a:p>
        </p:txBody>
      </p:sp>
      <p:sp>
        <p:nvSpPr>
          <p:cNvPr id="5" name="Date Placeholder 4"/>
          <p:cNvSpPr>
            <a:spLocks noGrp="1"/>
          </p:cNvSpPr>
          <p:nvPr>
            <p:ph type="dt" sz="half" idx="10"/>
          </p:nvPr>
        </p:nvSpPr>
        <p:spPr/>
        <p:txBody>
          <a:bodyPr/>
          <a:lstStyle/>
          <a:p>
            <a:pPr>
              <a:defRPr/>
            </a:pPr>
            <a:r>
              <a:rPr lang="cs-CZ"/>
              <a:t>1.3.2013</a:t>
            </a:r>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4989B72F-BF2F-4FCB-BC3B-F78E00E7B228}" type="slidenum">
              <a:rPr lang="cs-CZ" smtClean="0"/>
              <a:pPr>
                <a:defRPr/>
              </a:pPr>
              <a:t>‹#›</a:t>
            </a:fld>
            <a:endParaRPr lang="cs-CZ"/>
          </a:p>
        </p:txBody>
      </p:sp>
    </p:spTree>
    <p:extLst>
      <p:ext uri="{BB962C8B-B14F-4D97-AF65-F5344CB8AC3E}">
        <p14:creationId xmlns:p14="http://schemas.microsoft.com/office/powerpoint/2010/main" val="2964378364"/>
      </p:ext>
    </p:extLst>
  </p:cSld>
  <p:clrMapOvr>
    <a:masterClrMapping/>
  </p:clrMapOvr>
  <p:hf sldNum="0" hdr="0" ftr="0"/>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cs-CZ"/>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Click to edit Master text styles</a:t>
            </a:r>
          </a:p>
        </p:txBody>
      </p:sp>
      <p:sp>
        <p:nvSpPr>
          <p:cNvPr id="5" name="Date Placeholder 4"/>
          <p:cNvSpPr>
            <a:spLocks noGrp="1"/>
          </p:cNvSpPr>
          <p:nvPr>
            <p:ph type="dt" sz="half" idx="10"/>
          </p:nvPr>
        </p:nvSpPr>
        <p:spPr/>
        <p:txBody>
          <a:bodyPr/>
          <a:lstStyle/>
          <a:p>
            <a:pPr>
              <a:defRPr/>
            </a:pPr>
            <a:r>
              <a:rPr lang="cs-CZ"/>
              <a:t>1.3.2013</a:t>
            </a:r>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4989B72F-BF2F-4FCB-BC3B-F78E00E7B228}" type="slidenum">
              <a:rPr lang="cs-CZ" smtClean="0"/>
              <a:pPr>
                <a:defRPr/>
              </a:pPr>
              <a:t>‹#›</a:t>
            </a:fld>
            <a:endParaRPr lang="cs-CZ"/>
          </a:p>
        </p:txBody>
      </p:sp>
    </p:spTree>
    <p:extLst>
      <p:ext uri="{BB962C8B-B14F-4D97-AF65-F5344CB8AC3E}">
        <p14:creationId xmlns:p14="http://schemas.microsoft.com/office/powerpoint/2010/main" val="2089601986"/>
      </p:ext>
    </p:extLst>
  </p:cSld>
  <p:clrMapOvr>
    <a:masterClrMapping/>
  </p:clrMapOvr>
  <p:hf sldNum="0" hdr="0" ftr="0"/>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Date Placeholder 3"/>
          <p:cNvSpPr>
            <a:spLocks noGrp="1"/>
          </p:cNvSpPr>
          <p:nvPr>
            <p:ph type="dt" sz="half" idx="10"/>
          </p:nvPr>
        </p:nvSpPr>
        <p:spPr/>
        <p:txBody>
          <a:bodyPr/>
          <a:lstStyle/>
          <a:p>
            <a:pPr>
              <a:defRPr/>
            </a:pPr>
            <a:r>
              <a:rPr lang="cs-CZ"/>
              <a:t>1.3.2013</a:t>
            </a:r>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4989B72F-BF2F-4FCB-BC3B-F78E00E7B228}" type="slidenum">
              <a:rPr lang="cs-CZ" smtClean="0"/>
              <a:pPr>
                <a:defRPr/>
              </a:pPr>
              <a:t>‹#›</a:t>
            </a:fld>
            <a:endParaRPr lang="cs-CZ"/>
          </a:p>
        </p:txBody>
      </p:sp>
    </p:spTree>
    <p:extLst>
      <p:ext uri="{BB962C8B-B14F-4D97-AF65-F5344CB8AC3E}">
        <p14:creationId xmlns:p14="http://schemas.microsoft.com/office/powerpoint/2010/main" val="2909822603"/>
      </p:ext>
    </p:extLst>
  </p:cSld>
  <p:clrMapOvr>
    <a:masterClrMapping/>
  </p:clrMapOvr>
  <p:hf sldNum="0" hdr="0" ftr="0"/>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cs-CZ"/>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Date Placeholder 3"/>
          <p:cNvSpPr>
            <a:spLocks noGrp="1"/>
          </p:cNvSpPr>
          <p:nvPr>
            <p:ph type="dt" sz="half" idx="10"/>
          </p:nvPr>
        </p:nvSpPr>
        <p:spPr/>
        <p:txBody>
          <a:bodyPr/>
          <a:lstStyle/>
          <a:p>
            <a:pPr>
              <a:defRPr/>
            </a:pPr>
            <a:r>
              <a:rPr lang="cs-CZ"/>
              <a:t>1.3.2013</a:t>
            </a:r>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4989B72F-BF2F-4FCB-BC3B-F78E00E7B228}" type="slidenum">
              <a:rPr lang="cs-CZ" smtClean="0"/>
              <a:pPr>
                <a:defRPr/>
              </a:pPr>
              <a:t>‹#›</a:t>
            </a:fld>
            <a:endParaRPr lang="cs-CZ"/>
          </a:p>
        </p:txBody>
      </p:sp>
    </p:spTree>
    <p:extLst>
      <p:ext uri="{BB962C8B-B14F-4D97-AF65-F5344CB8AC3E}">
        <p14:creationId xmlns:p14="http://schemas.microsoft.com/office/powerpoint/2010/main" val="3638058672"/>
      </p:ext>
    </p:extLst>
  </p:cSld>
  <p:clrMapOvr>
    <a:masterClrMapping/>
  </p:clrMapOvr>
  <p:hf sldNum="0" hdr="0" ftr="0"/>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Vlastní rozlože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zápatí 2"/>
          <p:cNvSpPr>
            <a:spLocks noGrp="1"/>
          </p:cNvSpPr>
          <p:nvPr>
            <p:ph type="ftr" sz="quarter" idx="10"/>
          </p:nvPr>
        </p:nvSpPr>
        <p:spPr/>
        <p:txBody>
          <a:bodyPr/>
          <a:lstStyle/>
          <a:p>
            <a:pPr>
              <a:defRPr/>
            </a:pPr>
            <a:endParaRPr lang="en-US"/>
          </a:p>
        </p:txBody>
      </p:sp>
      <p:sp>
        <p:nvSpPr>
          <p:cNvPr id="4" name="Zástupný symbol pro číslo snímku 3"/>
          <p:cNvSpPr>
            <a:spLocks noGrp="1"/>
          </p:cNvSpPr>
          <p:nvPr>
            <p:ph type="sldNum" sz="quarter" idx="11"/>
          </p:nvPr>
        </p:nvSpPr>
        <p:spPr/>
        <p:txBody>
          <a:bodyPr/>
          <a:lstStyle/>
          <a:p>
            <a:pPr>
              <a:defRPr/>
            </a:pPr>
            <a:fld id="{4989B72F-BF2F-4FCB-BC3B-F78E00E7B228}" type="slidenum">
              <a:rPr lang="cs-CZ" smtClean="0"/>
              <a:pPr>
                <a:defRPr/>
              </a:pPr>
              <a:t>‹#›</a:t>
            </a:fld>
            <a:endParaRPr lang="cs-CZ"/>
          </a:p>
        </p:txBody>
      </p:sp>
      <p:sp>
        <p:nvSpPr>
          <p:cNvPr id="5" name="Zástupný symbol pro text 2"/>
          <p:cNvSpPr>
            <a:spLocks noGrp="1"/>
          </p:cNvSpPr>
          <p:nvPr>
            <p:ph idx="1"/>
          </p:nvPr>
        </p:nvSpPr>
        <p:spPr>
          <a:xfrm>
            <a:off x="395536" y="1844824"/>
            <a:ext cx="8615065" cy="4320480"/>
          </a:xfrm>
          <a:prstGeom prst="rect">
            <a:avLst/>
          </a:prstGeom>
        </p:spPr>
        <p:txBody>
          <a:bodyPr vert="horz" lIns="91440" tIns="45720" rIns="91440" bIns="45720" rtlCol="0">
            <a:normAutofit/>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0"/>
          </a:p>
        </p:txBody>
      </p:sp>
    </p:spTree>
    <p:extLst>
      <p:ext uri="{BB962C8B-B14F-4D97-AF65-F5344CB8AC3E}">
        <p14:creationId xmlns:p14="http://schemas.microsoft.com/office/powerpoint/2010/main" val="405913963"/>
      </p:ext>
    </p:extLst>
  </p:cSld>
  <p:clrMapOvr>
    <a:masterClrMapping/>
  </p:clrMapOvr>
  <p:hf sldNum="0" hdr="0" ftr="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cs-CZ"/>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Click to edit Master text styles</a:t>
            </a:r>
          </a:p>
        </p:txBody>
      </p:sp>
      <p:sp>
        <p:nvSpPr>
          <p:cNvPr id="4" name="Date Placeholder 3"/>
          <p:cNvSpPr>
            <a:spLocks noGrp="1"/>
          </p:cNvSpPr>
          <p:nvPr>
            <p:ph type="dt" sz="half" idx="10"/>
          </p:nvPr>
        </p:nvSpPr>
        <p:spPr/>
        <p:txBody>
          <a:bodyPr/>
          <a:lstStyle/>
          <a:p>
            <a:pPr>
              <a:defRPr/>
            </a:pPr>
            <a:r>
              <a:rPr lang="cs-CZ"/>
              <a:t>1.3.2013</a:t>
            </a:r>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4989B72F-BF2F-4FCB-BC3B-F78E00E7B228}" type="slidenum">
              <a:rPr lang="cs-CZ" smtClean="0"/>
              <a:pPr>
                <a:defRPr/>
              </a:pPr>
              <a:t>‹#›</a:t>
            </a:fld>
            <a:endParaRPr lang="cs-CZ"/>
          </a:p>
        </p:txBody>
      </p:sp>
    </p:spTree>
    <p:extLst>
      <p:ext uri="{BB962C8B-B14F-4D97-AF65-F5344CB8AC3E}">
        <p14:creationId xmlns:p14="http://schemas.microsoft.com/office/powerpoint/2010/main" val="2005023449"/>
      </p:ext>
    </p:extLst>
  </p:cSld>
  <p:clrMapOvr>
    <a:masterClrMapping/>
  </p:clrMapOvr>
  <p:hf sldNum="0" hdr="0" ftr="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5" name="Date Placeholder 4"/>
          <p:cNvSpPr>
            <a:spLocks noGrp="1"/>
          </p:cNvSpPr>
          <p:nvPr>
            <p:ph type="dt" sz="half" idx="10"/>
          </p:nvPr>
        </p:nvSpPr>
        <p:spPr/>
        <p:txBody>
          <a:bodyPr/>
          <a:lstStyle/>
          <a:p>
            <a:pPr>
              <a:defRPr/>
            </a:pPr>
            <a:r>
              <a:rPr lang="cs-CZ"/>
              <a:t>1.3.2013</a:t>
            </a:r>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4989B72F-BF2F-4FCB-BC3B-F78E00E7B228}" type="slidenum">
              <a:rPr lang="cs-CZ" smtClean="0"/>
              <a:pPr>
                <a:defRPr/>
              </a:pPr>
              <a:t>‹#›</a:t>
            </a:fld>
            <a:endParaRPr lang="cs-CZ"/>
          </a:p>
        </p:txBody>
      </p:sp>
    </p:spTree>
    <p:extLst>
      <p:ext uri="{BB962C8B-B14F-4D97-AF65-F5344CB8AC3E}">
        <p14:creationId xmlns:p14="http://schemas.microsoft.com/office/powerpoint/2010/main" val="1954874795"/>
      </p:ext>
    </p:extLst>
  </p:cSld>
  <p:clrMapOvr>
    <a:masterClrMapping/>
  </p:clrMapOvr>
  <p:hf sldNum="0" hdr="0" ftr="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cs-CZ"/>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7" name="Date Placeholder 6"/>
          <p:cNvSpPr>
            <a:spLocks noGrp="1"/>
          </p:cNvSpPr>
          <p:nvPr>
            <p:ph type="dt" sz="half" idx="10"/>
          </p:nvPr>
        </p:nvSpPr>
        <p:spPr/>
        <p:txBody>
          <a:bodyPr/>
          <a:lstStyle/>
          <a:p>
            <a:pPr>
              <a:defRPr/>
            </a:pPr>
            <a:r>
              <a:rPr lang="cs-CZ"/>
              <a:t>1.3.2013</a:t>
            </a:r>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4989B72F-BF2F-4FCB-BC3B-F78E00E7B228}" type="slidenum">
              <a:rPr lang="cs-CZ" smtClean="0"/>
              <a:pPr>
                <a:defRPr/>
              </a:pPr>
              <a:t>‹#›</a:t>
            </a:fld>
            <a:endParaRPr lang="cs-CZ"/>
          </a:p>
        </p:txBody>
      </p:sp>
    </p:spTree>
    <p:extLst>
      <p:ext uri="{BB962C8B-B14F-4D97-AF65-F5344CB8AC3E}">
        <p14:creationId xmlns:p14="http://schemas.microsoft.com/office/powerpoint/2010/main" val="1125223572"/>
      </p:ext>
    </p:extLst>
  </p:cSld>
  <p:clrMapOvr>
    <a:masterClrMapping/>
  </p:clrMapOvr>
  <p:hf sldNum="0" hdr="0" ftr="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Click to edit Master title style</a:t>
            </a:r>
            <a:endParaRPr lang="en-US"/>
          </a:p>
        </p:txBody>
      </p:sp>
      <p:sp>
        <p:nvSpPr>
          <p:cNvPr id="3" name="Date Placeholder 2"/>
          <p:cNvSpPr>
            <a:spLocks noGrp="1"/>
          </p:cNvSpPr>
          <p:nvPr>
            <p:ph type="dt" sz="half" idx="10"/>
          </p:nvPr>
        </p:nvSpPr>
        <p:spPr/>
        <p:txBody>
          <a:bodyPr/>
          <a:lstStyle/>
          <a:p>
            <a:pPr>
              <a:defRPr/>
            </a:pPr>
            <a:r>
              <a:rPr lang="cs-CZ"/>
              <a:t>1.3.2013</a:t>
            </a:r>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4989B72F-BF2F-4FCB-BC3B-F78E00E7B228}" type="slidenum">
              <a:rPr lang="cs-CZ" smtClean="0"/>
              <a:pPr>
                <a:defRPr/>
              </a:pPr>
              <a:t>‹#›</a:t>
            </a:fld>
            <a:endParaRPr lang="cs-CZ"/>
          </a:p>
        </p:txBody>
      </p:sp>
    </p:spTree>
    <p:extLst>
      <p:ext uri="{BB962C8B-B14F-4D97-AF65-F5344CB8AC3E}">
        <p14:creationId xmlns:p14="http://schemas.microsoft.com/office/powerpoint/2010/main" val="2214651086"/>
      </p:ext>
    </p:extLst>
  </p:cSld>
  <p:clrMapOvr>
    <a:masterClrMapping/>
  </p:clrMapOvr>
  <p:hf sldNum="0" hdr="0" ftr="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cs-CZ"/>
              <a:t>1.3.2013</a:t>
            </a:r>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4989B72F-BF2F-4FCB-BC3B-F78E00E7B228}" type="slidenum">
              <a:rPr lang="cs-CZ" smtClean="0"/>
              <a:pPr>
                <a:defRPr/>
              </a:pPr>
              <a:t>‹#›</a:t>
            </a:fld>
            <a:endParaRPr lang="cs-CZ"/>
          </a:p>
        </p:txBody>
      </p:sp>
    </p:spTree>
    <p:extLst>
      <p:ext uri="{BB962C8B-B14F-4D97-AF65-F5344CB8AC3E}">
        <p14:creationId xmlns:p14="http://schemas.microsoft.com/office/powerpoint/2010/main" val="313100219"/>
      </p:ext>
    </p:extLst>
  </p:cSld>
  <p:clrMapOvr>
    <a:masterClrMapping/>
  </p:clrMapOvr>
  <p:hf sldNum="0" hdr="0" ftr="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cs-CZ"/>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Click to edit Master text styles</a:t>
            </a:r>
          </a:p>
        </p:txBody>
      </p:sp>
      <p:sp>
        <p:nvSpPr>
          <p:cNvPr id="5" name="Date Placeholder 4"/>
          <p:cNvSpPr>
            <a:spLocks noGrp="1"/>
          </p:cNvSpPr>
          <p:nvPr>
            <p:ph type="dt" sz="half" idx="10"/>
          </p:nvPr>
        </p:nvSpPr>
        <p:spPr/>
        <p:txBody>
          <a:bodyPr/>
          <a:lstStyle/>
          <a:p>
            <a:pPr>
              <a:defRPr/>
            </a:pPr>
            <a:r>
              <a:rPr lang="cs-CZ"/>
              <a:t>1.3.2013</a:t>
            </a:r>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4989B72F-BF2F-4FCB-BC3B-F78E00E7B228}" type="slidenum">
              <a:rPr lang="cs-CZ" smtClean="0"/>
              <a:pPr>
                <a:defRPr/>
              </a:pPr>
              <a:t>‹#›</a:t>
            </a:fld>
            <a:endParaRPr lang="cs-CZ"/>
          </a:p>
        </p:txBody>
      </p:sp>
    </p:spTree>
    <p:extLst>
      <p:ext uri="{BB962C8B-B14F-4D97-AF65-F5344CB8AC3E}">
        <p14:creationId xmlns:p14="http://schemas.microsoft.com/office/powerpoint/2010/main" val="2964378364"/>
      </p:ext>
    </p:extLst>
  </p:cSld>
  <p:clrMapOvr>
    <a:masterClrMapping/>
  </p:clrMapOvr>
  <p:hf sldNum="0" hdr="0" ftr="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cs-CZ"/>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Click to edit Master text styles</a:t>
            </a:r>
          </a:p>
        </p:txBody>
      </p:sp>
      <p:sp>
        <p:nvSpPr>
          <p:cNvPr id="5" name="Date Placeholder 4"/>
          <p:cNvSpPr>
            <a:spLocks noGrp="1"/>
          </p:cNvSpPr>
          <p:nvPr>
            <p:ph type="dt" sz="half" idx="10"/>
          </p:nvPr>
        </p:nvSpPr>
        <p:spPr/>
        <p:txBody>
          <a:bodyPr/>
          <a:lstStyle/>
          <a:p>
            <a:pPr>
              <a:defRPr/>
            </a:pPr>
            <a:r>
              <a:rPr lang="cs-CZ"/>
              <a:t>1.3.2013</a:t>
            </a:r>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4989B72F-BF2F-4FCB-BC3B-F78E00E7B228}" type="slidenum">
              <a:rPr lang="cs-CZ" smtClean="0"/>
              <a:pPr>
                <a:defRPr/>
              </a:pPr>
              <a:t>‹#›</a:t>
            </a:fld>
            <a:endParaRPr lang="cs-CZ"/>
          </a:p>
        </p:txBody>
      </p:sp>
    </p:spTree>
    <p:extLst>
      <p:ext uri="{BB962C8B-B14F-4D97-AF65-F5344CB8AC3E}">
        <p14:creationId xmlns:p14="http://schemas.microsoft.com/office/powerpoint/2010/main" val="2089601986"/>
      </p:ext>
    </p:extLst>
  </p:cSld>
  <p:clrMapOvr>
    <a:masterClrMapping/>
  </p:clrMapOvr>
  <p:hf sldNum="0" hdr="0" ftr="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r>
              <a:rPr lang="cs-CZ"/>
              <a:t>1.3.2013</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428FB0E7-C9D2-4628-9804-F4B4CE208FEB}" type="slidenum">
              <a:rPr lang="cs-CZ" smtClean="0"/>
              <a:pPr>
                <a:defRPr/>
              </a:pPr>
              <a:t>‹#›</a:t>
            </a:fld>
            <a:endParaRPr lang="cs-CZ"/>
          </a:p>
        </p:txBody>
      </p:sp>
    </p:spTree>
    <p:extLst>
      <p:ext uri="{BB962C8B-B14F-4D97-AF65-F5344CB8AC3E}">
        <p14:creationId xmlns:p14="http://schemas.microsoft.com/office/powerpoint/2010/main" val="557048760"/>
      </p:ext>
    </p:extLst>
  </p:cSld>
  <p:clrMap bg1="lt1" tx1="dk1" bg2="lt2" tx2="dk2" accent1="accent1" accent2="accent2" accent3="accent3" accent4="accent4" accent5="accent5" accent6="accent6" hlink="hlink" folHlink="folHlink"/>
  <p:sldLayoutIdLst>
    <p:sldLayoutId id="2147483816" r:id="rId1"/>
    <p:sldLayoutId id="2147483817" r:id="rId2"/>
    <p:sldLayoutId id="2147483818" r:id="rId3"/>
    <p:sldLayoutId id="2147483819" r:id="rId4"/>
    <p:sldLayoutId id="2147483820" r:id="rId5"/>
    <p:sldLayoutId id="2147483821" r:id="rId6"/>
    <p:sldLayoutId id="2147483822" r:id="rId7"/>
    <p:sldLayoutId id="2147483823" r:id="rId8"/>
    <p:sldLayoutId id="2147483824" r:id="rId9"/>
    <p:sldLayoutId id="2147483825" r:id="rId10"/>
    <p:sldLayoutId id="2147483826" r:id="rId11"/>
    <p:sldLayoutId id="2147483827" r:id="rId12"/>
    <p:sldLayoutId id="2147483828" r:id="rId13"/>
  </p:sldLayoutIdLst>
  <p:hf sldNum="0" hdr="0" ft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r>
              <a:rPr lang="cs-CZ"/>
              <a:t>1.3.2013</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428FB0E7-C9D2-4628-9804-F4B4CE208FEB}" type="slidenum">
              <a:rPr lang="cs-CZ" smtClean="0"/>
              <a:pPr>
                <a:defRPr/>
              </a:pPr>
              <a:t>‹#›</a:t>
            </a:fld>
            <a:endParaRPr lang="cs-CZ"/>
          </a:p>
        </p:txBody>
      </p:sp>
    </p:spTree>
    <p:extLst>
      <p:ext uri="{BB962C8B-B14F-4D97-AF65-F5344CB8AC3E}">
        <p14:creationId xmlns:p14="http://schemas.microsoft.com/office/powerpoint/2010/main" val="557048760"/>
      </p:ext>
    </p:extLst>
  </p:cSld>
  <p:clrMap bg1="lt1" tx1="dk1" bg2="lt2" tx2="dk2" accent1="accent1" accent2="accent2" accent3="accent3" accent4="accent4" accent5="accent5" accent6="accent6" hlink="hlink" folHlink="folHlink"/>
  <p:sldLayoutIdLst>
    <p:sldLayoutId id="2147483830" r:id="rId1"/>
    <p:sldLayoutId id="2147483831" r:id="rId2"/>
    <p:sldLayoutId id="2147483832" r:id="rId3"/>
    <p:sldLayoutId id="2147483833" r:id="rId4"/>
    <p:sldLayoutId id="2147483834" r:id="rId5"/>
    <p:sldLayoutId id="2147483835" r:id="rId6"/>
    <p:sldLayoutId id="2147483836" r:id="rId7"/>
    <p:sldLayoutId id="2147483837" r:id="rId8"/>
    <p:sldLayoutId id="2147483838" r:id="rId9"/>
    <p:sldLayoutId id="2147483839" r:id="rId10"/>
    <p:sldLayoutId id="2147483840" r:id="rId11"/>
    <p:sldLayoutId id="2147483841" r:id="rId12"/>
  </p:sldLayoutIdLst>
  <p:hf sldNum="0" hdr="0" ft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3.xml"/><Relationship Id="rId1" Type="http://schemas.openxmlformats.org/officeDocument/2006/relationships/themeOverride" Target="../theme/themeOverride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3.xml"/><Relationship Id="rId1" Type="http://schemas.openxmlformats.org/officeDocument/2006/relationships/slideLayout" Target="../slideLayouts/slideLayout15.xml"/><Relationship Id="rId4" Type="http://schemas.openxmlformats.org/officeDocument/2006/relationships/chart" Target="../charts/chart3.xml"/></Relationships>
</file>

<file path=ppt/slides/_rels/slide1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chart" Target="../charts/chart5.xml"/><Relationship Id="rId7" Type="http://schemas.openxmlformats.org/officeDocument/2006/relationships/image" Target="../media/image6.jpeg"/><Relationship Id="rId2" Type="http://schemas.openxmlformats.org/officeDocument/2006/relationships/notesSlide" Target="../notesSlides/notesSlide15.xml"/><Relationship Id="rId1" Type="http://schemas.openxmlformats.org/officeDocument/2006/relationships/slideLayout" Target="../slideLayouts/slideLayout15.xml"/><Relationship Id="rId6" Type="http://schemas.openxmlformats.org/officeDocument/2006/relationships/hyperlink" Target="https://www.google.cz/url?sa=i&amp;rct=j&amp;q=&amp;esrc=s&amp;source=images&amp;cd=&amp;cad=rja&amp;uact=8&amp;ved=0ahUKEwj_tv7kh7PKAhWLPRQKHURJAjAQjRwIBw&amp;url=https://www.insportline.cz/4852/detsky-nafukovaci-bazen-intex-152x56-cm-aquarium&amp;psig=AFQjCNEbXzvAle8XPzngDJyULndGOMn3fw&amp;ust=1453196179174087" TargetMode="External"/><Relationship Id="rId5" Type="http://schemas.openxmlformats.org/officeDocument/2006/relationships/image" Target="../media/image5.jpeg"/><Relationship Id="rId4" Type="http://schemas.openxmlformats.org/officeDocument/2006/relationships/hyperlink" Target="http://www.google.cz/url?sa=i&amp;rct=j&amp;q=&amp;esrc=s&amp;source=images&amp;cd=&amp;cad=rja&amp;uact=8&amp;ved=0ahUKEwiwh8LGh7PKAhWDtBQKHcW0CZgQjRwIBw&amp;url=http://www.ebrouvydry.cz/nova-stranka-284680/&amp;psig=AFQjCNFv_MbAlTkcZa0N59gj8LeSBQK1RA&amp;ust=1453196100429813"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5.xml"/><Relationship Id="rId1" Type="http://schemas.openxmlformats.org/officeDocument/2006/relationships/themeOverride" Target="../theme/themeOverride2.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5.xml"/><Relationship Id="rId4" Type="http://schemas.openxmlformats.org/officeDocument/2006/relationships/image" Target="../media/image40.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3.xm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26.xml"/><Relationship Id="rId1" Type="http://schemas.openxmlformats.org/officeDocument/2006/relationships/slideLayout" Target="../slideLayouts/slideLayout15.xml"/><Relationship Id="rId4" Type="http://schemas.openxmlformats.org/officeDocument/2006/relationships/hyperlink" Target="http://www.fce.vutbr.cz/tst/rada.v/logist/w-cw13-lo-pr19.ppt"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27.xml"/><Relationship Id="rId1" Type="http://schemas.openxmlformats.org/officeDocument/2006/relationships/slideLayout" Target="../slideLayouts/slideLayout15.xml"/><Relationship Id="rId4" Type="http://schemas.openxmlformats.org/officeDocument/2006/relationships/hyperlink" Target="http://www.fce.vutbr.cz/tst/rada.v/logist/w-cw13-lo-pr19.ppt"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28.xml"/><Relationship Id="rId1" Type="http://schemas.openxmlformats.org/officeDocument/2006/relationships/slideLayout" Target="../slideLayouts/slideLayout15.xml"/><Relationship Id="rId4" Type="http://schemas.openxmlformats.org/officeDocument/2006/relationships/hyperlink" Target="http://www.fce.vutbr.cz/tst/rada.v/logist/w-cw13-lo-pr19.ppt"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29.xml"/><Relationship Id="rId1" Type="http://schemas.openxmlformats.org/officeDocument/2006/relationships/slideLayout" Target="../slideLayouts/slideLayout15.xml"/><Relationship Id="rId4" Type="http://schemas.openxmlformats.org/officeDocument/2006/relationships/hyperlink" Target="http://www.fce.vutbr.cz/tst/rada.v/logist/w-cw13-lo-pr19.ppt" TargetMode="Externa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5.xml"/><Relationship Id="rId1" Type="http://schemas.openxmlformats.org/officeDocument/2006/relationships/themeOverride" Target="../theme/themeOverride3.xml"/><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32.xml"/><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33.xml"/><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5.xml"/><Relationship Id="rId1" Type="http://schemas.openxmlformats.org/officeDocument/2006/relationships/themeOverride" Target="../theme/themeOverride4.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5.xml"/><Relationship Id="rId1" Type="http://schemas.openxmlformats.org/officeDocument/2006/relationships/themeOverride" Target="../theme/themeOverride5.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5.xml"/><Relationship Id="rId1" Type="http://schemas.openxmlformats.org/officeDocument/2006/relationships/themeOverride" Target="../theme/themeOverride6.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3074" name="Rectangle 1"/>
          <p:cNvSpPr>
            <a:spLocks noGrp="1" noChangeArrowheads="1"/>
          </p:cNvSpPr>
          <p:nvPr>
            <p:ph type="title"/>
          </p:nvPr>
        </p:nvSpPr>
        <p:spPr>
          <a:xfrm>
            <a:off x="685800" y="2130425"/>
            <a:ext cx="7772400" cy="1470025"/>
          </a:xfrm>
        </p:spPr>
        <p:txBody>
          <a:bodyPr>
            <a:normAutofit/>
          </a:bodyPr>
          <a:lstStyle/>
          <a:p>
            <a:pPr algn="ctr" fontAlgn="auto">
              <a:spcAft>
                <a:spcPts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cs-CZ" sz="4400" b="1" dirty="0"/>
              <a:t>Logistika zásobování, proces nákupu</a:t>
            </a:r>
          </a:p>
        </p:txBody>
      </p:sp>
      <p:sp>
        <p:nvSpPr>
          <p:cNvPr id="7171" name="Rectangle 2"/>
          <p:cNvSpPr>
            <a:spLocks noGrp="1" noChangeArrowheads="1"/>
          </p:cNvSpPr>
          <p:nvPr>
            <p:ph type="subTitle" idx="4294967295"/>
          </p:nvPr>
        </p:nvSpPr>
        <p:spPr>
          <a:xfrm>
            <a:off x="899592" y="3789040"/>
            <a:ext cx="6400800" cy="1752600"/>
          </a:xfrm>
        </p:spPr>
        <p:txBody>
          <a:bodyPr lIns="90000" tIns="45000" rIns="90000" bIns="45000"/>
          <a:lstStyle/>
          <a:p>
            <a:pPr indent="-341313" algn="ctr">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altLang="cs-CZ" sz="4400" dirty="0">
                <a:solidFill>
                  <a:schemeClr val="tx1">
                    <a:lumMod val="50000"/>
                    <a:lumOff val="50000"/>
                  </a:schemeClr>
                </a:solidFill>
              </a:rPr>
              <a:t>III. přednáška</a:t>
            </a:r>
          </a:p>
        </p:txBody>
      </p:sp>
    </p:spTree>
  </p:cSld>
  <p:clrMapOvr>
    <a:overrideClrMapping bg1="lt1" tx1="dk1" bg2="lt2" tx2="dk2" accent1="accent1" accent2="accent2" accent3="accent3" accent4="accent4" accent5="accent5" accent6="accent6" hlink="hlink" folHlink="folHlink"/>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cs-CZ" b="1" dirty="0"/>
              <a:t>Řízení zásob</a:t>
            </a:r>
          </a:p>
        </p:txBody>
      </p:sp>
      <p:sp>
        <p:nvSpPr>
          <p:cNvPr id="3" name="Podnadpis 2"/>
          <p:cNvSpPr>
            <a:spLocks noGrp="1"/>
          </p:cNvSpPr>
          <p:nvPr>
            <p:ph type="subTitle" idx="1"/>
          </p:nvPr>
        </p:nvSpPr>
        <p:spPr/>
        <p:txBody>
          <a:bodyPr/>
          <a:lstStyle/>
          <a:p>
            <a:endParaRPr lang="cs-CZ"/>
          </a:p>
        </p:txBody>
      </p:sp>
      <p:sp>
        <p:nvSpPr>
          <p:cNvPr id="4" name="Zástupný symbol pro datum 3"/>
          <p:cNvSpPr>
            <a:spLocks noGrp="1"/>
          </p:cNvSpPr>
          <p:nvPr>
            <p:ph type="dt" sz="half" idx="10"/>
          </p:nvPr>
        </p:nvSpPr>
        <p:spPr/>
        <p:txBody>
          <a:bodyPr/>
          <a:lstStyle/>
          <a:p>
            <a:pPr>
              <a:defRPr/>
            </a:pPr>
            <a:r>
              <a:rPr lang="cs-CZ"/>
              <a:t>1.3.2013</a:t>
            </a:r>
          </a:p>
        </p:txBody>
      </p:sp>
    </p:spTree>
    <p:extLst>
      <p:ext uri="{BB962C8B-B14F-4D97-AF65-F5344CB8AC3E}">
        <p14:creationId xmlns:p14="http://schemas.microsoft.com/office/powerpoint/2010/main" val="1124546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vert="horz" lIns="0" tIns="28080" rIns="0" bIns="0" rtlCol="0" anchor="ctr">
            <a:normAutofit/>
          </a:bodyPr>
          <a:lstStyle/>
          <a:p>
            <a:pPr>
              <a:lnSpc>
                <a:spcPts val="58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sz="3200" b="1" kern="0" dirty="0"/>
              <a:t>Druhy zásob</a:t>
            </a:r>
          </a:p>
        </p:txBody>
      </p:sp>
      <p:sp>
        <p:nvSpPr>
          <p:cNvPr id="3" name="Zástupný symbol pro obsah 2"/>
          <p:cNvSpPr>
            <a:spLocks noGrp="1"/>
          </p:cNvSpPr>
          <p:nvPr>
            <p:ph idx="1"/>
          </p:nvPr>
        </p:nvSpPr>
        <p:spPr/>
        <p:txBody>
          <a:bodyPr>
            <a:normAutofit/>
          </a:bodyPr>
          <a:lstStyle/>
          <a:p>
            <a:r>
              <a:rPr lang="cs-CZ" dirty="0"/>
              <a:t>- </a:t>
            </a:r>
            <a:r>
              <a:rPr lang="cs-CZ" i="1" dirty="0"/>
              <a:t>obratová, běžná zásoba,</a:t>
            </a:r>
          </a:p>
          <a:p>
            <a:r>
              <a:rPr lang="cs-CZ" dirty="0"/>
              <a:t>- </a:t>
            </a:r>
            <a:r>
              <a:rPr lang="cs-CZ" i="1" dirty="0"/>
              <a:t>pojistná zásoba,</a:t>
            </a:r>
          </a:p>
          <a:p>
            <a:r>
              <a:rPr lang="cs-CZ" dirty="0"/>
              <a:t>- </a:t>
            </a:r>
            <a:r>
              <a:rPr lang="cs-CZ" i="1" dirty="0"/>
              <a:t>technická zásoba</a:t>
            </a:r>
            <a:r>
              <a:rPr lang="cs-CZ" dirty="0"/>
              <a:t>,</a:t>
            </a:r>
          </a:p>
          <a:p>
            <a:r>
              <a:rPr lang="cs-CZ" dirty="0"/>
              <a:t>- </a:t>
            </a:r>
            <a:r>
              <a:rPr lang="cs-CZ" i="1" dirty="0"/>
              <a:t>sezónní zásoba.</a:t>
            </a:r>
            <a:endParaRPr lang="cs-CZ" dirty="0"/>
          </a:p>
        </p:txBody>
      </p:sp>
    </p:spTree>
    <p:extLst>
      <p:ext uri="{BB962C8B-B14F-4D97-AF65-F5344CB8AC3E}">
        <p14:creationId xmlns:p14="http://schemas.microsoft.com/office/powerpoint/2010/main" val="13513998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vert="horz" lIns="0" tIns="28080" rIns="0" bIns="0" rtlCol="0" anchor="ctr">
            <a:normAutofit/>
          </a:bodyPr>
          <a:lstStyle/>
          <a:p>
            <a:pPr>
              <a:lnSpc>
                <a:spcPts val="58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sz="3200" b="1" kern="0" dirty="0"/>
              <a:t>Obratová zásoba</a:t>
            </a:r>
          </a:p>
        </p:txBody>
      </p:sp>
      <p:sp>
        <p:nvSpPr>
          <p:cNvPr id="3" name="Zástupný symbol pro obsah 2"/>
          <p:cNvSpPr>
            <a:spLocks noGrp="1"/>
          </p:cNvSpPr>
          <p:nvPr>
            <p:ph idx="1"/>
          </p:nvPr>
        </p:nvSpPr>
        <p:spPr/>
        <p:txBody>
          <a:bodyPr>
            <a:normAutofit/>
          </a:bodyPr>
          <a:lstStyle/>
          <a:p>
            <a:r>
              <a:rPr lang="cs-CZ" sz="2400" dirty="0"/>
              <a:t>kryje potřebu mezi dvěma dodávkami</a:t>
            </a:r>
          </a:p>
          <a:p>
            <a:r>
              <a:rPr lang="cs-CZ" sz="2400" dirty="0"/>
              <a:t>pořizuje se ve větších dávkách, odběr je v menších a četnějších dávkách. Velikost se pohybuje od maxima po dodávce k minimu před dodávkou</a:t>
            </a:r>
          </a:p>
        </p:txBody>
      </p:sp>
      <p:graphicFrame>
        <p:nvGraphicFramePr>
          <p:cNvPr id="4" name="Graf 3"/>
          <p:cNvGraphicFramePr>
            <a:graphicFrameLocks/>
          </p:cNvGraphicFramePr>
          <p:nvPr>
            <p:extLst>
              <p:ext uri="{D42A27DB-BD31-4B8C-83A1-F6EECF244321}">
                <p14:modId xmlns:p14="http://schemas.microsoft.com/office/powerpoint/2010/main" val="784454582"/>
              </p:ext>
            </p:extLst>
          </p:nvPr>
        </p:nvGraphicFramePr>
        <p:xfrm>
          <a:off x="1619672" y="3284984"/>
          <a:ext cx="6148388" cy="2743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214882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vert="horz" lIns="0" tIns="28080" rIns="0" bIns="0" rtlCol="0" anchor="ctr">
            <a:normAutofit/>
          </a:bodyPr>
          <a:lstStyle/>
          <a:p>
            <a:pPr>
              <a:lnSpc>
                <a:spcPts val="58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sz="3200" b="1" kern="0" dirty="0"/>
              <a:t>Pojistná zásoba</a:t>
            </a:r>
          </a:p>
        </p:txBody>
      </p:sp>
      <p:sp>
        <p:nvSpPr>
          <p:cNvPr id="3" name="Zástupný symbol pro obsah 2"/>
          <p:cNvSpPr>
            <a:spLocks noGrp="1"/>
          </p:cNvSpPr>
          <p:nvPr>
            <p:ph idx="1"/>
          </p:nvPr>
        </p:nvSpPr>
        <p:spPr/>
        <p:txBody>
          <a:bodyPr/>
          <a:lstStyle/>
          <a:p>
            <a:r>
              <a:rPr lang="cs-CZ" dirty="0"/>
              <a:t>vyrovnává výkyvy při dodávkách i při odběru, pro případ náhodného výkyvu</a:t>
            </a:r>
          </a:p>
          <a:p>
            <a:endParaRPr lang="cs-CZ" dirty="0"/>
          </a:p>
        </p:txBody>
      </p:sp>
      <p:graphicFrame>
        <p:nvGraphicFramePr>
          <p:cNvPr id="5" name="Graf 4"/>
          <p:cNvGraphicFramePr>
            <a:graphicFrameLocks/>
          </p:cNvGraphicFramePr>
          <p:nvPr>
            <p:extLst>
              <p:ext uri="{D42A27DB-BD31-4B8C-83A1-F6EECF244321}">
                <p14:modId xmlns:p14="http://schemas.microsoft.com/office/powerpoint/2010/main" val="4224080751"/>
              </p:ext>
            </p:extLst>
          </p:nvPr>
        </p:nvGraphicFramePr>
        <p:xfrm>
          <a:off x="323528" y="3501008"/>
          <a:ext cx="3456384"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Graf 5"/>
          <p:cNvGraphicFramePr>
            <a:graphicFrameLocks/>
          </p:cNvGraphicFramePr>
          <p:nvPr>
            <p:extLst>
              <p:ext uri="{D42A27DB-BD31-4B8C-83A1-F6EECF244321}">
                <p14:modId xmlns:p14="http://schemas.microsoft.com/office/powerpoint/2010/main" val="2784515217"/>
              </p:ext>
            </p:extLst>
          </p:nvPr>
        </p:nvGraphicFramePr>
        <p:xfrm>
          <a:off x="4932040" y="3645024"/>
          <a:ext cx="3995936" cy="27432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7266916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vert="horz" lIns="0" tIns="28080" rIns="0" bIns="0" rtlCol="0" anchor="ctr">
            <a:normAutofit/>
          </a:bodyPr>
          <a:lstStyle/>
          <a:p>
            <a:pPr>
              <a:lnSpc>
                <a:spcPts val="58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sz="3200" b="1" kern="0" dirty="0"/>
              <a:t>Technická zásoba</a:t>
            </a:r>
          </a:p>
        </p:txBody>
      </p:sp>
      <p:sp>
        <p:nvSpPr>
          <p:cNvPr id="3" name="Zástupný symbol pro obsah 2"/>
          <p:cNvSpPr>
            <a:spLocks noGrp="1"/>
          </p:cNvSpPr>
          <p:nvPr>
            <p:ph idx="1"/>
          </p:nvPr>
        </p:nvSpPr>
        <p:spPr>
          <a:xfrm>
            <a:off x="457200" y="1600201"/>
            <a:ext cx="8229600" cy="2476871"/>
          </a:xfrm>
        </p:spPr>
        <p:txBody>
          <a:bodyPr>
            <a:normAutofit fontScale="77500" lnSpcReduction="20000"/>
          </a:bodyPr>
          <a:lstStyle/>
          <a:p>
            <a:r>
              <a:rPr lang="cs-CZ" dirty="0"/>
              <a:t>bývá pouze u některých druhů zásob, u kterých se požaduje z technologických důvodů určitý čas na dosušení zásoby (u dřeva) nebo dozrání (u některých sýrů) apod. </a:t>
            </a:r>
          </a:p>
          <a:p>
            <a:r>
              <a:rPr lang="cs-CZ" dirty="0"/>
              <a:t>Technickou zásobu nelze předčasně čerpat</a:t>
            </a:r>
            <a:r>
              <a:rPr lang="cs-CZ" b="1" dirty="0"/>
              <a:t>, </a:t>
            </a:r>
            <a:r>
              <a:rPr lang="cs-CZ" dirty="0"/>
              <a:t>protože tato zásoba ještě není technologicky připravená pro výdej do následující operace. </a:t>
            </a:r>
          </a:p>
          <a:p>
            <a:endParaRPr lang="cs-CZ" dirty="0"/>
          </a:p>
        </p:txBody>
      </p:sp>
      <p:graphicFrame>
        <p:nvGraphicFramePr>
          <p:cNvPr id="4" name="Graf 3"/>
          <p:cNvGraphicFramePr>
            <a:graphicFrameLocks/>
          </p:cNvGraphicFramePr>
          <p:nvPr>
            <p:extLst>
              <p:ext uri="{D42A27DB-BD31-4B8C-83A1-F6EECF244321}">
                <p14:modId xmlns:p14="http://schemas.microsoft.com/office/powerpoint/2010/main" val="865242835"/>
              </p:ext>
            </p:extLst>
          </p:nvPr>
        </p:nvGraphicFramePr>
        <p:xfrm>
          <a:off x="1691680" y="3429000"/>
          <a:ext cx="4572000" cy="2743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476532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vert="horz" lIns="0" tIns="28080" rIns="0" bIns="0" rtlCol="0" anchor="ctr">
            <a:normAutofit/>
          </a:bodyPr>
          <a:lstStyle/>
          <a:p>
            <a:pPr>
              <a:lnSpc>
                <a:spcPts val="58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sz="3200" b="1" kern="0" dirty="0"/>
              <a:t>Sezonní zásoba</a:t>
            </a:r>
          </a:p>
        </p:txBody>
      </p:sp>
      <p:sp>
        <p:nvSpPr>
          <p:cNvPr id="3" name="Zástupný symbol pro obsah 2"/>
          <p:cNvSpPr>
            <a:spLocks noGrp="1"/>
          </p:cNvSpPr>
          <p:nvPr>
            <p:ph idx="1"/>
          </p:nvPr>
        </p:nvSpPr>
        <p:spPr>
          <a:xfrm>
            <a:off x="457200" y="1600201"/>
            <a:ext cx="8229600" cy="2044823"/>
          </a:xfrm>
        </p:spPr>
        <p:txBody>
          <a:bodyPr>
            <a:normAutofit fontScale="77500" lnSpcReduction="20000"/>
          </a:bodyPr>
          <a:lstStyle/>
          <a:p>
            <a:r>
              <a:rPr lang="cs-CZ" dirty="0"/>
              <a:t>slouží ke krytí spotřeby, pokud: </a:t>
            </a:r>
          </a:p>
          <a:p>
            <a:pPr lvl="1"/>
            <a:r>
              <a:rPr lang="cs-CZ" dirty="0"/>
              <a:t> probíhá rovnoměrně během celého roku, ale zásobu je možné doplňovat jen v určitém časovém období, </a:t>
            </a:r>
          </a:p>
          <a:p>
            <a:pPr lvl="1"/>
            <a:r>
              <a:rPr lang="cs-CZ" dirty="0"/>
              <a:t>spotřeba je sezonní, ale zásobu je nutné vytvářet postupně, </a:t>
            </a:r>
          </a:p>
          <a:p>
            <a:pPr lvl="1"/>
            <a:r>
              <a:rPr lang="cs-CZ" dirty="0"/>
              <a:t>jedná se o sezonní předzásobení sezonní spotřeby. </a:t>
            </a:r>
          </a:p>
          <a:p>
            <a:endParaRPr lang="cs-CZ" dirty="0"/>
          </a:p>
        </p:txBody>
      </p:sp>
      <p:graphicFrame>
        <p:nvGraphicFramePr>
          <p:cNvPr id="4" name="Graf 3"/>
          <p:cNvGraphicFramePr>
            <a:graphicFrameLocks/>
          </p:cNvGraphicFramePr>
          <p:nvPr>
            <p:extLst>
              <p:ext uri="{D42A27DB-BD31-4B8C-83A1-F6EECF244321}">
                <p14:modId xmlns:p14="http://schemas.microsoft.com/office/powerpoint/2010/main" val="3769662284"/>
              </p:ext>
            </p:extLst>
          </p:nvPr>
        </p:nvGraphicFramePr>
        <p:xfrm>
          <a:off x="3995936" y="3212976"/>
          <a:ext cx="4824536" cy="3325586"/>
        </p:xfrm>
        <a:graphic>
          <a:graphicData uri="http://schemas.openxmlformats.org/drawingml/2006/chart">
            <c:chart xmlns:c="http://schemas.openxmlformats.org/drawingml/2006/chart" xmlns:r="http://schemas.openxmlformats.org/officeDocument/2006/relationships" r:id="rId3"/>
          </a:graphicData>
        </a:graphic>
      </p:graphicFrame>
      <p:pic>
        <p:nvPicPr>
          <p:cNvPr id="1030" name="Picture 6" descr="http://www.rybolov-ebro.cz/images/original/cl_160_301287_1.jpg">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35696" y="3721260"/>
            <a:ext cx="2749764" cy="206122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s://www.insportline.cz/p9220/D%C4%9Btsk%C3%BD-nafukovac%C3%AD-baz%C3%A9n-Intex-152x56-cm-Aquarium.jpg">
            <a:hlinkClick r:id="rId6"/>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3116" y="4752186"/>
            <a:ext cx="2163825" cy="216382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Správně uložená jablíčka vám vydrží po celou zimu."/>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19" y="3429000"/>
            <a:ext cx="2109110" cy="15841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00282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vert="horz" lIns="0" tIns="28080" rIns="0" bIns="0" rtlCol="0" anchor="ctr">
            <a:normAutofit/>
          </a:bodyPr>
          <a:lstStyle/>
          <a:p>
            <a:pPr>
              <a:lnSpc>
                <a:spcPts val="58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sz="3200" b="1" kern="0" dirty="0"/>
              <a:t>Průběh zásob</a:t>
            </a:r>
          </a:p>
        </p:txBody>
      </p:sp>
      <p:pic>
        <p:nvPicPr>
          <p:cNvPr id="4" name="Zástupný symbol pro obsah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93306" y="1826927"/>
            <a:ext cx="8455158" cy="4122354"/>
          </a:xfrm>
        </p:spPr>
      </p:pic>
    </p:spTree>
    <p:extLst>
      <p:ext uri="{BB962C8B-B14F-4D97-AF65-F5344CB8AC3E}">
        <p14:creationId xmlns:p14="http://schemas.microsoft.com/office/powerpoint/2010/main" val="25394869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r>
              <a:rPr lang="cs-CZ" b="1" i="1" dirty="0">
                <a:solidFill>
                  <a:srgbClr val="C00000"/>
                </a:solidFill>
              </a:rPr>
              <a:t>Dodací lhůta- </a:t>
            </a:r>
            <a:r>
              <a:rPr lang="cs-CZ" dirty="0"/>
              <a:t>časový interval mezi podáním objednávky a dodáním produktu</a:t>
            </a:r>
          </a:p>
          <a:p>
            <a:r>
              <a:rPr lang="cs-CZ" b="1" i="1" dirty="0">
                <a:solidFill>
                  <a:srgbClr val="C00000"/>
                </a:solidFill>
              </a:rPr>
              <a:t>Dodávkový cyklus- </a:t>
            </a:r>
            <a:r>
              <a:rPr lang="cs-CZ" dirty="0"/>
              <a:t>časový interval mezi dvěma dodávkami</a:t>
            </a:r>
          </a:p>
          <a:p>
            <a:r>
              <a:rPr lang="cs-CZ" b="1" i="1" dirty="0">
                <a:solidFill>
                  <a:srgbClr val="C00000"/>
                </a:solidFill>
              </a:rPr>
              <a:t>Objednací interval- </a:t>
            </a:r>
            <a:r>
              <a:rPr lang="cs-CZ" dirty="0"/>
              <a:t>časový interval mezi dvěma objednávkami</a:t>
            </a:r>
          </a:p>
        </p:txBody>
      </p:sp>
    </p:spTree>
    <p:extLst>
      <p:ext uri="{BB962C8B-B14F-4D97-AF65-F5344CB8AC3E}">
        <p14:creationId xmlns:p14="http://schemas.microsoft.com/office/powerpoint/2010/main" val="6726012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1"/>
          <p:cNvSpPr>
            <a:spLocks noGrp="1" noChangeArrowheads="1"/>
          </p:cNvSpPr>
          <p:nvPr>
            <p:ph type="title"/>
          </p:nvPr>
        </p:nvSpPr>
        <p:spPr/>
        <p:txBody>
          <a:bodyPr vert="horz" lIns="0" tIns="28080" rIns="0" bIns="0" rtlCol="0" anchor="ctr">
            <a:normAutofit/>
          </a:bodyPr>
          <a:lstStyle/>
          <a:p>
            <a:pPr>
              <a:lnSpc>
                <a:spcPts val="58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sz="3200" b="1" kern="0" dirty="0"/>
              <a:t>Metody a směry v řízení zásob</a:t>
            </a:r>
          </a:p>
        </p:txBody>
      </p:sp>
      <p:sp>
        <p:nvSpPr>
          <p:cNvPr id="32771" name="Text Box 2"/>
          <p:cNvSpPr txBox="1">
            <a:spLocks noChangeArrowheads="1"/>
          </p:cNvSpPr>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marL="342900" indent="-339725" eaLnBrk="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Arial" charset="0"/>
                <a:ea typeface="Lucida Sans Unicode" charset="0"/>
                <a:cs typeface="Lucida Sans Unicode" charset="0"/>
              </a:defRPr>
            </a:lvl1pPr>
            <a:lvl2pPr eaLnBrk="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Arial" charset="0"/>
                <a:ea typeface="Lucida Sans Unicode" charset="0"/>
                <a:cs typeface="Lucida Sans Unicode" charset="0"/>
              </a:defRPr>
            </a:lvl2pPr>
            <a:lvl3pPr eaLnBrk="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Arial" charset="0"/>
                <a:ea typeface="Lucida Sans Unicode" charset="0"/>
                <a:cs typeface="Lucida Sans Unicode" charset="0"/>
              </a:defRPr>
            </a:lvl3pPr>
            <a:lvl4pPr eaLnBrk="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Arial" charset="0"/>
                <a:ea typeface="Lucida Sans Unicode" charset="0"/>
                <a:cs typeface="Lucida Sans Unicode" charset="0"/>
              </a:defRPr>
            </a:lvl4pPr>
            <a:lvl5pPr eaLnBrk="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Arial" charset="0"/>
                <a:ea typeface="Lucida Sans Unicode" charset="0"/>
                <a:cs typeface="Lucida Sans Unicode"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Arial" charset="0"/>
                <a:ea typeface="Lucida Sans Unicode" charset="0"/>
                <a:cs typeface="Lucida Sans Unicode"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Arial" charset="0"/>
                <a:ea typeface="Lucida Sans Unicode" charset="0"/>
                <a:cs typeface="Lucida Sans Unicode"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Arial" charset="0"/>
                <a:ea typeface="Lucida Sans Unicode" charset="0"/>
                <a:cs typeface="Lucida Sans Unicode"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Arial" charset="0"/>
                <a:ea typeface="Lucida Sans Unicode" charset="0"/>
                <a:cs typeface="Lucida Sans Unicode" charset="0"/>
              </a:defRPr>
            </a:lvl9pPr>
          </a:lstStyle>
          <a:p>
            <a:pPr eaLnBrk="1" hangingPunct="1">
              <a:lnSpc>
                <a:spcPct val="100000"/>
              </a:lnSpc>
              <a:spcBef>
                <a:spcPts val="638"/>
              </a:spcBef>
              <a:spcAft>
                <a:spcPts val="1425"/>
              </a:spcAft>
              <a:buClrTx/>
              <a:buFontTx/>
              <a:buNone/>
            </a:pPr>
            <a:r>
              <a:rPr lang="cs-CZ" altLang="cs-CZ" sz="3200" dirty="0">
                <a:solidFill>
                  <a:srgbClr val="000000"/>
                </a:solidFill>
                <a:latin typeface="Calibri" charset="0"/>
              </a:rPr>
              <a:t> </a:t>
            </a:r>
            <a:endParaRPr lang="cs-CZ" altLang="cs-CZ" sz="2400" dirty="0">
              <a:solidFill>
                <a:srgbClr val="000000"/>
              </a:solidFill>
              <a:latin typeface="Calibri" charset="0"/>
            </a:endParaRPr>
          </a:p>
          <a:p>
            <a:pPr eaLnBrk="1" hangingPunct="1">
              <a:lnSpc>
                <a:spcPct val="100000"/>
              </a:lnSpc>
              <a:spcBef>
                <a:spcPts val="638"/>
              </a:spcBef>
              <a:spcAft>
                <a:spcPts val="1425"/>
              </a:spcAft>
              <a:buSzPct val="45000"/>
              <a:buFont typeface="Arial" charset="0"/>
              <a:buChar char="-"/>
            </a:pPr>
            <a:r>
              <a:rPr lang="cs-CZ" altLang="cs-CZ" sz="2400" dirty="0">
                <a:solidFill>
                  <a:srgbClr val="000000"/>
                </a:solidFill>
                <a:latin typeface="Calibri" charset="0"/>
              </a:rPr>
              <a:t>JIC (Just In Case „ v dávkách“), to je klasická metoda, kdy se dodává ve větších dávkách a odběr je četnější v menších dávkách. </a:t>
            </a:r>
          </a:p>
          <a:p>
            <a:pPr eaLnBrk="1" hangingPunct="1">
              <a:lnSpc>
                <a:spcPct val="100000"/>
              </a:lnSpc>
              <a:spcBef>
                <a:spcPts val="638"/>
              </a:spcBef>
              <a:spcAft>
                <a:spcPts val="1425"/>
              </a:spcAft>
              <a:buSzPct val="45000"/>
              <a:buFont typeface="Arial" charset="0"/>
              <a:buChar char="-"/>
            </a:pPr>
            <a:r>
              <a:rPr lang="cs-CZ" altLang="cs-CZ" sz="2400" dirty="0">
                <a:solidFill>
                  <a:srgbClr val="000000"/>
                </a:solidFill>
                <a:latin typeface="Calibri" charset="0"/>
              </a:rPr>
              <a:t>JIT (Just In </a:t>
            </a:r>
            <a:r>
              <a:rPr lang="cs-CZ" altLang="cs-CZ" sz="2400" dirty="0" err="1">
                <a:solidFill>
                  <a:srgbClr val="000000"/>
                </a:solidFill>
                <a:latin typeface="Calibri" charset="0"/>
              </a:rPr>
              <a:t>Time</a:t>
            </a:r>
            <a:r>
              <a:rPr lang="cs-CZ" altLang="cs-CZ" sz="2400" dirty="0">
                <a:solidFill>
                  <a:srgbClr val="000000"/>
                </a:solidFill>
                <a:latin typeface="Calibri" charset="0"/>
              </a:rPr>
              <a:t> „právě včas“), kdy dodavatel dodá materiál přímo do výroby odběratele,</a:t>
            </a:r>
          </a:p>
          <a:p>
            <a:pPr eaLnBrk="1" hangingPunct="1">
              <a:lnSpc>
                <a:spcPct val="100000"/>
              </a:lnSpc>
              <a:spcBef>
                <a:spcPts val="638"/>
              </a:spcBef>
              <a:spcAft>
                <a:spcPts val="1425"/>
              </a:spcAft>
              <a:buSzPct val="45000"/>
              <a:buFont typeface="Arial" charset="0"/>
              <a:buChar char="-"/>
            </a:pPr>
            <a:r>
              <a:rPr lang="cs-CZ" altLang="cs-CZ" sz="2400" dirty="0">
                <a:solidFill>
                  <a:srgbClr val="000000"/>
                </a:solidFill>
                <a:latin typeface="Calibri" charset="0"/>
              </a:rPr>
              <a:t>Metoda ABC je analýza (</a:t>
            </a:r>
            <a:r>
              <a:rPr lang="cs-CZ" altLang="cs-CZ" sz="2400" dirty="0" err="1">
                <a:solidFill>
                  <a:srgbClr val="000000"/>
                </a:solidFill>
                <a:latin typeface="Calibri" charset="0"/>
              </a:rPr>
              <a:t>Paretovo</a:t>
            </a:r>
            <a:r>
              <a:rPr lang="cs-CZ" altLang="cs-CZ" sz="2400" dirty="0">
                <a:solidFill>
                  <a:srgbClr val="000000"/>
                </a:solidFill>
                <a:latin typeface="Calibri" charset="0"/>
              </a:rPr>
              <a:t> pravidlo 80:20). </a:t>
            </a:r>
          </a:p>
          <a:p>
            <a:pPr eaLnBrk="1" hangingPunct="1">
              <a:lnSpc>
                <a:spcPct val="100000"/>
              </a:lnSpc>
              <a:spcBef>
                <a:spcPts val="638"/>
              </a:spcBef>
              <a:spcAft>
                <a:spcPts val="1425"/>
              </a:spcAft>
              <a:buClrTx/>
              <a:buFontTx/>
              <a:buNone/>
            </a:pPr>
            <a:endParaRPr lang="cs-CZ" altLang="cs-CZ" sz="3200" dirty="0">
              <a:solidFill>
                <a:srgbClr val="000000"/>
              </a:solidFill>
              <a:latin typeface="Calibri" charset="0"/>
            </a:endParaRPr>
          </a:p>
        </p:txBody>
      </p:sp>
    </p:spTree>
    <p:extLst>
      <p:ext uri="{BB962C8B-B14F-4D97-AF65-F5344CB8AC3E}">
        <p14:creationId xmlns:p14="http://schemas.microsoft.com/office/powerpoint/2010/main" val="188573725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b="1" dirty="0">
                <a:solidFill>
                  <a:srgbClr val="000000"/>
                </a:solidFill>
                <a:latin typeface="Calibri" charset="0"/>
              </a:rPr>
              <a:t>Základní pojmy:</a:t>
            </a:r>
            <a:endParaRPr lang="cs-CZ" b="1" dirty="0"/>
          </a:p>
        </p:txBody>
      </p:sp>
      <p:sp>
        <p:nvSpPr>
          <p:cNvPr id="3" name="Zástupný symbol pro obsah 2"/>
          <p:cNvSpPr>
            <a:spLocks noGrp="1"/>
          </p:cNvSpPr>
          <p:nvPr>
            <p:ph idx="1"/>
          </p:nvPr>
        </p:nvSpPr>
        <p:spPr/>
        <p:txBody>
          <a:bodyPr>
            <a:normAutofit fontScale="47500" lnSpcReduction="20000"/>
          </a:bodyPr>
          <a:lstStyle/>
          <a:p>
            <a:endParaRPr lang="cs-CZ" dirty="0"/>
          </a:p>
          <a:p>
            <a:pPr marL="0" indent="0">
              <a:buNone/>
            </a:pPr>
            <a:r>
              <a:rPr lang="cs-CZ" sz="3400" b="1" dirty="0"/>
              <a:t>ČASOVÁ NORMA ZÁSOB (ČNZ) </a:t>
            </a:r>
            <a:r>
              <a:rPr lang="cs-CZ" dirty="0"/>
              <a:t>je délka období ve dnech, na které má podnik vázány peněžní prostředky ve formě zásob surovin a materiálů ve skladu, je závislá na: </a:t>
            </a:r>
          </a:p>
          <a:p>
            <a:r>
              <a:rPr lang="cs-CZ" sz="2500" dirty="0"/>
              <a:t>Délce dodávkového cyklu ve dnech. </a:t>
            </a:r>
            <a:r>
              <a:rPr lang="cs-CZ" sz="2500" b="1" dirty="0"/>
              <a:t>Dodávkový cyklus (d) </a:t>
            </a:r>
            <a:r>
              <a:rPr lang="cs-CZ" sz="2500" dirty="0"/>
              <a:t>– časový interval ve dnech mezi dvěma dodávkami </a:t>
            </a:r>
          </a:p>
          <a:p>
            <a:r>
              <a:rPr lang="cs-CZ" sz="2500" dirty="0"/>
              <a:t>Velikosti technické zásoby ve dnech (čas technického skladování). </a:t>
            </a:r>
            <a:r>
              <a:rPr lang="cs-CZ" sz="2500" b="1" dirty="0"/>
              <a:t>technická zásoba (t) </a:t>
            </a:r>
            <a:endParaRPr lang="cs-CZ" sz="2500" dirty="0"/>
          </a:p>
          <a:p>
            <a:r>
              <a:rPr lang="cs-CZ" sz="2500" dirty="0"/>
              <a:t>Velikosti pojistné zásoby ve dnech</a:t>
            </a:r>
            <a:r>
              <a:rPr lang="cs-CZ" sz="2500" b="1" dirty="0"/>
              <a:t>. Pojistná zásoba (p) - </a:t>
            </a:r>
            <a:r>
              <a:rPr lang="cs-CZ" sz="2500" dirty="0"/>
              <a:t>počet dní, na které by měla zásoba ve skladě vydržet při zpoždění dodávky (podle zkušenosti z předcházejících let) </a:t>
            </a:r>
          </a:p>
          <a:p>
            <a:pPr marL="0" indent="0" algn="ctr">
              <a:spcBef>
                <a:spcPts val="638"/>
              </a:spcBef>
              <a:spcAft>
                <a:spcPts val="1425"/>
              </a:spcAft>
              <a:buSzPct val="45000"/>
              <a:buNone/>
            </a:pPr>
            <a:r>
              <a:rPr lang="cs-CZ" b="1" dirty="0"/>
              <a:t>ČNZ=d/2+p+t</a:t>
            </a:r>
            <a:endParaRPr lang="cs-CZ" dirty="0">
              <a:solidFill>
                <a:srgbClr val="000000"/>
              </a:solidFill>
              <a:latin typeface="Calibri" charset="0"/>
            </a:endParaRPr>
          </a:p>
          <a:p>
            <a:pPr marL="0" indent="0">
              <a:spcBef>
                <a:spcPts val="638"/>
              </a:spcBef>
              <a:spcAft>
                <a:spcPts val="1425"/>
              </a:spcAft>
              <a:buSzPct val="45000"/>
              <a:buNone/>
            </a:pPr>
            <a:r>
              <a:rPr lang="cs-CZ" sz="3300" b="1" dirty="0"/>
              <a:t>NORMATIV ZÁSOB </a:t>
            </a:r>
            <a:r>
              <a:rPr lang="cs-CZ" dirty="0"/>
              <a:t>výše oběžných aktiv, které podnik potřebuje k zabezpečení plynulosti vnitropodnikových procesů</a:t>
            </a:r>
            <a:r>
              <a:rPr lang="cs-CZ" dirty="0">
                <a:solidFill>
                  <a:srgbClr val="000000"/>
                </a:solidFill>
                <a:latin typeface="Calibri" charset="0"/>
              </a:rPr>
              <a:t>:</a:t>
            </a:r>
          </a:p>
          <a:p>
            <a:pPr marL="0" indent="0" algn="ctr">
              <a:spcBef>
                <a:spcPts val="638"/>
              </a:spcBef>
              <a:spcAft>
                <a:spcPts val="1425"/>
              </a:spcAft>
              <a:buSzPct val="45000"/>
              <a:buNone/>
            </a:pPr>
            <a:r>
              <a:rPr lang="cs-CZ" b="1" dirty="0"/>
              <a:t>NZ=ČNZ*s</a:t>
            </a:r>
          </a:p>
          <a:p>
            <a:pPr marL="0" indent="0" algn="ctr">
              <a:spcBef>
                <a:spcPts val="638"/>
              </a:spcBef>
              <a:spcAft>
                <a:spcPts val="1425"/>
              </a:spcAft>
              <a:buSzPct val="45000"/>
              <a:buNone/>
            </a:pPr>
            <a:r>
              <a:rPr lang="cs-CZ" sz="3300" b="1" dirty="0"/>
              <a:t>FINANČNÍ NORMATIV </a:t>
            </a:r>
            <a:r>
              <a:rPr lang="cs-CZ" dirty="0"/>
              <a:t>v peněžních jednotkách udává, jaké množství je vázáno v zásobách podniku </a:t>
            </a:r>
            <a:r>
              <a:rPr lang="cs-CZ" dirty="0">
                <a:solidFill>
                  <a:srgbClr val="000000"/>
                </a:solidFill>
                <a:latin typeface="Calibri" charset="0"/>
              </a:rPr>
              <a:t>,</a:t>
            </a:r>
          </a:p>
          <a:p>
            <a:pPr marL="0" indent="0" algn="ctr">
              <a:spcBef>
                <a:spcPts val="638"/>
              </a:spcBef>
              <a:spcAft>
                <a:spcPts val="1425"/>
              </a:spcAft>
              <a:buSzPct val="45000"/>
              <a:buNone/>
            </a:pPr>
            <a:r>
              <a:rPr lang="cs-CZ" b="1" dirty="0"/>
              <a:t>FN = NZ * P </a:t>
            </a:r>
          </a:p>
          <a:p>
            <a:pPr>
              <a:spcBef>
                <a:spcPts val="638"/>
              </a:spcBef>
              <a:spcAft>
                <a:spcPts val="1425"/>
              </a:spcAft>
              <a:buSzPct val="45000"/>
              <a:buFont typeface="Arial" charset="0"/>
              <a:buChar char="•"/>
            </a:pPr>
            <a:endParaRPr lang="cs-CZ" dirty="0">
              <a:solidFill>
                <a:srgbClr val="000000"/>
              </a:solidFill>
              <a:latin typeface="Calibri" charset="0"/>
            </a:endParaRPr>
          </a:p>
          <a:p>
            <a:endParaRPr lang="cs-CZ" dirty="0"/>
          </a:p>
        </p:txBody>
      </p:sp>
    </p:spTree>
    <p:extLst>
      <p:ext uri="{BB962C8B-B14F-4D97-AF65-F5344CB8AC3E}">
        <p14:creationId xmlns:p14="http://schemas.microsoft.com/office/powerpoint/2010/main" val="10972972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3554" name="Rectangle 1"/>
          <p:cNvSpPr>
            <a:spLocks noGrp="1" noChangeArrowheads="1"/>
          </p:cNvSpPr>
          <p:nvPr>
            <p:ph type="title"/>
          </p:nvPr>
        </p:nvSpPr>
        <p:spPr/>
        <p:txBody>
          <a:bodyPr vert="horz" lIns="0" tIns="28080" rIns="0" bIns="0" rtlCol="0" anchor="ctr">
            <a:normAutofit/>
          </a:bodyPr>
          <a:lstStyle/>
          <a:p>
            <a:pPr>
              <a:lnSpc>
                <a:spcPts val="58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sz="3200" b="1" kern="0" dirty="0"/>
              <a:t>Počet dodavatelů</a:t>
            </a:r>
          </a:p>
        </p:txBody>
      </p:sp>
      <p:sp>
        <p:nvSpPr>
          <p:cNvPr id="26627" name="Text Box 2"/>
          <p:cNvSpPr txBox="1">
            <a:spLocks noChangeArrowheads="1"/>
          </p:cNvSpPr>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marL="342900" indent="-339725" eaLnBrk="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Arial" charset="0"/>
                <a:ea typeface="Lucida Sans Unicode" charset="0"/>
                <a:cs typeface="Lucida Sans Unicode" charset="0"/>
              </a:defRPr>
            </a:lvl1pPr>
            <a:lvl2pPr eaLnBrk="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Arial" charset="0"/>
                <a:ea typeface="Lucida Sans Unicode" charset="0"/>
                <a:cs typeface="Lucida Sans Unicode" charset="0"/>
              </a:defRPr>
            </a:lvl2pPr>
            <a:lvl3pPr eaLnBrk="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Arial" charset="0"/>
                <a:ea typeface="Lucida Sans Unicode" charset="0"/>
                <a:cs typeface="Lucida Sans Unicode" charset="0"/>
              </a:defRPr>
            </a:lvl3pPr>
            <a:lvl4pPr eaLnBrk="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Arial" charset="0"/>
                <a:ea typeface="Lucida Sans Unicode" charset="0"/>
                <a:cs typeface="Lucida Sans Unicode" charset="0"/>
              </a:defRPr>
            </a:lvl4pPr>
            <a:lvl5pPr eaLnBrk="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Arial" charset="0"/>
                <a:ea typeface="Lucida Sans Unicode" charset="0"/>
                <a:cs typeface="Lucida Sans Unicode"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Arial" charset="0"/>
                <a:ea typeface="Lucida Sans Unicode" charset="0"/>
                <a:cs typeface="Lucida Sans Unicode"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Arial" charset="0"/>
                <a:ea typeface="Lucida Sans Unicode" charset="0"/>
                <a:cs typeface="Lucida Sans Unicode"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Arial" charset="0"/>
                <a:ea typeface="Lucida Sans Unicode" charset="0"/>
                <a:cs typeface="Lucida Sans Unicode"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Arial" charset="0"/>
                <a:ea typeface="Lucida Sans Unicode" charset="0"/>
                <a:cs typeface="Lucida Sans Unicode" charset="0"/>
              </a:defRPr>
            </a:lvl9pPr>
          </a:lstStyle>
          <a:p>
            <a:pPr eaLnBrk="1" hangingPunct="1">
              <a:lnSpc>
                <a:spcPct val="100000"/>
              </a:lnSpc>
              <a:spcBef>
                <a:spcPts val="638"/>
              </a:spcBef>
              <a:spcAft>
                <a:spcPts val="1425"/>
              </a:spcAft>
              <a:buClrTx/>
              <a:buFontTx/>
              <a:buNone/>
            </a:pPr>
            <a:r>
              <a:rPr lang="cs-CZ" altLang="cs-CZ" sz="3200" dirty="0">
                <a:solidFill>
                  <a:srgbClr val="000000"/>
                </a:solidFill>
                <a:latin typeface="Calibri" charset="0"/>
              </a:rPr>
              <a:t>Méně dodavatelů má </a:t>
            </a:r>
            <a:r>
              <a:rPr lang="cs-CZ" altLang="cs-CZ" sz="3200" b="1" dirty="0">
                <a:solidFill>
                  <a:srgbClr val="000000"/>
                </a:solidFill>
                <a:latin typeface="Calibri" charset="0"/>
              </a:rPr>
              <a:t>výhody</a:t>
            </a:r>
            <a:r>
              <a:rPr lang="cs-CZ" altLang="cs-CZ" sz="3200" dirty="0">
                <a:solidFill>
                  <a:srgbClr val="000000"/>
                </a:solidFill>
                <a:latin typeface="Calibri" charset="0"/>
              </a:rPr>
              <a:t>: </a:t>
            </a:r>
          </a:p>
          <a:p>
            <a:pPr eaLnBrk="1" hangingPunct="1">
              <a:lnSpc>
                <a:spcPct val="100000"/>
              </a:lnSpc>
              <a:spcBef>
                <a:spcPts val="638"/>
              </a:spcBef>
              <a:spcAft>
                <a:spcPts val="1425"/>
              </a:spcAft>
              <a:buSzPct val="45000"/>
              <a:buFont typeface="Arial" charset="0"/>
              <a:buChar char="•"/>
            </a:pPr>
            <a:r>
              <a:rPr lang="cs-CZ" altLang="cs-CZ" dirty="0">
                <a:solidFill>
                  <a:srgbClr val="000000"/>
                </a:solidFill>
                <a:latin typeface="Calibri" charset="0"/>
              </a:rPr>
              <a:t>nižší variabilita dodacích cyklů,</a:t>
            </a:r>
          </a:p>
          <a:p>
            <a:pPr eaLnBrk="1" hangingPunct="1">
              <a:lnSpc>
                <a:spcPct val="100000"/>
              </a:lnSpc>
              <a:spcBef>
                <a:spcPts val="638"/>
              </a:spcBef>
              <a:spcAft>
                <a:spcPts val="1425"/>
              </a:spcAft>
              <a:buSzPct val="45000"/>
              <a:buFont typeface="Arial" charset="0"/>
              <a:buChar char="•"/>
            </a:pPr>
            <a:r>
              <a:rPr lang="cs-CZ" altLang="cs-CZ" dirty="0">
                <a:solidFill>
                  <a:srgbClr val="000000"/>
                </a:solidFill>
                <a:latin typeface="Calibri" charset="0"/>
              </a:rPr>
              <a:t>jednodušší komunikace,</a:t>
            </a:r>
          </a:p>
          <a:p>
            <a:pPr eaLnBrk="1" hangingPunct="1">
              <a:lnSpc>
                <a:spcPct val="100000"/>
              </a:lnSpc>
              <a:spcBef>
                <a:spcPts val="638"/>
              </a:spcBef>
              <a:spcAft>
                <a:spcPts val="1425"/>
              </a:spcAft>
              <a:buSzPct val="45000"/>
              <a:buFont typeface="Arial" charset="0"/>
              <a:buChar char="•"/>
            </a:pPr>
            <a:r>
              <a:rPr lang="cs-CZ" altLang="cs-CZ" dirty="0">
                <a:solidFill>
                  <a:srgbClr val="000000"/>
                </a:solidFill>
                <a:latin typeface="Calibri" charset="0"/>
              </a:rPr>
              <a:t>vyšší ochota dodavatelů ke spolupráci a zlepšování kvality,</a:t>
            </a:r>
          </a:p>
          <a:p>
            <a:pPr eaLnBrk="1" hangingPunct="1">
              <a:lnSpc>
                <a:spcPct val="100000"/>
              </a:lnSpc>
              <a:spcBef>
                <a:spcPts val="638"/>
              </a:spcBef>
              <a:spcAft>
                <a:spcPts val="1425"/>
              </a:spcAft>
              <a:buSzPct val="45000"/>
              <a:buFont typeface="Arial" charset="0"/>
              <a:buChar char="•"/>
            </a:pPr>
            <a:r>
              <a:rPr lang="cs-CZ" altLang="cs-CZ" dirty="0">
                <a:solidFill>
                  <a:srgbClr val="000000"/>
                </a:solidFill>
                <a:latin typeface="Calibri" charset="0"/>
              </a:rPr>
              <a:t>lepší úroveň vztahů s partnery.</a:t>
            </a:r>
          </a:p>
          <a:p>
            <a:pPr eaLnBrk="1" hangingPunct="1">
              <a:lnSpc>
                <a:spcPct val="100000"/>
              </a:lnSpc>
              <a:spcBef>
                <a:spcPts val="638"/>
              </a:spcBef>
              <a:spcAft>
                <a:spcPts val="1425"/>
              </a:spcAft>
              <a:buClrTx/>
              <a:buFontTx/>
              <a:buNone/>
            </a:pPr>
            <a:r>
              <a:rPr lang="cs-CZ" altLang="cs-CZ" sz="2800" b="1" dirty="0">
                <a:solidFill>
                  <a:srgbClr val="000000"/>
                </a:solidFill>
                <a:latin typeface="Calibri" charset="0"/>
              </a:rPr>
              <a:t>Nevýhody</a:t>
            </a:r>
            <a:r>
              <a:rPr lang="cs-CZ" altLang="cs-CZ" sz="2800" dirty="0">
                <a:solidFill>
                  <a:srgbClr val="000000"/>
                </a:solidFill>
                <a:latin typeface="Calibri" charset="0"/>
              </a:rPr>
              <a:t>: riziko poruch v dodávkách u menšího počtu dodavatelů. Z toho vyplývá důležitost </a:t>
            </a:r>
            <a:r>
              <a:rPr lang="cs-CZ" altLang="cs-CZ" sz="2800" i="1" dirty="0">
                <a:solidFill>
                  <a:srgbClr val="000000"/>
                </a:solidFill>
                <a:latin typeface="Calibri" charset="0"/>
              </a:rPr>
              <a:t>kritéria spolehlivosti</a:t>
            </a:r>
            <a:r>
              <a:rPr lang="cs-CZ" altLang="cs-CZ" sz="2800" dirty="0">
                <a:solidFill>
                  <a:srgbClr val="000000"/>
                </a:solidFill>
                <a:latin typeface="Calibri" charset="0"/>
              </a:rPr>
              <a:t>, to je snaha uzavírat dlouhodobé kontrakty s dodavateli.</a:t>
            </a:r>
          </a:p>
        </p:txBody>
      </p:sp>
    </p:spTree>
  </p:cSld>
  <p:clrMapOvr>
    <a:overrideClrMapping bg1="lt1" tx1="dk1" bg2="lt2" tx2="dk2" accent1="accent1" accent2="accent2" accent3="accent3" accent4="accent4" accent5="accent5" accent6="accent6" hlink="hlink" folHlink="folHlink"/>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solidFill>
                  <a:srgbClr val="000000"/>
                </a:solidFill>
                <a:latin typeface="Calibri" charset="0"/>
              </a:rPr>
              <a:t>Základní pojmy:</a:t>
            </a:r>
            <a:endParaRPr lang="cs-CZ" b="1" dirty="0"/>
          </a:p>
        </p:txBody>
      </p:sp>
      <mc:AlternateContent xmlns:mc="http://schemas.openxmlformats.org/markup-compatibility/2006" xmlns:a14="http://schemas.microsoft.com/office/drawing/2010/main">
        <mc:Choice Requires="a14">
          <p:sp>
            <p:nvSpPr>
              <p:cNvPr id="3" name="Zástupný symbol pro obsah 2"/>
              <p:cNvSpPr>
                <a:spLocks noGrp="1"/>
              </p:cNvSpPr>
              <p:nvPr>
                <p:ph idx="1"/>
              </p:nvPr>
            </p:nvSpPr>
            <p:spPr/>
            <p:txBody>
              <a:bodyPr>
                <a:normAutofit fontScale="85000" lnSpcReduction="10000"/>
              </a:bodyPr>
              <a:lstStyle/>
              <a:p>
                <a:pPr marL="0" indent="0">
                  <a:spcBef>
                    <a:spcPts val="638"/>
                  </a:spcBef>
                  <a:spcAft>
                    <a:spcPts val="1425"/>
                  </a:spcAft>
                  <a:buSzPct val="45000"/>
                  <a:buNone/>
                </a:pPr>
                <a:r>
                  <a:rPr lang="cs-CZ" sz="2500" b="1" dirty="0"/>
                  <a:t>RYCHLOST OBRATU ZÁSOB </a:t>
                </a:r>
                <a:r>
                  <a:rPr lang="cs-CZ" dirty="0">
                    <a:solidFill>
                      <a:srgbClr val="000000"/>
                    </a:solidFill>
                    <a:latin typeface="Calibri" charset="0"/>
                  </a:rPr>
                  <a:t>je počet obrátek průměrné zásoby za určité období, zpravidla rok,</a:t>
                </a:r>
              </a:p>
              <a:p>
                <a:pPr marL="0" indent="0">
                  <a:buNone/>
                </a:pPr>
                <a:endParaRPr lang="cs-CZ" dirty="0"/>
              </a:p>
              <a:p>
                <a:pPr marL="0" indent="0">
                  <a:buNone/>
                </a:pPr>
                <a14:m>
                  <m:oMathPara xmlns:m="http://schemas.openxmlformats.org/officeDocument/2006/math">
                    <m:oMathParaPr>
                      <m:jc m:val="center"/>
                    </m:oMathParaPr>
                    <m:oMath xmlns:m="http://schemas.openxmlformats.org/officeDocument/2006/math">
                      <m:r>
                        <a:rPr lang="cs-CZ" sz="2100" i="1">
                          <a:latin typeface="Cambria Math"/>
                        </a:rPr>
                        <m:t>𝑅𝑂</m:t>
                      </m:r>
                      <m:r>
                        <a:rPr lang="cs-CZ" sz="2100">
                          <a:latin typeface="Cambria Math"/>
                        </a:rPr>
                        <m:t>=</m:t>
                      </m:r>
                      <m:f>
                        <m:fPr>
                          <m:ctrlPr>
                            <a:rPr lang="cs-CZ" sz="2100" i="1">
                              <a:latin typeface="Cambria Math" panose="02040503050406030204" pitchFamily="18" charset="0"/>
                            </a:rPr>
                          </m:ctrlPr>
                        </m:fPr>
                        <m:num>
                          <m:r>
                            <a:rPr lang="cs-CZ" sz="2100" i="1">
                              <a:latin typeface="Cambria Math"/>
                            </a:rPr>
                            <m:t>𝑐𝑒𝑙𝑘𝑜𝑣</m:t>
                          </m:r>
                          <m:r>
                            <a:rPr lang="cs-CZ" sz="2100" i="1">
                              <a:latin typeface="Cambria Math"/>
                            </a:rPr>
                            <m:t>á </m:t>
                          </m:r>
                          <m:r>
                            <a:rPr lang="cs-CZ" sz="2100" i="1">
                              <a:latin typeface="Cambria Math"/>
                            </a:rPr>
                            <m:t>𝑠𝑝𝑜𝑡</m:t>
                          </m:r>
                          <m:r>
                            <a:rPr lang="cs-CZ" sz="2100" i="1">
                              <a:latin typeface="Cambria Math"/>
                            </a:rPr>
                            <m:t>ř</m:t>
                          </m:r>
                          <m:r>
                            <a:rPr lang="cs-CZ" sz="2100" i="1">
                              <a:latin typeface="Cambria Math"/>
                            </a:rPr>
                            <m:t>𝑒𝑏𝑎</m:t>
                          </m:r>
                          <m:r>
                            <a:rPr lang="cs-CZ" sz="2100" i="1">
                              <a:latin typeface="Cambria Math"/>
                            </a:rPr>
                            <m:t> </m:t>
                          </m:r>
                          <m:r>
                            <a:rPr lang="cs-CZ" sz="2100" i="1">
                              <a:latin typeface="Cambria Math"/>
                            </a:rPr>
                            <m:t>𝑧𝑎</m:t>
                          </m:r>
                          <m:r>
                            <a:rPr lang="cs-CZ" sz="2100" i="1">
                              <a:latin typeface="Cambria Math"/>
                            </a:rPr>
                            <m:t> </m:t>
                          </m:r>
                          <m:r>
                            <a:rPr lang="cs-CZ" sz="2100" i="1">
                              <a:latin typeface="Cambria Math"/>
                            </a:rPr>
                            <m:t>𝑜𝑏𝑑𝑜𝑏</m:t>
                          </m:r>
                          <m:r>
                            <a:rPr lang="cs-CZ" sz="2100" i="1">
                              <a:latin typeface="Cambria Math"/>
                            </a:rPr>
                            <m:t>í</m:t>
                          </m:r>
                        </m:num>
                        <m:den>
                          <m:r>
                            <m:rPr>
                              <m:sty m:val="p"/>
                            </m:rPr>
                            <a:rPr lang="cs-CZ" sz="2100">
                              <a:latin typeface="Cambria Math"/>
                            </a:rPr>
                            <m:t>pr</m:t>
                          </m:r>
                          <m:r>
                            <a:rPr lang="cs-CZ" sz="2100">
                              <a:latin typeface="Cambria Math"/>
                            </a:rPr>
                            <m:t>ů</m:t>
                          </m:r>
                          <m:r>
                            <m:rPr>
                              <m:sty m:val="p"/>
                            </m:rPr>
                            <a:rPr lang="cs-CZ" sz="2100">
                              <a:latin typeface="Cambria Math"/>
                            </a:rPr>
                            <m:t>m</m:t>
                          </m:r>
                          <m:r>
                            <a:rPr lang="cs-CZ" sz="2100">
                              <a:latin typeface="Cambria Math"/>
                            </a:rPr>
                            <m:t>ě</m:t>
                          </m:r>
                          <m:r>
                            <m:rPr>
                              <m:sty m:val="p"/>
                            </m:rPr>
                            <a:rPr lang="cs-CZ" sz="2100">
                              <a:latin typeface="Cambria Math"/>
                            </a:rPr>
                            <m:t>rn</m:t>
                          </m:r>
                          <m:r>
                            <a:rPr lang="cs-CZ" sz="2100">
                              <a:latin typeface="Cambria Math"/>
                            </a:rPr>
                            <m:t>á </m:t>
                          </m:r>
                          <m:r>
                            <m:rPr>
                              <m:sty m:val="p"/>
                            </m:rPr>
                            <a:rPr lang="cs-CZ" sz="2100">
                              <a:latin typeface="Cambria Math"/>
                            </a:rPr>
                            <m:t>z</m:t>
                          </m:r>
                          <m:r>
                            <a:rPr lang="cs-CZ" sz="2100">
                              <a:latin typeface="Cambria Math"/>
                            </a:rPr>
                            <m:t>á</m:t>
                          </m:r>
                          <m:r>
                            <m:rPr>
                              <m:sty m:val="p"/>
                            </m:rPr>
                            <a:rPr lang="cs-CZ" sz="2100">
                              <a:latin typeface="Cambria Math"/>
                            </a:rPr>
                            <m:t>soba</m:t>
                          </m:r>
                        </m:den>
                      </m:f>
                      <m:r>
                        <a:rPr lang="cs-CZ" sz="2100" i="1">
                          <a:latin typeface="Cambria Math"/>
                        </a:rPr>
                        <m:t> , </m:t>
                      </m:r>
                      <m:r>
                        <a:rPr lang="en-US" sz="2100" i="1">
                          <a:latin typeface="Cambria Math"/>
                        </a:rPr>
                        <m:t>[</m:t>
                      </m:r>
                      <m:r>
                        <a:rPr lang="cs-CZ" sz="2100" i="1">
                          <a:latin typeface="Cambria Math"/>
                        </a:rPr>
                        <m:t>𝑜𝑏𝑟𝑎𝑡𝑒𝑘</m:t>
                      </m:r>
                      <m:r>
                        <a:rPr lang="cs-CZ" sz="2100" i="1">
                          <a:latin typeface="Cambria Math"/>
                        </a:rPr>
                        <m:t>/</m:t>
                      </m:r>
                      <m:r>
                        <a:rPr lang="cs-CZ" sz="2100" i="1">
                          <a:latin typeface="Cambria Math"/>
                        </a:rPr>
                        <m:t>𝑜𝑏𝑑𝑜𝑏</m:t>
                      </m:r>
                      <m:r>
                        <a:rPr lang="cs-CZ" sz="2100" i="1">
                          <a:latin typeface="Cambria Math"/>
                        </a:rPr>
                        <m:t>í]</m:t>
                      </m:r>
                    </m:oMath>
                  </m:oMathPara>
                </a14:m>
                <a:endParaRPr lang="cs-CZ" sz="2100" dirty="0"/>
              </a:p>
              <a:p>
                <a:pPr>
                  <a:spcBef>
                    <a:spcPts val="638"/>
                  </a:spcBef>
                  <a:spcAft>
                    <a:spcPts val="1425"/>
                  </a:spcAft>
                  <a:buSzPct val="45000"/>
                  <a:buFont typeface="Arial" charset="0"/>
                  <a:buChar char="•"/>
                </a:pPr>
                <a:endParaRPr lang="cs-CZ" dirty="0">
                  <a:solidFill>
                    <a:srgbClr val="000000"/>
                  </a:solidFill>
                  <a:latin typeface="Calibri" charset="0"/>
                </a:endParaRPr>
              </a:p>
              <a:p>
                <a:pPr marL="0" indent="0">
                  <a:spcBef>
                    <a:spcPts val="638"/>
                  </a:spcBef>
                  <a:spcAft>
                    <a:spcPts val="1425"/>
                  </a:spcAft>
                  <a:buSzPct val="45000"/>
                  <a:buNone/>
                </a:pPr>
                <a:r>
                  <a:rPr lang="cs-CZ" sz="2500" b="1" dirty="0"/>
                  <a:t>DOBA OBRATU ZÁSOB</a:t>
                </a:r>
                <a:r>
                  <a:rPr lang="cs-CZ" sz="2500" dirty="0">
                    <a:solidFill>
                      <a:srgbClr val="000000"/>
                    </a:solidFill>
                    <a:latin typeface="Calibri" charset="0"/>
                  </a:rPr>
                  <a:t> </a:t>
                </a:r>
                <a:r>
                  <a:rPr lang="cs-CZ" dirty="0">
                    <a:solidFill>
                      <a:srgbClr val="000000"/>
                    </a:solidFill>
                    <a:latin typeface="Calibri" charset="0"/>
                  </a:rPr>
                  <a:t>ve dnech vyjadřuje dobu, po kterou postačí průměrná zásoba krýt průměrnou spotřebu.</a:t>
                </a:r>
              </a:p>
              <a:p>
                <a:pPr marL="0" indent="0">
                  <a:spcBef>
                    <a:spcPts val="638"/>
                  </a:spcBef>
                  <a:spcAft>
                    <a:spcPts val="1425"/>
                  </a:spcAft>
                  <a:buSzPct val="45000"/>
                  <a:buNone/>
                </a:pPr>
                <a14:m>
                  <m:oMathPara xmlns:m="http://schemas.openxmlformats.org/officeDocument/2006/math">
                    <m:oMathParaPr>
                      <m:jc m:val="center"/>
                    </m:oMathParaPr>
                    <m:oMath xmlns:m="http://schemas.openxmlformats.org/officeDocument/2006/math">
                      <m:r>
                        <a:rPr lang="cs-CZ" sz="2100" i="1">
                          <a:latin typeface="Cambria Math"/>
                        </a:rPr>
                        <m:t>𝐷𝑂</m:t>
                      </m:r>
                      <m:r>
                        <a:rPr lang="cs-CZ" sz="2100" i="1">
                          <a:latin typeface="Cambria Math"/>
                        </a:rPr>
                        <m:t>=</m:t>
                      </m:r>
                      <m:f>
                        <m:fPr>
                          <m:ctrlPr>
                            <a:rPr lang="cs-CZ" sz="2100" i="1">
                              <a:latin typeface="Cambria Math" panose="02040503050406030204" pitchFamily="18" charset="0"/>
                            </a:rPr>
                          </m:ctrlPr>
                        </m:fPr>
                        <m:num>
                          <m:r>
                            <a:rPr lang="cs-CZ" sz="2100" i="1">
                              <a:latin typeface="Cambria Math"/>
                            </a:rPr>
                            <m:t>𝑝𝑟</m:t>
                          </m:r>
                          <m:r>
                            <a:rPr lang="cs-CZ" sz="2100" i="1">
                              <a:latin typeface="Cambria Math"/>
                            </a:rPr>
                            <m:t>ů</m:t>
                          </m:r>
                          <m:r>
                            <a:rPr lang="cs-CZ" sz="2100" i="1">
                              <a:latin typeface="Cambria Math"/>
                            </a:rPr>
                            <m:t>𝑚</m:t>
                          </m:r>
                          <m:r>
                            <a:rPr lang="cs-CZ" sz="2100" i="1">
                              <a:latin typeface="Cambria Math"/>
                            </a:rPr>
                            <m:t>ě</m:t>
                          </m:r>
                          <m:r>
                            <a:rPr lang="cs-CZ" sz="2100" i="1">
                              <a:latin typeface="Cambria Math"/>
                            </a:rPr>
                            <m:t>𝑟𝑛</m:t>
                          </m:r>
                          <m:r>
                            <a:rPr lang="cs-CZ" sz="2100" i="1">
                              <a:latin typeface="Cambria Math"/>
                            </a:rPr>
                            <m:t>á </m:t>
                          </m:r>
                          <m:r>
                            <a:rPr lang="cs-CZ" sz="2100" i="1">
                              <a:latin typeface="Cambria Math"/>
                            </a:rPr>
                            <m:t>𝑧</m:t>
                          </m:r>
                          <m:r>
                            <a:rPr lang="cs-CZ" sz="2100" i="1">
                              <a:latin typeface="Cambria Math"/>
                            </a:rPr>
                            <m:t>á</m:t>
                          </m:r>
                          <m:r>
                            <a:rPr lang="cs-CZ" sz="2100" i="1">
                              <a:latin typeface="Cambria Math"/>
                            </a:rPr>
                            <m:t>𝑠𝑜𝑏𝑎</m:t>
                          </m:r>
                        </m:num>
                        <m:den>
                          <m:r>
                            <a:rPr lang="cs-CZ" sz="2100" i="1">
                              <a:latin typeface="Cambria Math"/>
                            </a:rPr>
                            <m:t>𝑐𝑒𝑙𝑘𝑜𝑣</m:t>
                          </m:r>
                          <m:r>
                            <a:rPr lang="cs-CZ" sz="2100" i="1">
                              <a:latin typeface="Cambria Math"/>
                            </a:rPr>
                            <m:t>á </m:t>
                          </m:r>
                          <m:r>
                            <a:rPr lang="cs-CZ" sz="2100" i="1">
                              <a:latin typeface="Cambria Math"/>
                            </a:rPr>
                            <m:t>𝑠𝑝𝑜𝑡</m:t>
                          </m:r>
                          <m:r>
                            <a:rPr lang="cs-CZ" sz="2100" i="1">
                              <a:latin typeface="Cambria Math"/>
                            </a:rPr>
                            <m:t>ř</m:t>
                          </m:r>
                          <m:r>
                            <a:rPr lang="cs-CZ" sz="2100" i="1">
                              <a:latin typeface="Cambria Math"/>
                            </a:rPr>
                            <m:t>𝑒𝑏𝑎</m:t>
                          </m:r>
                          <m:r>
                            <a:rPr lang="cs-CZ" sz="2100" i="1">
                              <a:latin typeface="Cambria Math"/>
                            </a:rPr>
                            <m:t> </m:t>
                          </m:r>
                          <m:r>
                            <a:rPr lang="cs-CZ" sz="2100" i="1">
                              <a:latin typeface="Cambria Math"/>
                            </a:rPr>
                            <m:t>𝑧𝑎</m:t>
                          </m:r>
                          <m:r>
                            <a:rPr lang="cs-CZ" sz="2100" i="1">
                              <a:latin typeface="Cambria Math"/>
                            </a:rPr>
                            <m:t> </m:t>
                          </m:r>
                          <m:r>
                            <a:rPr lang="cs-CZ" sz="2100" i="1">
                              <a:latin typeface="Cambria Math"/>
                            </a:rPr>
                            <m:t>𝑟𝑜𝑘</m:t>
                          </m:r>
                        </m:den>
                      </m:f>
                      <m:r>
                        <a:rPr lang="cs-CZ" sz="2100" i="1">
                          <a:latin typeface="Cambria Math"/>
                        </a:rPr>
                        <m:t>∗360,  [</m:t>
                      </m:r>
                      <m:f>
                        <m:fPr>
                          <m:type m:val="skw"/>
                          <m:ctrlPr>
                            <a:rPr lang="cs-CZ" sz="2100" i="1">
                              <a:latin typeface="Cambria Math" panose="02040503050406030204" pitchFamily="18" charset="0"/>
                            </a:rPr>
                          </m:ctrlPr>
                        </m:fPr>
                        <m:num>
                          <m:r>
                            <a:rPr lang="cs-CZ" sz="2100" i="1">
                              <a:latin typeface="Cambria Math"/>
                            </a:rPr>
                            <m:t>𝑑𝑛</m:t>
                          </m:r>
                          <m:r>
                            <a:rPr lang="cs-CZ" sz="2100" i="1">
                              <a:latin typeface="Cambria Math"/>
                            </a:rPr>
                            <m:t>í</m:t>
                          </m:r>
                        </m:num>
                        <m:den>
                          <m:r>
                            <a:rPr lang="cs-CZ" sz="2100" i="1">
                              <a:latin typeface="Cambria Math"/>
                            </a:rPr>
                            <m:t>𝑜𝑏𝑟𝑎𝑡</m:t>
                          </m:r>
                        </m:den>
                      </m:f>
                      <m:r>
                        <a:rPr lang="en-US" sz="2100" i="1">
                          <a:latin typeface="Cambria Math"/>
                        </a:rPr>
                        <m:t>]</m:t>
                      </m:r>
                    </m:oMath>
                  </m:oMathPara>
                </a14:m>
                <a:endParaRPr lang="cs-CZ" sz="2100" dirty="0">
                  <a:solidFill>
                    <a:srgbClr val="000000"/>
                  </a:solidFill>
                  <a:latin typeface="Calibri" charset="0"/>
                </a:endParaRPr>
              </a:p>
              <a:p>
                <a:endParaRPr lang="cs-CZ" dirty="0"/>
              </a:p>
            </p:txBody>
          </p:sp>
        </mc:Choice>
        <mc:Fallback xmlns="">
          <p:sp>
            <p:nvSpPr>
              <p:cNvPr id="3" name="Zástupný symbol pro obsah 2"/>
              <p:cNvSpPr>
                <a:spLocks noGrp="1" noRot="1" noChangeAspect="1" noMove="1" noResize="1" noEditPoints="1" noAdjustHandles="1" noChangeArrowheads="1" noChangeShapeType="1" noTextEdit="1"/>
              </p:cNvSpPr>
              <p:nvPr>
                <p:ph idx="1"/>
              </p:nvPr>
            </p:nvSpPr>
            <p:spPr>
              <a:blipFill rotWithShape="1">
                <a:blip r:embed="rId4"/>
                <a:stretch>
                  <a:fillRect l="-1333" t="-2022"/>
                </a:stretch>
              </a:blipFill>
            </p:spPr>
            <p:txBody>
              <a:bodyPr/>
              <a:lstStyle/>
              <a:p>
                <a:r>
                  <a:rPr lang="cs-CZ">
                    <a:noFill/>
                  </a:rPr>
                  <a:t> </a:t>
                </a:r>
              </a:p>
            </p:txBody>
          </p:sp>
        </mc:Fallback>
      </mc:AlternateContent>
    </p:spTree>
    <p:extLst>
      <p:ext uri="{BB962C8B-B14F-4D97-AF65-F5344CB8AC3E}">
        <p14:creationId xmlns:p14="http://schemas.microsoft.com/office/powerpoint/2010/main" val="38413863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1"/>
          <p:cNvSpPr>
            <a:spLocks noGrp="1" noChangeArrowheads="1"/>
          </p:cNvSpPr>
          <p:nvPr>
            <p:ph type="title"/>
          </p:nvPr>
        </p:nvSpPr>
        <p:spPr/>
        <p:txBody>
          <a:bodyPr/>
          <a:lstStyle/>
          <a:p>
            <a:pPr algn="ctr" eaLnBrk="1"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sz="4400" b="1" dirty="0"/>
              <a:t>Normování zásob</a:t>
            </a:r>
          </a:p>
        </p:txBody>
      </p:sp>
      <p:sp>
        <p:nvSpPr>
          <p:cNvPr id="30723" name="Text Box 2"/>
          <p:cNvSpPr txBox="1">
            <a:spLocks noChangeArrowheads="1"/>
          </p:cNvSpPr>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marL="342900" indent="-339725" eaLnBrk="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Arial" charset="0"/>
                <a:cs typeface="Lucida Sans Unicode" charset="0"/>
              </a:defRPr>
            </a:lvl1pPr>
            <a:lvl2pPr eaLnBrk="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Arial" charset="0"/>
                <a:cs typeface="Lucida Sans Unicode" charset="0"/>
              </a:defRPr>
            </a:lvl2pPr>
            <a:lvl3pPr eaLnBrk="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Arial" charset="0"/>
                <a:cs typeface="Lucida Sans Unicode" charset="0"/>
              </a:defRPr>
            </a:lvl3pPr>
            <a:lvl4pPr eaLnBrk="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Arial" charset="0"/>
                <a:cs typeface="Lucida Sans Unicode" charset="0"/>
              </a:defRPr>
            </a:lvl4pPr>
            <a:lvl5pPr eaLnBrk="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Arial" charset="0"/>
                <a:cs typeface="Lucida Sans Unicode"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Arial" charset="0"/>
                <a:cs typeface="Lucida Sans Unicode"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Arial" charset="0"/>
                <a:cs typeface="Lucida Sans Unicode"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Arial" charset="0"/>
                <a:cs typeface="Lucida Sans Unicode"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Arial" charset="0"/>
                <a:cs typeface="Lucida Sans Unicode" charset="0"/>
              </a:defRPr>
            </a:lvl9pPr>
          </a:lstStyle>
          <a:p>
            <a:pPr eaLnBrk="1">
              <a:spcBef>
                <a:spcPts val="638"/>
              </a:spcBef>
              <a:spcAft>
                <a:spcPts val="1425"/>
              </a:spcAft>
              <a:buFont typeface="+mj-lt"/>
              <a:buAutoNum type="arabicPeriod"/>
            </a:pPr>
            <a:r>
              <a:rPr lang="cs-CZ" sz="1600" dirty="0">
                <a:solidFill>
                  <a:srgbClr val="000000"/>
                </a:solidFill>
                <a:latin typeface="Calibri" charset="0"/>
              </a:rPr>
              <a:t> </a:t>
            </a:r>
            <a:r>
              <a:rPr lang="cs-CZ" sz="1600" b="1" dirty="0">
                <a:solidFill>
                  <a:srgbClr val="000000"/>
                </a:solidFill>
                <a:latin typeface="Calibri" charset="0"/>
              </a:rPr>
              <a:t>ve skladě </a:t>
            </a:r>
            <a:endParaRPr lang="cs-CZ" sz="1600" dirty="0">
              <a:solidFill>
                <a:srgbClr val="000000"/>
              </a:solidFill>
              <a:latin typeface="Calibri" charset="0"/>
            </a:endParaRPr>
          </a:p>
          <a:p>
            <a:pPr eaLnBrk="1">
              <a:spcBef>
                <a:spcPts val="638"/>
              </a:spcBef>
              <a:spcAft>
                <a:spcPts val="1425"/>
              </a:spcAft>
            </a:pPr>
            <a:r>
              <a:rPr lang="cs-CZ" sz="1400" dirty="0">
                <a:solidFill>
                  <a:srgbClr val="000000"/>
                </a:solidFill>
                <a:latin typeface="Calibri" charset="0"/>
              </a:rPr>
              <a:t>Optimální množství zásob se určuje normováním, to znamená, že se vypočítá výše zásob pro plynulý chod výroby a zároveň nejnižší náklady na pořízení a udržování zásob. Zásoby, které přesahují stanovenou normu, jsou nadnormativní a neúčelně vážou finanční prostředky podniku.</a:t>
            </a:r>
          </a:p>
          <a:p>
            <a:pPr eaLnBrk="1">
              <a:spcBef>
                <a:spcPts val="638"/>
              </a:spcBef>
              <a:spcAft>
                <a:spcPts val="1425"/>
              </a:spcAft>
            </a:pPr>
            <a:endParaRPr lang="cs-CZ" sz="1200" dirty="0">
              <a:solidFill>
                <a:srgbClr val="000000"/>
              </a:solidFill>
              <a:latin typeface="Calibri" charset="0"/>
            </a:endParaRPr>
          </a:p>
          <a:p>
            <a:pPr eaLnBrk="1" hangingPunct="1">
              <a:lnSpc>
                <a:spcPct val="100000"/>
              </a:lnSpc>
              <a:spcBef>
                <a:spcPts val="638"/>
              </a:spcBef>
              <a:spcAft>
                <a:spcPts val="1425"/>
              </a:spcAft>
              <a:buClrTx/>
              <a:buFontTx/>
              <a:buNone/>
            </a:pPr>
            <a:r>
              <a:rPr lang="cs-CZ" sz="1600" dirty="0">
                <a:solidFill>
                  <a:srgbClr val="000000"/>
                </a:solidFill>
                <a:latin typeface="Calibri" charset="0"/>
              </a:rPr>
              <a:t>2. </a:t>
            </a:r>
            <a:r>
              <a:rPr lang="cs-CZ" sz="1600" b="1" dirty="0">
                <a:solidFill>
                  <a:srgbClr val="000000"/>
                </a:solidFill>
                <a:latin typeface="Calibri" charset="0"/>
              </a:rPr>
              <a:t>v rozpracované výrobě</a:t>
            </a:r>
            <a:endParaRPr lang="cs-CZ" sz="1600" dirty="0">
              <a:solidFill>
                <a:srgbClr val="000000"/>
              </a:solidFill>
              <a:latin typeface="Calibri" charset="0"/>
            </a:endParaRPr>
          </a:p>
          <a:p>
            <a:pPr eaLnBrk="1" hangingPunct="1">
              <a:lnSpc>
                <a:spcPct val="100000"/>
              </a:lnSpc>
              <a:spcBef>
                <a:spcPts val="638"/>
              </a:spcBef>
              <a:spcAft>
                <a:spcPts val="1425"/>
              </a:spcAft>
              <a:buClrTx/>
              <a:buFontTx/>
              <a:buNone/>
            </a:pPr>
            <a:r>
              <a:rPr lang="cs-CZ" sz="1400" dirty="0">
                <a:solidFill>
                  <a:srgbClr val="000000"/>
                </a:solidFill>
                <a:latin typeface="Calibri" charset="0"/>
              </a:rPr>
              <a:t>Normovaná zásoba rozpracované výroby určuje nezbytné množství této výroby pro plynulý a nerušený chod. Je to zásoba, která se nachází na pracovištích a manipulačních prostředcích v materiálovém toku.</a:t>
            </a:r>
          </a:p>
          <a:p>
            <a:r>
              <a:rPr lang="cs-CZ" sz="1200" dirty="0">
                <a:solidFill>
                  <a:schemeClr val="tx1"/>
                </a:solidFill>
              </a:rPr>
              <a:t>Podle účelu tvorby zásob rozpracované výroby se rozlišují:</a:t>
            </a:r>
          </a:p>
          <a:p>
            <a:pPr lvl="0">
              <a:buFont typeface="Arial" panose="020B0604020202020204" pitchFamily="34" charset="0"/>
              <a:buChar char="•"/>
            </a:pPr>
            <a:r>
              <a:rPr lang="cs-CZ" sz="1200" b="1" i="1" dirty="0">
                <a:solidFill>
                  <a:schemeClr val="tx1"/>
                </a:solidFill>
              </a:rPr>
              <a:t>technologické zásoby</a:t>
            </a:r>
            <a:r>
              <a:rPr lang="cs-CZ" sz="1200" dirty="0">
                <a:solidFill>
                  <a:schemeClr val="tx1"/>
                </a:solidFill>
              </a:rPr>
              <a:t>, které jsou přímo na pracovištích po dobu technologického procesu,</a:t>
            </a:r>
          </a:p>
          <a:p>
            <a:pPr lvl="0">
              <a:buFont typeface="Arial" panose="020B0604020202020204" pitchFamily="34" charset="0"/>
              <a:buChar char="•"/>
            </a:pPr>
            <a:r>
              <a:rPr lang="cs-CZ" sz="1200" b="1" i="1" dirty="0">
                <a:solidFill>
                  <a:schemeClr val="tx1"/>
                </a:solidFill>
              </a:rPr>
              <a:t>dopravní zásoby </a:t>
            </a:r>
            <a:r>
              <a:rPr lang="cs-CZ" sz="1200" dirty="0">
                <a:solidFill>
                  <a:schemeClr val="tx1"/>
                </a:solidFill>
              </a:rPr>
              <a:t>jsou zásoby v procesu manipulace – nakládka, vykládka, doprava, uložení na dopravním prostředku,</a:t>
            </a:r>
          </a:p>
          <a:p>
            <a:pPr lvl="0">
              <a:buFont typeface="Arial" panose="020B0604020202020204" pitchFamily="34" charset="0"/>
              <a:buChar char="•"/>
            </a:pPr>
            <a:r>
              <a:rPr lang="cs-CZ" sz="1200" b="1" i="1" dirty="0">
                <a:solidFill>
                  <a:schemeClr val="tx1"/>
                </a:solidFill>
              </a:rPr>
              <a:t>pojistné zásoby</a:t>
            </a:r>
            <a:r>
              <a:rPr lang="cs-CZ" sz="1200" dirty="0">
                <a:solidFill>
                  <a:schemeClr val="tx1"/>
                </a:solidFill>
              </a:rPr>
              <a:t>:</a:t>
            </a:r>
          </a:p>
          <a:p>
            <a:pPr marL="1085850" lvl="2" indent="-171450">
              <a:buFont typeface="Wingdings" panose="05000000000000000000" pitchFamily="2" charset="2"/>
              <a:buChar char="ü"/>
            </a:pPr>
            <a:r>
              <a:rPr lang="cs-CZ" sz="1200" dirty="0">
                <a:solidFill>
                  <a:schemeClr val="tx1"/>
                </a:solidFill>
              </a:rPr>
              <a:t>zásoby uložené na kontrolních pracovištích pro doplnění za zjištěné zmetky,</a:t>
            </a:r>
          </a:p>
          <a:p>
            <a:pPr marL="1085850" lvl="2" indent="-171450">
              <a:buFont typeface="Wingdings" panose="05000000000000000000" pitchFamily="2" charset="2"/>
              <a:buChar char="ü"/>
            </a:pPr>
            <a:r>
              <a:rPr lang="cs-CZ" sz="1200" dirty="0">
                <a:solidFill>
                  <a:schemeClr val="tx1"/>
                </a:solidFill>
              </a:rPr>
              <a:t>zásoby na všech pracovištích pro případ výpadku z jakéhokoliv důvodu.</a:t>
            </a:r>
          </a:p>
          <a:p>
            <a:pPr eaLnBrk="1" hangingPunct="1">
              <a:lnSpc>
                <a:spcPct val="100000"/>
              </a:lnSpc>
              <a:spcBef>
                <a:spcPts val="638"/>
              </a:spcBef>
              <a:spcAft>
                <a:spcPts val="1425"/>
              </a:spcAft>
              <a:buClrTx/>
              <a:buFontTx/>
              <a:buNone/>
            </a:pPr>
            <a:endParaRPr lang="cs-CZ" sz="1200" dirty="0">
              <a:solidFill>
                <a:srgbClr val="000000"/>
              </a:solidFill>
              <a:latin typeface="Calibri" charset="0"/>
            </a:endParaRPr>
          </a:p>
        </p:txBody>
      </p:sp>
    </p:spTree>
    <p:extLst>
      <p:ext uri="{BB962C8B-B14F-4D97-AF65-F5344CB8AC3E}">
        <p14:creationId xmlns:p14="http://schemas.microsoft.com/office/powerpoint/2010/main" val="2797364802"/>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Závislá a nezávislá poptávka</a:t>
            </a:r>
          </a:p>
        </p:txBody>
      </p:sp>
      <p:sp>
        <p:nvSpPr>
          <p:cNvPr id="3" name="Zástupný symbol pro obsah 2"/>
          <p:cNvSpPr>
            <a:spLocks noGrp="1"/>
          </p:cNvSpPr>
          <p:nvPr>
            <p:ph idx="1"/>
          </p:nvPr>
        </p:nvSpPr>
        <p:spPr/>
        <p:txBody>
          <a:bodyPr>
            <a:normAutofit fontScale="70000" lnSpcReduction="20000"/>
          </a:bodyPr>
          <a:lstStyle/>
          <a:p>
            <a:r>
              <a:rPr lang="cs-CZ" b="1" dirty="0"/>
              <a:t>Nezávislá (stochastická) poptávka</a:t>
            </a:r>
          </a:p>
          <a:p>
            <a:pPr marL="0" indent="0">
              <a:buNone/>
            </a:pPr>
            <a:r>
              <a:rPr lang="cs-CZ" dirty="0"/>
              <a:t>Tato poptávka vzniká libovolně a nemá vztah k poptávce po jiných druzích výrobků. Výše této poptávky může být pouze predikována a nelze ji stanovit se 100% jistotou. </a:t>
            </a:r>
          </a:p>
          <a:p>
            <a:pPr marL="0" indent="0">
              <a:buNone/>
            </a:pPr>
            <a:endParaRPr lang="cs-CZ" dirty="0"/>
          </a:p>
          <a:p>
            <a:r>
              <a:rPr lang="cs-CZ" b="1" dirty="0"/>
              <a:t>Závislá poptávka</a:t>
            </a:r>
          </a:p>
          <a:p>
            <a:pPr marL="0" indent="0">
              <a:buNone/>
            </a:pPr>
            <a:r>
              <a:rPr lang="cs-CZ" dirty="0"/>
              <a:t>Jde o takovou poptávku, kterou je možné odvodit z poptávky po jiném zboží (položce). </a:t>
            </a:r>
          </a:p>
          <a:p>
            <a:pPr marL="0" indent="0">
              <a:buNone/>
            </a:pPr>
            <a:endParaRPr lang="cs-CZ" dirty="0"/>
          </a:p>
          <a:p>
            <a:pPr>
              <a:buFont typeface="Arial" panose="020B0604020202020204" pitchFamily="34" charset="0"/>
              <a:buChar char="•"/>
            </a:pPr>
            <a:r>
              <a:rPr lang="cs-CZ" dirty="0"/>
              <a:t>Jestliže v oblasti nezávislé poptávky je nutné udržovat pojistnou zásobu na vyrovnání rozdílů mezi předpokládanou a skutečnou spotřebou, u závislé poptávky můžeme pojistnou zásobu zmenšit, případně ji zcela vynechat (princip Just - in - </a:t>
            </a:r>
            <a:r>
              <a:rPr lang="cs-CZ" dirty="0" err="1"/>
              <a:t>time</a:t>
            </a:r>
            <a:r>
              <a:rPr lang="cs-CZ" dirty="0"/>
              <a:t>).</a:t>
            </a:r>
          </a:p>
        </p:txBody>
      </p:sp>
    </p:spTree>
    <p:extLst>
      <p:ext uri="{BB962C8B-B14F-4D97-AF65-F5344CB8AC3E}">
        <p14:creationId xmlns:p14="http://schemas.microsoft.com/office/powerpoint/2010/main" val="4662797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Hlavní systémy řízení zásob</a:t>
            </a:r>
          </a:p>
        </p:txBody>
      </p:sp>
      <p:pic>
        <p:nvPicPr>
          <p:cNvPr id="205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57200" y="2062956"/>
            <a:ext cx="8229600" cy="3600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ovéPole 3"/>
          <p:cNvSpPr txBox="1"/>
          <p:nvPr/>
        </p:nvSpPr>
        <p:spPr>
          <a:xfrm>
            <a:off x="5364088" y="5661248"/>
            <a:ext cx="3240360" cy="369332"/>
          </a:xfrm>
          <a:prstGeom prst="rect">
            <a:avLst/>
          </a:prstGeom>
          <a:noFill/>
        </p:spPr>
        <p:txBody>
          <a:bodyPr wrap="square" rtlCol="0">
            <a:spAutoFit/>
          </a:bodyPr>
          <a:lstStyle/>
          <a:p>
            <a:r>
              <a:rPr lang="cs-CZ" dirty="0"/>
              <a:t>Zdroj: </a:t>
            </a:r>
            <a:r>
              <a:rPr lang="cs-CZ" dirty="0" err="1"/>
              <a:t>Vaneček</a:t>
            </a:r>
            <a:r>
              <a:rPr lang="cs-CZ" dirty="0"/>
              <a:t>. Logistika, 2008</a:t>
            </a:r>
          </a:p>
        </p:txBody>
      </p:sp>
    </p:spTree>
    <p:extLst>
      <p:ext uri="{BB962C8B-B14F-4D97-AF65-F5344CB8AC3E}">
        <p14:creationId xmlns:p14="http://schemas.microsoft.com/office/powerpoint/2010/main" val="2693750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Systémy řízení zásob</a:t>
            </a:r>
          </a:p>
        </p:txBody>
      </p:sp>
      <p:sp>
        <p:nvSpPr>
          <p:cNvPr id="3" name="Zástupný symbol pro obsah 2"/>
          <p:cNvSpPr>
            <a:spLocks noGrp="1"/>
          </p:cNvSpPr>
          <p:nvPr>
            <p:ph idx="1"/>
          </p:nvPr>
        </p:nvSpPr>
        <p:spPr/>
        <p:txBody>
          <a:bodyPr>
            <a:normAutofit/>
          </a:bodyPr>
          <a:lstStyle/>
          <a:p>
            <a:r>
              <a:rPr lang="cs-CZ" b="1" dirty="0">
                <a:solidFill>
                  <a:srgbClr val="C00000"/>
                </a:solidFill>
              </a:rPr>
              <a:t>Systémy řízení zásob pro nezávislou poptávku</a:t>
            </a:r>
          </a:p>
          <a:p>
            <a:pPr lvl="1"/>
            <a:r>
              <a:rPr lang="it-IT" dirty="0"/>
              <a:t>Statistická metoda stanovení velikosti dávky</a:t>
            </a:r>
            <a:endParaRPr lang="cs-CZ" dirty="0"/>
          </a:p>
          <a:p>
            <a:pPr lvl="1"/>
            <a:r>
              <a:rPr lang="cs-CZ" dirty="0"/>
              <a:t>Metoda časově rozvrženého objednacího okamžiku</a:t>
            </a:r>
          </a:p>
          <a:p>
            <a:r>
              <a:rPr lang="cs-CZ" b="1" dirty="0">
                <a:solidFill>
                  <a:srgbClr val="C00000"/>
                </a:solidFill>
              </a:rPr>
              <a:t>Systémy řízení zásob pro závislou poptávku</a:t>
            </a:r>
          </a:p>
          <a:p>
            <a:pPr lvl="1"/>
            <a:r>
              <a:rPr lang="cs-CZ" dirty="0"/>
              <a:t>Metoda plánování potřeby dávek</a:t>
            </a:r>
          </a:p>
          <a:p>
            <a:pPr lvl="1"/>
            <a:r>
              <a:rPr lang="cs-CZ" dirty="0"/>
              <a:t>Technika plánování potřeby materiálu MRP-1</a:t>
            </a:r>
          </a:p>
          <a:p>
            <a:endParaRPr lang="cs-CZ" dirty="0"/>
          </a:p>
          <a:p>
            <a:endParaRPr lang="it-IT" dirty="0"/>
          </a:p>
          <a:p>
            <a:endParaRPr lang="cs-CZ" dirty="0"/>
          </a:p>
        </p:txBody>
      </p:sp>
    </p:spTree>
    <p:extLst>
      <p:ext uri="{BB962C8B-B14F-4D97-AF65-F5344CB8AC3E}">
        <p14:creationId xmlns:p14="http://schemas.microsoft.com/office/powerpoint/2010/main" val="35177371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1"/>
          <p:cNvSpPr>
            <a:spLocks noGrp="1" noChangeArrowheads="1"/>
          </p:cNvSpPr>
          <p:nvPr>
            <p:ph type="title"/>
          </p:nvPr>
        </p:nvSpPr>
        <p:spPr>
          <a:xfrm>
            <a:off x="-252536" y="5877272"/>
            <a:ext cx="6512511" cy="1143000"/>
          </a:xfrm>
        </p:spPr>
        <p:txBody>
          <a:bodyPr lIns="0" tIns="28080" rIns="0" bIns="0" anchor="ctr"/>
          <a:lstStyle/>
          <a:p>
            <a:pPr algn="ctr"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sz="3200" dirty="0"/>
              <a:t>Objednací systémy</a:t>
            </a:r>
          </a:p>
        </p:txBody>
      </p:sp>
      <p:sp>
        <p:nvSpPr>
          <p:cNvPr id="33795" name="Rectangle 2"/>
          <p:cNvSpPr>
            <a:spLocks noGrp="1" noChangeArrowheads="1"/>
          </p:cNvSpPr>
          <p:nvPr>
            <p:ph idx="1"/>
          </p:nvPr>
        </p:nvSpPr>
        <p:spPr/>
        <p:txBody>
          <a:bodyPr/>
          <a:lstStyle/>
          <a:p>
            <a:pPr eaLnBrk="1" hangingPunct="1"/>
            <a:endParaRPr lang="cs-CZ" dirty="0"/>
          </a:p>
        </p:txBody>
      </p:sp>
      <p:graphicFrame>
        <p:nvGraphicFramePr>
          <p:cNvPr id="34819" name="Group 3"/>
          <p:cNvGraphicFramePr>
            <a:graphicFrameLocks noGrp="1"/>
          </p:cNvGraphicFramePr>
          <p:nvPr>
            <p:extLst>
              <p:ext uri="{D42A27DB-BD31-4B8C-83A1-F6EECF244321}">
                <p14:modId xmlns:p14="http://schemas.microsoft.com/office/powerpoint/2010/main" val="4264922567"/>
              </p:ext>
            </p:extLst>
          </p:nvPr>
        </p:nvGraphicFramePr>
        <p:xfrm>
          <a:off x="1259632" y="1052736"/>
          <a:ext cx="6122988" cy="4864277"/>
        </p:xfrm>
        <a:graphic>
          <a:graphicData uri="http://schemas.openxmlformats.org/drawingml/2006/table">
            <a:tbl>
              <a:tblPr>
                <a:tableStyleId>{284E427A-3D55-4303-BF80-6455036E1DE7}</a:tableStyleId>
              </a:tblPr>
              <a:tblGrid>
                <a:gridCol w="1993900">
                  <a:extLst>
                    <a:ext uri="{9D8B030D-6E8A-4147-A177-3AD203B41FA5}">
                      <a16:colId xmlns:a16="http://schemas.microsoft.com/office/drawing/2014/main" val="20000"/>
                    </a:ext>
                  </a:extLst>
                </a:gridCol>
                <a:gridCol w="2063750">
                  <a:extLst>
                    <a:ext uri="{9D8B030D-6E8A-4147-A177-3AD203B41FA5}">
                      <a16:colId xmlns:a16="http://schemas.microsoft.com/office/drawing/2014/main" val="20001"/>
                    </a:ext>
                  </a:extLst>
                </a:gridCol>
                <a:gridCol w="2065338">
                  <a:extLst>
                    <a:ext uri="{9D8B030D-6E8A-4147-A177-3AD203B41FA5}">
                      <a16:colId xmlns:a16="http://schemas.microsoft.com/office/drawing/2014/main" val="20002"/>
                    </a:ext>
                  </a:extLst>
                </a:gridCol>
              </a:tblGrid>
              <a:tr h="1128713">
                <a:tc>
                  <a:txBody>
                    <a:bodyPr/>
                    <a:lstStyle/>
                    <a:p>
                      <a:pPr marL="0" marR="0" lvl="0" indent="0" algn="l" defTabSz="449263" rtl="0" eaLnBrk="1" fontAlgn="base" latinLnBrk="0" hangingPunct="0">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cs-CZ" sz="1800" b="0" i="0" u="none" strike="noStrike" cap="none" normalizeH="0" baseline="0" dirty="0">
                        <a:ln>
                          <a:noFill/>
                        </a:ln>
                        <a:solidFill>
                          <a:srgbClr val="000000"/>
                        </a:solidFill>
                        <a:effectLst/>
                        <a:latin typeface="Arial" charset="0"/>
                        <a:cs typeface="Lucida Sans Unicode" charset="0"/>
                      </a:endParaRPr>
                    </a:p>
                  </a:txBody>
                  <a:tcPr marL="90000" marR="90000" marT="92124" marB="46800" horzOverflow="overflow"/>
                </a:tc>
                <a:tc>
                  <a:txBody>
                    <a:bodyPr/>
                    <a:lstStyle/>
                    <a:p>
                      <a:pPr marL="0" marR="0" lvl="0" indent="0" algn="l" defTabSz="449263" rtl="0" eaLnBrk="1" fontAlgn="base" latinLnBrk="0" hangingPunct="0">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sz="1800" u="none" strike="noStrike" cap="none" normalizeH="0" baseline="0">
                          <a:ln>
                            <a:noFill/>
                          </a:ln>
                          <a:effectLst/>
                        </a:rPr>
                        <a:t>Pevné objednací množství Q</a:t>
                      </a:r>
                    </a:p>
                    <a:p>
                      <a:pPr marL="0" marR="0" lvl="0" indent="0" algn="l" defTabSz="449263" rtl="0" eaLnBrk="1" fontAlgn="base" latinLnBrk="0" hangingPunct="0">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cs-CZ" sz="1800" b="0" i="0" u="none" strike="noStrike" cap="none" normalizeH="0" baseline="0">
                        <a:ln>
                          <a:noFill/>
                        </a:ln>
                        <a:solidFill>
                          <a:srgbClr val="000000"/>
                        </a:solidFill>
                        <a:effectLst/>
                        <a:latin typeface="Arial" charset="0"/>
                        <a:cs typeface="Lucida Sans Unicode" charset="0"/>
                      </a:endParaRPr>
                    </a:p>
                  </a:txBody>
                  <a:tcPr marL="90000" marR="90000" marT="92124" marB="46800" horzOverflow="overflow"/>
                </a:tc>
                <a:tc>
                  <a:txBody>
                    <a:bodyPr/>
                    <a:lstStyle/>
                    <a:p>
                      <a:pPr marL="0" marR="0" lvl="0" indent="0" algn="l" defTabSz="449263" rtl="0" eaLnBrk="1" fontAlgn="base" latinLnBrk="0" hangingPunct="0">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sz="1800" u="none" strike="noStrike" cap="none" normalizeH="0" baseline="0" dirty="0">
                          <a:ln>
                            <a:noFill/>
                          </a:ln>
                          <a:effectLst/>
                        </a:rPr>
                        <a:t>Proměnné objednací</a:t>
                      </a:r>
                    </a:p>
                    <a:p>
                      <a:pPr marL="0" marR="0" lvl="0" indent="0" algn="l" defTabSz="449263" rtl="0" eaLnBrk="1" fontAlgn="base" latinLnBrk="0" hangingPunct="0">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sz="1800" u="none" strike="noStrike" cap="none" normalizeH="0" baseline="0" dirty="0">
                          <a:ln>
                            <a:noFill/>
                          </a:ln>
                          <a:effectLst/>
                        </a:rPr>
                        <a:t>množství, doplněné do</a:t>
                      </a:r>
                    </a:p>
                    <a:p>
                      <a:pPr marL="0" marR="0" lvl="0" indent="0" algn="l" defTabSz="449263" rtl="0" eaLnBrk="1" fontAlgn="base" latinLnBrk="0" hangingPunct="0">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sz="1800" u="none" strike="noStrike" cap="none" normalizeH="0" baseline="0" dirty="0">
                          <a:ln>
                            <a:noFill/>
                          </a:ln>
                          <a:effectLst/>
                        </a:rPr>
                        <a:t>výše „S“</a:t>
                      </a:r>
                      <a:endParaRPr kumimoji="0" lang="cs-CZ" sz="1800" b="0" i="0" u="none" strike="noStrike" cap="none" normalizeH="0" baseline="0" dirty="0">
                        <a:ln>
                          <a:noFill/>
                        </a:ln>
                        <a:solidFill>
                          <a:srgbClr val="000000"/>
                        </a:solidFill>
                        <a:effectLst/>
                        <a:latin typeface="Arial" charset="0"/>
                        <a:cs typeface="Lucida Sans Unicode" charset="0"/>
                      </a:endParaRPr>
                    </a:p>
                  </a:txBody>
                  <a:tcPr marL="90000" marR="90000" marT="92124" marB="46800" horzOverflow="overflow"/>
                </a:tc>
                <a:extLst>
                  <a:ext uri="{0D108BD9-81ED-4DB2-BD59-A6C34878D82A}">
                    <a16:rowId xmlns:a16="http://schemas.microsoft.com/office/drawing/2014/main" val="10000"/>
                  </a:ext>
                </a:extLst>
              </a:tr>
              <a:tr h="1638300">
                <a:tc>
                  <a:txBody>
                    <a:bodyPr/>
                    <a:lstStyle/>
                    <a:p>
                      <a:pPr marL="0" marR="0" lvl="0" indent="0" algn="l" defTabSz="449263" rtl="0" eaLnBrk="1" fontAlgn="base" latinLnBrk="0" hangingPunct="0">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sz="1800" u="none" strike="noStrike" cap="none" normalizeH="0" baseline="0" dirty="0">
                          <a:ln>
                            <a:noFill/>
                          </a:ln>
                          <a:effectLst/>
                        </a:rPr>
                        <a:t>Objednávání v proměnných</a:t>
                      </a:r>
                    </a:p>
                    <a:p>
                      <a:pPr marL="0" marR="0" lvl="0" indent="0" algn="l" defTabSz="449263" rtl="0" eaLnBrk="1" fontAlgn="base" latinLnBrk="0" hangingPunct="0">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sz="1800" u="none" strike="noStrike" cap="none" normalizeH="0" baseline="0" dirty="0">
                          <a:ln>
                            <a:noFill/>
                          </a:ln>
                          <a:effectLst/>
                        </a:rPr>
                        <a:t>okamžicích (měří se „B“- objednací úroveň)</a:t>
                      </a:r>
                    </a:p>
                    <a:p>
                      <a:pPr marL="0" marR="0" lvl="0" indent="0" algn="l" defTabSz="449263" rtl="0" eaLnBrk="1" fontAlgn="base" latinLnBrk="0" hangingPunct="0">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cs-CZ" sz="1800" b="0" i="0" u="none" strike="noStrike" cap="none" normalizeH="0" baseline="0" dirty="0">
                        <a:ln>
                          <a:noFill/>
                        </a:ln>
                        <a:solidFill>
                          <a:srgbClr val="000000"/>
                        </a:solidFill>
                        <a:effectLst/>
                        <a:latin typeface="Arial" charset="0"/>
                        <a:cs typeface="Lucida Sans Unicode" charset="0"/>
                      </a:endParaRPr>
                    </a:p>
                  </a:txBody>
                  <a:tcPr marL="90000" marR="90000" marT="92124" marB="46800" horzOverflow="overflow"/>
                </a:tc>
                <a:tc>
                  <a:txBody>
                    <a:bodyPr/>
                    <a:lstStyle/>
                    <a:p>
                      <a:pPr marL="0" marR="0" lvl="0" indent="0" algn="l" defTabSz="449263" rtl="0" eaLnBrk="1" fontAlgn="base" latinLnBrk="0" hangingPunct="0">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sz="1800" u="none" strike="noStrike" cap="none" normalizeH="0" baseline="0" dirty="0">
                          <a:ln>
                            <a:noFill/>
                          </a:ln>
                          <a:effectLst/>
                        </a:rPr>
                        <a:t>Systém B,Q:</a:t>
                      </a:r>
                    </a:p>
                    <a:p>
                      <a:pPr marL="0" marR="0" lvl="0" indent="0" algn="l" defTabSz="449263" rtl="0" eaLnBrk="1" fontAlgn="base" latinLnBrk="0" hangingPunct="0">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sz="1800" u="none" strike="noStrike" cap="none" normalizeH="0" baseline="0" dirty="0">
                          <a:ln>
                            <a:noFill/>
                          </a:ln>
                          <a:effectLst/>
                        </a:rPr>
                        <a:t>Proměnný okamžik</a:t>
                      </a:r>
                    </a:p>
                    <a:p>
                      <a:pPr marL="0" marR="0" lvl="0" indent="0" algn="l" defTabSz="449263" rtl="0" eaLnBrk="1" fontAlgn="base" latinLnBrk="0" hangingPunct="0">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sz="1800" u="none" strike="noStrike" cap="none" normalizeH="0" baseline="0" dirty="0">
                          <a:ln>
                            <a:noFill/>
                          </a:ln>
                          <a:effectLst/>
                        </a:rPr>
                        <a:t>objednávky, pevné objednací</a:t>
                      </a:r>
                    </a:p>
                    <a:p>
                      <a:pPr marL="0" marR="0" lvl="0" indent="0" algn="l" defTabSz="449263" rtl="0" eaLnBrk="1" fontAlgn="base" latinLnBrk="0" hangingPunct="0">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sz="1800" u="none" strike="noStrike" cap="none" normalizeH="0" baseline="0" dirty="0">
                          <a:ln>
                            <a:noFill/>
                          </a:ln>
                          <a:effectLst/>
                        </a:rPr>
                        <a:t>množství „Q“</a:t>
                      </a:r>
                      <a:endParaRPr kumimoji="0" lang="cs-CZ" sz="1800" b="0" i="0" u="none" strike="noStrike" cap="none" normalizeH="0" baseline="0" dirty="0">
                        <a:ln>
                          <a:noFill/>
                        </a:ln>
                        <a:solidFill>
                          <a:srgbClr val="000000"/>
                        </a:solidFill>
                        <a:effectLst/>
                        <a:latin typeface="Arial" charset="0"/>
                        <a:cs typeface="Lucida Sans Unicode" charset="0"/>
                      </a:endParaRPr>
                    </a:p>
                  </a:txBody>
                  <a:tcPr marL="90000" marR="90000" marT="92124" marB="46800" horzOverflow="overflow"/>
                </a:tc>
                <a:tc>
                  <a:txBody>
                    <a:bodyPr/>
                    <a:lstStyle/>
                    <a:p>
                      <a:pPr marL="0" marR="0" lvl="0" indent="0" algn="l" defTabSz="449263" rtl="0" eaLnBrk="1" fontAlgn="base" latinLnBrk="0" hangingPunct="0">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sz="1800" u="none" strike="noStrike" cap="none" normalizeH="0" baseline="0" dirty="0">
                          <a:ln>
                            <a:noFill/>
                          </a:ln>
                          <a:effectLst/>
                        </a:rPr>
                        <a:t>Systém B,S:</a:t>
                      </a:r>
                    </a:p>
                    <a:p>
                      <a:pPr marL="0" marR="0" lvl="0" indent="0" algn="l" defTabSz="449263" rtl="0" eaLnBrk="1" fontAlgn="base" latinLnBrk="0" hangingPunct="0">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sz="1800" u="none" strike="noStrike" cap="none" normalizeH="0" baseline="0" dirty="0">
                          <a:ln>
                            <a:noFill/>
                          </a:ln>
                          <a:effectLst/>
                        </a:rPr>
                        <a:t>Proměnný okamžik</a:t>
                      </a:r>
                    </a:p>
                    <a:p>
                      <a:pPr marL="0" marR="0" lvl="0" indent="0" algn="l" defTabSz="449263" rtl="0" eaLnBrk="1" fontAlgn="base" latinLnBrk="0" hangingPunct="0">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sz="1800" u="none" strike="noStrike" cap="none" normalizeH="0" baseline="0" dirty="0">
                          <a:ln>
                            <a:noFill/>
                          </a:ln>
                          <a:effectLst/>
                        </a:rPr>
                        <a:t>objednávky, objednávání do</a:t>
                      </a:r>
                    </a:p>
                    <a:p>
                      <a:pPr marL="0" marR="0" lvl="0" indent="0" algn="l" defTabSz="449263" rtl="0" eaLnBrk="1" fontAlgn="base" latinLnBrk="0" hangingPunct="0">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sz="1800" u="none" strike="noStrike" cap="none" normalizeH="0" baseline="0" dirty="0">
                          <a:ln>
                            <a:noFill/>
                          </a:ln>
                          <a:effectLst/>
                        </a:rPr>
                        <a:t>cílové úrovně „S“</a:t>
                      </a:r>
                      <a:endParaRPr kumimoji="0" lang="cs-CZ" sz="1800" b="0" i="0" u="none" strike="noStrike" cap="none" normalizeH="0" baseline="0" dirty="0">
                        <a:ln>
                          <a:noFill/>
                        </a:ln>
                        <a:solidFill>
                          <a:srgbClr val="000000"/>
                        </a:solidFill>
                        <a:effectLst/>
                        <a:latin typeface="Arial" charset="0"/>
                        <a:cs typeface="Lucida Sans Unicode" charset="0"/>
                      </a:endParaRPr>
                    </a:p>
                  </a:txBody>
                  <a:tcPr marL="90000" marR="90000" marT="92124" marB="46800" horzOverflow="overflow"/>
                </a:tc>
                <a:extLst>
                  <a:ext uri="{0D108BD9-81ED-4DB2-BD59-A6C34878D82A}">
                    <a16:rowId xmlns:a16="http://schemas.microsoft.com/office/drawing/2014/main" val="10001"/>
                  </a:ext>
                </a:extLst>
              </a:tr>
              <a:tr h="1893888">
                <a:tc>
                  <a:txBody>
                    <a:bodyPr/>
                    <a:lstStyle/>
                    <a:p>
                      <a:pPr marL="0" marR="0" lvl="0" indent="0" algn="l" defTabSz="449263" rtl="0" eaLnBrk="1" fontAlgn="base" latinLnBrk="0" hangingPunct="0">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sz="1800" u="none" strike="noStrike" cap="none" normalizeH="0" baseline="0">
                          <a:ln>
                            <a:noFill/>
                          </a:ln>
                          <a:effectLst/>
                        </a:rPr>
                        <a:t>Objednávání v pevných</a:t>
                      </a:r>
                    </a:p>
                    <a:p>
                      <a:pPr marL="0" marR="0" lvl="0" indent="0" algn="l" defTabSz="449263" rtl="0" eaLnBrk="1" fontAlgn="base" latinLnBrk="0" hangingPunct="0">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sz="1800" u="none" strike="noStrike" cap="none" normalizeH="0" baseline="0">
                          <a:ln>
                            <a:noFill/>
                          </a:ln>
                          <a:effectLst/>
                        </a:rPr>
                        <a:t>okamžicích (kontroluje se „s“-pěvný okamžik objednání)</a:t>
                      </a:r>
                    </a:p>
                    <a:p>
                      <a:pPr marL="0" marR="0" lvl="0" indent="0" algn="l" defTabSz="449263" rtl="0" eaLnBrk="1" fontAlgn="base" latinLnBrk="0" hangingPunct="0">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cs-CZ" sz="1800" b="0" i="0" u="none" strike="noStrike" cap="none" normalizeH="0" baseline="0">
                        <a:ln>
                          <a:noFill/>
                        </a:ln>
                        <a:solidFill>
                          <a:srgbClr val="000000"/>
                        </a:solidFill>
                        <a:effectLst/>
                        <a:latin typeface="Arial" charset="0"/>
                        <a:cs typeface="Lucida Sans Unicode" charset="0"/>
                      </a:endParaRPr>
                    </a:p>
                  </a:txBody>
                  <a:tcPr marL="90000" marR="90000" marT="92124" marB="46800" horzOverflow="overflow"/>
                </a:tc>
                <a:tc>
                  <a:txBody>
                    <a:bodyPr/>
                    <a:lstStyle/>
                    <a:p>
                      <a:pPr marL="0" marR="0" lvl="0" indent="0" algn="l" defTabSz="449263" rtl="0" eaLnBrk="1" fontAlgn="base" latinLnBrk="0" hangingPunct="0">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sz="1800" u="none" strike="noStrike" cap="none" normalizeH="0" baseline="0" dirty="0">
                          <a:ln>
                            <a:noFill/>
                          </a:ln>
                          <a:effectLst/>
                        </a:rPr>
                        <a:t>Systém </a:t>
                      </a:r>
                      <a:r>
                        <a:rPr kumimoji="0" lang="cs-CZ" sz="1800" u="none" strike="noStrike" cap="none" normalizeH="0" baseline="0" dirty="0" err="1">
                          <a:ln>
                            <a:noFill/>
                          </a:ln>
                          <a:effectLst/>
                        </a:rPr>
                        <a:t>s,Q</a:t>
                      </a:r>
                      <a:r>
                        <a:rPr kumimoji="0" lang="cs-CZ" sz="1800" u="none" strike="noStrike" cap="none" normalizeH="0" baseline="0" dirty="0">
                          <a:ln>
                            <a:noFill/>
                          </a:ln>
                          <a:effectLst/>
                        </a:rPr>
                        <a:t>:</a:t>
                      </a:r>
                    </a:p>
                    <a:p>
                      <a:pPr marL="0" marR="0" lvl="0" indent="0" algn="l" defTabSz="449263" rtl="0" eaLnBrk="1" fontAlgn="base" latinLnBrk="0" hangingPunct="0">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sz="1800" u="none" strike="noStrike" cap="none" normalizeH="0" baseline="0" dirty="0">
                          <a:ln>
                            <a:noFill/>
                          </a:ln>
                          <a:effectLst/>
                        </a:rPr>
                        <a:t>Pevný okamžik objednávky,</a:t>
                      </a:r>
                    </a:p>
                    <a:p>
                      <a:pPr marL="0" marR="0" lvl="0" indent="0" algn="l" defTabSz="449263" rtl="0" eaLnBrk="1" fontAlgn="base" latinLnBrk="0" hangingPunct="0">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sz="1800" u="none" strike="noStrike" cap="none" normalizeH="0" baseline="0" dirty="0">
                          <a:ln>
                            <a:noFill/>
                          </a:ln>
                          <a:effectLst/>
                        </a:rPr>
                        <a:t>pevné objednací množství</a:t>
                      </a:r>
                    </a:p>
                    <a:p>
                      <a:pPr marL="0" marR="0" lvl="0" indent="0" algn="l" defTabSz="449263" rtl="0" eaLnBrk="1" fontAlgn="base" latinLnBrk="0" hangingPunct="0">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cs-CZ" sz="1800" b="0" i="0" u="none" strike="noStrike" cap="none" normalizeH="0" baseline="0" dirty="0">
                        <a:ln>
                          <a:noFill/>
                        </a:ln>
                        <a:solidFill>
                          <a:srgbClr val="000000"/>
                        </a:solidFill>
                        <a:effectLst/>
                        <a:latin typeface="Arial" charset="0"/>
                        <a:cs typeface="Lucida Sans Unicode" charset="0"/>
                      </a:endParaRPr>
                    </a:p>
                  </a:txBody>
                  <a:tcPr marL="90000" marR="90000" marT="92124" marB="46800" horzOverflow="overflow"/>
                </a:tc>
                <a:tc>
                  <a:txBody>
                    <a:bodyPr/>
                    <a:lstStyle/>
                    <a:p>
                      <a:pPr marL="0" marR="0" lvl="0" indent="0" algn="l" defTabSz="449263" rtl="0" eaLnBrk="1" fontAlgn="base" latinLnBrk="0" hangingPunct="0">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sz="1800" u="none" strike="noStrike" cap="none" normalizeH="0" baseline="0" dirty="0">
                          <a:ln>
                            <a:noFill/>
                          </a:ln>
                          <a:effectLst/>
                        </a:rPr>
                        <a:t>Systém </a:t>
                      </a:r>
                      <a:r>
                        <a:rPr kumimoji="0" lang="cs-CZ" sz="1800" u="none" strike="noStrike" cap="none" normalizeH="0" baseline="0" dirty="0" err="1">
                          <a:ln>
                            <a:noFill/>
                          </a:ln>
                          <a:effectLst/>
                        </a:rPr>
                        <a:t>s,S</a:t>
                      </a:r>
                      <a:r>
                        <a:rPr kumimoji="0" lang="cs-CZ" sz="1800" u="none" strike="noStrike" cap="none" normalizeH="0" baseline="0" dirty="0">
                          <a:ln>
                            <a:noFill/>
                          </a:ln>
                          <a:effectLst/>
                        </a:rPr>
                        <a:t>:</a:t>
                      </a:r>
                    </a:p>
                    <a:p>
                      <a:pPr marL="0" marR="0" lvl="0" indent="0" algn="l" defTabSz="449263" rtl="0" eaLnBrk="1" fontAlgn="base" latinLnBrk="0" hangingPunct="0">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sz="1800" u="none" strike="noStrike" cap="none" normalizeH="0" baseline="0" dirty="0">
                          <a:ln>
                            <a:noFill/>
                          </a:ln>
                          <a:effectLst/>
                        </a:rPr>
                        <a:t>Pevný okamžik objednávky,</a:t>
                      </a:r>
                    </a:p>
                    <a:p>
                      <a:pPr marL="0" marR="0" lvl="0" indent="0" algn="l" defTabSz="449263" rtl="0" eaLnBrk="1" fontAlgn="base" latinLnBrk="0" hangingPunct="0">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sz="1800" u="none" strike="noStrike" cap="none" normalizeH="0" baseline="0" dirty="0">
                          <a:ln>
                            <a:noFill/>
                          </a:ln>
                          <a:effectLst/>
                        </a:rPr>
                        <a:t>doplňování do cílové úrovně</a:t>
                      </a:r>
                    </a:p>
                    <a:p>
                      <a:pPr marL="0" marR="0" lvl="0" indent="0" algn="l" defTabSz="449263" rtl="0" eaLnBrk="1" fontAlgn="base" latinLnBrk="0" hangingPunct="0">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sz="1800" u="none" strike="noStrike" cap="none" normalizeH="0" baseline="0" dirty="0">
                          <a:ln>
                            <a:noFill/>
                          </a:ln>
                          <a:effectLst/>
                        </a:rPr>
                        <a:t>„</a:t>
                      </a:r>
                      <a:r>
                        <a:rPr kumimoji="0" lang="en-US" sz="1200" u="none" strike="noStrike" cap="none" normalizeH="0" baseline="0" dirty="0">
                          <a:ln>
                            <a:noFill/>
                          </a:ln>
                          <a:effectLst/>
                        </a:rPr>
                        <a:t>S“</a:t>
                      </a:r>
                      <a:endParaRPr kumimoji="0" lang="en-US" sz="1200" b="0" i="0" u="none" strike="noStrike" cap="none" normalizeH="0" baseline="0" dirty="0">
                        <a:ln>
                          <a:noFill/>
                        </a:ln>
                        <a:solidFill>
                          <a:srgbClr val="000000"/>
                        </a:solidFill>
                        <a:effectLst/>
                        <a:latin typeface="Times New Roman" pitchFamily="16" charset="0"/>
                        <a:cs typeface="Lucida Sans Unicode" charset="0"/>
                      </a:endParaRPr>
                    </a:p>
                  </a:txBody>
                  <a:tcPr marL="90000" marR="90000" marT="92124" marB="46800" horzOverflow="overflow"/>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30646158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Objednací systém B,Q</a:t>
            </a:r>
          </a:p>
        </p:txBody>
      </p:sp>
      <p:sp>
        <p:nvSpPr>
          <p:cNvPr id="3" name="Zástupný symbol pro obsah 2"/>
          <p:cNvSpPr>
            <a:spLocks noGrp="1"/>
          </p:cNvSpPr>
          <p:nvPr>
            <p:ph idx="1"/>
          </p:nvPr>
        </p:nvSpPr>
        <p:spPr/>
        <p:txBody>
          <a:bodyPr>
            <a:normAutofit/>
          </a:bodyPr>
          <a:lstStyle/>
          <a:p>
            <a:r>
              <a:rPr lang="cs-CZ" sz="2000" dirty="0"/>
              <a:t>Proměnný okamžik objednání, pevné množství</a:t>
            </a:r>
          </a:p>
          <a:p>
            <a:r>
              <a:rPr lang="cs-CZ" sz="2000" dirty="0"/>
              <a:t>Použití:  v případě pravidelného odběru, položky s velkou hodnotou odbytu.</a:t>
            </a:r>
            <a:br>
              <a:rPr lang="cs-CZ" sz="2000" dirty="0"/>
            </a:br>
            <a:endParaRPr lang="cs-CZ" sz="2000" dirty="0"/>
          </a:p>
        </p:txBody>
      </p:sp>
      <p:pic>
        <p:nvPicPr>
          <p:cNvPr id="5" name="Obrázek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51195" y="2708920"/>
            <a:ext cx="6334880" cy="3467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ovéPole 3"/>
          <p:cNvSpPr txBox="1"/>
          <p:nvPr/>
        </p:nvSpPr>
        <p:spPr>
          <a:xfrm>
            <a:off x="96555" y="6304002"/>
            <a:ext cx="4752528" cy="521681"/>
          </a:xfrm>
          <a:prstGeom prst="rect">
            <a:avLst/>
          </a:prstGeom>
          <a:noFill/>
        </p:spPr>
        <p:txBody>
          <a:bodyPr wrap="square" rtlCol="0">
            <a:spAutoFit/>
          </a:bodyPr>
          <a:lstStyle/>
          <a:p>
            <a:r>
              <a:rPr lang="en-US" altLang="cs-CZ" sz="1000" b="1" dirty="0">
                <a:cs typeface="Arial" pitchFamily="34" charset="0"/>
              </a:rPr>
              <a:t>©</a:t>
            </a:r>
            <a:r>
              <a:rPr lang="cs-CZ" altLang="cs-CZ" sz="1000" b="1" dirty="0">
                <a:cs typeface="Arial" pitchFamily="34" charset="0"/>
              </a:rPr>
              <a:t>  </a:t>
            </a:r>
            <a:r>
              <a:rPr lang="en-US" altLang="cs-CZ" sz="1000" b="1" dirty="0">
                <a:solidFill>
                  <a:schemeClr val="tx1"/>
                </a:solidFill>
                <a:cs typeface="Arial" pitchFamily="34" charset="0"/>
              </a:rPr>
              <a:t>©</a:t>
            </a:r>
            <a:r>
              <a:rPr lang="cs-CZ" altLang="cs-CZ" sz="1000" b="1" dirty="0">
                <a:solidFill>
                  <a:schemeClr val="tx1"/>
                </a:solidFill>
                <a:cs typeface="Arial" pitchFamily="34" charset="0"/>
              </a:rPr>
              <a:t>  </a:t>
            </a:r>
            <a:r>
              <a:rPr lang="cs-CZ" altLang="cs-CZ" sz="1000" b="1" dirty="0">
                <a:solidFill>
                  <a:schemeClr val="tx1"/>
                </a:solidFill>
              </a:rPr>
              <a:t>Ing. Václav Rada, CSc.2015. LOGISTIKA:</a:t>
            </a:r>
            <a:r>
              <a:rPr lang="cs-CZ" altLang="cs-CZ" sz="1000" b="1" i="1" dirty="0">
                <a:solidFill>
                  <a:schemeClr val="tx1"/>
                </a:solidFill>
              </a:rPr>
              <a:t> Logistika a zásobování + sklady. </a:t>
            </a:r>
            <a:r>
              <a:rPr lang="cs-CZ" altLang="cs-CZ" sz="1000" dirty="0">
                <a:solidFill>
                  <a:schemeClr val="tx1"/>
                </a:solidFill>
              </a:rPr>
              <a:t>Ústav technologie, mechanizace a řízení. Fakulta stavební VUT v Brně</a:t>
            </a:r>
          </a:p>
          <a:p>
            <a:r>
              <a:rPr lang="cs-CZ" sz="1000" dirty="0">
                <a:solidFill>
                  <a:schemeClr val="tx1"/>
                </a:solidFill>
                <a:hlinkClick r:id="rId4"/>
              </a:rPr>
              <a:t>fce.vutbr.cz/</a:t>
            </a:r>
            <a:r>
              <a:rPr lang="cs-CZ" sz="1000" dirty="0" err="1">
                <a:solidFill>
                  <a:schemeClr val="tx1"/>
                </a:solidFill>
                <a:hlinkClick r:id="rId4"/>
              </a:rPr>
              <a:t>tst</a:t>
            </a:r>
            <a:r>
              <a:rPr lang="cs-CZ" sz="1000" dirty="0">
                <a:solidFill>
                  <a:schemeClr val="tx1"/>
                </a:solidFill>
                <a:hlinkClick r:id="rId4"/>
              </a:rPr>
              <a:t>/</a:t>
            </a:r>
            <a:r>
              <a:rPr lang="cs-CZ" sz="1000" dirty="0" err="1">
                <a:solidFill>
                  <a:schemeClr val="tx1"/>
                </a:solidFill>
                <a:hlinkClick r:id="rId4"/>
              </a:rPr>
              <a:t>rada.v</a:t>
            </a:r>
            <a:r>
              <a:rPr lang="cs-CZ" sz="1000" dirty="0">
                <a:solidFill>
                  <a:schemeClr val="tx1"/>
                </a:solidFill>
                <a:hlinkClick r:id="rId4"/>
              </a:rPr>
              <a:t>/</a:t>
            </a:r>
            <a:r>
              <a:rPr lang="cs-CZ" sz="1000" dirty="0" err="1">
                <a:solidFill>
                  <a:schemeClr val="tx1"/>
                </a:solidFill>
                <a:hlinkClick r:id="rId4"/>
              </a:rPr>
              <a:t>logist</a:t>
            </a:r>
            <a:r>
              <a:rPr lang="cs-CZ" sz="1000" dirty="0">
                <a:solidFill>
                  <a:schemeClr val="tx1"/>
                </a:solidFill>
                <a:hlinkClick r:id="rId4"/>
              </a:rPr>
              <a:t>/w-cw13-lo-pr19.ppt</a:t>
            </a:r>
            <a:r>
              <a:rPr lang="cs-CZ" sz="1000" dirty="0">
                <a:solidFill>
                  <a:schemeClr val="tx1"/>
                </a:solidFill>
              </a:rPr>
              <a:t> </a:t>
            </a:r>
          </a:p>
        </p:txBody>
      </p:sp>
    </p:spTree>
    <p:extLst>
      <p:ext uri="{BB962C8B-B14F-4D97-AF65-F5344CB8AC3E}">
        <p14:creationId xmlns:p14="http://schemas.microsoft.com/office/powerpoint/2010/main" val="17532414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Objednací systém B,S</a:t>
            </a:r>
          </a:p>
        </p:txBody>
      </p:sp>
      <p:sp>
        <p:nvSpPr>
          <p:cNvPr id="3" name="Zástupný symbol pro obsah 2"/>
          <p:cNvSpPr>
            <a:spLocks noGrp="1"/>
          </p:cNvSpPr>
          <p:nvPr>
            <p:ph idx="1"/>
          </p:nvPr>
        </p:nvSpPr>
        <p:spPr>
          <a:xfrm>
            <a:off x="457200" y="1600201"/>
            <a:ext cx="8229600" cy="2404863"/>
          </a:xfrm>
        </p:spPr>
        <p:txBody>
          <a:bodyPr>
            <a:normAutofit/>
          </a:bodyPr>
          <a:lstStyle/>
          <a:p>
            <a:pPr marL="0" indent="0">
              <a:buNone/>
            </a:pPr>
            <a:r>
              <a:rPr lang="cs-CZ" sz="2000" b="1" dirty="0"/>
              <a:t>vždy se doobjednává do cílové úrovně „S“. Cílová úroveň se vypočte následovně:</a:t>
            </a:r>
            <a:endParaRPr lang="cs-CZ" sz="2000" dirty="0"/>
          </a:p>
          <a:p>
            <a:pPr marL="0" indent="0" algn="ctr">
              <a:buNone/>
            </a:pPr>
            <a:r>
              <a:rPr lang="cs-CZ" sz="2000" b="1" dirty="0"/>
              <a:t>	S = B + Q</a:t>
            </a:r>
            <a:endParaRPr lang="cs-CZ" sz="2000" dirty="0"/>
          </a:p>
          <a:p>
            <a:pPr marL="0" indent="0">
              <a:buNone/>
            </a:pPr>
            <a:r>
              <a:rPr lang="cs-CZ" sz="2000" dirty="0"/>
              <a:t>Použití: zásadně stejné podmínky jako u B, Q, nárazový odběr, spotřeba množství Q je několikrát delší než objednací interval.</a:t>
            </a:r>
          </a:p>
          <a:p>
            <a:endParaRPr lang="cs-CZ" sz="2000" dirty="0"/>
          </a:p>
          <a:p>
            <a:endParaRPr lang="cs-CZ" sz="2000" dirty="0"/>
          </a:p>
          <a:p>
            <a:endParaRPr lang="cs-CZ" sz="2000" dirty="0"/>
          </a:p>
          <a:p>
            <a:endParaRPr lang="cs-CZ" sz="2000" dirty="0"/>
          </a:p>
          <a:p>
            <a:endParaRPr lang="cs-CZ" sz="2000" dirty="0"/>
          </a:p>
        </p:txBody>
      </p:sp>
      <p:pic>
        <p:nvPicPr>
          <p:cNvPr id="5" name="Obrázek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87625" y="3293504"/>
            <a:ext cx="5328592" cy="30048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ovéPole 5"/>
          <p:cNvSpPr txBox="1"/>
          <p:nvPr/>
        </p:nvSpPr>
        <p:spPr>
          <a:xfrm>
            <a:off x="96555" y="6304002"/>
            <a:ext cx="4752528" cy="521681"/>
          </a:xfrm>
          <a:prstGeom prst="rect">
            <a:avLst/>
          </a:prstGeom>
          <a:noFill/>
        </p:spPr>
        <p:txBody>
          <a:bodyPr wrap="square" rtlCol="0">
            <a:spAutoFit/>
          </a:bodyPr>
          <a:lstStyle/>
          <a:p>
            <a:r>
              <a:rPr lang="en-US" altLang="cs-CZ" sz="1000" b="1" dirty="0">
                <a:solidFill>
                  <a:schemeClr val="tx1"/>
                </a:solidFill>
                <a:cs typeface="Arial" pitchFamily="34" charset="0"/>
              </a:rPr>
              <a:t>©</a:t>
            </a:r>
            <a:r>
              <a:rPr lang="cs-CZ" altLang="cs-CZ" sz="1000" b="1" dirty="0">
                <a:solidFill>
                  <a:schemeClr val="tx1"/>
                </a:solidFill>
                <a:cs typeface="Arial" pitchFamily="34" charset="0"/>
              </a:rPr>
              <a:t>  </a:t>
            </a:r>
            <a:r>
              <a:rPr lang="cs-CZ" altLang="cs-CZ" sz="1000" b="1" dirty="0">
                <a:solidFill>
                  <a:schemeClr val="tx1"/>
                </a:solidFill>
              </a:rPr>
              <a:t>Ing. Václav Rada, CSc.2015. LOGISTIKA:</a:t>
            </a:r>
            <a:r>
              <a:rPr lang="cs-CZ" altLang="cs-CZ" sz="1000" b="1" i="1" dirty="0">
                <a:solidFill>
                  <a:schemeClr val="tx1"/>
                </a:solidFill>
              </a:rPr>
              <a:t> Logistika a zásobování + sklady. </a:t>
            </a:r>
            <a:r>
              <a:rPr lang="cs-CZ" altLang="cs-CZ" sz="1000" dirty="0">
                <a:solidFill>
                  <a:schemeClr val="tx1"/>
                </a:solidFill>
              </a:rPr>
              <a:t>Ústav technologie, mechanizace a řízení. Fakulta stavební VUT v Brně</a:t>
            </a:r>
          </a:p>
          <a:p>
            <a:r>
              <a:rPr lang="cs-CZ" sz="1000" dirty="0">
                <a:solidFill>
                  <a:schemeClr val="tx1"/>
                </a:solidFill>
                <a:hlinkClick r:id="rId4"/>
              </a:rPr>
              <a:t>fce.vutbr.cz/</a:t>
            </a:r>
            <a:r>
              <a:rPr lang="cs-CZ" sz="1000" dirty="0" err="1">
                <a:solidFill>
                  <a:schemeClr val="tx1"/>
                </a:solidFill>
                <a:hlinkClick r:id="rId4"/>
              </a:rPr>
              <a:t>tst</a:t>
            </a:r>
            <a:r>
              <a:rPr lang="cs-CZ" sz="1000" dirty="0">
                <a:solidFill>
                  <a:schemeClr val="tx1"/>
                </a:solidFill>
                <a:hlinkClick r:id="rId4"/>
              </a:rPr>
              <a:t>/</a:t>
            </a:r>
            <a:r>
              <a:rPr lang="cs-CZ" sz="1000" dirty="0" err="1">
                <a:solidFill>
                  <a:schemeClr val="tx1"/>
                </a:solidFill>
                <a:hlinkClick r:id="rId4"/>
              </a:rPr>
              <a:t>rada.v</a:t>
            </a:r>
            <a:r>
              <a:rPr lang="cs-CZ" sz="1000" dirty="0">
                <a:solidFill>
                  <a:schemeClr val="tx1"/>
                </a:solidFill>
                <a:hlinkClick r:id="rId4"/>
              </a:rPr>
              <a:t>/</a:t>
            </a:r>
            <a:r>
              <a:rPr lang="cs-CZ" sz="1000" dirty="0" err="1">
                <a:solidFill>
                  <a:schemeClr val="tx1"/>
                </a:solidFill>
                <a:hlinkClick r:id="rId4"/>
              </a:rPr>
              <a:t>logist</a:t>
            </a:r>
            <a:r>
              <a:rPr lang="cs-CZ" sz="1000" dirty="0">
                <a:solidFill>
                  <a:schemeClr val="tx1"/>
                </a:solidFill>
                <a:hlinkClick r:id="rId4"/>
              </a:rPr>
              <a:t>/w-cw13-lo-pr19.ppt</a:t>
            </a:r>
            <a:r>
              <a:rPr lang="cs-CZ" sz="1000" dirty="0">
                <a:solidFill>
                  <a:schemeClr val="tx1"/>
                </a:solidFill>
              </a:rPr>
              <a:t> </a:t>
            </a:r>
          </a:p>
        </p:txBody>
      </p:sp>
    </p:spTree>
    <p:extLst>
      <p:ext uri="{BB962C8B-B14F-4D97-AF65-F5344CB8AC3E}">
        <p14:creationId xmlns:p14="http://schemas.microsoft.com/office/powerpoint/2010/main" val="1086976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Objednací systém s, Q</a:t>
            </a:r>
          </a:p>
        </p:txBody>
      </p:sp>
      <p:sp>
        <p:nvSpPr>
          <p:cNvPr id="3" name="Zástupný symbol pro obsah 2"/>
          <p:cNvSpPr>
            <a:spLocks noGrp="1"/>
          </p:cNvSpPr>
          <p:nvPr>
            <p:ph idx="1"/>
          </p:nvPr>
        </p:nvSpPr>
        <p:spPr/>
        <p:txBody>
          <a:bodyPr>
            <a:normAutofit/>
          </a:bodyPr>
          <a:lstStyle/>
          <a:p>
            <a:pPr marL="0" indent="0">
              <a:buNone/>
            </a:pPr>
            <a:r>
              <a:rPr lang="cs-CZ" sz="2000" b="1" dirty="0"/>
              <a:t>Pevný okamžik objednání, pevné množství</a:t>
            </a:r>
          </a:p>
          <a:p>
            <a:pPr marL="0" indent="0">
              <a:buNone/>
            </a:pPr>
            <a:r>
              <a:rPr lang="cs-CZ" sz="2000" b="1" dirty="0"/>
              <a:t>Použití: </a:t>
            </a:r>
            <a:r>
              <a:rPr lang="cs-CZ" sz="2000" dirty="0"/>
              <a:t>použití položek s nízkou hodnotou odbytu, pravidelný odběr.</a:t>
            </a:r>
            <a:br>
              <a:rPr lang="cs-CZ" sz="2000" dirty="0"/>
            </a:br>
            <a:endParaRPr lang="cs-CZ" sz="2000" dirty="0"/>
          </a:p>
        </p:txBody>
      </p:sp>
      <p:pic>
        <p:nvPicPr>
          <p:cNvPr id="4" name="Obrázek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00706" y="2348880"/>
            <a:ext cx="5774932" cy="3672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ovéPole 4"/>
          <p:cNvSpPr txBox="1"/>
          <p:nvPr/>
        </p:nvSpPr>
        <p:spPr>
          <a:xfrm>
            <a:off x="96555" y="6304002"/>
            <a:ext cx="4752528" cy="521681"/>
          </a:xfrm>
          <a:prstGeom prst="rect">
            <a:avLst/>
          </a:prstGeom>
          <a:noFill/>
        </p:spPr>
        <p:txBody>
          <a:bodyPr wrap="square" rtlCol="0">
            <a:spAutoFit/>
          </a:bodyPr>
          <a:lstStyle/>
          <a:p>
            <a:r>
              <a:rPr lang="en-US" altLang="cs-CZ" sz="1000" b="1" dirty="0">
                <a:solidFill>
                  <a:schemeClr val="tx1"/>
                </a:solidFill>
                <a:cs typeface="Arial" pitchFamily="34" charset="0"/>
              </a:rPr>
              <a:t>©</a:t>
            </a:r>
            <a:r>
              <a:rPr lang="cs-CZ" altLang="cs-CZ" sz="1000" b="1" dirty="0">
                <a:solidFill>
                  <a:schemeClr val="tx1"/>
                </a:solidFill>
                <a:cs typeface="Arial" pitchFamily="34" charset="0"/>
              </a:rPr>
              <a:t>  </a:t>
            </a:r>
            <a:r>
              <a:rPr lang="cs-CZ" altLang="cs-CZ" sz="1000" b="1" dirty="0">
                <a:solidFill>
                  <a:schemeClr val="tx1"/>
                </a:solidFill>
              </a:rPr>
              <a:t>Ing. Václav Rada, CSc.2015. LOGISTIKA:</a:t>
            </a:r>
            <a:r>
              <a:rPr lang="cs-CZ" altLang="cs-CZ" sz="1000" b="1" i="1" dirty="0">
                <a:solidFill>
                  <a:schemeClr val="tx1"/>
                </a:solidFill>
              </a:rPr>
              <a:t> Logistika a zásobování + sklady. </a:t>
            </a:r>
            <a:r>
              <a:rPr lang="cs-CZ" altLang="cs-CZ" sz="1000" dirty="0">
                <a:solidFill>
                  <a:schemeClr val="tx1"/>
                </a:solidFill>
              </a:rPr>
              <a:t>Ústav technologie, mechanizace a řízení. Fakulta stavební VUT v Brně</a:t>
            </a:r>
          </a:p>
          <a:p>
            <a:r>
              <a:rPr lang="cs-CZ" sz="1000" dirty="0">
                <a:solidFill>
                  <a:schemeClr val="tx1"/>
                </a:solidFill>
                <a:hlinkClick r:id="rId4"/>
              </a:rPr>
              <a:t>fce.vutbr.cz/</a:t>
            </a:r>
            <a:r>
              <a:rPr lang="cs-CZ" sz="1000" dirty="0" err="1">
                <a:solidFill>
                  <a:schemeClr val="tx1"/>
                </a:solidFill>
                <a:hlinkClick r:id="rId4"/>
              </a:rPr>
              <a:t>tst</a:t>
            </a:r>
            <a:r>
              <a:rPr lang="cs-CZ" sz="1000" dirty="0">
                <a:solidFill>
                  <a:schemeClr val="tx1"/>
                </a:solidFill>
                <a:hlinkClick r:id="rId4"/>
              </a:rPr>
              <a:t>/</a:t>
            </a:r>
            <a:r>
              <a:rPr lang="cs-CZ" sz="1000" dirty="0" err="1">
                <a:solidFill>
                  <a:schemeClr val="tx1"/>
                </a:solidFill>
                <a:hlinkClick r:id="rId4"/>
              </a:rPr>
              <a:t>rada.v</a:t>
            </a:r>
            <a:r>
              <a:rPr lang="cs-CZ" sz="1000" dirty="0">
                <a:solidFill>
                  <a:schemeClr val="tx1"/>
                </a:solidFill>
                <a:hlinkClick r:id="rId4"/>
              </a:rPr>
              <a:t>/</a:t>
            </a:r>
            <a:r>
              <a:rPr lang="cs-CZ" sz="1000" dirty="0" err="1">
                <a:solidFill>
                  <a:schemeClr val="tx1"/>
                </a:solidFill>
                <a:hlinkClick r:id="rId4"/>
              </a:rPr>
              <a:t>logist</a:t>
            </a:r>
            <a:r>
              <a:rPr lang="cs-CZ" sz="1000" dirty="0">
                <a:solidFill>
                  <a:schemeClr val="tx1"/>
                </a:solidFill>
                <a:hlinkClick r:id="rId4"/>
              </a:rPr>
              <a:t>/w-cw13-lo-pr19.ppt</a:t>
            </a:r>
            <a:r>
              <a:rPr lang="cs-CZ" sz="1000" dirty="0">
                <a:solidFill>
                  <a:schemeClr val="tx1"/>
                </a:solidFill>
              </a:rPr>
              <a:t> </a:t>
            </a:r>
          </a:p>
        </p:txBody>
      </p:sp>
    </p:spTree>
    <p:extLst>
      <p:ext uri="{BB962C8B-B14F-4D97-AF65-F5344CB8AC3E}">
        <p14:creationId xmlns:p14="http://schemas.microsoft.com/office/powerpoint/2010/main" val="16462107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Objednací systém </a:t>
            </a:r>
            <a:r>
              <a:rPr lang="cs-CZ" b="1" dirty="0" err="1"/>
              <a:t>s,S</a:t>
            </a:r>
            <a:endParaRPr lang="cs-CZ" b="1" dirty="0"/>
          </a:p>
        </p:txBody>
      </p:sp>
      <p:sp>
        <p:nvSpPr>
          <p:cNvPr id="3" name="Zástupný symbol pro obsah 2"/>
          <p:cNvSpPr>
            <a:spLocks noGrp="1"/>
          </p:cNvSpPr>
          <p:nvPr>
            <p:ph idx="1"/>
          </p:nvPr>
        </p:nvSpPr>
        <p:spPr>
          <a:xfrm>
            <a:off x="457200" y="1600201"/>
            <a:ext cx="8229600" cy="2404864"/>
          </a:xfrm>
        </p:spPr>
        <p:txBody>
          <a:bodyPr>
            <a:normAutofit/>
          </a:bodyPr>
          <a:lstStyle/>
          <a:p>
            <a:pPr marL="0" indent="0">
              <a:buNone/>
            </a:pPr>
            <a:r>
              <a:rPr lang="cs-CZ" sz="2000" b="1" dirty="0"/>
              <a:t>Pevný okamžik, doplňování do cílové úrovně</a:t>
            </a:r>
          </a:p>
          <a:p>
            <a:pPr marL="0" indent="0">
              <a:buNone/>
            </a:pPr>
            <a:r>
              <a:rPr lang="cs-CZ" sz="2000" b="1" dirty="0"/>
              <a:t>Použití: nerovnoměrná spotřeba, podobná pravidla jako u s, Q.</a:t>
            </a:r>
          </a:p>
        </p:txBody>
      </p:sp>
      <p:pic>
        <p:nvPicPr>
          <p:cNvPr id="5" name="Obrázek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76260" y="2564904"/>
            <a:ext cx="6239201" cy="3624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ovéPole 5"/>
          <p:cNvSpPr txBox="1"/>
          <p:nvPr/>
        </p:nvSpPr>
        <p:spPr>
          <a:xfrm>
            <a:off x="117540" y="6178345"/>
            <a:ext cx="4752528" cy="521681"/>
          </a:xfrm>
          <a:prstGeom prst="rect">
            <a:avLst/>
          </a:prstGeom>
          <a:noFill/>
        </p:spPr>
        <p:txBody>
          <a:bodyPr wrap="square" rtlCol="0">
            <a:spAutoFit/>
          </a:bodyPr>
          <a:lstStyle/>
          <a:p>
            <a:r>
              <a:rPr lang="en-US" altLang="cs-CZ" sz="1000" b="1" dirty="0">
                <a:solidFill>
                  <a:schemeClr val="tx1"/>
                </a:solidFill>
                <a:cs typeface="Arial" pitchFamily="34" charset="0"/>
              </a:rPr>
              <a:t>©</a:t>
            </a:r>
            <a:r>
              <a:rPr lang="cs-CZ" altLang="cs-CZ" sz="1000" b="1" dirty="0">
                <a:solidFill>
                  <a:schemeClr val="tx1"/>
                </a:solidFill>
                <a:cs typeface="Arial" pitchFamily="34" charset="0"/>
              </a:rPr>
              <a:t>  </a:t>
            </a:r>
            <a:r>
              <a:rPr lang="cs-CZ" altLang="cs-CZ" sz="1000" b="1" dirty="0">
                <a:solidFill>
                  <a:schemeClr val="tx1"/>
                </a:solidFill>
              </a:rPr>
              <a:t>Ing. Václav Rada, CSc.2015. LOGISTIKA:</a:t>
            </a:r>
            <a:r>
              <a:rPr lang="cs-CZ" altLang="cs-CZ" sz="1000" b="1" i="1" dirty="0">
                <a:solidFill>
                  <a:schemeClr val="tx1"/>
                </a:solidFill>
              </a:rPr>
              <a:t> Logistika a zásobování + sklady. </a:t>
            </a:r>
            <a:r>
              <a:rPr lang="cs-CZ" altLang="cs-CZ" sz="1000" dirty="0">
                <a:solidFill>
                  <a:schemeClr val="tx1"/>
                </a:solidFill>
              </a:rPr>
              <a:t>Ústav technologie, mechanizace a řízení. Fakulta stavební VUT v Brně</a:t>
            </a:r>
          </a:p>
          <a:p>
            <a:r>
              <a:rPr lang="cs-CZ" sz="1000" dirty="0">
                <a:solidFill>
                  <a:schemeClr val="tx1"/>
                </a:solidFill>
                <a:hlinkClick r:id="rId4"/>
              </a:rPr>
              <a:t>fce.vutbr.cz/</a:t>
            </a:r>
            <a:r>
              <a:rPr lang="cs-CZ" sz="1000" dirty="0" err="1">
                <a:solidFill>
                  <a:schemeClr val="tx1"/>
                </a:solidFill>
                <a:hlinkClick r:id="rId4"/>
              </a:rPr>
              <a:t>tst</a:t>
            </a:r>
            <a:r>
              <a:rPr lang="cs-CZ" sz="1000" dirty="0">
                <a:solidFill>
                  <a:schemeClr val="tx1"/>
                </a:solidFill>
                <a:hlinkClick r:id="rId4"/>
              </a:rPr>
              <a:t>/</a:t>
            </a:r>
            <a:r>
              <a:rPr lang="cs-CZ" sz="1000" dirty="0" err="1">
                <a:solidFill>
                  <a:schemeClr val="tx1"/>
                </a:solidFill>
                <a:hlinkClick r:id="rId4"/>
              </a:rPr>
              <a:t>rada.v</a:t>
            </a:r>
            <a:r>
              <a:rPr lang="cs-CZ" sz="1000" dirty="0">
                <a:solidFill>
                  <a:schemeClr val="tx1"/>
                </a:solidFill>
                <a:hlinkClick r:id="rId4"/>
              </a:rPr>
              <a:t>/</a:t>
            </a:r>
            <a:r>
              <a:rPr lang="cs-CZ" sz="1000" dirty="0" err="1">
                <a:solidFill>
                  <a:schemeClr val="tx1"/>
                </a:solidFill>
                <a:hlinkClick r:id="rId4"/>
              </a:rPr>
              <a:t>logist</a:t>
            </a:r>
            <a:r>
              <a:rPr lang="cs-CZ" sz="1000" dirty="0">
                <a:solidFill>
                  <a:schemeClr val="tx1"/>
                </a:solidFill>
                <a:hlinkClick r:id="rId4"/>
              </a:rPr>
              <a:t>/w-cw13-lo-pr19.ppt</a:t>
            </a:r>
            <a:r>
              <a:rPr lang="cs-CZ" sz="1000" dirty="0">
                <a:solidFill>
                  <a:schemeClr val="tx1"/>
                </a:solidFill>
              </a:rPr>
              <a:t> </a:t>
            </a:r>
          </a:p>
        </p:txBody>
      </p:sp>
    </p:spTree>
    <p:extLst>
      <p:ext uri="{BB962C8B-B14F-4D97-AF65-F5344CB8AC3E}">
        <p14:creationId xmlns:p14="http://schemas.microsoft.com/office/powerpoint/2010/main" val="23067905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4578" name="Rectangle 1"/>
          <p:cNvSpPr>
            <a:spLocks noGrp="1" noChangeArrowheads="1"/>
          </p:cNvSpPr>
          <p:nvPr>
            <p:ph type="title"/>
          </p:nvPr>
        </p:nvSpPr>
        <p:spPr>
          <a:extLst/>
        </p:spPr>
        <p:txBody>
          <a:bodyPr vert="horz" lIns="0" tIns="28080" rIns="0" bIns="0" rtlCol="0" anchor="ctr">
            <a:normAutofit/>
          </a:bodyPr>
          <a:lstStyle/>
          <a:p>
            <a:pPr>
              <a:lnSpc>
                <a:spcPts val="58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sz="3200" b="1" kern="0" dirty="0"/>
              <a:t>Výběr dodavatele</a:t>
            </a:r>
          </a:p>
        </p:txBody>
      </p:sp>
      <p:sp>
        <p:nvSpPr>
          <p:cNvPr id="27651" name="Text Box 2"/>
          <p:cNvSpPr txBox="1">
            <a:spLocks noChangeArrowheads="1"/>
          </p:cNvSpPr>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marL="341313" indent="-339725" eaLnBrk="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charset="0"/>
                <a:ea typeface="Lucida Sans Unicode" charset="0"/>
                <a:cs typeface="Lucida Sans Unicode" charset="0"/>
              </a:defRPr>
            </a:lvl1pPr>
            <a:lvl2pPr eaLnBrk="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charset="0"/>
                <a:ea typeface="Lucida Sans Unicode" charset="0"/>
                <a:cs typeface="Lucida Sans Unicode" charset="0"/>
              </a:defRPr>
            </a:lvl2pPr>
            <a:lvl3pPr eaLnBrk="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charset="0"/>
                <a:ea typeface="Lucida Sans Unicode" charset="0"/>
                <a:cs typeface="Lucida Sans Unicode" charset="0"/>
              </a:defRPr>
            </a:lvl3pPr>
            <a:lvl4pPr eaLnBrk="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charset="0"/>
                <a:ea typeface="Lucida Sans Unicode" charset="0"/>
                <a:cs typeface="Lucida Sans Unicode" charset="0"/>
              </a:defRPr>
            </a:lvl4pPr>
            <a:lvl5pPr eaLnBrk="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charset="0"/>
                <a:ea typeface="Lucida Sans Unicode" charset="0"/>
                <a:cs typeface="Lucida Sans Unicode"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charset="0"/>
                <a:ea typeface="Lucida Sans Unicode" charset="0"/>
                <a:cs typeface="Lucida Sans Unicode"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charset="0"/>
                <a:ea typeface="Lucida Sans Unicode" charset="0"/>
                <a:cs typeface="Lucida Sans Unicode"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charset="0"/>
                <a:ea typeface="Lucida Sans Unicode" charset="0"/>
                <a:cs typeface="Lucida Sans Unicode"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charset="0"/>
                <a:ea typeface="Lucida Sans Unicode" charset="0"/>
                <a:cs typeface="Lucida Sans Unicode" charset="0"/>
              </a:defRPr>
            </a:lvl9pPr>
          </a:lstStyle>
          <a:p>
            <a:pPr eaLnBrk="1" hangingPunct="1">
              <a:lnSpc>
                <a:spcPct val="100000"/>
              </a:lnSpc>
              <a:spcBef>
                <a:spcPts val="638"/>
              </a:spcBef>
              <a:spcAft>
                <a:spcPts val="1425"/>
              </a:spcAft>
              <a:buSzPct val="45000"/>
              <a:buFont typeface="Arial" charset="0"/>
              <a:buChar char="•"/>
            </a:pPr>
            <a:r>
              <a:rPr lang="cs-CZ" altLang="cs-CZ" sz="3200" i="1" dirty="0">
                <a:solidFill>
                  <a:srgbClr val="000000"/>
                </a:solidFill>
                <a:latin typeface="Calibri" charset="0"/>
              </a:rPr>
              <a:t>příklad vícekriteriálního rozhodování</a:t>
            </a:r>
            <a:r>
              <a:rPr lang="cs-CZ" altLang="cs-CZ" sz="3200" dirty="0">
                <a:solidFill>
                  <a:srgbClr val="000000"/>
                </a:solidFill>
                <a:latin typeface="Calibri" charset="0"/>
              </a:rPr>
              <a:t>, existuje řada rozhodovacích metod (např. rozhodovací analýza, párové srovnávání, …).</a:t>
            </a:r>
          </a:p>
          <a:p>
            <a:pPr eaLnBrk="1" hangingPunct="1">
              <a:lnSpc>
                <a:spcPct val="100000"/>
              </a:lnSpc>
              <a:spcBef>
                <a:spcPts val="638"/>
              </a:spcBef>
              <a:spcAft>
                <a:spcPts val="1425"/>
              </a:spcAft>
              <a:buSzPct val="45000"/>
              <a:buFont typeface="Arial" charset="0"/>
              <a:buChar char="•"/>
            </a:pPr>
            <a:r>
              <a:rPr lang="cs-CZ" altLang="cs-CZ" sz="3200" dirty="0">
                <a:solidFill>
                  <a:srgbClr val="000000"/>
                </a:solidFill>
                <a:latin typeface="Calibri" charset="0"/>
              </a:rPr>
              <a:t>V nákupní skupině může docházet ke střetu zájmů (cena x kvalita, snadnost výroby x technické provedení, skladování x náklady na dopravu, vliv dodavatele na finanční situaci podniku).</a:t>
            </a:r>
          </a:p>
          <a:p>
            <a:pPr eaLnBrk="1" hangingPunct="1">
              <a:lnSpc>
                <a:spcPct val="100000"/>
              </a:lnSpc>
              <a:spcBef>
                <a:spcPts val="638"/>
              </a:spcBef>
              <a:spcAft>
                <a:spcPts val="1425"/>
              </a:spcAft>
              <a:buClrTx/>
              <a:buFontTx/>
              <a:buNone/>
            </a:pPr>
            <a:endParaRPr lang="cs-CZ" altLang="cs-CZ" sz="3200" dirty="0">
              <a:solidFill>
                <a:srgbClr val="000000"/>
              </a:solidFill>
              <a:latin typeface="Calibri" charset="0"/>
            </a:endParaRPr>
          </a:p>
        </p:txBody>
      </p:sp>
    </p:spTree>
  </p:cSld>
  <p:clrMapOvr>
    <a:overrideClrMapping bg1="lt1" tx1="dk1" bg2="lt2" tx2="dk2" accent1="accent1" accent2="accent2" accent3="accent3" accent4="accent4" accent5="accent5" accent6="accent6" hlink="hlink" folHlink="folHlink"/>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ABC analýza</a:t>
            </a:r>
          </a:p>
        </p:txBody>
      </p:sp>
      <p:sp>
        <p:nvSpPr>
          <p:cNvPr id="3" name="Zástupný symbol pro obsah 2"/>
          <p:cNvSpPr>
            <a:spLocks noGrp="1"/>
          </p:cNvSpPr>
          <p:nvPr>
            <p:ph idx="1"/>
          </p:nvPr>
        </p:nvSpPr>
        <p:spPr/>
        <p:txBody>
          <a:bodyPr>
            <a:normAutofit/>
          </a:bodyPr>
          <a:lstStyle/>
          <a:p>
            <a:r>
              <a:rPr lang="cs-CZ" sz="3200" dirty="0" err="1"/>
              <a:t>Paretovo</a:t>
            </a:r>
            <a:r>
              <a:rPr lang="cs-CZ" sz="3200" dirty="0"/>
              <a:t> pravidlo</a:t>
            </a:r>
          </a:p>
          <a:p>
            <a:r>
              <a:rPr lang="cs-CZ" sz="3200" dirty="0"/>
              <a:t>Aplikace v logistice:</a:t>
            </a:r>
          </a:p>
          <a:p>
            <a:pPr lvl="1"/>
            <a:r>
              <a:rPr lang="cs-CZ" sz="3200" dirty="0"/>
              <a:t>Třídění položek na skladě</a:t>
            </a:r>
          </a:p>
          <a:p>
            <a:pPr lvl="1"/>
            <a:r>
              <a:rPr lang="cs-CZ" sz="3200" dirty="0"/>
              <a:t>Třídění výrobních operací</a:t>
            </a:r>
          </a:p>
          <a:p>
            <a:pPr lvl="1"/>
            <a:r>
              <a:rPr lang="cs-CZ" sz="3200" dirty="0"/>
              <a:t>další</a:t>
            </a:r>
          </a:p>
        </p:txBody>
      </p:sp>
    </p:spTree>
    <p:extLst>
      <p:ext uri="{BB962C8B-B14F-4D97-AF65-F5344CB8AC3E}">
        <p14:creationId xmlns:p14="http://schemas.microsoft.com/office/powerpoint/2010/main" val="87644659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1"/>
          <p:cNvSpPr>
            <a:spLocks noGrp="1" noChangeArrowheads="1"/>
          </p:cNvSpPr>
          <p:nvPr>
            <p:ph type="title"/>
          </p:nvPr>
        </p:nvSpPr>
        <p:spPr/>
        <p:txBody>
          <a:bodyPr/>
          <a:lstStyle/>
          <a:p>
            <a:pPr algn="ctr" eaLnBrk="1"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sz="4400" b="1" dirty="0">
                <a:solidFill>
                  <a:srgbClr val="262626"/>
                </a:solidFill>
              </a:rPr>
              <a:t>Vytvoření </a:t>
            </a:r>
            <a:r>
              <a:rPr lang="cs-CZ" sz="4400" b="1" dirty="0" err="1">
                <a:solidFill>
                  <a:srgbClr val="262626"/>
                </a:solidFill>
              </a:rPr>
              <a:t>Paretova</a:t>
            </a:r>
            <a:r>
              <a:rPr lang="cs-CZ" sz="4400" b="1" dirty="0">
                <a:solidFill>
                  <a:srgbClr val="262626"/>
                </a:solidFill>
              </a:rPr>
              <a:t> diagramu </a:t>
            </a:r>
          </a:p>
        </p:txBody>
      </p:sp>
      <p:sp>
        <p:nvSpPr>
          <p:cNvPr id="34819" name="Text Box 2"/>
          <p:cNvSpPr txBox="1">
            <a:spLocks noChangeArrowheads="1"/>
          </p:cNvSpPr>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marL="271463" indent="-271463" eaLnBrk="0">
              <a:tabLst>
                <a:tab pos="271463" algn="l"/>
                <a:tab pos="719138" algn="l"/>
                <a:tab pos="1168400" algn="l"/>
                <a:tab pos="1617663" algn="l"/>
                <a:tab pos="2066925" algn="l"/>
                <a:tab pos="2516188" algn="l"/>
                <a:tab pos="2965450" algn="l"/>
                <a:tab pos="3414713" algn="l"/>
                <a:tab pos="3863975" algn="l"/>
                <a:tab pos="4313238" algn="l"/>
                <a:tab pos="4762500" algn="l"/>
                <a:tab pos="5211763" algn="l"/>
                <a:tab pos="5661025" algn="l"/>
                <a:tab pos="6110288" algn="l"/>
                <a:tab pos="6559550" algn="l"/>
                <a:tab pos="7008813" algn="l"/>
                <a:tab pos="7458075" algn="l"/>
                <a:tab pos="7907338" algn="l"/>
                <a:tab pos="8356600" algn="l"/>
                <a:tab pos="8805863" algn="l"/>
                <a:tab pos="9255125" algn="l"/>
              </a:tabLst>
              <a:defRPr>
                <a:solidFill>
                  <a:schemeClr val="bg1"/>
                </a:solidFill>
                <a:latin typeface="Arial" charset="0"/>
                <a:cs typeface="Lucida Sans Unicode" charset="0"/>
              </a:defRPr>
            </a:lvl1pPr>
            <a:lvl2pPr eaLnBrk="0">
              <a:tabLst>
                <a:tab pos="271463" algn="l"/>
                <a:tab pos="719138" algn="l"/>
                <a:tab pos="1168400" algn="l"/>
                <a:tab pos="1617663" algn="l"/>
                <a:tab pos="2066925" algn="l"/>
                <a:tab pos="2516188" algn="l"/>
                <a:tab pos="2965450" algn="l"/>
                <a:tab pos="3414713" algn="l"/>
                <a:tab pos="3863975" algn="l"/>
                <a:tab pos="4313238" algn="l"/>
                <a:tab pos="4762500" algn="l"/>
                <a:tab pos="5211763" algn="l"/>
                <a:tab pos="5661025" algn="l"/>
                <a:tab pos="6110288" algn="l"/>
                <a:tab pos="6559550" algn="l"/>
                <a:tab pos="7008813" algn="l"/>
                <a:tab pos="7458075" algn="l"/>
                <a:tab pos="7907338" algn="l"/>
                <a:tab pos="8356600" algn="l"/>
                <a:tab pos="8805863" algn="l"/>
                <a:tab pos="9255125" algn="l"/>
              </a:tabLst>
              <a:defRPr>
                <a:solidFill>
                  <a:schemeClr val="bg1"/>
                </a:solidFill>
                <a:latin typeface="Arial" charset="0"/>
                <a:cs typeface="Lucida Sans Unicode" charset="0"/>
              </a:defRPr>
            </a:lvl2pPr>
            <a:lvl3pPr eaLnBrk="0">
              <a:tabLst>
                <a:tab pos="271463" algn="l"/>
                <a:tab pos="719138" algn="l"/>
                <a:tab pos="1168400" algn="l"/>
                <a:tab pos="1617663" algn="l"/>
                <a:tab pos="2066925" algn="l"/>
                <a:tab pos="2516188" algn="l"/>
                <a:tab pos="2965450" algn="l"/>
                <a:tab pos="3414713" algn="l"/>
                <a:tab pos="3863975" algn="l"/>
                <a:tab pos="4313238" algn="l"/>
                <a:tab pos="4762500" algn="l"/>
                <a:tab pos="5211763" algn="l"/>
                <a:tab pos="5661025" algn="l"/>
                <a:tab pos="6110288" algn="l"/>
                <a:tab pos="6559550" algn="l"/>
                <a:tab pos="7008813" algn="l"/>
                <a:tab pos="7458075" algn="l"/>
                <a:tab pos="7907338" algn="l"/>
                <a:tab pos="8356600" algn="l"/>
                <a:tab pos="8805863" algn="l"/>
                <a:tab pos="9255125" algn="l"/>
              </a:tabLst>
              <a:defRPr>
                <a:solidFill>
                  <a:schemeClr val="bg1"/>
                </a:solidFill>
                <a:latin typeface="Arial" charset="0"/>
                <a:cs typeface="Lucida Sans Unicode" charset="0"/>
              </a:defRPr>
            </a:lvl3pPr>
            <a:lvl4pPr eaLnBrk="0">
              <a:tabLst>
                <a:tab pos="271463" algn="l"/>
                <a:tab pos="719138" algn="l"/>
                <a:tab pos="1168400" algn="l"/>
                <a:tab pos="1617663" algn="l"/>
                <a:tab pos="2066925" algn="l"/>
                <a:tab pos="2516188" algn="l"/>
                <a:tab pos="2965450" algn="l"/>
                <a:tab pos="3414713" algn="l"/>
                <a:tab pos="3863975" algn="l"/>
                <a:tab pos="4313238" algn="l"/>
                <a:tab pos="4762500" algn="l"/>
                <a:tab pos="5211763" algn="l"/>
                <a:tab pos="5661025" algn="l"/>
                <a:tab pos="6110288" algn="l"/>
                <a:tab pos="6559550" algn="l"/>
                <a:tab pos="7008813" algn="l"/>
                <a:tab pos="7458075" algn="l"/>
                <a:tab pos="7907338" algn="l"/>
                <a:tab pos="8356600" algn="l"/>
                <a:tab pos="8805863" algn="l"/>
                <a:tab pos="9255125" algn="l"/>
              </a:tabLst>
              <a:defRPr>
                <a:solidFill>
                  <a:schemeClr val="bg1"/>
                </a:solidFill>
                <a:latin typeface="Arial" charset="0"/>
                <a:cs typeface="Lucida Sans Unicode" charset="0"/>
              </a:defRPr>
            </a:lvl4pPr>
            <a:lvl5pPr eaLnBrk="0">
              <a:tabLst>
                <a:tab pos="271463" algn="l"/>
                <a:tab pos="719138" algn="l"/>
                <a:tab pos="1168400" algn="l"/>
                <a:tab pos="1617663" algn="l"/>
                <a:tab pos="2066925" algn="l"/>
                <a:tab pos="2516188" algn="l"/>
                <a:tab pos="2965450" algn="l"/>
                <a:tab pos="3414713" algn="l"/>
                <a:tab pos="3863975" algn="l"/>
                <a:tab pos="4313238" algn="l"/>
                <a:tab pos="4762500" algn="l"/>
                <a:tab pos="5211763" algn="l"/>
                <a:tab pos="5661025" algn="l"/>
                <a:tab pos="6110288" algn="l"/>
                <a:tab pos="6559550" algn="l"/>
                <a:tab pos="7008813" algn="l"/>
                <a:tab pos="7458075" algn="l"/>
                <a:tab pos="7907338" algn="l"/>
                <a:tab pos="8356600" algn="l"/>
                <a:tab pos="8805863" algn="l"/>
                <a:tab pos="9255125" algn="l"/>
              </a:tabLst>
              <a:defRPr>
                <a:solidFill>
                  <a:schemeClr val="bg1"/>
                </a:solidFill>
                <a:latin typeface="Arial" charset="0"/>
                <a:cs typeface="Lucida Sans Unicode"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271463" algn="l"/>
                <a:tab pos="719138" algn="l"/>
                <a:tab pos="1168400" algn="l"/>
                <a:tab pos="1617663" algn="l"/>
                <a:tab pos="2066925" algn="l"/>
                <a:tab pos="2516188" algn="l"/>
                <a:tab pos="2965450" algn="l"/>
                <a:tab pos="3414713" algn="l"/>
                <a:tab pos="3863975" algn="l"/>
                <a:tab pos="4313238" algn="l"/>
                <a:tab pos="4762500" algn="l"/>
                <a:tab pos="5211763" algn="l"/>
                <a:tab pos="5661025" algn="l"/>
                <a:tab pos="6110288" algn="l"/>
                <a:tab pos="6559550" algn="l"/>
                <a:tab pos="7008813" algn="l"/>
                <a:tab pos="7458075" algn="l"/>
                <a:tab pos="7907338" algn="l"/>
                <a:tab pos="8356600" algn="l"/>
                <a:tab pos="8805863" algn="l"/>
                <a:tab pos="9255125" algn="l"/>
              </a:tabLst>
              <a:defRPr>
                <a:solidFill>
                  <a:schemeClr val="bg1"/>
                </a:solidFill>
                <a:latin typeface="Arial" charset="0"/>
                <a:cs typeface="Lucida Sans Unicode"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271463" algn="l"/>
                <a:tab pos="719138" algn="l"/>
                <a:tab pos="1168400" algn="l"/>
                <a:tab pos="1617663" algn="l"/>
                <a:tab pos="2066925" algn="l"/>
                <a:tab pos="2516188" algn="l"/>
                <a:tab pos="2965450" algn="l"/>
                <a:tab pos="3414713" algn="l"/>
                <a:tab pos="3863975" algn="l"/>
                <a:tab pos="4313238" algn="l"/>
                <a:tab pos="4762500" algn="l"/>
                <a:tab pos="5211763" algn="l"/>
                <a:tab pos="5661025" algn="l"/>
                <a:tab pos="6110288" algn="l"/>
                <a:tab pos="6559550" algn="l"/>
                <a:tab pos="7008813" algn="l"/>
                <a:tab pos="7458075" algn="l"/>
                <a:tab pos="7907338" algn="l"/>
                <a:tab pos="8356600" algn="l"/>
                <a:tab pos="8805863" algn="l"/>
                <a:tab pos="9255125" algn="l"/>
              </a:tabLst>
              <a:defRPr>
                <a:solidFill>
                  <a:schemeClr val="bg1"/>
                </a:solidFill>
                <a:latin typeface="Arial" charset="0"/>
                <a:cs typeface="Lucida Sans Unicode"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271463" algn="l"/>
                <a:tab pos="719138" algn="l"/>
                <a:tab pos="1168400" algn="l"/>
                <a:tab pos="1617663" algn="l"/>
                <a:tab pos="2066925" algn="l"/>
                <a:tab pos="2516188" algn="l"/>
                <a:tab pos="2965450" algn="l"/>
                <a:tab pos="3414713" algn="l"/>
                <a:tab pos="3863975" algn="l"/>
                <a:tab pos="4313238" algn="l"/>
                <a:tab pos="4762500" algn="l"/>
                <a:tab pos="5211763" algn="l"/>
                <a:tab pos="5661025" algn="l"/>
                <a:tab pos="6110288" algn="l"/>
                <a:tab pos="6559550" algn="l"/>
                <a:tab pos="7008813" algn="l"/>
                <a:tab pos="7458075" algn="l"/>
                <a:tab pos="7907338" algn="l"/>
                <a:tab pos="8356600" algn="l"/>
                <a:tab pos="8805863" algn="l"/>
                <a:tab pos="9255125" algn="l"/>
              </a:tabLst>
              <a:defRPr>
                <a:solidFill>
                  <a:schemeClr val="bg1"/>
                </a:solidFill>
                <a:latin typeface="Arial" charset="0"/>
                <a:cs typeface="Lucida Sans Unicode"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271463" algn="l"/>
                <a:tab pos="719138" algn="l"/>
                <a:tab pos="1168400" algn="l"/>
                <a:tab pos="1617663" algn="l"/>
                <a:tab pos="2066925" algn="l"/>
                <a:tab pos="2516188" algn="l"/>
                <a:tab pos="2965450" algn="l"/>
                <a:tab pos="3414713" algn="l"/>
                <a:tab pos="3863975" algn="l"/>
                <a:tab pos="4313238" algn="l"/>
                <a:tab pos="4762500" algn="l"/>
                <a:tab pos="5211763" algn="l"/>
                <a:tab pos="5661025" algn="l"/>
                <a:tab pos="6110288" algn="l"/>
                <a:tab pos="6559550" algn="l"/>
                <a:tab pos="7008813" algn="l"/>
                <a:tab pos="7458075" algn="l"/>
                <a:tab pos="7907338" algn="l"/>
                <a:tab pos="8356600" algn="l"/>
                <a:tab pos="8805863" algn="l"/>
                <a:tab pos="9255125" algn="l"/>
              </a:tabLst>
              <a:defRPr>
                <a:solidFill>
                  <a:schemeClr val="bg1"/>
                </a:solidFill>
                <a:latin typeface="Arial" charset="0"/>
                <a:cs typeface="Lucida Sans Unicode" charset="0"/>
              </a:defRPr>
            </a:lvl9pPr>
          </a:lstStyle>
          <a:p>
            <a:pPr marL="0" indent="0" eaLnBrk="1" hangingPunct="1">
              <a:lnSpc>
                <a:spcPct val="100000"/>
              </a:lnSpc>
              <a:spcBef>
                <a:spcPts val="638"/>
              </a:spcBef>
              <a:buSzPct val="45000"/>
            </a:pPr>
            <a:r>
              <a:rPr lang="cs-CZ" sz="3200" dirty="0">
                <a:solidFill>
                  <a:srgbClr val="000000"/>
                </a:solidFill>
                <a:latin typeface="Calibri" charset="0"/>
              </a:rPr>
              <a:t> </a:t>
            </a:r>
          </a:p>
          <a:p>
            <a:pPr marL="0" indent="0" eaLnBrk="1" hangingPunct="1">
              <a:lnSpc>
                <a:spcPct val="100000"/>
              </a:lnSpc>
              <a:spcBef>
                <a:spcPts val="638"/>
              </a:spcBef>
              <a:buSzPct val="45000"/>
            </a:pPr>
            <a:r>
              <a:rPr lang="cs-CZ" sz="3200" dirty="0">
                <a:solidFill>
                  <a:srgbClr val="000000"/>
                </a:solidFill>
                <a:latin typeface="Calibri" charset="0"/>
              </a:rPr>
              <a:t> </a:t>
            </a:r>
            <a:r>
              <a:rPr lang="cs-CZ" sz="3200" dirty="0" err="1">
                <a:solidFill>
                  <a:srgbClr val="000000"/>
                </a:solidFill>
                <a:latin typeface="Calibri" charset="0"/>
              </a:rPr>
              <a:t>Hs</a:t>
            </a:r>
            <a:r>
              <a:rPr lang="cs-CZ" sz="3200" dirty="0">
                <a:solidFill>
                  <a:srgbClr val="000000"/>
                </a:solidFill>
                <a:latin typeface="Calibri" charset="0"/>
              </a:rPr>
              <a:t>=</a:t>
            </a:r>
            <a:r>
              <a:rPr lang="cs-CZ" sz="3200" dirty="0" err="1">
                <a:solidFill>
                  <a:srgbClr val="000000"/>
                </a:solidFill>
                <a:latin typeface="Calibri" charset="0"/>
              </a:rPr>
              <a:t>Mr</a:t>
            </a:r>
            <a:r>
              <a:rPr lang="cs-CZ" sz="3200" dirty="0">
                <a:solidFill>
                  <a:srgbClr val="000000"/>
                </a:solidFill>
                <a:latin typeface="Calibri" charset="0"/>
              </a:rPr>
              <a:t> </a:t>
            </a:r>
            <a:r>
              <a:rPr lang="cs-CZ" sz="3200" dirty="0" err="1">
                <a:solidFill>
                  <a:srgbClr val="000000"/>
                </a:solidFill>
                <a:latin typeface="Calibri" charset="0"/>
              </a:rPr>
              <a:t>xCi</a:t>
            </a:r>
            <a:endParaRPr lang="cs-CZ" sz="3200" dirty="0">
              <a:solidFill>
                <a:srgbClr val="000000"/>
              </a:solidFill>
              <a:latin typeface="Calibri" charset="0"/>
            </a:endParaRPr>
          </a:p>
          <a:p>
            <a:pPr marL="0" indent="0" eaLnBrk="1" hangingPunct="1">
              <a:lnSpc>
                <a:spcPct val="100000"/>
              </a:lnSpc>
              <a:spcBef>
                <a:spcPts val="638"/>
              </a:spcBef>
              <a:buSzPct val="45000"/>
            </a:pPr>
            <a:r>
              <a:rPr lang="cs-CZ" sz="3200" dirty="0">
                <a:solidFill>
                  <a:srgbClr val="000000"/>
                </a:solidFill>
                <a:latin typeface="Calibri" charset="0"/>
              </a:rPr>
              <a:t>kde:</a:t>
            </a:r>
          </a:p>
          <a:p>
            <a:pPr eaLnBrk="1" hangingPunct="1">
              <a:lnSpc>
                <a:spcPct val="100000"/>
              </a:lnSpc>
              <a:spcBef>
                <a:spcPts val="638"/>
              </a:spcBef>
              <a:buSzPct val="45000"/>
              <a:buFont typeface="Arial" charset="0"/>
              <a:buChar char="•"/>
            </a:pPr>
            <a:r>
              <a:rPr lang="cs-CZ" sz="3200" dirty="0" err="1">
                <a:solidFill>
                  <a:srgbClr val="000000"/>
                </a:solidFill>
                <a:latin typeface="Calibri" charset="0"/>
              </a:rPr>
              <a:t>Hs</a:t>
            </a:r>
            <a:r>
              <a:rPr lang="cs-CZ" sz="3200" dirty="0">
                <a:solidFill>
                  <a:srgbClr val="000000"/>
                </a:solidFill>
                <a:latin typeface="Calibri" charset="0"/>
              </a:rPr>
              <a:t> – hodnota roční spotřeby:</a:t>
            </a:r>
          </a:p>
          <a:p>
            <a:pPr eaLnBrk="1" hangingPunct="1">
              <a:lnSpc>
                <a:spcPct val="100000"/>
              </a:lnSpc>
              <a:spcBef>
                <a:spcPts val="638"/>
              </a:spcBef>
              <a:buSzPct val="45000"/>
              <a:buFont typeface="Arial" charset="0"/>
              <a:buChar char="•"/>
            </a:pPr>
            <a:r>
              <a:rPr lang="cs-CZ" sz="3200" dirty="0" err="1">
                <a:solidFill>
                  <a:srgbClr val="000000"/>
                </a:solidFill>
                <a:latin typeface="Calibri" charset="0"/>
              </a:rPr>
              <a:t>Mr</a:t>
            </a:r>
            <a:r>
              <a:rPr lang="cs-CZ" sz="3200" dirty="0">
                <a:solidFill>
                  <a:srgbClr val="000000"/>
                </a:solidFill>
                <a:latin typeface="Calibri" charset="0"/>
              </a:rPr>
              <a:t> – nakupované množství za rok</a:t>
            </a:r>
          </a:p>
          <a:p>
            <a:pPr eaLnBrk="1" hangingPunct="1">
              <a:lnSpc>
                <a:spcPct val="100000"/>
              </a:lnSpc>
              <a:spcBef>
                <a:spcPts val="638"/>
              </a:spcBef>
              <a:buSzPct val="45000"/>
              <a:buFont typeface="Arial" charset="0"/>
              <a:buChar char="•"/>
            </a:pPr>
            <a:r>
              <a:rPr lang="cs-CZ" sz="3200" dirty="0" err="1">
                <a:solidFill>
                  <a:srgbClr val="000000"/>
                </a:solidFill>
                <a:latin typeface="Calibri" charset="0"/>
              </a:rPr>
              <a:t>Ci</a:t>
            </a:r>
            <a:r>
              <a:rPr lang="cs-CZ" sz="3200" dirty="0">
                <a:solidFill>
                  <a:srgbClr val="000000"/>
                </a:solidFill>
                <a:latin typeface="Calibri" charset="0"/>
              </a:rPr>
              <a:t> – cena jednoho kusu nakupovaného produktu</a:t>
            </a:r>
          </a:p>
          <a:p>
            <a:pPr eaLnBrk="1" hangingPunct="1">
              <a:lnSpc>
                <a:spcPct val="100000"/>
              </a:lnSpc>
              <a:spcBef>
                <a:spcPts val="638"/>
              </a:spcBef>
              <a:buClrTx/>
              <a:buFontTx/>
              <a:buNone/>
            </a:pPr>
            <a:endParaRPr lang="cs-CZ" sz="3200" dirty="0">
              <a:solidFill>
                <a:srgbClr val="000000"/>
              </a:solidFill>
              <a:latin typeface="Calibri" charset="0"/>
            </a:endParaRPr>
          </a:p>
          <a:p>
            <a:pPr eaLnBrk="1" hangingPunct="1">
              <a:lnSpc>
                <a:spcPct val="100000"/>
              </a:lnSpc>
              <a:spcBef>
                <a:spcPts val="638"/>
              </a:spcBef>
              <a:buSzPct val="45000"/>
              <a:buFont typeface="Arial" charset="0"/>
              <a:buChar char="•"/>
            </a:pPr>
            <a:r>
              <a:rPr lang="cs-CZ" sz="3200" dirty="0">
                <a:solidFill>
                  <a:srgbClr val="000000"/>
                </a:solidFill>
                <a:latin typeface="Calibri" charset="0"/>
              </a:rPr>
              <a:t> </a:t>
            </a:r>
          </a:p>
          <a:p>
            <a:pPr eaLnBrk="1" hangingPunct="1">
              <a:lnSpc>
                <a:spcPct val="100000"/>
              </a:lnSpc>
              <a:spcBef>
                <a:spcPts val="638"/>
              </a:spcBef>
              <a:buSzPct val="45000"/>
              <a:buFont typeface="Arial" charset="0"/>
              <a:buChar char="•"/>
            </a:pPr>
            <a:r>
              <a:rPr lang="cs-CZ" sz="3200" dirty="0">
                <a:solidFill>
                  <a:srgbClr val="000000"/>
                </a:solidFill>
                <a:latin typeface="Calibri" charset="0"/>
              </a:rPr>
              <a:t> </a:t>
            </a:r>
          </a:p>
          <a:p>
            <a:pPr eaLnBrk="1" hangingPunct="1">
              <a:lnSpc>
                <a:spcPct val="100000"/>
              </a:lnSpc>
              <a:spcBef>
                <a:spcPts val="638"/>
              </a:spcBef>
              <a:buClrTx/>
              <a:buFontTx/>
              <a:buNone/>
            </a:pPr>
            <a:endParaRPr lang="cs-CZ" sz="3200" dirty="0">
              <a:solidFill>
                <a:srgbClr val="000000"/>
              </a:solidFill>
              <a:latin typeface="Calibri" charset="0"/>
            </a:endParaRPr>
          </a:p>
        </p:txBody>
      </p:sp>
    </p:spTree>
    <p:extLst>
      <p:ext uri="{BB962C8B-B14F-4D97-AF65-F5344CB8AC3E}">
        <p14:creationId xmlns:p14="http://schemas.microsoft.com/office/powerpoint/2010/main" val="2553900701"/>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1"/>
          <p:cNvSpPr>
            <a:spLocks noGrp="1" noChangeArrowheads="1"/>
          </p:cNvSpPr>
          <p:nvPr>
            <p:ph type="title"/>
          </p:nvPr>
        </p:nvSpPr>
        <p:spPr/>
        <p:txBody>
          <a:bodyPr/>
          <a:lstStyle/>
          <a:p>
            <a:pPr algn="ctr" eaLnBrk="1"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sz="4400" b="1" dirty="0"/>
              <a:t>ABC analýza</a:t>
            </a:r>
          </a:p>
        </p:txBody>
      </p:sp>
      <p:pic>
        <p:nvPicPr>
          <p:cNvPr id="3584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79675" y="2116138"/>
            <a:ext cx="5410200" cy="34639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834468102"/>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4"/>
          <p:cNvSpPr>
            <a:spLocks noGrp="1" noChangeArrowheads="1"/>
          </p:cNvSpPr>
          <p:nvPr>
            <p:ph type="title"/>
          </p:nvPr>
        </p:nvSpPr>
        <p:spPr/>
        <p:txBody>
          <a:bodyPr/>
          <a:lstStyle/>
          <a:p>
            <a:pPr eaLnBrk="1" hangingPunct="1"/>
            <a:r>
              <a:rPr lang="cs-CZ" b="1" dirty="0"/>
              <a:t>Analýza ABC</a:t>
            </a:r>
          </a:p>
        </p:txBody>
      </p:sp>
      <p:graphicFrame>
        <p:nvGraphicFramePr>
          <p:cNvPr id="5" name="Graf 4"/>
          <p:cNvGraphicFramePr/>
          <p:nvPr/>
        </p:nvGraphicFramePr>
        <p:xfrm>
          <a:off x="685800" y="2057400"/>
          <a:ext cx="8001000" cy="457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72818647"/>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1"/>
          <p:cNvSpPr>
            <a:spLocks noGrp="1" noChangeArrowheads="1"/>
          </p:cNvSpPr>
          <p:nvPr>
            <p:ph type="title"/>
          </p:nvPr>
        </p:nvSpPr>
        <p:spPr/>
        <p:txBody>
          <a:bodyPr/>
          <a:lstStyle/>
          <a:p>
            <a:pPr algn="ctr" eaLnBrk="1"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sz="4400" b="1" dirty="0"/>
              <a:t>Skupina A</a:t>
            </a:r>
          </a:p>
        </p:txBody>
      </p:sp>
      <p:sp>
        <p:nvSpPr>
          <p:cNvPr id="37891" name="Text Box 2"/>
          <p:cNvSpPr txBox="1">
            <a:spLocks noChangeArrowheads="1"/>
          </p:cNvSpPr>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marL="341313" indent="-339725" eaLnBrk="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charset="0"/>
                <a:cs typeface="Lucida Sans Unicode" charset="0"/>
              </a:defRPr>
            </a:lvl1pPr>
            <a:lvl2pPr eaLnBrk="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charset="0"/>
                <a:cs typeface="Lucida Sans Unicode" charset="0"/>
              </a:defRPr>
            </a:lvl2pPr>
            <a:lvl3pPr eaLnBrk="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charset="0"/>
                <a:cs typeface="Lucida Sans Unicode" charset="0"/>
              </a:defRPr>
            </a:lvl3pPr>
            <a:lvl4pPr eaLnBrk="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charset="0"/>
                <a:cs typeface="Lucida Sans Unicode" charset="0"/>
              </a:defRPr>
            </a:lvl4pPr>
            <a:lvl5pPr eaLnBrk="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charset="0"/>
                <a:cs typeface="Lucida Sans Unicode"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charset="0"/>
                <a:cs typeface="Lucida Sans Unicode"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charset="0"/>
                <a:cs typeface="Lucida Sans Unicode"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charset="0"/>
                <a:cs typeface="Lucida Sans Unicode"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charset="0"/>
                <a:cs typeface="Lucida Sans Unicode" charset="0"/>
              </a:defRPr>
            </a:lvl9pPr>
          </a:lstStyle>
          <a:p>
            <a:pPr marL="458788" indent="-457200" eaLnBrk="1" hangingPunct="1">
              <a:lnSpc>
                <a:spcPct val="100000"/>
              </a:lnSpc>
              <a:spcBef>
                <a:spcPts val="638"/>
              </a:spcBef>
              <a:spcAft>
                <a:spcPts val="1425"/>
              </a:spcAft>
              <a:buSzPct val="45000"/>
              <a:buFont typeface="Wingdings" panose="05000000000000000000" pitchFamily="2" charset="2"/>
              <a:buChar char="§"/>
            </a:pPr>
            <a:r>
              <a:rPr lang="cs-CZ" sz="3200" dirty="0">
                <a:solidFill>
                  <a:srgbClr val="000000"/>
                </a:solidFill>
                <a:latin typeface="Calibri" charset="0"/>
              </a:rPr>
              <a:t>často obsahuje produkty nové technologie nebo také produkty nakupované od jediných existujících dodavatelů (ušlechtilé kovy). </a:t>
            </a:r>
          </a:p>
          <a:p>
            <a:pPr marL="458788" indent="-457200" eaLnBrk="1" hangingPunct="1">
              <a:lnSpc>
                <a:spcPct val="100000"/>
              </a:lnSpc>
              <a:spcBef>
                <a:spcPts val="638"/>
              </a:spcBef>
              <a:spcAft>
                <a:spcPts val="1425"/>
              </a:spcAft>
              <a:buSzPct val="45000"/>
              <a:buFont typeface="Wingdings" panose="05000000000000000000" pitchFamily="2" charset="2"/>
              <a:buChar char="§"/>
            </a:pPr>
            <a:r>
              <a:rPr lang="cs-CZ" sz="3200" dirty="0">
                <a:solidFill>
                  <a:srgbClr val="000000"/>
                </a:solidFill>
                <a:latin typeface="Calibri" charset="0"/>
              </a:rPr>
              <a:t>středně nebo dlouhodobá strategie</a:t>
            </a:r>
          </a:p>
          <a:p>
            <a:pPr marL="458788" indent="-457200" eaLnBrk="1" hangingPunct="1">
              <a:lnSpc>
                <a:spcPct val="100000"/>
              </a:lnSpc>
              <a:spcBef>
                <a:spcPts val="638"/>
              </a:spcBef>
              <a:spcAft>
                <a:spcPts val="1425"/>
              </a:spcAft>
              <a:buSzPct val="45000"/>
              <a:buFont typeface="Wingdings" panose="05000000000000000000" pitchFamily="2" charset="2"/>
              <a:buChar char="§"/>
            </a:pPr>
            <a:r>
              <a:rPr lang="cs-CZ" sz="3200" dirty="0">
                <a:solidFill>
                  <a:srgbClr val="000000"/>
                </a:solidFill>
                <a:latin typeface="Calibri" charset="0"/>
              </a:rPr>
              <a:t>Inventarizace</a:t>
            </a:r>
          </a:p>
          <a:p>
            <a:pPr marL="458788" indent="-457200" eaLnBrk="1" hangingPunct="1">
              <a:lnSpc>
                <a:spcPct val="100000"/>
              </a:lnSpc>
              <a:spcBef>
                <a:spcPts val="638"/>
              </a:spcBef>
              <a:spcAft>
                <a:spcPts val="1425"/>
              </a:spcAft>
              <a:buSzPct val="45000"/>
              <a:buFont typeface="Wingdings" panose="05000000000000000000" pitchFamily="2" charset="2"/>
              <a:buChar char="§"/>
            </a:pPr>
            <a:r>
              <a:rPr lang="cs-CZ" sz="3200" dirty="0">
                <a:solidFill>
                  <a:srgbClr val="000000"/>
                </a:solidFill>
                <a:latin typeface="Calibri" charset="0"/>
              </a:rPr>
              <a:t>JIT</a:t>
            </a:r>
          </a:p>
          <a:p>
            <a:pPr marL="458788" indent="-457200" eaLnBrk="1" hangingPunct="1">
              <a:lnSpc>
                <a:spcPct val="100000"/>
              </a:lnSpc>
              <a:spcBef>
                <a:spcPts val="638"/>
              </a:spcBef>
              <a:spcAft>
                <a:spcPts val="1425"/>
              </a:spcAft>
              <a:buSzPct val="45000"/>
              <a:buFont typeface="Wingdings" panose="05000000000000000000" pitchFamily="2" charset="2"/>
              <a:buChar char="§"/>
            </a:pPr>
            <a:r>
              <a:rPr lang="cs-CZ" sz="3200" dirty="0">
                <a:solidFill>
                  <a:srgbClr val="000000"/>
                </a:solidFill>
                <a:latin typeface="Calibri" charset="0"/>
              </a:rPr>
              <a:t>kritéria</a:t>
            </a:r>
          </a:p>
        </p:txBody>
      </p:sp>
    </p:spTree>
    <p:extLst>
      <p:ext uri="{BB962C8B-B14F-4D97-AF65-F5344CB8AC3E}">
        <p14:creationId xmlns:p14="http://schemas.microsoft.com/office/powerpoint/2010/main" val="126912332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1"/>
          <p:cNvSpPr>
            <a:spLocks noGrp="1" noChangeArrowheads="1"/>
          </p:cNvSpPr>
          <p:nvPr>
            <p:ph type="title"/>
          </p:nvPr>
        </p:nvSpPr>
        <p:spPr/>
        <p:txBody>
          <a:bodyPr/>
          <a:lstStyle/>
          <a:p>
            <a:pPr algn="ctr" eaLnBrk="1"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sz="4400" b="1" dirty="0"/>
              <a:t>Skupina B</a:t>
            </a:r>
          </a:p>
        </p:txBody>
      </p:sp>
      <p:sp>
        <p:nvSpPr>
          <p:cNvPr id="38915" name="Text Box 2"/>
          <p:cNvSpPr txBox="1">
            <a:spLocks noChangeArrowheads="1"/>
          </p:cNvSpPr>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marL="341313" indent="-339725" eaLnBrk="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charset="0"/>
                <a:cs typeface="Lucida Sans Unicode" charset="0"/>
              </a:defRPr>
            </a:lvl1pPr>
            <a:lvl2pPr eaLnBrk="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charset="0"/>
                <a:cs typeface="Lucida Sans Unicode" charset="0"/>
              </a:defRPr>
            </a:lvl2pPr>
            <a:lvl3pPr eaLnBrk="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charset="0"/>
                <a:cs typeface="Lucida Sans Unicode" charset="0"/>
              </a:defRPr>
            </a:lvl3pPr>
            <a:lvl4pPr eaLnBrk="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charset="0"/>
                <a:cs typeface="Lucida Sans Unicode" charset="0"/>
              </a:defRPr>
            </a:lvl4pPr>
            <a:lvl5pPr eaLnBrk="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charset="0"/>
                <a:cs typeface="Lucida Sans Unicode"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charset="0"/>
                <a:cs typeface="Lucida Sans Unicode"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charset="0"/>
                <a:cs typeface="Lucida Sans Unicode"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charset="0"/>
                <a:cs typeface="Lucida Sans Unicode"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charset="0"/>
                <a:cs typeface="Lucida Sans Unicode" charset="0"/>
              </a:defRPr>
            </a:lvl9pPr>
          </a:lstStyle>
          <a:p>
            <a:pPr marL="458788" indent="-457200" eaLnBrk="1" hangingPunct="1">
              <a:lnSpc>
                <a:spcPct val="100000"/>
              </a:lnSpc>
              <a:spcBef>
                <a:spcPts val="638"/>
              </a:spcBef>
              <a:spcAft>
                <a:spcPts val="1425"/>
              </a:spcAft>
              <a:buSzPct val="45000"/>
              <a:buFont typeface="Wingdings" panose="05000000000000000000" pitchFamily="2" charset="2"/>
              <a:buChar char="§"/>
            </a:pPr>
            <a:r>
              <a:rPr lang="cs-CZ" sz="3200" dirty="0">
                <a:solidFill>
                  <a:srgbClr val="000000"/>
                </a:solidFill>
                <a:latin typeface="Calibri" charset="0"/>
              </a:rPr>
              <a:t>představuje hlavní oblast aktivity běžných nákupců, </a:t>
            </a:r>
          </a:p>
          <a:p>
            <a:pPr marL="458788" indent="-457200" eaLnBrk="1" hangingPunct="1">
              <a:lnSpc>
                <a:spcPct val="100000"/>
              </a:lnSpc>
              <a:spcBef>
                <a:spcPts val="638"/>
              </a:spcBef>
              <a:spcAft>
                <a:spcPts val="1425"/>
              </a:spcAft>
              <a:buSzPct val="45000"/>
              <a:buFont typeface="Wingdings" panose="05000000000000000000" pitchFamily="2" charset="2"/>
              <a:buChar char="§"/>
            </a:pPr>
            <a:r>
              <a:rPr lang="cs-CZ" sz="3200" dirty="0">
                <a:solidFill>
                  <a:srgbClr val="000000"/>
                </a:solidFill>
                <a:latin typeface="Calibri" charset="0"/>
              </a:rPr>
              <a:t>nákupy podle plánu nákupu, nákupy související s údržbou běžného provozu podniku atp.</a:t>
            </a:r>
          </a:p>
          <a:p>
            <a:pPr marL="458788" indent="-457200" eaLnBrk="1" hangingPunct="1">
              <a:lnSpc>
                <a:spcPct val="100000"/>
              </a:lnSpc>
              <a:spcBef>
                <a:spcPts val="638"/>
              </a:spcBef>
              <a:spcAft>
                <a:spcPts val="1425"/>
              </a:spcAft>
              <a:buSzPct val="45000"/>
              <a:buFont typeface="Wingdings" panose="05000000000000000000" pitchFamily="2" charset="2"/>
              <a:buChar char="§"/>
            </a:pPr>
            <a:r>
              <a:rPr lang="cs-CZ" sz="3200" dirty="0">
                <a:solidFill>
                  <a:srgbClr val="000000"/>
                </a:solidFill>
                <a:latin typeface="Calibri" charset="0"/>
              </a:rPr>
              <a:t>kritéria</a:t>
            </a:r>
          </a:p>
        </p:txBody>
      </p:sp>
    </p:spTree>
    <p:extLst>
      <p:ext uri="{BB962C8B-B14F-4D97-AF65-F5344CB8AC3E}">
        <p14:creationId xmlns:p14="http://schemas.microsoft.com/office/powerpoint/2010/main" val="4152665188"/>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1"/>
          <p:cNvSpPr>
            <a:spLocks noGrp="1" noChangeArrowheads="1"/>
          </p:cNvSpPr>
          <p:nvPr>
            <p:ph type="title"/>
          </p:nvPr>
        </p:nvSpPr>
        <p:spPr/>
        <p:txBody>
          <a:bodyPr/>
          <a:lstStyle/>
          <a:p>
            <a:pPr algn="ctr" eaLnBrk="1"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sz="4400" b="1" dirty="0"/>
              <a:t>Skupina C</a:t>
            </a:r>
          </a:p>
        </p:txBody>
      </p:sp>
      <p:sp>
        <p:nvSpPr>
          <p:cNvPr id="39939" name="Text Box 2"/>
          <p:cNvSpPr txBox="1">
            <a:spLocks noChangeArrowheads="1"/>
          </p:cNvSpPr>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marL="341313" indent="-339725" eaLnBrk="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charset="0"/>
                <a:cs typeface="Lucida Sans Unicode" charset="0"/>
              </a:defRPr>
            </a:lvl1pPr>
            <a:lvl2pPr eaLnBrk="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charset="0"/>
                <a:cs typeface="Lucida Sans Unicode" charset="0"/>
              </a:defRPr>
            </a:lvl2pPr>
            <a:lvl3pPr eaLnBrk="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charset="0"/>
                <a:cs typeface="Lucida Sans Unicode" charset="0"/>
              </a:defRPr>
            </a:lvl3pPr>
            <a:lvl4pPr eaLnBrk="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charset="0"/>
                <a:cs typeface="Lucida Sans Unicode" charset="0"/>
              </a:defRPr>
            </a:lvl4pPr>
            <a:lvl5pPr eaLnBrk="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charset="0"/>
                <a:cs typeface="Lucida Sans Unicode"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charset="0"/>
                <a:cs typeface="Lucida Sans Unicode"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charset="0"/>
                <a:cs typeface="Lucida Sans Unicode"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charset="0"/>
                <a:cs typeface="Lucida Sans Unicode"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charset="0"/>
                <a:cs typeface="Lucida Sans Unicode" charset="0"/>
              </a:defRPr>
            </a:lvl9pPr>
          </a:lstStyle>
          <a:p>
            <a:pPr marL="458788" indent="-457200" eaLnBrk="1" hangingPunct="1">
              <a:lnSpc>
                <a:spcPct val="100000"/>
              </a:lnSpc>
              <a:spcBef>
                <a:spcPts val="638"/>
              </a:spcBef>
              <a:spcAft>
                <a:spcPts val="1425"/>
              </a:spcAft>
              <a:buSzPct val="45000"/>
              <a:buFont typeface="Wingdings" panose="05000000000000000000" pitchFamily="2" charset="2"/>
              <a:buChar char="§"/>
            </a:pPr>
            <a:r>
              <a:rPr lang="cs-CZ" sz="3200" dirty="0">
                <a:solidFill>
                  <a:srgbClr val="000000"/>
                </a:solidFill>
                <a:latin typeface="Calibri" charset="0"/>
              </a:rPr>
              <a:t>podmínky týkající se služeb, jakosti, termínů dodání, garance atd.</a:t>
            </a:r>
          </a:p>
        </p:txBody>
      </p:sp>
    </p:spTree>
    <p:extLst>
      <p:ext uri="{BB962C8B-B14F-4D97-AF65-F5344CB8AC3E}">
        <p14:creationId xmlns:p14="http://schemas.microsoft.com/office/powerpoint/2010/main" val="1986013048"/>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1"/>
          <p:cNvSpPr>
            <a:spLocks noGrp="1" noChangeArrowheads="1"/>
          </p:cNvSpPr>
          <p:nvPr>
            <p:ph type="title"/>
          </p:nvPr>
        </p:nvSpPr>
        <p:spPr/>
        <p:txBody>
          <a:bodyPr lIns="0" tIns="28080" rIns="0" bIns="0" anchor="ctr"/>
          <a:lstStyle/>
          <a:p>
            <a:pPr algn="ctr"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3200" b="1" dirty="0"/>
              <a:t>XYZ </a:t>
            </a:r>
            <a:r>
              <a:rPr lang="en-US" sz="3200" b="1" dirty="0" err="1"/>
              <a:t>analýza</a:t>
            </a:r>
            <a:endParaRPr lang="en-US" sz="3200" b="1" dirty="0"/>
          </a:p>
        </p:txBody>
      </p:sp>
      <p:sp>
        <p:nvSpPr>
          <p:cNvPr id="40963" name="Text Box 2"/>
          <p:cNvSpPr txBox="1">
            <a:spLocks noChangeArrowheads="1"/>
          </p:cNvSpPr>
          <p:nvPr/>
        </p:nvSpPr>
        <p:spPr bwMode="auto">
          <a:xfrm>
            <a:off x="846138" y="1340768"/>
            <a:ext cx="7561262" cy="486794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64440" rIns="90000" bIns="45000"/>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cs typeface="Lucida Sans Unicode" charset="0"/>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cs typeface="Lucida Sans Unicode" charset="0"/>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cs typeface="Lucida Sans Unicode" charset="0"/>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cs typeface="Lucida Sans Unicode" charset="0"/>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cs typeface="Lucida Sans Unicode"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cs typeface="Lucida Sans Unicode"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cs typeface="Lucida Sans Unicode"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cs typeface="Lucida Sans Unicode"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cs typeface="Lucida Sans Unicode" charset="0"/>
              </a:defRPr>
            </a:lvl9pPr>
          </a:lstStyle>
          <a:p>
            <a:pPr eaLnBrk="1">
              <a:spcBef>
                <a:spcPts val="1200"/>
              </a:spcBef>
              <a:spcAft>
                <a:spcPts val="1000"/>
              </a:spcAft>
              <a:buClrTx/>
              <a:buFontTx/>
              <a:buNone/>
            </a:pPr>
            <a:r>
              <a:rPr lang="cs-CZ" sz="2200" dirty="0">
                <a:solidFill>
                  <a:srgbClr val="000000"/>
                </a:solidFill>
              </a:rPr>
              <a:t>-Slouží k určení množství nákupu materiálu na základě jiných kritérií než analýza ABC</a:t>
            </a:r>
          </a:p>
          <a:p>
            <a:pPr eaLnBrk="1">
              <a:spcBef>
                <a:spcPts val="1200"/>
              </a:spcBef>
              <a:spcAft>
                <a:spcPts val="1000"/>
              </a:spcAft>
              <a:buClrTx/>
              <a:buFontTx/>
              <a:buNone/>
            </a:pPr>
            <a:r>
              <a:rPr lang="cs-CZ" sz="2200" dirty="0">
                <a:solidFill>
                  <a:srgbClr val="000000"/>
                </a:solidFill>
              </a:rPr>
              <a:t>Důraz je kladen na strukturu spotřeby materiálu:</a:t>
            </a:r>
          </a:p>
          <a:p>
            <a:pPr eaLnBrk="1">
              <a:spcBef>
                <a:spcPts val="1200"/>
              </a:spcBef>
              <a:spcAft>
                <a:spcPts val="1000"/>
              </a:spcAft>
              <a:buClrTx/>
              <a:buFontTx/>
              <a:buNone/>
            </a:pPr>
            <a:r>
              <a:rPr lang="cs-CZ" sz="2200" b="1" dirty="0">
                <a:solidFill>
                  <a:srgbClr val="000000"/>
                </a:solidFill>
              </a:rPr>
              <a:t>materiál X </a:t>
            </a:r>
            <a:r>
              <a:rPr lang="cs-CZ" sz="2200" dirty="0">
                <a:solidFill>
                  <a:srgbClr val="000000"/>
                </a:solidFill>
              </a:rPr>
              <a:t>= materiál vykazující vysoce konstantní průběh spotřeby</a:t>
            </a:r>
          </a:p>
          <a:p>
            <a:pPr eaLnBrk="1">
              <a:spcBef>
                <a:spcPts val="1200"/>
              </a:spcBef>
              <a:spcAft>
                <a:spcPts val="1000"/>
              </a:spcAft>
              <a:buClrTx/>
              <a:buFontTx/>
              <a:buNone/>
            </a:pPr>
            <a:r>
              <a:rPr lang="cs-CZ" sz="2200" b="1" dirty="0">
                <a:solidFill>
                  <a:srgbClr val="000000"/>
                </a:solidFill>
              </a:rPr>
              <a:t>materiál Y </a:t>
            </a:r>
            <a:r>
              <a:rPr lang="cs-CZ" sz="2200" dirty="0">
                <a:solidFill>
                  <a:srgbClr val="000000"/>
                </a:solidFill>
              </a:rPr>
              <a:t>= materiál, jehož spotřeba pravidelně stoupá nebo klesá podle vývojového trendu, nebo který podléhá sezónním výkyvům</a:t>
            </a:r>
          </a:p>
          <a:p>
            <a:pPr eaLnBrk="1">
              <a:spcBef>
                <a:spcPts val="1200"/>
              </a:spcBef>
              <a:spcAft>
                <a:spcPts val="1000"/>
              </a:spcAft>
              <a:buClrTx/>
              <a:buFontTx/>
              <a:buNone/>
            </a:pPr>
            <a:r>
              <a:rPr lang="cs-CZ" sz="2200" b="1" dirty="0">
                <a:solidFill>
                  <a:srgbClr val="000000"/>
                </a:solidFill>
              </a:rPr>
              <a:t>materiál Z</a:t>
            </a:r>
            <a:r>
              <a:rPr lang="cs-CZ" sz="2200" dirty="0">
                <a:solidFill>
                  <a:srgbClr val="000000"/>
                </a:solidFill>
              </a:rPr>
              <a:t> = materiál, jehož spotřeba probíhá nepravidelně.</a:t>
            </a:r>
          </a:p>
          <a:p>
            <a:pPr eaLnBrk="1">
              <a:spcBef>
                <a:spcPts val="1200"/>
              </a:spcBef>
              <a:spcAft>
                <a:spcPts val="1000"/>
              </a:spcAft>
              <a:buClrTx/>
              <a:buFontTx/>
              <a:buNone/>
            </a:pPr>
            <a:endParaRPr lang="cs-CZ" sz="1000" dirty="0">
              <a:solidFill>
                <a:srgbClr val="000000"/>
              </a:solidFill>
            </a:endParaRPr>
          </a:p>
          <a:p>
            <a:pPr eaLnBrk="1">
              <a:spcBef>
                <a:spcPts val="1200"/>
              </a:spcBef>
              <a:spcAft>
                <a:spcPts val="1000"/>
              </a:spcAft>
              <a:buClrTx/>
              <a:buFontTx/>
              <a:buNone/>
            </a:pPr>
            <a:endParaRPr lang="cs-CZ" sz="1000" dirty="0">
              <a:solidFill>
                <a:srgbClr val="000000"/>
              </a:solidFill>
            </a:endParaRPr>
          </a:p>
        </p:txBody>
      </p:sp>
    </p:spTree>
    <p:extLst>
      <p:ext uri="{BB962C8B-B14F-4D97-AF65-F5344CB8AC3E}">
        <p14:creationId xmlns:p14="http://schemas.microsoft.com/office/powerpoint/2010/main" val="245253440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1"/>
          <p:cNvSpPr>
            <a:spLocks noGrp="1" noChangeArrowheads="1"/>
          </p:cNvSpPr>
          <p:nvPr>
            <p:ph type="title"/>
          </p:nvPr>
        </p:nvSpPr>
        <p:spPr/>
        <p:txBody>
          <a:bodyPr lIns="0" tIns="31680" rIns="0" bIns="0" anchor="ctr"/>
          <a:lstStyle/>
          <a:p>
            <a:pPr algn="ctr"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3600" b="1" dirty="0" err="1"/>
              <a:t>Klasifikace</a:t>
            </a:r>
            <a:r>
              <a:rPr lang="en-US" sz="3600" b="1" dirty="0"/>
              <a:t> </a:t>
            </a:r>
            <a:r>
              <a:rPr lang="en-US" sz="3600" b="1" dirty="0" err="1"/>
              <a:t>komponent</a:t>
            </a:r>
            <a:r>
              <a:rPr lang="en-US" sz="3600" b="1" dirty="0"/>
              <a:t> ABC-XYZ </a:t>
            </a:r>
            <a:r>
              <a:rPr lang="en-US" sz="3600" b="1" dirty="0" err="1"/>
              <a:t>analýza</a:t>
            </a:r>
            <a:endParaRPr lang="en-US" sz="3600" b="1" dirty="0"/>
          </a:p>
        </p:txBody>
      </p:sp>
      <p:graphicFrame>
        <p:nvGraphicFramePr>
          <p:cNvPr id="43010" name="Group 2"/>
          <p:cNvGraphicFramePr>
            <a:graphicFrameLocks noGrp="1"/>
          </p:cNvGraphicFramePr>
          <p:nvPr>
            <p:extLst>
              <p:ext uri="{D42A27DB-BD31-4B8C-83A1-F6EECF244321}">
                <p14:modId xmlns:p14="http://schemas.microsoft.com/office/powerpoint/2010/main" val="3294956211"/>
              </p:ext>
            </p:extLst>
          </p:nvPr>
        </p:nvGraphicFramePr>
        <p:xfrm>
          <a:off x="539750" y="1893888"/>
          <a:ext cx="7150100" cy="3865563"/>
        </p:xfrm>
        <a:graphic>
          <a:graphicData uri="http://schemas.openxmlformats.org/drawingml/2006/table">
            <a:tbl>
              <a:tblPr/>
              <a:tblGrid>
                <a:gridCol w="1295946">
                  <a:extLst>
                    <a:ext uri="{9D8B030D-6E8A-4147-A177-3AD203B41FA5}">
                      <a16:colId xmlns:a16="http://schemas.microsoft.com/office/drawing/2014/main" val="20000"/>
                    </a:ext>
                  </a:extLst>
                </a:gridCol>
                <a:gridCol w="1671092">
                  <a:extLst>
                    <a:ext uri="{9D8B030D-6E8A-4147-A177-3AD203B41FA5}">
                      <a16:colId xmlns:a16="http://schemas.microsoft.com/office/drawing/2014/main" val="20001"/>
                    </a:ext>
                  </a:extLst>
                </a:gridCol>
                <a:gridCol w="2024062">
                  <a:extLst>
                    <a:ext uri="{9D8B030D-6E8A-4147-A177-3AD203B41FA5}">
                      <a16:colId xmlns:a16="http://schemas.microsoft.com/office/drawing/2014/main" val="20002"/>
                    </a:ext>
                  </a:extLst>
                </a:gridCol>
                <a:gridCol w="2159000">
                  <a:extLst>
                    <a:ext uri="{9D8B030D-6E8A-4147-A177-3AD203B41FA5}">
                      <a16:colId xmlns:a16="http://schemas.microsoft.com/office/drawing/2014/main" val="20003"/>
                    </a:ext>
                  </a:extLst>
                </a:gridCol>
              </a:tblGrid>
              <a:tr h="527050">
                <a:tc>
                  <a:txBody>
                    <a:bodyPr/>
                    <a:lstStyle/>
                    <a:p>
                      <a:pPr marL="0" marR="0" lvl="0" indent="0" algn="l" defTabSz="449263" rtl="0" eaLnBrk="1" fontAlgn="base" latinLnBrk="0" hangingPunct="0">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sz="1800" b="0" i="0" u="none" strike="noStrike" cap="none" normalizeH="0" baseline="0" dirty="0">
                          <a:ln>
                            <a:noFill/>
                          </a:ln>
                          <a:solidFill>
                            <a:srgbClr val="000000"/>
                          </a:solidFill>
                          <a:effectLst/>
                          <a:latin typeface="Arial" charset="0"/>
                          <a:cs typeface="Lucida Sans Unicode" charset="0"/>
                        </a:rPr>
                        <a:t>Materiál</a:t>
                      </a:r>
                    </a:p>
                  </a:txBody>
                  <a:tcPr marL="90000" marR="90000" marT="92124" marB="46800" horzOverflow="overflow">
                    <a:lnL>
                      <a:noFill/>
                    </a:lnL>
                    <a:lnR>
                      <a:noFill/>
                    </a:lnR>
                    <a:lnT>
                      <a:noFill/>
                    </a:lnT>
                    <a:lnB>
                      <a:noFill/>
                    </a:lnB>
                    <a:lnTlToBr>
                      <a:noFill/>
                    </a:lnTlToBr>
                    <a:lnBlToTr>
                      <a:noFill/>
                    </a:lnBlToTr>
                    <a:solidFill>
                      <a:srgbClr val="0066CC"/>
                    </a:solidFill>
                  </a:tcPr>
                </a:tc>
                <a:tc>
                  <a:txBody>
                    <a:bodyPr/>
                    <a:lstStyle/>
                    <a:p>
                      <a:pPr marL="0" marR="0" lvl="0" indent="0" algn="l" defTabSz="449263" rtl="0" eaLnBrk="1" fontAlgn="base" latinLnBrk="0" hangingPunct="0">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sz="1800" b="0" i="0" u="none" strike="noStrike" cap="none" normalizeH="0" baseline="0">
                          <a:ln>
                            <a:noFill/>
                          </a:ln>
                          <a:solidFill>
                            <a:srgbClr val="000000"/>
                          </a:solidFill>
                          <a:effectLst/>
                          <a:latin typeface="Arial" charset="0"/>
                          <a:cs typeface="Lucida Sans Unicode" charset="0"/>
                        </a:rPr>
                        <a:t>A</a:t>
                      </a:r>
                    </a:p>
                  </a:txBody>
                  <a:tcPr marL="90000" marR="90000" marT="92124" marB="46800" horzOverflow="overflow">
                    <a:lnL>
                      <a:noFill/>
                    </a:lnL>
                    <a:lnR>
                      <a:noFill/>
                    </a:lnR>
                    <a:lnT>
                      <a:noFill/>
                    </a:lnT>
                    <a:lnB>
                      <a:noFill/>
                    </a:lnB>
                    <a:lnTlToBr>
                      <a:noFill/>
                    </a:lnTlToBr>
                    <a:lnBlToTr>
                      <a:noFill/>
                    </a:lnBlToTr>
                    <a:solidFill>
                      <a:srgbClr val="0066CC"/>
                    </a:solidFill>
                  </a:tcPr>
                </a:tc>
                <a:tc>
                  <a:txBody>
                    <a:bodyPr/>
                    <a:lstStyle/>
                    <a:p>
                      <a:pPr marL="0" marR="0" lvl="0" indent="0" algn="l" defTabSz="449263" rtl="0" eaLnBrk="1" fontAlgn="base" latinLnBrk="0" hangingPunct="0">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sz="1800" b="0" i="0" u="none" strike="noStrike" cap="none" normalizeH="0" baseline="0">
                          <a:ln>
                            <a:noFill/>
                          </a:ln>
                          <a:solidFill>
                            <a:srgbClr val="000000"/>
                          </a:solidFill>
                          <a:effectLst/>
                          <a:latin typeface="Arial" charset="0"/>
                          <a:cs typeface="Lucida Sans Unicode" charset="0"/>
                        </a:rPr>
                        <a:t>B</a:t>
                      </a:r>
                    </a:p>
                  </a:txBody>
                  <a:tcPr marL="90000" marR="90000" marT="92124" marB="46800" horzOverflow="overflow">
                    <a:lnL>
                      <a:noFill/>
                    </a:lnL>
                    <a:lnR>
                      <a:noFill/>
                    </a:lnR>
                    <a:lnT>
                      <a:noFill/>
                    </a:lnT>
                    <a:lnB>
                      <a:noFill/>
                    </a:lnB>
                    <a:lnTlToBr>
                      <a:noFill/>
                    </a:lnTlToBr>
                    <a:lnBlToTr>
                      <a:noFill/>
                    </a:lnBlToTr>
                    <a:solidFill>
                      <a:srgbClr val="0066CC"/>
                    </a:solidFill>
                  </a:tcPr>
                </a:tc>
                <a:tc>
                  <a:txBody>
                    <a:bodyPr/>
                    <a:lstStyle/>
                    <a:p>
                      <a:pPr marL="0" marR="0" lvl="0" indent="0" algn="l" defTabSz="449263" rtl="0" eaLnBrk="1" fontAlgn="base" latinLnBrk="0" hangingPunct="0">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sz="1800" b="0" i="0" u="none" strike="noStrike" cap="none" normalizeH="0" baseline="0">
                          <a:ln>
                            <a:noFill/>
                          </a:ln>
                          <a:solidFill>
                            <a:srgbClr val="000000"/>
                          </a:solidFill>
                          <a:effectLst/>
                          <a:latin typeface="Arial" charset="0"/>
                          <a:cs typeface="Lucida Sans Unicode" charset="0"/>
                        </a:rPr>
                        <a:t>C</a:t>
                      </a:r>
                    </a:p>
                  </a:txBody>
                  <a:tcPr marL="90000" marR="90000" marT="92124" marB="46800" horzOverflow="overflow">
                    <a:lnL>
                      <a:noFill/>
                    </a:lnL>
                    <a:lnR>
                      <a:noFill/>
                    </a:lnR>
                    <a:lnT>
                      <a:noFill/>
                    </a:lnT>
                    <a:lnB>
                      <a:noFill/>
                    </a:lnB>
                    <a:lnTlToBr>
                      <a:noFill/>
                    </a:lnTlToBr>
                    <a:lnBlToTr>
                      <a:noFill/>
                    </a:lnBlToTr>
                    <a:solidFill>
                      <a:srgbClr val="0066CC"/>
                    </a:solidFill>
                  </a:tcPr>
                </a:tc>
                <a:extLst>
                  <a:ext uri="{0D108BD9-81ED-4DB2-BD59-A6C34878D82A}">
                    <a16:rowId xmlns:a16="http://schemas.microsoft.com/office/drawing/2014/main" val="10000"/>
                  </a:ext>
                </a:extLst>
              </a:tr>
              <a:tr h="984250">
                <a:tc>
                  <a:txBody>
                    <a:bodyPr/>
                    <a:lstStyle/>
                    <a:p>
                      <a:pPr marL="0" marR="0" lvl="0" indent="0" algn="l" defTabSz="449263" rtl="0" eaLnBrk="1" fontAlgn="base" latinLnBrk="0" hangingPunct="0">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sz="1800" b="0" i="0" u="none" strike="noStrike" cap="none" normalizeH="0" baseline="0">
                          <a:ln>
                            <a:noFill/>
                          </a:ln>
                          <a:solidFill>
                            <a:srgbClr val="000000"/>
                          </a:solidFill>
                          <a:effectLst/>
                          <a:latin typeface="Arial" charset="0"/>
                          <a:cs typeface="Lucida Sans Unicode" charset="0"/>
                        </a:rPr>
                        <a:t>Materiál X</a:t>
                      </a:r>
                    </a:p>
                  </a:txBody>
                  <a:tcPr marL="90000" marR="90000" marT="92124" marB="46800" horzOverflow="overflow">
                    <a:lnL>
                      <a:noFill/>
                    </a:lnL>
                    <a:lnR>
                      <a:noFill/>
                    </a:lnR>
                    <a:lnT>
                      <a:noFill/>
                    </a:lnT>
                    <a:lnB>
                      <a:noFill/>
                    </a:lnB>
                    <a:lnTlToBr>
                      <a:noFill/>
                    </a:lnTlToBr>
                    <a:lnBlToTr>
                      <a:noFill/>
                    </a:lnBlToTr>
                    <a:solidFill>
                      <a:srgbClr val="0099FF"/>
                    </a:solidFill>
                  </a:tcPr>
                </a:tc>
                <a:tc>
                  <a:txBody>
                    <a:bodyPr/>
                    <a:lstStyle/>
                    <a:p>
                      <a:pPr marL="0" marR="0" lvl="0" indent="0" algn="l" defTabSz="449263" rtl="0" eaLnBrk="1" fontAlgn="base" latinLnBrk="0" hangingPunct="0">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sz="1000" b="0" i="0" u="none" strike="noStrike" cap="none" normalizeH="0" baseline="0">
                          <a:ln>
                            <a:noFill/>
                          </a:ln>
                          <a:solidFill>
                            <a:srgbClr val="000000"/>
                          </a:solidFill>
                          <a:effectLst/>
                          <a:latin typeface="Arial" charset="0"/>
                          <a:cs typeface="Lucida Sans Unicode" charset="0"/>
                        </a:rPr>
                        <a:t>vysoká hodnota spotřeby,</a:t>
                      </a:r>
                    </a:p>
                    <a:p>
                      <a:pPr marL="0" marR="0" lvl="0" indent="0" algn="l" defTabSz="449263" rtl="0" eaLnBrk="1" fontAlgn="base" latinLnBrk="0" hangingPunct="0">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sz="1000" b="0" i="0" u="none" strike="noStrike" cap="none" normalizeH="0" baseline="0">
                          <a:ln>
                            <a:noFill/>
                          </a:ln>
                          <a:solidFill>
                            <a:srgbClr val="000000"/>
                          </a:solidFill>
                          <a:effectLst/>
                          <a:latin typeface="Arial" charset="0"/>
                          <a:cs typeface="Lucida Sans Unicode" charset="0"/>
                        </a:rPr>
                        <a:t>vysoká přesnost</a:t>
                      </a:r>
                    </a:p>
                    <a:p>
                      <a:pPr marL="0" marR="0" lvl="0" indent="0" algn="l" defTabSz="449263" rtl="0" eaLnBrk="1" fontAlgn="base" latinLnBrk="0" hangingPunct="0">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sz="1000" b="0" i="0" u="none" strike="noStrike" cap="none" normalizeH="0" baseline="0">
                          <a:ln>
                            <a:noFill/>
                          </a:ln>
                          <a:solidFill>
                            <a:srgbClr val="000000"/>
                          </a:solidFill>
                          <a:effectLst/>
                          <a:latin typeface="Arial" charset="0"/>
                          <a:cs typeface="Lucida Sans Unicode" charset="0"/>
                        </a:rPr>
                        <a:t>předpovědi, plynulá</a:t>
                      </a:r>
                    </a:p>
                    <a:p>
                      <a:pPr marL="0" marR="0" lvl="0" indent="0" algn="l" defTabSz="449263" rtl="0" eaLnBrk="1" fontAlgn="base" latinLnBrk="0" hangingPunct="0">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sz="1000" b="0" i="0" u="none" strike="noStrike" cap="none" normalizeH="0" baseline="0">
                          <a:ln>
                            <a:noFill/>
                          </a:ln>
                          <a:solidFill>
                            <a:srgbClr val="000000"/>
                          </a:solidFill>
                          <a:effectLst/>
                          <a:latin typeface="Arial" charset="0"/>
                          <a:cs typeface="Lucida Sans Unicode" charset="0"/>
                        </a:rPr>
                        <a:t>spotřeba</a:t>
                      </a:r>
                    </a:p>
                  </a:txBody>
                  <a:tcPr marL="90000" marR="90000" marT="72180" marB="46800" horzOverflow="overflow">
                    <a:lnL>
                      <a:noFill/>
                    </a:lnL>
                    <a:lnR>
                      <a:noFill/>
                    </a:lnR>
                    <a:lnT>
                      <a:noFill/>
                    </a:lnT>
                    <a:lnB>
                      <a:noFill/>
                    </a:lnB>
                    <a:lnTlToBr>
                      <a:noFill/>
                    </a:lnTlToBr>
                    <a:lnBlToTr>
                      <a:noFill/>
                    </a:lnBlToTr>
                    <a:solidFill>
                      <a:srgbClr val="0099FF"/>
                    </a:solidFill>
                  </a:tcPr>
                </a:tc>
                <a:tc>
                  <a:txBody>
                    <a:bodyPr/>
                    <a:lstStyle/>
                    <a:p>
                      <a:pPr marL="0" marR="0" lvl="0" indent="0" algn="l" defTabSz="449263" rtl="0" eaLnBrk="1" fontAlgn="base" latinLnBrk="0" hangingPunct="0">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sz="1000" b="0" i="0" u="none" strike="noStrike" cap="none" normalizeH="0" baseline="0">
                          <a:ln>
                            <a:noFill/>
                          </a:ln>
                          <a:solidFill>
                            <a:srgbClr val="000000"/>
                          </a:solidFill>
                          <a:effectLst/>
                          <a:latin typeface="Arial" charset="0"/>
                          <a:cs typeface="Lucida Sans Unicode" charset="0"/>
                        </a:rPr>
                        <a:t>střední hodnota spotřeby,</a:t>
                      </a:r>
                    </a:p>
                    <a:p>
                      <a:pPr marL="0" marR="0" lvl="0" indent="0" algn="l" defTabSz="449263" rtl="0" eaLnBrk="1" fontAlgn="base" latinLnBrk="0" hangingPunct="0">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sz="1000" b="0" i="0" u="none" strike="noStrike" cap="none" normalizeH="0" baseline="0">
                          <a:ln>
                            <a:noFill/>
                          </a:ln>
                          <a:solidFill>
                            <a:srgbClr val="000000"/>
                          </a:solidFill>
                          <a:effectLst/>
                          <a:latin typeface="Arial" charset="0"/>
                          <a:cs typeface="Lucida Sans Unicode" charset="0"/>
                        </a:rPr>
                        <a:t>vysoká přesnost</a:t>
                      </a:r>
                    </a:p>
                    <a:p>
                      <a:pPr marL="0" marR="0" lvl="0" indent="0" algn="l" defTabSz="449263" rtl="0" eaLnBrk="1" fontAlgn="base" latinLnBrk="0" hangingPunct="0">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sz="1000" b="0" i="0" u="none" strike="noStrike" cap="none" normalizeH="0" baseline="0">
                          <a:ln>
                            <a:noFill/>
                          </a:ln>
                          <a:solidFill>
                            <a:srgbClr val="000000"/>
                          </a:solidFill>
                          <a:effectLst/>
                          <a:latin typeface="Arial" charset="0"/>
                          <a:cs typeface="Lucida Sans Unicode" charset="0"/>
                        </a:rPr>
                        <a:t>předpovědi, plynulá</a:t>
                      </a:r>
                    </a:p>
                    <a:p>
                      <a:pPr marL="0" marR="0" lvl="0" indent="0" algn="l" defTabSz="449263" rtl="0" eaLnBrk="1" fontAlgn="base" latinLnBrk="0" hangingPunct="0">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sz="1000" b="0" i="0" u="none" strike="noStrike" cap="none" normalizeH="0" baseline="0">
                          <a:ln>
                            <a:noFill/>
                          </a:ln>
                          <a:solidFill>
                            <a:srgbClr val="000000"/>
                          </a:solidFill>
                          <a:effectLst/>
                          <a:latin typeface="Arial" charset="0"/>
                          <a:cs typeface="Lucida Sans Unicode" charset="0"/>
                        </a:rPr>
                        <a:t>spotřeba</a:t>
                      </a:r>
                    </a:p>
                  </a:txBody>
                  <a:tcPr marL="90000" marR="90000" marT="72180" marB="46800" horzOverflow="overflow">
                    <a:lnL>
                      <a:noFill/>
                    </a:lnL>
                    <a:lnR>
                      <a:noFill/>
                    </a:lnR>
                    <a:lnT>
                      <a:noFill/>
                    </a:lnT>
                    <a:lnB>
                      <a:noFill/>
                    </a:lnB>
                    <a:lnTlToBr>
                      <a:noFill/>
                    </a:lnTlToBr>
                    <a:lnBlToTr>
                      <a:noFill/>
                    </a:lnBlToTr>
                    <a:solidFill>
                      <a:srgbClr val="0099FF"/>
                    </a:solidFill>
                  </a:tcPr>
                </a:tc>
                <a:tc>
                  <a:txBody>
                    <a:bodyPr/>
                    <a:lstStyle/>
                    <a:p>
                      <a:pPr marL="0" marR="0" lvl="0" indent="0" algn="l" defTabSz="449263" rtl="0" eaLnBrk="1" fontAlgn="base" latinLnBrk="0" hangingPunct="0">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sz="1000" b="0" i="0" u="none" strike="noStrike" cap="none" normalizeH="0" baseline="0">
                          <a:ln>
                            <a:noFill/>
                          </a:ln>
                          <a:solidFill>
                            <a:srgbClr val="000000"/>
                          </a:solidFill>
                          <a:effectLst/>
                          <a:latin typeface="Arial" charset="0"/>
                          <a:cs typeface="Lucida Sans Unicode" charset="0"/>
                        </a:rPr>
                        <a:t>nízká hodnota spotřeby,</a:t>
                      </a:r>
                    </a:p>
                    <a:p>
                      <a:pPr marL="0" marR="0" lvl="0" indent="0" algn="l" defTabSz="449263" rtl="0" eaLnBrk="1" fontAlgn="base" latinLnBrk="0" hangingPunct="0">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sz="1000" b="0" i="0" u="none" strike="noStrike" cap="none" normalizeH="0" baseline="0">
                          <a:ln>
                            <a:noFill/>
                          </a:ln>
                          <a:solidFill>
                            <a:srgbClr val="000000"/>
                          </a:solidFill>
                          <a:effectLst/>
                          <a:latin typeface="Arial" charset="0"/>
                          <a:cs typeface="Lucida Sans Unicode" charset="0"/>
                        </a:rPr>
                        <a:t>vysoká přesnost</a:t>
                      </a:r>
                    </a:p>
                    <a:p>
                      <a:pPr marL="0" marR="0" lvl="0" indent="0" algn="l" defTabSz="449263" rtl="0" eaLnBrk="1" fontAlgn="base" latinLnBrk="0" hangingPunct="0">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sz="1000" b="0" i="0" u="none" strike="noStrike" cap="none" normalizeH="0" baseline="0">
                          <a:ln>
                            <a:noFill/>
                          </a:ln>
                          <a:solidFill>
                            <a:srgbClr val="000000"/>
                          </a:solidFill>
                          <a:effectLst/>
                          <a:latin typeface="Arial" charset="0"/>
                          <a:cs typeface="Lucida Sans Unicode" charset="0"/>
                        </a:rPr>
                        <a:t>předpovědi, plynulá</a:t>
                      </a:r>
                    </a:p>
                    <a:p>
                      <a:pPr marL="0" marR="0" lvl="0" indent="0" algn="l" defTabSz="449263" rtl="0" eaLnBrk="1" fontAlgn="base" latinLnBrk="0" hangingPunct="0">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sz="1000" b="0" i="0" u="none" strike="noStrike" cap="none" normalizeH="0" baseline="0">
                          <a:ln>
                            <a:noFill/>
                          </a:ln>
                          <a:solidFill>
                            <a:srgbClr val="000000"/>
                          </a:solidFill>
                          <a:effectLst/>
                          <a:latin typeface="Arial" charset="0"/>
                          <a:cs typeface="Lucida Sans Unicode" charset="0"/>
                        </a:rPr>
                        <a:t>spotřeba</a:t>
                      </a:r>
                    </a:p>
                  </a:txBody>
                  <a:tcPr marL="90000" marR="90000" marT="72180" marB="46800" horzOverflow="overflow">
                    <a:lnL>
                      <a:noFill/>
                    </a:lnL>
                    <a:lnR>
                      <a:noFill/>
                    </a:lnR>
                    <a:lnT>
                      <a:noFill/>
                    </a:lnT>
                    <a:lnB>
                      <a:noFill/>
                    </a:lnB>
                    <a:lnTlToBr>
                      <a:noFill/>
                    </a:lnTlToBr>
                    <a:lnBlToTr>
                      <a:noFill/>
                    </a:lnBlToTr>
                    <a:solidFill>
                      <a:srgbClr val="0099FF"/>
                    </a:solidFill>
                  </a:tcPr>
                </a:tc>
                <a:extLst>
                  <a:ext uri="{0D108BD9-81ED-4DB2-BD59-A6C34878D82A}">
                    <a16:rowId xmlns:a16="http://schemas.microsoft.com/office/drawing/2014/main" val="10001"/>
                  </a:ext>
                </a:extLst>
              </a:tr>
              <a:tr h="1370013">
                <a:tc>
                  <a:txBody>
                    <a:bodyPr/>
                    <a:lstStyle/>
                    <a:p>
                      <a:pPr marL="0" marR="0" lvl="0" indent="0" algn="l" defTabSz="449263" rtl="0" eaLnBrk="1" fontAlgn="base" latinLnBrk="0" hangingPunct="0">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sz="1800" b="0" i="0" u="none" strike="noStrike" cap="none" normalizeH="0" baseline="0">
                          <a:ln>
                            <a:noFill/>
                          </a:ln>
                          <a:solidFill>
                            <a:srgbClr val="000000"/>
                          </a:solidFill>
                          <a:effectLst/>
                          <a:latin typeface="Arial" charset="0"/>
                          <a:cs typeface="Lucida Sans Unicode" charset="0"/>
                        </a:rPr>
                        <a:t>Materiál Y</a:t>
                      </a:r>
                    </a:p>
                  </a:txBody>
                  <a:tcPr marL="90000" marR="90000" marT="92124" marB="46800" horzOverflow="overflow">
                    <a:lnL>
                      <a:noFill/>
                    </a:lnL>
                    <a:lnR>
                      <a:noFill/>
                    </a:lnR>
                    <a:lnT>
                      <a:noFill/>
                    </a:lnT>
                    <a:lnB>
                      <a:noFill/>
                    </a:lnB>
                    <a:lnTlToBr>
                      <a:noFill/>
                    </a:lnTlToBr>
                    <a:lnBlToTr>
                      <a:noFill/>
                    </a:lnBlToTr>
                    <a:solidFill>
                      <a:srgbClr val="99CCFF"/>
                    </a:solidFill>
                  </a:tcPr>
                </a:tc>
                <a:tc>
                  <a:txBody>
                    <a:bodyPr/>
                    <a:lstStyle/>
                    <a:p>
                      <a:pPr marL="0" marR="0" lvl="0" indent="0" algn="l" defTabSz="449263" rtl="0" eaLnBrk="1" fontAlgn="base" latinLnBrk="0" hangingPunct="0">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sz="1000" b="0" i="0" u="none" strike="noStrike" cap="none" normalizeH="0" baseline="0">
                          <a:ln>
                            <a:noFill/>
                          </a:ln>
                          <a:solidFill>
                            <a:srgbClr val="000000"/>
                          </a:solidFill>
                          <a:effectLst/>
                          <a:latin typeface="Arial" charset="0"/>
                          <a:cs typeface="Lucida Sans Unicode" charset="0"/>
                        </a:rPr>
                        <a:t>vysoká hodnota spotřeby,</a:t>
                      </a:r>
                    </a:p>
                    <a:p>
                      <a:pPr marL="0" marR="0" lvl="0" indent="0" algn="l" defTabSz="449263" rtl="0" eaLnBrk="1" fontAlgn="base" latinLnBrk="0" hangingPunct="0">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sz="1000" b="0" i="0" u="none" strike="noStrike" cap="none" normalizeH="0" baseline="0">
                          <a:ln>
                            <a:noFill/>
                          </a:ln>
                          <a:solidFill>
                            <a:srgbClr val="000000"/>
                          </a:solidFill>
                          <a:effectLst/>
                          <a:latin typeface="Arial" charset="0"/>
                          <a:cs typeface="Lucida Sans Unicode" charset="0"/>
                        </a:rPr>
                        <a:t>střední přesnost</a:t>
                      </a:r>
                    </a:p>
                    <a:p>
                      <a:pPr marL="0" marR="0" lvl="0" indent="0" algn="l" defTabSz="449263" rtl="0" eaLnBrk="1" fontAlgn="base" latinLnBrk="0" hangingPunct="0">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sz="1000" b="0" i="0" u="none" strike="noStrike" cap="none" normalizeH="0" baseline="0">
                          <a:ln>
                            <a:noFill/>
                          </a:ln>
                          <a:solidFill>
                            <a:srgbClr val="000000"/>
                          </a:solidFill>
                          <a:effectLst/>
                          <a:latin typeface="Arial" charset="0"/>
                          <a:cs typeface="Lucida Sans Unicode" charset="0"/>
                        </a:rPr>
                        <a:t>předpovědi, poloplynulá</a:t>
                      </a:r>
                    </a:p>
                    <a:p>
                      <a:pPr marL="0" marR="0" lvl="0" indent="0" algn="l" defTabSz="449263" rtl="0" eaLnBrk="1" fontAlgn="base" latinLnBrk="0" hangingPunct="0">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sz="1000" b="0" i="0" u="none" strike="noStrike" cap="none" normalizeH="0" baseline="0">
                          <a:ln>
                            <a:noFill/>
                          </a:ln>
                          <a:solidFill>
                            <a:srgbClr val="000000"/>
                          </a:solidFill>
                          <a:effectLst/>
                          <a:latin typeface="Arial" charset="0"/>
                          <a:cs typeface="Lucida Sans Unicode" charset="0"/>
                        </a:rPr>
                        <a:t>spotřeba</a:t>
                      </a:r>
                    </a:p>
                  </a:txBody>
                  <a:tcPr marL="90000" marR="90000" marT="72180" marB="46800" horzOverflow="overflow">
                    <a:lnL>
                      <a:noFill/>
                    </a:lnL>
                    <a:lnR>
                      <a:noFill/>
                    </a:lnR>
                    <a:lnT>
                      <a:noFill/>
                    </a:lnT>
                    <a:lnB>
                      <a:noFill/>
                    </a:lnB>
                    <a:lnTlToBr>
                      <a:noFill/>
                    </a:lnTlToBr>
                    <a:lnBlToTr>
                      <a:noFill/>
                    </a:lnBlToTr>
                    <a:solidFill>
                      <a:srgbClr val="99CCFF"/>
                    </a:solidFill>
                  </a:tcPr>
                </a:tc>
                <a:tc>
                  <a:txBody>
                    <a:bodyPr/>
                    <a:lstStyle/>
                    <a:p>
                      <a:pPr marL="0" marR="0" lvl="0" indent="0" algn="l" defTabSz="449263" rtl="0" eaLnBrk="1" fontAlgn="base" latinLnBrk="0" hangingPunct="0">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sz="1000" b="0" i="0" u="none" strike="noStrike" cap="none" normalizeH="0" baseline="0">
                          <a:ln>
                            <a:noFill/>
                          </a:ln>
                          <a:solidFill>
                            <a:srgbClr val="000000"/>
                          </a:solidFill>
                          <a:effectLst/>
                          <a:latin typeface="Arial" charset="0"/>
                          <a:cs typeface="Lucida Sans Unicode" charset="0"/>
                        </a:rPr>
                        <a:t>střední hodnota spotřeby,</a:t>
                      </a:r>
                    </a:p>
                    <a:p>
                      <a:pPr marL="0" marR="0" lvl="0" indent="0" algn="l" defTabSz="449263" rtl="0" eaLnBrk="1" fontAlgn="base" latinLnBrk="0" hangingPunct="0">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sz="1000" b="0" i="0" u="none" strike="noStrike" cap="none" normalizeH="0" baseline="0">
                          <a:ln>
                            <a:noFill/>
                          </a:ln>
                          <a:solidFill>
                            <a:srgbClr val="000000"/>
                          </a:solidFill>
                          <a:effectLst/>
                          <a:latin typeface="Arial" charset="0"/>
                          <a:cs typeface="Lucida Sans Unicode" charset="0"/>
                        </a:rPr>
                        <a:t>střední přesnost</a:t>
                      </a:r>
                    </a:p>
                    <a:p>
                      <a:pPr marL="0" marR="0" lvl="0" indent="0" algn="l" defTabSz="449263" rtl="0" eaLnBrk="1" fontAlgn="base" latinLnBrk="0" hangingPunct="0">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sz="1000" b="0" i="0" u="none" strike="noStrike" cap="none" normalizeH="0" baseline="0">
                          <a:ln>
                            <a:noFill/>
                          </a:ln>
                          <a:solidFill>
                            <a:srgbClr val="000000"/>
                          </a:solidFill>
                          <a:effectLst/>
                          <a:latin typeface="Arial" charset="0"/>
                          <a:cs typeface="Lucida Sans Unicode" charset="0"/>
                        </a:rPr>
                        <a:t>předpovědi, poloplynulá</a:t>
                      </a:r>
                    </a:p>
                    <a:p>
                      <a:pPr marL="0" marR="0" lvl="0" indent="0" algn="l" defTabSz="449263" rtl="0" eaLnBrk="1" fontAlgn="base" latinLnBrk="0" hangingPunct="0">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sz="1000" b="0" i="0" u="none" strike="noStrike" cap="none" normalizeH="0" baseline="0">
                          <a:ln>
                            <a:noFill/>
                          </a:ln>
                          <a:solidFill>
                            <a:srgbClr val="000000"/>
                          </a:solidFill>
                          <a:effectLst/>
                          <a:latin typeface="Arial" charset="0"/>
                          <a:cs typeface="Lucida Sans Unicode" charset="0"/>
                        </a:rPr>
                        <a:t>spotřeba</a:t>
                      </a:r>
                    </a:p>
                    <a:p>
                      <a:pPr marL="0" marR="0" lvl="0" indent="0" algn="l" defTabSz="449263" rtl="0" eaLnBrk="1" fontAlgn="base" latinLnBrk="0" hangingPunct="0">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cs-CZ" sz="1000" b="0" i="0" u="none" strike="noStrike" cap="none" normalizeH="0" baseline="0">
                        <a:ln>
                          <a:noFill/>
                        </a:ln>
                        <a:solidFill>
                          <a:srgbClr val="000000"/>
                        </a:solidFill>
                        <a:effectLst/>
                        <a:latin typeface="Arial" charset="0"/>
                        <a:cs typeface="Lucida Sans Unicode" charset="0"/>
                      </a:endParaRPr>
                    </a:p>
                  </a:txBody>
                  <a:tcPr marL="90000" marR="90000" marT="72180" marB="46800" horzOverflow="overflow">
                    <a:lnL>
                      <a:noFill/>
                    </a:lnL>
                    <a:lnR>
                      <a:noFill/>
                    </a:lnR>
                    <a:lnT>
                      <a:noFill/>
                    </a:lnT>
                    <a:lnB>
                      <a:noFill/>
                    </a:lnB>
                    <a:lnTlToBr>
                      <a:noFill/>
                    </a:lnTlToBr>
                    <a:lnBlToTr>
                      <a:noFill/>
                    </a:lnBlToTr>
                    <a:solidFill>
                      <a:srgbClr val="99CCFF"/>
                    </a:solidFill>
                  </a:tcPr>
                </a:tc>
                <a:tc>
                  <a:txBody>
                    <a:bodyPr/>
                    <a:lstStyle/>
                    <a:p>
                      <a:pPr marL="0" marR="0" lvl="0" indent="0" algn="l" defTabSz="449263" rtl="0" eaLnBrk="1" fontAlgn="base" latinLnBrk="0" hangingPunct="0">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sz="1000" b="0" i="0" u="none" strike="noStrike" cap="none" normalizeH="0" baseline="0">
                          <a:ln>
                            <a:noFill/>
                          </a:ln>
                          <a:solidFill>
                            <a:srgbClr val="000000"/>
                          </a:solidFill>
                          <a:effectLst/>
                          <a:latin typeface="Arial" charset="0"/>
                          <a:cs typeface="Lucida Sans Unicode" charset="0"/>
                        </a:rPr>
                        <a:t>nízká hodnota spotřeby,</a:t>
                      </a:r>
                    </a:p>
                    <a:p>
                      <a:pPr marL="0" marR="0" lvl="0" indent="0" algn="l" defTabSz="449263" rtl="0" eaLnBrk="1" fontAlgn="base" latinLnBrk="0" hangingPunct="0">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sz="1000" b="0" i="0" u="none" strike="noStrike" cap="none" normalizeH="0" baseline="0">
                          <a:ln>
                            <a:noFill/>
                          </a:ln>
                          <a:solidFill>
                            <a:srgbClr val="000000"/>
                          </a:solidFill>
                          <a:effectLst/>
                          <a:latin typeface="Arial" charset="0"/>
                          <a:cs typeface="Lucida Sans Unicode" charset="0"/>
                        </a:rPr>
                        <a:t>střední přesnost</a:t>
                      </a:r>
                    </a:p>
                    <a:p>
                      <a:pPr marL="0" marR="0" lvl="0" indent="0" algn="l" defTabSz="449263" rtl="0" eaLnBrk="1" fontAlgn="base" latinLnBrk="0" hangingPunct="0">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sz="1000" b="0" i="0" u="none" strike="noStrike" cap="none" normalizeH="0" baseline="0">
                          <a:ln>
                            <a:noFill/>
                          </a:ln>
                          <a:solidFill>
                            <a:srgbClr val="000000"/>
                          </a:solidFill>
                          <a:effectLst/>
                          <a:latin typeface="Arial" charset="0"/>
                          <a:cs typeface="Lucida Sans Unicode" charset="0"/>
                        </a:rPr>
                        <a:t>předpovědi, poloplynulá</a:t>
                      </a:r>
                    </a:p>
                    <a:p>
                      <a:pPr marL="0" marR="0" lvl="0" indent="0" algn="l" defTabSz="449263" rtl="0" eaLnBrk="1" fontAlgn="base" latinLnBrk="0" hangingPunct="0">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sz="1000" b="0" i="0" u="none" strike="noStrike" cap="none" normalizeH="0" baseline="0">
                          <a:ln>
                            <a:noFill/>
                          </a:ln>
                          <a:solidFill>
                            <a:srgbClr val="000000"/>
                          </a:solidFill>
                          <a:effectLst/>
                          <a:latin typeface="Arial" charset="0"/>
                          <a:cs typeface="Lucida Sans Unicode" charset="0"/>
                        </a:rPr>
                        <a:t>spotřeba</a:t>
                      </a:r>
                    </a:p>
                  </a:txBody>
                  <a:tcPr marL="90000" marR="90000" marT="72180" marB="46800" horzOverflow="overflow">
                    <a:lnL>
                      <a:noFill/>
                    </a:lnL>
                    <a:lnR>
                      <a:noFill/>
                    </a:lnR>
                    <a:lnT>
                      <a:noFill/>
                    </a:lnT>
                    <a:lnB>
                      <a:noFill/>
                    </a:lnB>
                    <a:lnTlToBr>
                      <a:noFill/>
                    </a:lnTlToBr>
                    <a:lnBlToTr>
                      <a:noFill/>
                    </a:lnBlToTr>
                    <a:solidFill>
                      <a:srgbClr val="99CCFF"/>
                    </a:solidFill>
                  </a:tcPr>
                </a:tc>
                <a:extLst>
                  <a:ext uri="{0D108BD9-81ED-4DB2-BD59-A6C34878D82A}">
                    <a16:rowId xmlns:a16="http://schemas.microsoft.com/office/drawing/2014/main" val="10002"/>
                  </a:ext>
                </a:extLst>
              </a:tr>
              <a:tr h="984250">
                <a:tc>
                  <a:txBody>
                    <a:bodyPr/>
                    <a:lstStyle/>
                    <a:p>
                      <a:pPr marL="0" marR="0" lvl="0" indent="0" algn="l" defTabSz="449263" rtl="0" eaLnBrk="1" fontAlgn="base" latinLnBrk="0" hangingPunct="0">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sz="1800" b="0" i="0" u="none" strike="noStrike" cap="none" normalizeH="0" baseline="0">
                          <a:ln>
                            <a:noFill/>
                          </a:ln>
                          <a:solidFill>
                            <a:srgbClr val="000000"/>
                          </a:solidFill>
                          <a:effectLst/>
                          <a:latin typeface="Arial" charset="0"/>
                          <a:cs typeface="Lucida Sans Unicode" charset="0"/>
                        </a:rPr>
                        <a:t>Materiál Z</a:t>
                      </a:r>
                    </a:p>
                  </a:txBody>
                  <a:tcPr marL="90000" marR="90000" marT="92124" marB="46800" horzOverflow="overflow">
                    <a:lnL>
                      <a:noFill/>
                    </a:lnL>
                    <a:lnR>
                      <a:noFill/>
                    </a:lnR>
                    <a:lnT>
                      <a:noFill/>
                    </a:lnT>
                    <a:lnB>
                      <a:noFill/>
                    </a:lnB>
                    <a:lnTlToBr>
                      <a:noFill/>
                    </a:lnTlToBr>
                    <a:lnBlToTr>
                      <a:noFill/>
                    </a:lnBlToTr>
                    <a:solidFill>
                      <a:srgbClr val="0099FF"/>
                    </a:solidFill>
                  </a:tcPr>
                </a:tc>
                <a:tc>
                  <a:txBody>
                    <a:bodyPr/>
                    <a:lstStyle/>
                    <a:p>
                      <a:pPr marL="0" marR="0" lvl="0" indent="0" algn="l" defTabSz="449263" rtl="0" eaLnBrk="1" fontAlgn="base" latinLnBrk="0" hangingPunct="0">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sz="1000" b="0" i="0" u="none" strike="noStrike" cap="none" normalizeH="0" baseline="0" dirty="0">
                          <a:ln>
                            <a:noFill/>
                          </a:ln>
                          <a:solidFill>
                            <a:srgbClr val="000000"/>
                          </a:solidFill>
                          <a:effectLst/>
                          <a:latin typeface="Arial" charset="0"/>
                          <a:cs typeface="Lucida Sans Unicode" charset="0"/>
                        </a:rPr>
                        <a:t>vysoká hodnota spotřeby,</a:t>
                      </a:r>
                    </a:p>
                    <a:p>
                      <a:pPr marL="0" marR="0" lvl="0" indent="0" algn="l" defTabSz="449263" rtl="0" eaLnBrk="1" fontAlgn="base" latinLnBrk="0" hangingPunct="0">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sz="1000" b="0" i="0" u="none" strike="noStrike" cap="none" normalizeH="0" baseline="0" dirty="0">
                          <a:ln>
                            <a:noFill/>
                          </a:ln>
                          <a:solidFill>
                            <a:srgbClr val="000000"/>
                          </a:solidFill>
                          <a:effectLst/>
                          <a:latin typeface="Arial" charset="0"/>
                          <a:cs typeface="Lucida Sans Unicode" charset="0"/>
                        </a:rPr>
                        <a:t>nízká přesnost</a:t>
                      </a:r>
                    </a:p>
                    <a:p>
                      <a:pPr marL="0" marR="0" lvl="0" indent="0" algn="l" defTabSz="449263" rtl="0" eaLnBrk="1" fontAlgn="base" latinLnBrk="0" hangingPunct="0">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sz="1000" b="0" i="0" u="none" strike="noStrike" cap="none" normalizeH="0" baseline="0" dirty="0">
                          <a:ln>
                            <a:noFill/>
                          </a:ln>
                          <a:solidFill>
                            <a:srgbClr val="000000"/>
                          </a:solidFill>
                          <a:effectLst/>
                          <a:latin typeface="Arial" charset="0"/>
                          <a:cs typeface="Lucida Sans Unicode" charset="0"/>
                        </a:rPr>
                        <a:t>předpovědi, stochastická</a:t>
                      </a:r>
                    </a:p>
                    <a:p>
                      <a:pPr marL="0" marR="0" lvl="0" indent="0" algn="l" defTabSz="449263" rtl="0" eaLnBrk="1" fontAlgn="base" latinLnBrk="0" hangingPunct="0">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sz="1000" b="0" i="0" u="none" strike="noStrike" cap="none" normalizeH="0" baseline="0" dirty="0">
                          <a:ln>
                            <a:noFill/>
                          </a:ln>
                          <a:solidFill>
                            <a:srgbClr val="000000"/>
                          </a:solidFill>
                          <a:effectLst/>
                          <a:latin typeface="Arial" charset="0"/>
                          <a:cs typeface="Lucida Sans Unicode" charset="0"/>
                        </a:rPr>
                        <a:t>spotřeba</a:t>
                      </a:r>
                    </a:p>
                  </a:txBody>
                  <a:tcPr marL="90000" marR="90000" marT="72180" marB="46800" horzOverflow="overflow">
                    <a:lnL>
                      <a:noFill/>
                    </a:lnL>
                    <a:lnR>
                      <a:noFill/>
                    </a:lnR>
                    <a:lnT>
                      <a:noFill/>
                    </a:lnT>
                    <a:lnB>
                      <a:noFill/>
                    </a:lnB>
                    <a:lnTlToBr>
                      <a:noFill/>
                    </a:lnTlToBr>
                    <a:lnBlToTr>
                      <a:noFill/>
                    </a:lnBlToTr>
                    <a:solidFill>
                      <a:srgbClr val="0099FF"/>
                    </a:solidFill>
                  </a:tcPr>
                </a:tc>
                <a:tc>
                  <a:txBody>
                    <a:bodyPr/>
                    <a:lstStyle/>
                    <a:p>
                      <a:pPr marL="0" marR="0" lvl="0" indent="0" algn="l" defTabSz="449263" rtl="0" eaLnBrk="1" fontAlgn="base" latinLnBrk="0" hangingPunct="0">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sz="1000" b="0" i="0" u="none" strike="noStrike" cap="none" normalizeH="0" baseline="0" dirty="0">
                          <a:ln>
                            <a:noFill/>
                          </a:ln>
                          <a:solidFill>
                            <a:srgbClr val="000000"/>
                          </a:solidFill>
                          <a:effectLst/>
                          <a:latin typeface="Arial" charset="0"/>
                          <a:cs typeface="Lucida Sans Unicode" charset="0"/>
                        </a:rPr>
                        <a:t>střední hodnota spotřeby,</a:t>
                      </a:r>
                    </a:p>
                    <a:p>
                      <a:pPr marL="0" marR="0" lvl="0" indent="0" algn="l" defTabSz="449263" rtl="0" eaLnBrk="1" fontAlgn="base" latinLnBrk="0" hangingPunct="0">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sz="1000" b="0" i="0" u="none" strike="noStrike" cap="none" normalizeH="0" baseline="0" dirty="0">
                          <a:ln>
                            <a:noFill/>
                          </a:ln>
                          <a:solidFill>
                            <a:srgbClr val="000000"/>
                          </a:solidFill>
                          <a:effectLst/>
                          <a:latin typeface="Arial" charset="0"/>
                          <a:cs typeface="Lucida Sans Unicode" charset="0"/>
                        </a:rPr>
                        <a:t>nízká přesnost</a:t>
                      </a:r>
                    </a:p>
                    <a:p>
                      <a:pPr marL="0" marR="0" lvl="0" indent="0" algn="l" defTabSz="449263" rtl="0" eaLnBrk="1" fontAlgn="base" latinLnBrk="0" hangingPunct="0">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sz="1000" b="0" i="0" u="none" strike="noStrike" cap="none" normalizeH="0" baseline="0" dirty="0">
                          <a:ln>
                            <a:noFill/>
                          </a:ln>
                          <a:solidFill>
                            <a:srgbClr val="000000"/>
                          </a:solidFill>
                          <a:effectLst/>
                          <a:latin typeface="Arial" charset="0"/>
                          <a:cs typeface="Lucida Sans Unicode" charset="0"/>
                        </a:rPr>
                        <a:t>předpovědi, stochastická</a:t>
                      </a:r>
                    </a:p>
                    <a:p>
                      <a:pPr marL="0" marR="0" lvl="0" indent="0" algn="l" defTabSz="449263" rtl="0" eaLnBrk="1" fontAlgn="base" latinLnBrk="0" hangingPunct="0">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sz="1000" b="0" i="0" u="none" strike="noStrike" cap="none" normalizeH="0" baseline="0" dirty="0">
                          <a:ln>
                            <a:noFill/>
                          </a:ln>
                          <a:solidFill>
                            <a:srgbClr val="000000"/>
                          </a:solidFill>
                          <a:effectLst/>
                          <a:latin typeface="Arial" charset="0"/>
                          <a:cs typeface="Lucida Sans Unicode" charset="0"/>
                        </a:rPr>
                        <a:t>spotřeba</a:t>
                      </a:r>
                    </a:p>
                  </a:txBody>
                  <a:tcPr marL="90000" marR="90000" marT="72180" marB="46800" horzOverflow="overflow">
                    <a:lnL>
                      <a:noFill/>
                    </a:lnL>
                    <a:lnR>
                      <a:noFill/>
                    </a:lnR>
                    <a:lnT>
                      <a:noFill/>
                    </a:lnT>
                    <a:lnB>
                      <a:noFill/>
                    </a:lnB>
                    <a:lnTlToBr>
                      <a:noFill/>
                    </a:lnTlToBr>
                    <a:lnBlToTr>
                      <a:noFill/>
                    </a:lnBlToTr>
                    <a:solidFill>
                      <a:srgbClr val="0099FF"/>
                    </a:solidFill>
                  </a:tcPr>
                </a:tc>
                <a:tc>
                  <a:txBody>
                    <a:bodyPr/>
                    <a:lstStyle/>
                    <a:p>
                      <a:pPr marL="0" marR="0" lvl="0" indent="0" algn="l" defTabSz="449263" rtl="0" eaLnBrk="1" fontAlgn="base" latinLnBrk="0" hangingPunct="0">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sz="1000" b="0" i="0" u="none" strike="noStrike" cap="none" normalizeH="0" baseline="0" dirty="0">
                          <a:ln>
                            <a:noFill/>
                          </a:ln>
                          <a:solidFill>
                            <a:srgbClr val="000000"/>
                          </a:solidFill>
                          <a:effectLst/>
                          <a:latin typeface="Arial" charset="0"/>
                          <a:cs typeface="Lucida Sans Unicode" charset="0"/>
                        </a:rPr>
                        <a:t>nízká hodnota spotřeby,</a:t>
                      </a:r>
                    </a:p>
                    <a:p>
                      <a:pPr marL="0" marR="0" lvl="0" indent="0" algn="l" defTabSz="449263" rtl="0" eaLnBrk="1" fontAlgn="base" latinLnBrk="0" hangingPunct="0">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sz="1000" b="0" i="0" u="none" strike="noStrike" cap="none" normalizeH="0" baseline="0" dirty="0">
                          <a:ln>
                            <a:noFill/>
                          </a:ln>
                          <a:solidFill>
                            <a:srgbClr val="000000"/>
                          </a:solidFill>
                          <a:effectLst/>
                          <a:latin typeface="Arial" charset="0"/>
                          <a:cs typeface="Lucida Sans Unicode" charset="0"/>
                        </a:rPr>
                        <a:t>nízká přesnost</a:t>
                      </a:r>
                    </a:p>
                    <a:p>
                      <a:pPr marL="0" marR="0" lvl="0" indent="0" algn="l" defTabSz="449263" rtl="0" eaLnBrk="1" fontAlgn="base" latinLnBrk="0" hangingPunct="0">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sz="1000" b="0" i="0" u="none" strike="noStrike" cap="none" normalizeH="0" baseline="0" dirty="0">
                          <a:ln>
                            <a:noFill/>
                          </a:ln>
                          <a:solidFill>
                            <a:srgbClr val="000000"/>
                          </a:solidFill>
                          <a:effectLst/>
                          <a:latin typeface="Arial" charset="0"/>
                          <a:cs typeface="Lucida Sans Unicode" charset="0"/>
                        </a:rPr>
                        <a:t>předpovědi, stochastická</a:t>
                      </a:r>
                    </a:p>
                    <a:p>
                      <a:pPr marL="0" marR="0" lvl="0" indent="0" algn="l" defTabSz="449263" rtl="0" eaLnBrk="1" fontAlgn="base" latinLnBrk="0" hangingPunct="0">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sz="1000" b="0" i="0" u="none" strike="noStrike" cap="none" normalizeH="0" baseline="0" dirty="0">
                          <a:ln>
                            <a:noFill/>
                          </a:ln>
                          <a:solidFill>
                            <a:srgbClr val="000000"/>
                          </a:solidFill>
                          <a:effectLst/>
                          <a:latin typeface="Arial" charset="0"/>
                          <a:cs typeface="Lucida Sans Unicode" charset="0"/>
                        </a:rPr>
                        <a:t>spotřeba</a:t>
                      </a:r>
                    </a:p>
                  </a:txBody>
                  <a:tcPr marL="90000" marR="90000" marT="72180" marB="46800" horzOverflow="overflow">
                    <a:lnL>
                      <a:noFill/>
                    </a:lnL>
                    <a:lnR>
                      <a:noFill/>
                    </a:lnR>
                    <a:lnT>
                      <a:noFill/>
                    </a:lnT>
                    <a:lnB>
                      <a:noFill/>
                    </a:lnB>
                    <a:lnTlToBr>
                      <a:noFill/>
                    </a:lnTlToBr>
                    <a:lnBlToTr>
                      <a:noFill/>
                    </a:lnBlToTr>
                    <a:solidFill>
                      <a:srgbClr val="0099FF"/>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844150263"/>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5602" name="Rectangle 1"/>
          <p:cNvSpPr>
            <a:spLocks noGrp="1" noChangeArrowheads="1"/>
          </p:cNvSpPr>
          <p:nvPr>
            <p:ph type="title"/>
          </p:nvPr>
        </p:nvSpPr>
        <p:spPr>
          <a:xfrm>
            <a:off x="457200" y="274638"/>
            <a:ext cx="8229600" cy="2101850"/>
          </a:xfrm>
        </p:spPr>
        <p:txBody>
          <a:bodyPr vert="horz" lIns="0" tIns="28080" rIns="0" bIns="0" rtlCol="0" anchor="ctr">
            <a:normAutofit/>
          </a:bodyPr>
          <a:lstStyle/>
          <a:p>
            <a:pPr>
              <a:lnSpc>
                <a:spcPts val="58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sz="3200" b="1" kern="0" dirty="0"/>
              <a:t>7. Uzavření hospodářské smlouvy a vystavení objednávky</a:t>
            </a:r>
          </a:p>
        </p:txBody>
      </p:sp>
      <p:sp>
        <p:nvSpPr>
          <p:cNvPr id="28675" name="Text Box 2"/>
          <p:cNvSpPr txBox="1">
            <a:spLocks noChangeArrowheads="1"/>
          </p:cNvSpPr>
          <p:nvPr/>
        </p:nvSpPr>
        <p:spPr bwMode="auto">
          <a:xfrm>
            <a:off x="457200" y="2852738"/>
            <a:ext cx="8229600" cy="3273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9pPr>
          </a:lstStyle>
          <a:p>
            <a:pPr eaLnBrk="1" hangingPunct="1">
              <a:lnSpc>
                <a:spcPct val="100000"/>
              </a:lnSpc>
              <a:spcBef>
                <a:spcPts val="638"/>
              </a:spcBef>
              <a:spcAft>
                <a:spcPts val="1425"/>
              </a:spcAft>
              <a:buClrTx/>
              <a:buFontTx/>
              <a:buNone/>
            </a:pPr>
            <a:r>
              <a:rPr lang="cs-CZ" altLang="cs-CZ" sz="3200">
                <a:solidFill>
                  <a:srgbClr val="000000"/>
                </a:solidFill>
                <a:latin typeface="Calibri" charset="0"/>
              </a:rPr>
              <a:t>Objednávka a smlouva musí být v souladu s požadavky zákazníků, výroby a zvoleným nákupním postupem.</a:t>
            </a:r>
          </a:p>
          <a:p>
            <a:pPr eaLnBrk="1" hangingPunct="1">
              <a:lnSpc>
                <a:spcPct val="100000"/>
              </a:lnSpc>
              <a:spcBef>
                <a:spcPts val="638"/>
              </a:spcBef>
              <a:spcAft>
                <a:spcPts val="1425"/>
              </a:spcAft>
              <a:buClrTx/>
              <a:buFontTx/>
              <a:buNone/>
            </a:pPr>
            <a:endParaRPr lang="cs-CZ" altLang="cs-CZ" sz="3200">
              <a:solidFill>
                <a:srgbClr val="000000"/>
              </a:solidFill>
              <a:latin typeface="Calibri" charset="0"/>
            </a:endParaRPr>
          </a:p>
        </p:txBody>
      </p:sp>
    </p:spTree>
  </p:cSld>
  <p:clrMapOvr>
    <a:overrideClrMapping bg1="lt1" tx1="dk1" bg2="lt2" tx2="dk2" accent1="accent1" accent2="accent2" accent3="accent3" accent4="accent4" accent5="accent5" accent6="accent6" hlink="hlink" folHlink="folHlink"/>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6626" name="Rectangle 1"/>
          <p:cNvSpPr>
            <a:spLocks noGrp="1" noChangeArrowheads="1"/>
          </p:cNvSpPr>
          <p:nvPr>
            <p:ph type="title"/>
          </p:nvPr>
        </p:nvSpPr>
        <p:spPr>
          <a:xfrm>
            <a:off x="457200" y="274638"/>
            <a:ext cx="8229600" cy="1430337"/>
          </a:xfrm>
        </p:spPr>
        <p:txBody>
          <a:bodyPr vert="horz" lIns="0" tIns="28080" rIns="0" bIns="0" rtlCol="0" anchor="ctr">
            <a:normAutofit/>
          </a:bodyPr>
          <a:lstStyle/>
          <a:p>
            <a:pPr>
              <a:lnSpc>
                <a:spcPts val="58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sz="3200" b="1" kern="0" dirty="0"/>
              <a:t>8. Trvalé sledování dodavatelů a jejich vyhodnocování. </a:t>
            </a:r>
          </a:p>
        </p:txBody>
      </p:sp>
      <p:sp>
        <p:nvSpPr>
          <p:cNvPr id="26627" name="Text Box 2"/>
          <p:cNvSpPr txBox="1">
            <a:spLocks noChangeArrowheads="1"/>
          </p:cNvSpPr>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marL="341313" indent="-339725" eaLnBrk="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charset="0"/>
                <a:ea typeface="Lucida Sans Unicode" charset="0"/>
                <a:cs typeface="Lucida Sans Unicode" charset="0"/>
              </a:defRPr>
            </a:lvl1pPr>
            <a:lvl2pPr eaLnBrk="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charset="0"/>
                <a:ea typeface="Lucida Sans Unicode" charset="0"/>
                <a:cs typeface="Lucida Sans Unicode" charset="0"/>
              </a:defRPr>
            </a:lvl2pPr>
            <a:lvl3pPr eaLnBrk="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charset="0"/>
                <a:ea typeface="Lucida Sans Unicode" charset="0"/>
                <a:cs typeface="Lucida Sans Unicode" charset="0"/>
              </a:defRPr>
            </a:lvl3pPr>
            <a:lvl4pPr eaLnBrk="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charset="0"/>
                <a:ea typeface="Lucida Sans Unicode" charset="0"/>
                <a:cs typeface="Lucida Sans Unicode" charset="0"/>
              </a:defRPr>
            </a:lvl4pPr>
            <a:lvl5pPr eaLnBrk="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charset="0"/>
                <a:ea typeface="Lucida Sans Unicode" charset="0"/>
                <a:cs typeface="Lucida Sans Unicode"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charset="0"/>
                <a:ea typeface="Lucida Sans Unicode" charset="0"/>
                <a:cs typeface="Lucida Sans Unicode"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charset="0"/>
                <a:ea typeface="Lucida Sans Unicode" charset="0"/>
                <a:cs typeface="Lucida Sans Unicode"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charset="0"/>
                <a:ea typeface="Lucida Sans Unicode" charset="0"/>
                <a:cs typeface="Lucida Sans Unicode"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charset="0"/>
                <a:ea typeface="Lucida Sans Unicode" charset="0"/>
                <a:cs typeface="Lucida Sans Unicode" charset="0"/>
              </a:defRPr>
            </a:lvl9pPr>
          </a:lstStyle>
          <a:p>
            <a:pPr eaLnBrk="1" hangingPunct="1">
              <a:lnSpc>
                <a:spcPct val="100000"/>
              </a:lnSpc>
              <a:spcBef>
                <a:spcPts val="638"/>
              </a:spcBef>
              <a:spcAft>
                <a:spcPts val="1425"/>
              </a:spcAft>
              <a:buSzPct val="45000"/>
              <a:buFont typeface="Arial" charset="0"/>
              <a:buChar char="•"/>
            </a:pPr>
            <a:endParaRPr lang="cs-CZ" altLang="cs-CZ" sz="2400" i="1">
              <a:solidFill>
                <a:srgbClr val="000000"/>
              </a:solidFill>
              <a:latin typeface="Calibri" charset="0"/>
            </a:endParaRPr>
          </a:p>
          <a:p>
            <a:pPr eaLnBrk="1" hangingPunct="1">
              <a:lnSpc>
                <a:spcPct val="100000"/>
              </a:lnSpc>
              <a:spcBef>
                <a:spcPts val="638"/>
              </a:spcBef>
              <a:spcAft>
                <a:spcPts val="1425"/>
              </a:spcAft>
              <a:buSzPct val="45000"/>
            </a:pPr>
            <a:r>
              <a:rPr lang="cs-CZ" altLang="cs-CZ" sz="2400" i="1">
                <a:solidFill>
                  <a:srgbClr val="000000"/>
                </a:solidFill>
                <a:latin typeface="Calibri" charset="0"/>
              </a:rPr>
              <a:t>Je nutné vědět nejen, že dodavatel dodá požadovanou kvalitu, ale že ji bude schopen dlouhodobě dodržovat. </a:t>
            </a:r>
          </a:p>
          <a:p>
            <a:pPr eaLnBrk="1" hangingPunct="1">
              <a:lnSpc>
                <a:spcPct val="100000"/>
              </a:lnSpc>
              <a:spcBef>
                <a:spcPts val="638"/>
              </a:spcBef>
              <a:spcAft>
                <a:spcPts val="1425"/>
              </a:spcAft>
              <a:buClrTx/>
              <a:buFontTx/>
              <a:buNone/>
            </a:pPr>
            <a:r>
              <a:rPr lang="cs-CZ" altLang="cs-CZ" sz="3200" i="1">
                <a:solidFill>
                  <a:srgbClr val="000000"/>
                </a:solidFill>
                <a:latin typeface="Calibri" charset="0"/>
              </a:rPr>
              <a:t>Péče o kvalitu začíná na vstupu</a:t>
            </a:r>
            <a:r>
              <a:rPr lang="cs-CZ" altLang="cs-CZ" sz="3200">
                <a:solidFill>
                  <a:srgbClr val="000000"/>
                </a:solidFill>
                <a:latin typeface="Calibri" charset="0"/>
              </a:rPr>
              <a:t> (státní zájem na ochranu spotřebitele je upraven zákonem). </a:t>
            </a:r>
            <a:r>
              <a:rPr lang="cs-CZ" altLang="cs-CZ" sz="2400">
                <a:solidFill>
                  <a:srgbClr val="000000"/>
                </a:solidFill>
                <a:latin typeface="Calibri" charset="0"/>
              </a:rPr>
              <a:t>Aby byli výrobci konkurenceschopní, musí zvyšovat produktivitu práce, udržet úroveň rentability a snižovat ceny surovin.</a:t>
            </a:r>
            <a:r>
              <a:rPr lang="cs-CZ" altLang="cs-CZ" sz="3200">
                <a:solidFill>
                  <a:srgbClr val="000000"/>
                </a:solidFill>
                <a:latin typeface="Calibri" charset="0"/>
              </a:rPr>
              <a:t> Proto musí dodavatelé i odběratelé </a:t>
            </a:r>
            <a:r>
              <a:rPr lang="cs-CZ" altLang="cs-CZ" sz="3200" i="1">
                <a:solidFill>
                  <a:srgbClr val="000000"/>
                </a:solidFill>
                <a:latin typeface="Calibri" charset="0"/>
              </a:rPr>
              <a:t>spolupracovat</a:t>
            </a:r>
            <a:r>
              <a:rPr lang="cs-CZ" altLang="cs-CZ" sz="3200">
                <a:solidFill>
                  <a:srgbClr val="000000"/>
                </a:solidFill>
                <a:latin typeface="Calibri" charset="0"/>
              </a:rPr>
              <a:t> na vývoji nových výrobků.</a:t>
            </a:r>
          </a:p>
        </p:txBody>
      </p:sp>
    </p:spTree>
  </p:cSld>
  <p:clrMapOvr>
    <a:overrideClrMapping bg1="lt1" tx1="dk1" bg2="lt2" tx2="dk2" accent1="accent1" accent2="accent2" accent3="accent3" accent4="accent4" accent5="accent5" accent6="accent6" hlink="hlink" folHlink="folHlink"/>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46398" y="548680"/>
            <a:ext cx="8229600" cy="936104"/>
          </a:xfrm>
        </p:spPr>
        <p:txBody>
          <a:bodyPr>
            <a:normAutofit fontScale="90000"/>
          </a:bodyPr>
          <a:lstStyle/>
          <a:p>
            <a:r>
              <a:rPr lang="cs-CZ" b="1" dirty="0"/>
              <a:t>Hodnocení dodavatele XY-příklad negativních a pozitivních hodnocení</a:t>
            </a:r>
          </a:p>
        </p:txBody>
      </p:sp>
      <p:sp>
        <p:nvSpPr>
          <p:cNvPr id="3" name="Zástupný symbol pro obsah 2"/>
          <p:cNvSpPr>
            <a:spLocks noGrp="1"/>
          </p:cNvSpPr>
          <p:nvPr>
            <p:ph idx="1"/>
          </p:nvPr>
        </p:nvSpPr>
        <p:spPr/>
        <p:txBody>
          <a:bodyPr/>
          <a:lstStyle/>
          <a:p>
            <a:endParaRPr lang="cs-CZ"/>
          </a:p>
        </p:txBody>
      </p:sp>
      <p:sp>
        <p:nvSpPr>
          <p:cNvPr id="4" name="Zástupný symbol pro datum 3"/>
          <p:cNvSpPr>
            <a:spLocks noGrp="1"/>
          </p:cNvSpPr>
          <p:nvPr>
            <p:ph type="dt" sz="half" idx="10"/>
          </p:nvPr>
        </p:nvSpPr>
        <p:spPr/>
        <p:txBody>
          <a:bodyPr/>
          <a:lstStyle/>
          <a:p>
            <a:pPr>
              <a:defRPr/>
            </a:pPr>
            <a:r>
              <a:rPr lang="cs-CZ"/>
              <a:t>1.3.2013</a:t>
            </a:r>
          </a:p>
        </p:txBody>
      </p:sp>
      <p:pic>
        <p:nvPicPr>
          <p:cNvPr id="542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1714970"/>
            <a:ext cx="8380462" cy="47203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987415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p:txBody>
          <a:bodyPr/>
          <a:lstStyle/>
          <a:p>
            <a:endParaRPr lang="cs-CZ"/>
          </a:p>
        </p:txBody>
      </p:sp>
      <p:sp>
        <p:nvSpPr>
          <p:cNvPr id="4" name="Zástupný symbol pro datum 3"/>
          <p:cNvSpPr>
            <a:spLocks noGrp="1"/>
          </p:cNvSpPr>
          <p:nvPr>
            <p:ph type="dt" sz="half" idx="10"/>
          </p:nvPr>
        </p:nvSpPr>
        <p:spPr/>
        <p:txBody>
          <a:bodyPr/>
          <a:lstStyle/>
          <a:p>
            <a:pPr>
              <a:defRPr/>
            </a:pPr>
            <a:r>
              <a:rPr lang="cs-CZ"/>
              <a:t>1.3.2013</a:t>
            </a:r>
          </a:p>
        </p:txBody>
      </p:sp>
      <p:pic>
        <p:nvPicPr>
          <p:cNvPr id="552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1700808"/>
            <a:ext cx="7459020" cy="46805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Nadpis 4"/>
          <p:cNvSpPr>
            <a:spLocks noGrp="1"/>
          </p:cNvSpPr>
          <p:nvPr>
            <p:ph type="title"/>
          </p:nvPr>
        </p:nvSpPr>
        <p:spPr>
          <a:xfrm>
            <a:off x="467544" y="348454"/>
            <a:ext cx="8229600" cy="1143000"/>
          </a:xfrm>
        </p:spPr>
        <p:txBody>
          <a:bodyPr>
            <a:normAutofit fontScale="90000"/>
          </a:bodyPr>
          <a:lstStyle/>
          <a:p>
            <a:r>
              <a:rPr lang="cs-CZ" b="1" dirty="0"/>
              <a:t>Hodnocení dodavatele XY-příklad negativních a pozitivních hodnocení</a:t>
            </a:r>
            <a:endParaRPr lang="cs-CZ" dirty="0"/>
          </a:p>
        </p:txBody>
      </p:sp>
      <p:sp>
        <p:nvSpPr>
          <p:cNvPr id="7" name="Nadpis 1"/>
          <p:cNvSpPr txBox="1">
            <a:spLocks/>
          </p:cNvSpPr>
          <p:nvPr/>
        </p:nvSpPr>
        <p:spPr>
          <a:xfrm>
            <a:off x="546398" y="548680"/>
            <a:ext cx="8229600" cy="936104"/>
          </a:xfrm>
          <a:prstGeom prst="rect">
            <a:avLst/>
          </a:prstGeom>
        </p:spPr>
        <p:txBody>
          <a:bodyPr vert="horz" lIns="91440" tIns="45720" rIns="91440" bIns="45720" rtlCol="0" anchor="ctr">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fontAlgn="auto">
              <a:lnSpc>
                <a:spcPct val="100000"/>
              </a:lnSpc>
              <a:spcAft>
                <a:spcPts val="0"/>
              </a:spcAft>
              <a:buClrTx/>
              <a:buSzTx/>
              <a:buFontTx/>
            </a:pPr>
            <a:endParaRPr lang="cs-CZ" b="1" dirty="0"/>
          </a:p>
        </p:txBody>
      </p:sp>
    </p:spTree>
    <p:extLst>
      <p:ext uri="{BB962C8B-B14F-4D97-AF65-F5344CB8AC3E}">
        <p14:creationId xmlns:p14="http://schemas.microsoft.com/office/powerpoint/2010/main" val="17546785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404664"/>
            <a:ext cx="8229600" cy="1143000"/>
          </a:xfrm>
        </p:spPr>
        <p:txBody>
          <a:bodyPr>
            <a:normAutofit fontScale="90000"/>
          </a:bodyPr>
          <a:lstStyle/>
          <a:p>
            <a:r>
              <a:rPr lang="cs-CZ" b="1" dirty="0"/>
              <a:t>Vhodné využití informací o výkonu dodavatele</a:t>
            </a:r>
            <a:endParaRPr lang="cs-CZ" dirty="0"/>
          </a:p>
        </p:txBody>
      </p:sp>
      <p:sp>
        <p:nvSpPr>
          <p:cNvPr id="3" name="Zástupný symbol pro obsah 2"/>
          <p:cNvSpPr>
            <a:spLocks noGrp="1"/>
          </p:cNvSpPr>
          <p:nvPr>
            <p:ph idx="1"/>
          </p:nvPr>
        </p:nvSpPr>
        <p:spPr/>
        <p:txBody>
          <a:bodyPr/>
          <a:lstStyle/>
          <a:p>
            <a:r>
              <a:rPr lang="cs-CZ" dirty="0"/>
              <a:t>Ocenění  dobrého výkonu,</a:t>
            </a:r>
          </a:p>
          <a:p>
            <a:r>
              <a:rPr lang="cs-CZ" dirty="0"/>
              <a:t>Náprava špatného výkonu</a:t>
            </a:r>
          </a:p>
        </p:txBody>
      </p:sp>
      <p:sp>
        <p:nvSpPr>
          <p:cNvPr id="4" name="Zástupný symbol pro datum 3"/>
          <p:cNvSpPr>
            <a:spLocks noGrp="1"/>
          </p:cNvSpPr>
          <p:nvPr>
            <p:ph type="dt" sz="half" idx="10"/>
          </p:nvPr>
        </p:nvSpPr>
        <p:spPr/>
        <p:txBody>
          <a:bodyPr/>
          <a:lstStyle/>
          <a:p>
            <a:pPr>
              <a:defRPr/>
            </a:pPr>
            <a:r>
              <a:rPr lang="cs-CZ"/>
              <a:t>1.3.2013</a:t>
            </a:r>
          </a:p>
        </p:txBody>
      </p:sp>
    </p:spTree>
    <p:extLst>
      <p:ext uri="{BB962C8B-B14F-4D97-AF65-F5344CB8AC3E}">
        <p14:creationId xmlns:p14="http://schemas.microsoft.com/office/powerpoint/2010/main" val="17076056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7650" name="Rectangle 1"/>
          <p:cNvSpPr>
            <a:spLocks noGrp="1" noChangeArrowheads="1"/>
          </p:cNvSpPr>
          <p:nvPr>
            <p:ph type="title"/>
          </p:nvPr>
        </p:nvSpPr>
        <p:spPr/>
        <p:txBody>
          <a:bodyPr vert="horz" lIns="0" tIns="28080" rIns="0" bIns="0" rtlCol="0" anchor="ctr">
            <a:normAutofit/>
          </a:bodyPr>
          <a:lstStyle/>
          <a:p>
            <a:pPr>
              <a:lnSpc>
                <a:spcPts val="58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sz="3200" b="1" kern="0"/>
              <a:t>Moderní strategie nákupu</a:t>
            </a:r>
          </a:p>
        </p:txBody>
      </p:sp>
      <p:sp>
        <p:nvSpPr>
          <p:cNvPr id="30723" name="Text Box 2"/>
          <p:cNvSpPr txBox="1">
            <a:spLocks noChangeArrowheads="1"/>
          </p:cNvSpPr>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marL="342900" indent="-339725" eaLnBrk="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Arial" charset="0"/>
                <a:ea typeface="Lucida Sans Unicode" charset="0"/>
                <a:cs typeface="Lucida Sans Unicode" charset="0"/>
              </a:defRPr>
            </a:lvl1pPr>
            <a:lvl2pPr eaLnBrk="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Arial" charset="0"/>
                <a:ea typeface="Lucida Sans Unicode" charset="0"/>
                <a:cs typeface="Lucida Sans Unicode" charset="0"/>
              </a:defRPr>
            </a:lvl2pPr>
            <a:lvl3pPr eaLnBrk="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Arial" charset="0"/>
                <a:ea typeface="Lucida Sans Unicode" charset="0"/>
                <a:cs typeface="Lucida Sans Unicode" charset="0"/>
              </a:defRPr>
            </a:lvl3pPr>
            <a:lvl4pPr eaLnBrk="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Arial" charset="0"/>
                <a:ea typeface="Lucida Sans Unicode" charset="0"/>
                <a:cs typeface="Lucida Sans Unicode" charset="0"/>
              </a:defRPr>
            </a:lvl4pPr>
            <a:lvl5pPr eaLnBrk="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Arial" charset="0"/>
                <a:ea typeface="Lucida Sans Unicode" charset="0"/>
                <a:cs typeface="Lucida Sans Unicode"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Arial" charset="0"/>
                <a:ea typeface="Lucida Sans Unicode" charset="0"/>
                <a:cs typeface="Lucida Sans Unicode"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Arial" charset="0"/>
                <a:ea typeface="Lucida Sans Unicode" charset="0"/>
                <a:cs typeface="Lucida Sans Unicode"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Arial" charset="0"/>
                <a:ea typeface="Lucida Sans Unicode" charset="0"/>
                <a:cs typeface="Lucida Sans Unicode"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Arial" charset="0"/>
                <a:ea typeface="Lucida Sans Unicode" charset="0"/>
                <a:cs typeface="Lucida Sans Unicode" charset="0"/>
              </a:defRPr>
            </a:lvl9pPr>
          </a:lstStyle>
          <a:p>
            <a:pPr eaLnBrk="1" hangingPunct="1">
              <a:lnSpc>
                <a:spcPct val="100000"/>
              </a:lnSpc>
              <a:spcBef>
                <a:spcPts val="638"/>
              </a:spcBef>
              <a:spcAft>
                <a:spcPts val="1425"/>
              </a:spcAft>
              <a:buClrTx/>
              <a:buFontTx/>
              <a:buNone/>
            </a:pPr>
            <a:r>
              <a:rPr lang="cs-CZ" altLang="cs-CZ" sz="2400" b="1">
                <a:solidFill>
                  <a:srgbClr val="000000"/>
                </a:solidFill>
                <a:latin typeface="Calibri" charset="0"/>
              </a:rPr>
              <a:t>Moderní strategie nákupu:</a:t>
            </a:r>
          </a:p>
          <a:p>
            <a:pPr eaLnBrk="1" hangingPunct="1">
              <a:lnSpc>
                <a:spcPct val="100000"/>
              </a:lnSpc>
              <a:spcBef>
                <a:spcPts val="638"/>
              </a:spcBef>
              <a:spcAft>
                <a:spcPts val="1425"/>
              </a:spcAft>
              <a:buSzPct val="45000"/>
              <a:buFont typeface="Arial" charset="0"/>
              <a:buChar char="-"/>
            </a:pPr>
            <a:r>
              <a:rPr lang="cs-CZ" altLang="cs-CZ" sz="2400">
                <a:solidFill>
                  <a:srgbClr val="000000"/>
                </a:solidFill>
                <a:latin typeface="Calibri" charset="0"/>
              </a:rPr>
              <a:t>vyžadují zcela </a:t>
            </a:r>
            <a:r>
              <a:rPr lang="cs-CZ" altLang="cs-CZ" sz="2400" b="1">
                <a:solidFill>
                  <a:srgbClr val="000000"/>
                </a:solidFill>
                <a:latin typeface="Calibri" charset="0"/>
              </a:rPr>
              <a:t>pravidelné dodávky surovin a dílů</a:t>
            </a:r>
            <a:r>
              <a:rPr lang="cs-CZ" altLang="cs-CZ" sz="2400">
                <a:solidFill>
                  <a:srgbClr val="000000"/>
                </a:solidFill>
                <a:latin typeface="Calibri" charset="0"/>
              </a:rPr>
              <a:t>. </a:t>
            </a:r>
          </a:p>
          <a:p>
            <a:pPr eaLnBrk="1" hangingPunct="1">
              <a:lnSpc>
                <a:spcPct val="100000"/>
              </a:lnSpc>
              <a:spcBef>
                <a:spcPts val="638"/>
              </a:spcBef>
              <a:spcAft>
                <a:spcPts val="1425"/>
              </a:spcAft>
              <a:buSzPct val="45000"/>
              <a:buFont typeface="Arial" charset="0"/>
              <a:buChar char="-"/>
            </a:pPr>
            <a:r>
              <a:rPr lang="cs-CZ" altLang="cs-CZ" sz="2400">
                <a:solidFill>
                  <a:srgbClr val="000000"/>
                </a:solidFill>
                <a:latin typeface="Calibri" charset="0"/>
              </a:rPr>
              <a:t>Proto je třeba, aby dodavatelé měli k dispozici přesné informace o tom, kolik, v jaké kvalitě a kdy je potřeba dodat. </a:t>
            </a:r>
          </a:p>
          <a:p>
            <a:pPr eaLnBrk="1" hangingPunct="1">
              <a:lnSpc>
                <a:spcPct val="100000"/>
              </a:lnSpc>
              <a:spcBef>
                <a:spcPts val="638"/>
              </a:spcBef>
              <a:spcAft>
                <a:spcPts val="1425"/>
              </a:spcAft>
              <a:buSzPct val="45000"/>
              <a:buFont typeface="Arial" charset="0"/>
              <a:buChar char="-"/>
            </a:pPr>
            <a:r>
              <a:rPr lang="cs-CZ" altLang="cs-CZ" sz="2400">
                <a:solidFill>
                  <a:srgbClr val="000000"/>
                </a:solidFill>
                <a:latin typeface="Calibri" charset="0"/>
              </a:rPr>
              <a:t>Proto musí zásobování podrobně plánovat své potřeby a musí být úzká spolupráce mezi dodavateli a odběrateli. Spolupráce je nutná také proto, aby oba partneři rychle reagovali na případné změny v poptávce po finálních výrobcích.</a:t>
            </a:r>
          </a:p>
          <a:p>
            <a:pPr eaLnBrk="1" hangingPunct="1">
              <a:lnSpc>
                <a:spcPct val="100000"/>
              </a:lnSpc>
              <a:spcBef>
                <a:spcPts val="638"/>
              </a:spcBef>
              <a:spcAft>
                <a:spcPts val="1425"/>
              </a:spcAft>
              <a:buClrTx/>
              <a:buFontTx/>
              <a:buNone/>
            </a:pPr>
            <a:endParaRPr lang="cs-CZ" altLang="cs-CZ" sz="2400">
              <a:solidFill>
                <a:srgbClr val="000000"/>
              </a:solidFill>
              <a:latin typeface="Calibri" charset="0"/>
            </a:endParaRPr>
          </a:p>
          <a:p>
            <a:pPr eaLnBrk="1" hangingPunct="1">
              <a:lnSpc>
                <a:spcPct val="100000"/>
              </a:lnSpc>
              <a:spcBef>
                <a:spcPts val="638"/>
              </a:spcBef>
              <a:spcAft>
                <a:spcPts val="1425"/>
              </a:spcAft>
              <a:buClrTx/>
              <a:buFontTx/>
              <a:buNone/>
            </a:pPr>
            <a:endParaRPr lang="cs-CZ" altLang="cs-CZ" sz="2400">
              <a:solidFill>
                <a:srgbClr val="000000"/>
              </a:solidFill>
              <a:latin typeface="Calibri" charset="0"/>
            </a:endParaRPr>
          </a:p>
        </p:txBody>
      </p:sp>
    </p:spTree>
  </p:cSld>
  <p:clrMapOvr>
    <a:overrideClrMapping bg1="lt1" tx1="dk1" bg2="lt2" tx2="dk2" accent1="accent1" accent2="accent2" accent3="accent3" accent4="accent4" accent5="accent5" accent6="accent6" hlink="hlink" folHlink="folHlink"/>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7.xml><?xml version="1.0" encoding="utf-8"?>
<a:themeOverride xmlns:a="http://schemas.openxmlformats.org/drawingml/2006/main">
  <a:clrScheme name="Пиксел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Пиксел">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35226</TotalTime>
  <Words>2701</Words>
  <Application>Microsoft Office PowerPoint</Application>
  <PresentationFormat>Předvádění na obrazovce (4:3)</PresentationFormat>
  <Paragraphs>449</Paragraphs>
  <Slides>38</Slides>
  <Notes>38</Notes>
  <HiddenSlides>0</HiddenSlides>
  <MMClips>0</MMClips>
  <ScaleCrop>false</ScaleCrop>
  <HeadingPairs>
    <vt:vector size="6" baseType="variant">
      <vt:variant>
        <vt:lpstr>Použitá písma</vt:lpstr>
      </vt:variant>
      <vt:variant>
        <vt:i4>5</vt:i4>
      </vt:variant>
      <vt:variant>
        <vt:lpstr>Motiv</vt:lpstr>
      </vt:variant>
      <vt:variant>
        <vt:i4>2</vt:i4>
      </vt:variant>
      <vt:variant>
        <vt:lpstr>Nadpisy snímků</vt:lpstr>
      </vt:variant>
      <vt:variant>
        <vt:i4>38</vt:i4>
      </vt:variant>
    </vt:vector>
  </HeadingPairs>
  <TitlesOfParts>
    <vt:vector size="45" baseType="lpstr">
      <vt:lpstr>Arial</vt:lpstr>
      <vt:lpstr>Calibri</vt:lpstr>
      <vt:lpstr>Cambria Math</vt:lpstr>
      <vt:lpstr>Times New Roman</vt:lpstr>
      <vt:lpstr>Wingdings</vt:lpstr>
      <vt:lpstr>Office Theme</vt:lpstr>
      <vt:lpstr>1_Office Theme</vt:lpstr>
      <vt:lpstr>Logistika zásobování, proces nákupu</vt:lpstr>
      <vt:lpstr>Počet dodavatelů</vt:lpstr>
      <vt:lpstr>Výběr dodavatele</vt:lpstr>
      <vt:lpstr>7. Uzavření hospodářské smlouvy a vystavení objednávky</vt:lpstr>
      <vt:lpstr>8. Trvalé sledování dodavatelů a jejich vyhodnocování. </vt:lpstr>
      <vt:lpstr>Hodnocení dodavatele XY-příklad negativních a pozitivních hodnocení</vt:lpstr>
      <vt:lpstr>Hodnocení dodavatele XY-příklad negativních a pozitivních hodnocení</vt:lpstr>
      <vt:lpstr>Vhodné využití informací o výkonu dodavatele</vt:lpstr>
      <vt:lpstr>Moderní strategie nákupu</vt:lpstr>
      <vt:lpstr>Řízení zásob</vt:lpstr>
      <vt:lpstr>Druhy zásob</vt:lpstr>
      <vt:lpstr>Obratová zásoba</vt:lpstr>
      <vt:lpstr>Pojistná zásoba</vt:lpstr>
      <vt:lpstr>Technická zásoba</vt:lpstr>
      <vt:lpstr>Sezonní zásoba</vt:lpstr>
      <vt:lpstr>Průběh zásob</vt:lpstr>
      <vt:lpstr>Prezentace aplikace PowerPoint</vt:lpstr>
      <vt:lpstr>Metody a směry v řízení zásob</vt:lpstr>
      <vt:lpstr>Základní pojmy:</vt:lpstr>
      <vt:lpstr>Základní pojmy:</vt:lpstr>
      <vt:lpstr>Normování zásob</vt:lpstr>
      <vt:lpstr>Závislá a nezávislá poptávka</vt:lpstr>
      <vt:lpstr>Hlavní systémy řízení zásob</vt:lpstr>
      <vt:lpstr>Systémy řízení zásob</vt:lpstr>
      <vt:lpstr>Objednací systémy</vt:lpstr>
      <vt:lpstr>Objednací systém B,Q</vt:lpstr>
      <vt:lpstr>Objednací systém B,S</vt:lpstr>
      <vt:lpstr>Objednací systém s, Q</vt:lpstr>
      <vt:lpstr>Objednací systém s,S</vt:lpstr>
      <vt:lpstr>ABC analýza</vt:lpstr>
      <vt:lpstr>Vytvoření Paretova diagramu </vt:lpstr>
      <vt:lpstr>ABC analýza</vt:lpstr>
      <vt:lpstr>Analýza ABC</vt:lpstr>
      <vt:lpstr>Skupina A</vt:lpstr>
      <vt:lpstr>Skupina B</vt:lpstr>
      <vt:lpstr>Skupina C</vt:lpstr>
      <vt:lpstr>XYZ analýza</vt:lpstr>
      <vt:lpstr>Klasifikace komponent ABC-XYZ analýza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Logistika zásobování</dc:title>
  <dc:creator>Chytilová Ekaterina</dc:creator>
  <cp:lastModifiedBy>Chytilová Ekaterina</cp:lastModifiedBy>
  <cp:revision>32</cp:revision>
  <cp:lastPrinted>2017-10-09T10:25:09Z</cp:lastPrinted>
  <dcterms:created xsi:type="dcterms:W3CDTF">1601-01-01T00:00:00Z</dcterms:created>
  <dcterms:modified xsi:type="dcterms:W3CDTF">2019-09-30T09:05:52Z</dcterms:modified>
</cp:coreProperties>
</file>