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85" r:id="rId14"/>
    <p:sldId id="270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B8D10A-3F86-447C-BA96-194D6F162AF6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B9604-D366-4E17-B00C-22284B20A3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324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55345-86F5-490F-B77D-35D61636E64E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CB606-530E-4B6E-B7E1-52DEC3C110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453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3CB606-530E-4B6E-B7E1-52DEC3C110C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441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12E11E8B-EE45-4BFF-8CC1-9BD2470D7626}" type="slidenum">
              <a:rPr lang="ru-RU" smtClean="0"/>
              <a:pPr defTabSz="912813"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450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833984EF-3AB2-43F7-A5EA-D67497A7344B}" type="slidenum">
              <a:rPr lang="ru-RU" smtClean="0"/>
              <a:pPr defTabSz="912813"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3CB606-530E-4B6E-B7E1-52DEC3C110C8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087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3CB606-530E-4B6E-B7E1-52DEC3C110C8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77433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4710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84799E76-AE27-4A54-A200-BFDCAFB3441C}" type="slidenum">
              <a:rPr lang="ru-RU" smtClean="0"/>
              <a:pPr defTabSz="912813"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0744E473-7A8C-45DF-8E41-D0BEB12C996D}" type="slidenum">
              <a:rPr lang="ru-RU" smtClean="0"/>
              <a:pPr defTabSz="912813"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A0A5A3AA-53F0-48DD-BBC8-60303F051893}" type="slidenum">
              <a:rPr lang="ru-RU" smtClean="0"/>
              <a:pPr defTabSz="912813"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5120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CBB7A099-01C8-44A4-A068-6C1F1B80EF31}" type="slidenum">
              <a:rPr lang="ru-RU" smtClean="0"/>
              <a:pPr defTabSz="912813"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5222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1EAFA7D1-5E9B-4EBC-9D04-B92FF4640719}" type="slidenum">
              <a:rPr lang="ru-RU" smtClean="0"/>
              <a:pPr defTabSz="912813"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5325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EFA02015-3F7B-4DC9-993D-79AFFE8A70E0}" type="slidenum">
              <a:rPr lang="ru-RU" smtClean="0"/>
              <a:pPr defTabSz="912813"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E8A97EEF-45A9-4823-8305-14827C4E86A4}" type="slidenum">
              <a:rPr lang="ru-RU" smtClean="0"/>
              <a:pPr defTabSz="912813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5427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CF570CEE-8F20-4D99-9A0C-D9C8FF870C96}" type="slidenum">
              <a:rPr lang="ru-RU" smtClean="0"/>
              <a:pPr defTabSz="912813"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553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81DB3F99-ADC1-4B0D-86F4-D4BFA9EDEA60}" type="slidenum">
              <a:rPr lang="ru-RU" smtClean="0"/>
              <a:pPr defTabSz="912813"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563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CB4618A9-F0BF-4B54-92CB-CC5BAB02268A}" type="slidenum">
              <a:rPr lang="ru-RU" smtClean="0"/>
              <a:pPr defTabSz="912813"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5734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756970D9-3419-40F8-8BD8-A8172C251783}" type="slidenum">
              <a:rPr lang="ru-RU" smtClean="0"/>
              <a:pPr defTabSz="912813"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583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2BA14F4E-B881-43A2-9560-D23B7E6A53BD}" type="slidenum">
              <a:rPr lang="ru-RU" smtClean="0"/>
              <a:pPr defTabSz="912813"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593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4BAF0A42-9BD0-4405-8B54-F596DB58C954}" type="slidenum">
              <a:rPr lang="ru-RU" smtClean="0"/>
              <a:pPr defTabSz="912813"/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6042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224FA129-E96B-4295-8570-1A2898D080D0}" type="slidenum">
              <a:rPr lang="ru-RU" smtClean="0"/>
              <a:pPr defTabSz="912813"/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6144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5A137DE4-378F-4E19-ADC4-72490DD49A2A}" type="slidenum">
              <a:rPr lang="ru-RU" smtClean="0"/>
              <a:pPr defTabSz="912813"/>
              <a:t>27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0F608AA6-F7F5-4D92-9284-4EFA659F36C0}" type="slidenum">
              <a:rPr lang="ru-RU" smtClean="0"/>
              <a:pPr defTabSz="912813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87211C7A-C07D-435E-A48B-F02CA29C0174}" type="slidenum">
              <a:rPr lang="ru-RU" smtClean="0"/>
              <a:pPr defTabSz="912813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14EC04B1-208A-41B3-BF68-D867FAD6F13B}" type="slidenum">
              <a:rPr lang="ru-RU" smtClean="0"/>
              <a:pPr defTabSz="912813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EC445189-EFB9-4E93-B446-440D92C5C460}" type="slidenum">
              <a:rPr lang="ru-RU" smtClean="0"/>
              <a:pPr defTabSz="912813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8920F136-1278-46A1-A740-E8B992455039}" type="slidenum">
              <a:rPr lang="ru-RU" smtClean="0"/>
              <a:pPr defTabSz="912813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0D7AE7C7-8271-47D7-A6BA-F90112ED7253}" type="slidenum">
              <a:rPr lang="ru-RU" smtClean="0"/>
              <a:pPr defTabSz="912813"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53C78BDB-A7DB-40A1-B174-30F017A74CBD}" type="slidenum">
              <a:rPr lang="ru-RU" smtClean="0"/>
              <a:pPr defTabSz="912813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116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856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0225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395536" y="1844824"/>
            <a:ext cx="8615065" cy="432048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397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10.11.2021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176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947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1068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120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480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5640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367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997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920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Click to edit Master title style</a:t>
            </a:r>
            <a:endParaRPr lang="en-US" altLang="cs-CZ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Click to edit Master text styles</a:t>
            </a:r>
          </a:p>
          <a:p>
            <a:pPr lvl="1"/>
            <a:r>
              <a:rPr lang="cs-CZ" altLang="cs-CZ"/>
              <a:t>Second level</a:t>
            </a:r>
          </a:p>
          <a:p>
            <a:pPr lvl="2"/>
            <a:r>
              <a:rPr lang="cs-CZ" altLang="cs-CZ"/>
              <a:t>Third level</a:t>
            </a:r>
          </a:p>
          <a:p>
            <a:pPr lvl="3"/>
            <a:r>
              <a:rPr lang="cs-CZ" altLang="cs-CZ"/>
              <a:t>Fourth level</a:t>
            </a:r>
          </a:p>
          <a:p>
            <a:pPr lvl="4"/>
            <a:r>
              <a:rPr lang="cs-CZ" altLang="cs-CZ"/>
              <a:t>Fifth level</a:t>
            </a:r>
            <a:endParaRPr lang="en-US" alt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0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1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6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5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6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7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8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Logistický management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IV. Cvičení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5195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3) Počet objednávek</a:t>
            </a:r>
          </a:p>
        </p:txBody>
      </p:sp>
      <p:graphicFrame>
        <p:nvGraphicFramePr>
          <p:cNvPr id="819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403350" y="2074863"/>
          <a:ext cx="2422525" cy="184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Rovnice" r:id="rId4" imgW="583947" imgH="444307" progId="Equation.3">
                  <p:embed/>
                </p:oleObj>
              </mc:Choice>
              <mc:Fallback>
                <p:oleObj name="Rovnice" r:id="rId4" imgW="583947" imgH="444307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2074863"/>
                        <a:ext cx="2422525" cy="1843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8351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3) Počet objednávek</a:t>
            </a:r>
          </a:p>
        </p:txBody>
      </p:sp>
      <p:graphicFrame>
        <p:nvGraphicFramePr>
          <p:cNvPr id="9218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360488" y="1844675"/>
          <a:ext cx="3684587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Rovnice" r:id="rId4" imgW="1409088" imgH="444307" progId="Equation.3">
                  <p:embed/>
                </p:oleObj>
              </mc:Choice>
              <mc:Fallback>
                <p:oleObj name="Rovnice" r:id="rId4" imgW="1409088" imgH="444307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0488" y="1844675"/>
                        <a:ext cx="3684587" cy="1162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6554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4) Rychlost obratu a doba obratu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488"/>
              </a:spcBef>
            </a:pPr>
            <a:r>
              <a:rPr lang="cs-CZ" b="1" dirty="0">
                <a:latin typeface="Century Gothic" charset="0"/>
              </a:rPr>
              <a:t>Doba obratu</a:t>
            </a:r>
            <a:r>
              <a:rPr lang="en-US" b="1" dirty="0">
                <a:latin typeface="Century Gothic" charset="0"/>
              </a:rPr>
              <a:t>:</a:t>
            </a:r>
            <a:r>
              <a:rPr lang="cs-CZ" b="1" dirty="0">
                <a:latin typeface="Century Gothic" charset="0"/>
              </a:rPr>
              <a:t> </a:t>
            </a:r>
          </a:p>
          <a:p>
            <a:pPr marL="0" indent="0">
              <a:spcBef>
                <a:spcPts val="488"/>
              </a:spcBef>
              <a:buNone/>
            </a:pPr>
            <a:r>
              <a:rPr lang="cs-CZ" u="sng" dirty="0">
                <a:latin typeface="Century Gothic" charset="0"/>
              </a:rPr>
              <a:t>Průměrný stav zásob   </a:t>
            </a:r>
            <a:r>
              <a:rPr lang="cs-CZ" dirty="0">
                <a:latin typeface="Century Gothic" charset="0"/>
              </a:rPr>
              <a:t>x 360</a:t>
            </a:r>
          </a:p>
          <a:p>
            <a:pPr marL="0" indent="0">
              <a:spcBef>
                <a:spcPts val="488"/>
              </a:spcBef>
              <a:buNone/>
            </a:pPr>
            <a:r>
              <a:rPr lang="cs-CZ" dirty="0">
                <a:latin typeface="Century Gothic" charset="0"/>
              </a:rPr>
              <a:t>Spotřeba materiálů</a:t>
            </a:r>
          </a:p>
          <a:p>
            <a:pPr marL="0" indent="0">
              <a:spcBef>
                <a:spcPts val="488"/>
              </a:spcBef>
              <a:buNone/>
            </a:pPr>
            <a:r>
              <a:rPr lang="cs-CZ" sz="1800" b="1" dirty="0">
                <a:latin typeface="Century Gothic" charset="0"/>
              </a:rPr>
              <a:t>Pro čtvrtletí se nahradí 360 dnů v roce 90 dny ve čtvrtletí</a:t>
            </a:r>
          </a:p>
          <a:p>
            <a:pPr marL="0" indent="0">
              <a:spcBef>
                <a:spcPts val="488"/>
              </a:spcBef>
              <a:buNone/>
            </a:pPr>
            <a:endParaRPr lang="cs-CZ" sz="1800" b="1" dirty="0">
              <a:latin typeface="Century Gothic" charset="0"/>
            </a:endParaRPr>
          </a:p>
          <a:p>
            <a:pPr>
              <a:spcBef>
                <a:spcPts val="488"/>
              </a:spcBef>
            </a:pPr>
            <a:r>
              <a:rPr lang="cs-CZ" b="1" dirty="0">
                <a:latin typeface="Century Gothic" charset="0"/>
              </a:rPr>
              <a:t>Rychlost</a:t>
            </a:r>
            <a:r>
              <a:rPr lang="en-US" b="1" dirty="0">
                <a:latin typeface="Century Gothic" charset="0"/>
              </a:rPr>
              <a:t> </a:t>
            </a:r>
            <a:r>
              <a:rPr lang="cs-CZ" b="1" dirty="0">
                <a:latin typeface="Century Gothic" charset="0"/>
              </a:rPr>
              <a:t>obratu</a:t>
            </a:r>
            <a:r>
              <a:rPr lang="en-US" b="1" dirty="0">
                <a:latin typeface="Century Gothic" charset="0"/>
              </a:rPr>
              <a:t>:</a:t>
            </a:r>
            <a:endParaRPr lang="cs-CZ" b="1" dirty="0">
              <a:latin typeface="Century Gothic" charset="0"/>
            </a:endParaRPr>
          </a:p>
          <a:p>
            <a:pPr marL="0" indent="0">
              <a:spcBef>
                <a:spcPts val="488"/>
              </a:spcBef>
              <a:buNone/>
            </a:pPr>
            <a:r>
              <a:rPr lang="cs-CZ" u="sng" dirty="0">
                <a:latin typeface="Century Gothic" charset="0"/>
              </a:rPr>
              <a:t>Spotřeba materiálů</a:t>
            </a:r>
          </a:p>
          <a:p>
            <a:pPr marL="0" indent="0">
              <a:spcBef>
                <a:spcPts val="488"/>
              </a:spcBef>
              <a:buNone/>
            </a:pPr>
            <a:r>
              <a:rPr lang="cs-CZ" dirty="0">
                <a:latin typeface="Century Gothic" charset="0"/>
              </a:rPr>
              <a:t>Průměrný stav zásob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0835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4) </a:t>
            </a:r>
            <a:r>
              <a:rPr lang="cs-CZ" dirty="0"/>
              <a:t>Rychlost a doba obratu zásob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pr</m:t>
                      </m:r>
                      <m:r>
                        <a:rPr lang="cs-CZ" sz="2400" b="0" i="0" smtClean="0">
                          <a:latin typeface="Cambria Math"/>
                        </a:rPr>
                        <m:t>ů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m</m:t>
                      </m:r>
                      <m:r>
                        <a:rPr lang="cs-CZ" sz="2400" b="0" i="0" smtClean="0">
                          <a:latin typeface="Cambria Math"/>
                        </a:rPr>
                        <m:t>ě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rn</m:t>
                      </m:r>
                      <m:r>
                        <a:rPr lang="cs-CZ" sz="2400" b="0" i="0" smtClean="0">
                          <a:latin typeface="Cambria Math"/>
                        </a:rPr>
                        <m:t>á 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z</m:t>
                      </m:r>
                      <m:r>
                        <a:rPr lang="cs-CZ" sz="2400" b="0" i="0" smtClean="0">
                          <a:latin typeface="Cambria Math"/>
                        </a:rPr>
                        <m:t>á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soba</m:t>
                      </m:r>
                      <m:r>
                        <a:rPr lang="cs-CZ" sz="2400" i="1" smtClean="0">
                          <a:latin typeface="Cambria Math"/>
                        </a:rPr>
                        <m:t>=</m:t>
                      </m:r>
                      <m:r>
                        <a:rPr lang="cs-CZ" sz="2400" b="0" i="1" smtClean="0">
                          <a:latin typeface="Cambria Math"/>
                        </a:rPr>
                        <m:t>𝑝𝑜𝑗𝑖𝑠𝑡𝑛</m:t>
                      </m:r>
                      <m:r>
                        <a:rPr lang="cs-CZ" sz="2400" b="0" i="1" smtClean="0">
                          <a:latin typeface="Cambria Math"/>
                        </a:rPr>
                        <m:t>á </m:t>
                      </m:r>
                      <m:r>
                        <a:rPr lang="cs-CZ" sz="2400" b="0" i="1" smtClean="0">
                          <a:latin typeface="Cambria Math"/>
                        </a:rPr>
                        <m:t>𝑧</m:t>
                      </m:r>
                      <m:r>
                        <a:rPr lang="cs-CZ" sz="2400" b="0" i="1" smtClean="0">
                          <a:latin typeface="Cambria Math"/>
                        </a:rPr>
                        <m:t>á</m:t>
                      </m:r>
                      <m:r>
                        <a:rPr lang="cs-CZ" sz="2400" b="0" i="1" smtClean="0">
                          <a:latin typeface="Cambria Math"/>
                        </a:rPr>
                        <m:t>𝑠𝑜𝑏𝑎</m:t>
                      </m:r>
                      <m:r>
                        <a:rPr lang="cs-CZ" sz="2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𝑜𝑏𝑟𝑎𝑡𝑜𝑣</m:t>
                          </m:r>
                          <m:r>
                            <a:rPr lang="cs-CZ" sz="2400" b="0" i="1" smtClean="0">
                              <a:latin typeface="Cambria Math"/>
                            </a:rPr>
                            <m:t>á </m:t>
                          </m:r>
                          <m:r>
                            <a:rPr lang="cs-CZ" sz="24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cs-CZ" sz="2400" b="0" i="1" smtClean="0">
                              <a:latin typeface="Cambria Math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/>
                            </a:rPr>
                            <m:t>𝑠𝑜𝑏𝑎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  <a:p>
                <a:pPr marL="0" indent="0">
                  <a:buNone/>
                </a:pPr>
                <a:r>
                  <a:rPr lang="cs-CZ" sz="2400" dirty="0"/>
                  <a:t>Průměrná zásoba=89+390/2=284ks</a:t>
                </a:r>
              </a:p>
              <a:p>
                <a:pPr marL="0" indent="0">
                  <a:buNone/>
                </a:pPr>
                <a:r>
                  <a:rPr lang="cs-CZ" sz="2400" dirty="0"/>
                  <a:t>RO=2500/284= 9 obratů/rok</a:t>
                </a:r>
              </a:p>
              <a:p>
                <a:pPr marL="0" indent="0">
                  <a:buNone/>
                </a:pPr>
                <a:r>
                  <a:rPr lang="cs-CZ" sz="2400" dirty="0"/>
                  <a:t>DO=284/2500*360=41 dní/obrat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637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5</a:t>
            </a:r>
            <a:r>
              <a:rPr lang="cs-CZ" sz="2800" dirty="0"/>
              <a:t>) Jestliže náklady na držení zásob stoupnou o třetinu, jak to ovlivní objednací množství?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349500"/>
            <a:ext cx="8435975" cy="3776663"/>
          </a:xfrm>
        </p:spPr>
        <p:txBody>
          <a:bodyPr/>
          <a:lstStyle/>
          <a:p>
            <a:pPr eaLnBrk="1" hangingPunct="1"/>
            <a:endParaRPr lang="el-GR" sz="2800" dirty="0">
              <a:cs typeface="Arial" charset="0"/>
            </a:endParaRPr>
          </a:p>
        </p:txBody>
      </p:sp>
      <p:graphicFrame>
        <p:nvGraphicFramePr>
          <p:cNvPr id="11266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08672768"/>
              </p:ext>
            </p:extLst>
          </p:nvPr>
        </p:nvGraphicFramePr>
        <p:xfrm>
          <a:off x="1041400" y="3378200"/>
          <a:ext cx="51816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0" name="Equation" r:id="rId4" imgW="2450880" imgH="444240" progId="Equation.3">
                  <p:embed/>
                </p:oleObj>
              </mc:Choice>
              <mc:Fallback>
                <p:oleObj name="Equation" r:id="rId4" imgW="2450880" imgH="44424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1400" y="3378200"/>
                        <a:ext cx="5181600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7368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2. Dáno:</a:t>
            </a:r>
          </a:p>
        </p:txBody>
      </p:sp>
      <p:sp>
        <p:nvSpPr>
          <p:cNvPr id="27651" name="Rectangle 4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4437063"/>
            <a:ext cx="8229600" cy="2185987"/>
          </a:xfrm>
        </p:spPr>
        <p:txBody>
          <a:bodyPr/>
          <a:lstStyle/>
          <a:p>
            <a:pPr eaLnBrk="1" hangingPunct="1"/>
            <a:r>
              <a:rPr lang="cs-CZ" sz="2800" dirty="0"/>
              <a:t>Očekávaná poptávka 8000 kávovarů</a:t>
            </a:r>
          </a:p>
          <a:p>
            <a:pPr eaLnBrk="1" hangingPunct="1"/>
            <a:r>
              <a:rPr lang="cs-CZ" sz="2800" dirty="0"/>
              <a:t>Náklady na skladování 3,6 Kč/kus/rok</a:t>
            </a:r>
          </a:p>
        </p:txBody>
      </p:sp>
      <p:graphicFrame>
        <p:nvGraphicFramePr>
          <p:cNvPr id="22572" name="Group 4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80738218"/>
              </p:ext>
            </p:extLst>
          </p:nvPr>
        </p:nvGraphicFramePr>
        <p:xfrm>
          <a:off x="395288" y="1844675"/>
          <a:ext cx="8229600" cy="2407920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Dodavatel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Objednací náklady na zakázku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Cena za kus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200Kč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10Kč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100Kč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10,20Kč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06222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2.příklad:  Úkoly: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arenR"/>
            </a:pPr>
            <a:r>
              <a:rPr lang="cs-CZ" dirty="0"/>
              <a:t>Jaké musí být objednací množství u dodavatele, kterého zvolíte?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cs-CZ" dirty="0"/>
              <a:t>Jaké jsou celkové náklady na rok?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cs-CZ" dirty="0"/>
              <a:t>U kterého dodavatele má nákupní referent součástku objednat v případě, že všechny uvedené informaci hrají roli? Zdůvodněte rozhodnuti výpočtem</a:t>
            </a:r>
          </a:p>
        </p:txBody>
      </p:sp>
    </p:spTree>
    <p:extLst>
      <p:ext uri="{BB962C8B-B14F-4D97-AF65-F5344CB8AC3E}">
        <p14:creationId xmlns:p14="http://schemas.microsoft.com/office/powerpoint/2010/main" val="16787814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2) Optimální množství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395536" y="2278748"/>
                <a:ext cx="8280920" cy="17465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𝑄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𝑜𝑝𝑡𝐴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latin typeface="Cambria Math"/>
                                </a:rPr>
                                <m:t>2×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𝐷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/>
                                    </a:rPr>
                                    <m:t>𝑜𝑏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/>
                                    </a:rPr>
                                    <m:t>𝑠𝑘𝑙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  <m:r>
                        <a:rPr lang="cs-CZ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latin typeface="Cambria Math"/>
                                </a:rPr>
                                <m:t>2×200×8000</m:t>
                              </m:r>
                            </m:num>
                            <m:den>
                              <m:r>
                                <a:rPr lang="cs-CZ" i="1">
                                  <a:latin typeface="Cambria Math"/>
                                </a:rPr>
                                <m:t>3,6</m:t>
                              </m:r>
                            </m:den>
                          </m:f>
                        </m:e>
                      </m:rad>
                      <m:r>
                        <a:rPr lang="cs-CZ" i="1">
                          <a:latin typeface="Cambria Math"/>
                        </a:rPr>
                        <m:t>=942,81≈943</m:t>
                      </m:r>
                      <m:r>
                        <a:rPr lang="cs-CZ" i="1">
                          <a:latin typeface="Cambria Math"/>
                        </a:rPr>
                        <m:t>𝑘𝑠</m:t>
                      </m:r>
                      <m:r>
                        <a:rPr lang="cs-CZ" i="1">
                          <a:latin typeface="Cambria Math"/>
                        </a:rPr>
                        <m:t>/</m:t>
                      </m:r>
                      <m:r>
                        <a:rPr lang="cs-CZ" i="1">
                          <a:latin typeface="Cambria Math"/>
                        </a:rPr>
                        <m:t>𝑜𝑏𝑗</m:t>
                      </m:r>
                    </m:oMath>
                  </m:oMathPara>
                </a14:m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𝑄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𝑜𝑝𝑡𝐵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latin typeface="Cambria Math"/>
                                </a:rPr>
                                <m:t>2×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𝐷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/>
                                    </a:rPr>
                                    <m:t>𝑜𝑏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/>
                                    </a:rPr>
                                    <m:t>𝑠𝑘𝑙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  <m:r>
                        <a:rPr lang="cs-CZ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latin typeface="Cambria Math"/>
                                </a:rPr>
                                <m:t>2×100×8000</m:t>
                              </m:r>
                            </m:num>
                            <m:den>
                              <m:r>
                                <a:rPr lang="cs-CZ" i="1">
                                  <a:latin typeface="Cambria Math"/>
                                </a:rPr>
                                <m:t>3,6</m:t>
                              </m:r>
                            </m:den>
                          </m:f>
                        </m:e>
                      </m:rad>
                      <m:r>
                        <a:rPr lang="cs-CZ" i="1">
                          <a:latin typeface="Cambria Math"/>
                        </a:rPr>
                        <m:t>=666,67≈667</m:t>
                      </m:r>
                      <m:r>
                        <a:rPr lang="cs-CZ" i="1">
                          <a:latin typeface="Cambria Math"/>
                        </a:rPr>
                        <m:t>𝑘𝑠</m:t>
                      </m:r>
                      <m:r>
                        <a:rPr lang="cs-CZ" i="1">
                          <a:latin typeface="Cambria Math"/>
                        </a:rPr>
                        <m:t>/</m:t>
                      </m:r>
                      <m:r>
                        <a:rPr lang="cs-CZ" i="1">
                          <a:latin typeface="Cambria Math"/>
                        </a:rPr>
                        <m:t>𝑜𝑏𝑗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278748"/>
                <a:ext cx="8280920" cy="174650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23665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4000" dirty="0"/>
              <a:t>1)Celkové náklady na objednání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683568" y="2231236"/>
                <a:ext cx="7344816" cy="13584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𝑜𝑏𝑗𝑒𝑑𝑛𝑎𝑐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𝑐𝑒𝑙𝑘𝑒𝑚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𝑜𝑝𝑡</m:t>
                              </m:r>
                            </m:sub>
                          </m:sSub>
                        </m:den>
                      </m:f>
                      <m:r>
                        <a:rPr lang="cs-CZ" i="1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𝑜𝑏𝑗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8000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943</m:t>
                          </m:r>
                        </m:den>
                      </m:f>
                      <m:r>
                        <a:rPr lang="cs-CZ" i="1">
                          <a:latin typeface="Cambria Math" panose="02040503050406030204" pitchFamily="18" charset="0"/>
                        </a:rPr>
                        <m:t>×200=1697 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𝑜𝑏𝑗𝑒𝑑𝑛𝑎𝑐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𝑐𝑒𝑙𝑘𝑒𝑚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𝑜𝑝𝑡</m:t>
                              </m:r>
                            </m:sub>
                          </m:sSub>
                        </m:den>
                      </m:f>
                      <m:r>
                        <a:rPr lang="cs-CZ" i="1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𝑜𝑏𝑗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8000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667</m:t>
                          </m:r>
                        </m:den>
                      </m:f>
                      <m:r>
                        <a:rPr lang="cs-CZ" i="1">
                          <a:latin typeface="Cambria Math" panose="02040503050406030204" pitchFamily="18" charset="0"/>
                        </a:rPr>
                        <m:t>×100=1200 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2231236"/>
                <a:ext cx="7344816" cy="135844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90161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1)Náklady na skladování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683568" y="1844824"/>
                <a:ext cx="6552728" cy="12144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𝑠𝑘𝑙𝑎𝑑𝑜𝑣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𝑐𝑒𝑙𝑘𝑒𝑚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𝑜𝑝𝑡𝐵</m:t>
                              </m:r>
                            </m:sub>
                          </m:sSub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cs-CZ" i="1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𝑠𝑘𝑙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667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cs-CZ" i="1">
                          <a:latin typeface="Cambria Math" panose="02040503050406030204" pitchFamily="18" charset="0"/>
                        </a:rPr>
                        <m:t>×3,6=1200 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𝑠𝑘𝑙𝑎𝑑𝑜𝑣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𝑐𝑒𝑙𝑘𝑒𝑚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𝑜𝑝𝑡𝐴</m:t>
                              </m:r>
                            </m:sub>
                          </m:sSub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cs-CZ" i="1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𝑠𝑘𝑙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943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cs-CZ" i="1">
                          <a:latin typeface="Cambria Math" panose="02040503050406030204" pitchFamily="18" charset="0"/>
                        </a:rPr>
                        <m:t>×3,6=1697 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844824"/>
                <a:ext cx="6552728" cy="121443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80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1.příklad: Dáno: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800" dirty="0"/>
              <a:t>Očekávaná poptávka (D)=2500 ks/rok</a:t>
            </a:r>
          </a:p>
          <a:p>
            <a:pPr eaLnBrk="1" hangingPunct="1"/>
            <a:r>
              <a:rPr lang="cs-CZ" sz="2800" dirty="0">
                <a:cs typeface="Arial" charset="0"/>
              </a:rPr>
              <a:t>Dodací lhůta (L)= 3 týdny</a:t>
            </a:r>
          </a:p>
          <a:p>
            <a:pPr eaLnBrk="1" hangingPunct="1"/>
            <a:r>
              <a:rPr lang="cs-CZ" sz="2800" dirty="0">
                <a:cs typeface="Arial" charset="0"/>
              </a:rPr>
              <a:t>Cena (nákladová) za 1 radiátor (P)=35 EUR/ks</a:t>
            </a:r>
          </a:p>
          <a:p>
            <a:pPr eaLnBrk="1" hangingPunct="1"/>
            <a:r>
              <a:rPr lang="cs-CZ" sz="2800" dirty="0">
                <a:cs typeface="Arial" charset="0"/>
              </a:rPr>
              <a:t>Objednací náklady (</a:t>
            </a:r>
            <a:r>
              <a:rPr lang="cs-CZ" sz="2800" dirty="0" err="1">
                <a:cs typeface="Arial" charset="0"/>
              </a:rPr>
              <a:t>Nob</a:t>
            </a:r>
            <a:r>
              <a:rPr lang="cs-CZ" sz="2800" dirty="0">
                <a:cs typeface="Arial" charset="0"/>
              </a:rPr>
              <a:t>)= 160 EUR/objednávku</a:t>
            </a:r>
          </a:p>
          <a:p>
            <a:pPr eaLnBrk="1" hangingPunct="1"/>
            <a:r>
              <a:rPr lang="en-US" sz="2800" dirty="0">
                <a:cs typeface="Arial" charset="0"/>
              </a:rPr>
              <a:t>N</a:t>
            </a:r>
            <a:r>
              <a:rPr lang="cs-CZ" sz="2800" dirty="0" err="1">
                <a:cs typeface="Arial" charset="0"/>
              </a:rPr>
              <a:t>áklady</a:t>
            </a:r>
            <a:r>
              <a:rPr lang="cs-CZ" sz="2800" dirty="0">
                <a:cs typeface="Arial" charset="0"/>
              </a:rPr>
              <a:t> na skladování 5,25 EUR</a:t>
            </a:r>
            <a:r>
              <a:rPr lang="en-US" sz="2800" dirty="0">
                <a:cs typeface="Arial" charset="0"/>
              </a:rPr>
              <a:t>\</a:t>
            </a:r>
            <a:r>
              <a:rPr lang="en-US" sz="2800" dirty="0" err="1">
                <a:cs typeface="Arial" charset="0"/>
              </a:rPr>
              <a:t>ks</a:t>
            </a:r>
            <a:r>
              <a:rPr lang="en-US" sz="2800" dirty="0">
                <a:cs typeface="Arial" charset="0"/>
              </a:rPr>
              <a:t>\</a:t>
            </a:r>
            <a:r>
              <a:rPr lang="en-US" sz="2800" dirty="0" err="1">
                <a:cs typeface="Arial" charset="0"/>
              </a:rPr>
              <a:t>rok</a:t>
            </a:r>
            <a:endParaRPr lang="en-US" sz="2800" dirty="0">
              <a:cs typeface="Arial" charset="0"/>
            </a:endParaRPr>
          </a:p>
          <a:p>
            <a:pPr eaLnBrk="1" hangingPunct="1"/>
            <a:r>
              <a:rPr lang="cs-CZ" sz="2800" dirty="0">
                <a:cs typeface="Arial" charset="0"/>
              </a:rPr>
              <a:t>Pojistná zásoba (VV) 89 ks</a:t>
            </a:r>
          </a:p>
        </p:txBody>
      </p:sp>
    </p:spTree>
    <p:extLst>
      <p:ext uri="{BB962C8B-B14F-4D97-AF65-F5344CB8AC3E}">
        <p14:creationId xmlns:p14="http://schemas.microsoft.com/office/powerpoint/2010/main" val="8319727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/>
              <a:t>1)Materiálové náklady (celková hodnota nakoupeného zboží)</a:t>
            </a:r>
          </a:p>
        </p:txBody>
      </p:sp>
      <p:graphicFrame>
        <p:nvGraphicFramePr>
          <p:cNvPr id="1638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828675" y="2262188"/>
          <a:ext cx="7437438" cy="143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4" name="Rovnice" r:id="rId4" imgW="2374900" imgH="457200" progId="Equation.3">
                  <p:embed/>
                </p:oleObj>
              </mc:Choice>
              <mc:Fallback>
                <p:oleObj name="Rovnice" r:id="rId4" imgW="2374900" imgH="4572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675" y="2262188"/>
                        <a:ext cx="7437438" cy="1431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29870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3) Celkové náklady</a:t>
            </a:r>
          </a:p>
        </p:txBody>
      </p:sp>
      <p:sp>
        <p:nvSpPr>
          <p:cNvPr id="17414" name="Rectangle 8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cs-CZ" sz="2800"/>
          </a:p>
          <a:p>
            <a:pPr eaLnBrk="1" hangingPunct="1"/>
            <a:endParaRPr lang="cs-CZ" sz="2800"/>
          </a:p>
          <a:p>
            <a:pPr eaLnBrk="1" hangingPunct="1"/>
            <a:r>
              <a:rPr lang="cs-CZ" sz="2800"/>
              <a:t>A</a:t>
            </a:r>
          </a:p>
          <a:p>
            <a:pPr eaLnBrk="1" hangingPunct="1"/>
            <a:endParaRPr lang="cs-CZ" sz="2800"/>
          </a:p>
          <a:p>
            <a:pPr eaLnBrk="1" hangingPunct="1"/>
            <a:endParaRPr lang="cs-CZ" sz="2800"/>
          </a:p>
          <a:p>
            <a:pPr eaLnBrk="1" hangingPunct="1"/>
            <a:r>
              <a:rPr lang="cs-CZ" sz="2800"/>
              <a:t>B</a:t>
            </a:r>
          </a:p>
        </p:txBody>
      </p:sp>
      <p:graphicFrame>
        <p:nvGraphicFramePr>
          <p:cNvPr id="17412" name="Object 9"/>
          <p:cNvGraphicFramePr>
            <a:graphicFrameLocks noGrp="1" noChangeAspect="1"/>
          </p:cNvGraphicFramePr>
          <p:nvPr>
            <p:ph sz="half" idx="2"/>
          </p:nvPr>
        </p:nvGraphicFramePr>
        <p:xfrm>
          <a:off x="830263" y="4964113"/>
          <a:ext cx="6329362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8" name="Rovnice" r:id="rId4" imgW="2552700" imgH="228600" progId="Equation.3">
                  <p:embed/>
                </p:oleObj>
              </mc:Choice>
              <mc:Fallback>
                <p:oleObj name="Rovnice" r:id="rId4" imgW="2552700" imgH="2286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263" y="4964113"/>
                        <a:ext cx="6329362" cy="566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0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0" y="1557338"/>
          <a:ext cx="5256213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9" name="Rovnice" r:id="rId6" imgW="1346200" imgH="228600" progId="Equation.3">
                  <p:embed/>
                </p:oleObj>
              </mc:Choice>
              <mc:Fallback>
                <p:oleObj name="Rovnice" r:id="rId6" imgW="1346200" imgH="2286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557338"/>
                        <a:ext cx="5256213" cy="892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6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300288" y="3429000"/>
          <a:ext cx="6843712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0" name="Rovnice" r:id="rId8" imgW="2540000" imgH="228600" progId="Equation.3">
                  <p:embed/>
                </p:oleObj>
              </mc:Choice>
              <mc:Fallback>
                <p:oleObj name="Rovnice" r:id="rId8" imgW="2540000" imgH="2286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3429000"/>
                        <a:ext cx="6843712" cy="61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72528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3.příklad: Je zadáno: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Očekávaná poptávka 1680 ks/rok</a:t>
            </a:r>
          </a:p>
          <a:p>
            <a:pPr eaLnBrk="1" hangingPunct="1"/>
            <a:r>
              <a:rPr lang="cs-CZ" sz="2800" dirty="0">
                <a:cs typeface="Arial" charset="0"/>
              </a:rPr>
              <a:t>Cena (nákladová) za 1 přístroje 145 EUR/ks</a:t>
            </a:r>
          </a:p>
          <a:p>
            <a:pPr eaLnBrk="1" hangingPunct="1"/>
            <a:r>
              <a:rPr lang="cs-CZ" sz="2800" dirty="0">
                <a:cs typeface="Arial" charset="0"/>
              </a:rPr>
              <a:t>Objednací náklady 125 EUR/objednávku</a:t>
            </a:r>
          </a:p>
          <a:p>
            <a:pPr eaLnBrk="1" hangingPunct="1"/>
            <a:r>
              <a:rPr lang="cs-CZ" sz="2800" dirty="0">
                <a:cs typeface="Arial" charset="0"/>
              </a:rPr>
              <a:t>Koeficient nákladů na držení zásob 5 </a:t>
            </a:r>
            <a:r>
              <a:rPr lang="en-US" sz="2800" dirty="0">
                <a:cs typeface="Arial" charset="0"/>
              </a:rPr>
              <a:t>%</a:t>
            </a:r>
            <a:endParaRPr lang="cs-CZ" sz="2800" dirty="0">
              <a:cs typeface="Arial" charset="0"/>
            </a:endParaRPr>
          </a:p>
          <a:p>
            <a:pPr eaLnBrk="1" hangingPunct="1"/>
            <a:r>
              <a:rPr lang="cs-CZ" sz="2800" dirty="0">
                <a:cs typeface="Arial" charset="0"/>
              </a:rPr>
              <a:t>Požadavek rentability 35 </a:t>
            </a:r>
            <a:r>
              <a:rPr lang="en-US" sz="2800" dirty="0">
                <a:cs typeface="Arial" charset="0"/>
              </a:rPr>
              <a:t>%</a:t>
            </a:r>
          </a:p>
          <a:p>
            <a:pPr eaLnBrk="1" hangingPunct="1"/>
            <a:r>
              <a:rPr lang="cs-CZ" sz="2800" dirty="0">
                <a:cs typeface="Arial" charset="0"/>
              </a:rPr>
              <a:t>Pojistná zásoba= 100 ks</a:t>
            </a:r>
          </a:p>
          <a:p>
            <a:pPr eaLnBrk="1" hangingPunct="1"/>
            <a:r>
              <a:rPr lang="cs-CZ" sz="2800" dirty="0">
                <a:cs typeface="Arial" charset="0"/>
              </a:rPr>
              <a:t>1rok= 50 týdnů</a:t>
            </a:r>
            <a:endParaRPr lang="el-GR" sz="2800" dirty="0">
              <a:cs typeface="Arial" charset="0"/>
            </a:endParaRPr>
          </a:p>
          <a:p>
            <a:pPr eaLnBrk="1" hangingPunct="1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446430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3. Úkoly: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dirty="0"/>
              <a:t>1) Stanovte pro obchodní dům optimální objednací množství;</a:t>
            </a:r>
          </a:p>
          <a:p>
            <a:pPr eaLnBrk="1" hangingPunct="1">
              <a:buFontTx/>
              <a:buNone/>
            </a:pPr>
            <a:r>
              <a:rPr lang="cs-CZ" dirty="0"/>
              <a:t>2) Jak velká je roční hodnota nákupu?</a:t>
            </a:r>
          </a:p>
          <a:p>
            <a:pPr eaLnBrk="1" hangingPunct="1">
              <a:buFontTx/>
              <a:buNone/>
            </a:pPr>
            <a:r>
              <a:rPr lang="cs-CZ" dirty="0"/>
              <a:t>3) Stanovte frekvenci objednávání a objednací interval</a:t>
            </a:r>
          </a:p>
          <a:p>
            <a:pPr eaLnBrk="1" hangingPunct="1">
              <a:buFontTx/>
              <a:buNone/>
            </a:pPr>
            <a:r>
              <a:rPr lang="cs-CZ" dirty="0"/>
              <a:t>4) Jaká bude rychlost obratu zásoby a kolik zásoba představuje v měsících očekávaného prodeje?</a:t>
            </a:r>
          </a:p>
        </p:txBody>
      </p:sp>
    </p:spTree>
    <p:extLst>
      <p:ext uri="{BB962C8B-B14F-4D97-AF65-F5344CB8AC3E}">
        <p14:creationId xmlns:p14="http://schemas.microsoft.com/office/powerpoint/2010/main" val="11775675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/>
              <a:t>1) Optimální objednací množství</a:t>
            </a:r>
          </a:p>
        </p:txBody>
      </p:sp>
      <p:graphicFrame>
        <p:nvGraphicFramePr>
          <p:cNvPr id="1843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412750" y="2211388"/>
          <a:ext cx="8461375" cy="118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2" name="Rovnice" r:id="rId4" imgW="3454400" imgH="482600" progId="Equation.3">
                  <p:embed/>
                </p:oleObj>
              </mc:Choice>
              <mc:Fallback>
                <p:oleObj name="Rovnice" r:id="rId4" imgW="3454400" imgH="4826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0" y="2211388"/>
                        <a:ext cx="8461375" cy="1182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63992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/>
              <a:t>2) Roční hodnota nákupu (roční spotřeba)</a:t>
            </a:r>
          </a:p>
        </p:txBody>
      </p:sp>
      <p:graphicFrame>
        <p:nvGraphicFramePr>
          <p:cNvPr id="19458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250825" y="2509838"/>
          <a:ext cx="8532813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6" name="Rovnice" r:id="rId4" imgW="2667000" imgH="203200" progId="Equation.3">
                  <p:embed/>
                </p:oleObj>
              </mc:Choice>
              <mc:Fallback>
                <p:oleObj name="Rovnice" r:id="rId4" imgW="2667000" imgH="2032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509838"/>
                        <a:ext cx="8532813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2933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/>
              <a:t>3) Frekvencí objednávání a objednací interval</a:t>
            </a:r>
          </a:p>
        </p:txBody>
      </p:sp>
      <p:graphicFrame>
        <p:nvGraphicFramePr>
          <p:cNvPr id="20482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468313" y="1916113"/>
          <a:ext cx="7921625" cy="290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0" name="Rovnice" r:id="rId4" imgW="3048000" imgH="1117600" progId="Equation.3">
                  <p:embed/>
                </p:oleObj>
              </mc:Choice>
              <mc:Fallback>
                <p:oleObj name="Rovnice" r:id="rId4" imgW="3048000" imgH="11176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916113"/>
                        <a:ext cx="7921625" cy="290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78310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4) Rychlost obratu zásoby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4525963"/>
          </a:xfrm>
        </p:spPr>
        <p:txBody>
          <a:bodyPr/>
          <a:lstStyle/>
          <a:p>
            <a:pPr eaLnBrk="1" hangingPunct="1"/>
            <a:r>
              <a:rPr lang="cs-CZ" sz="2800"/>
              <a:t>Průměrná zásoba:</a:t>
            </a:r>
          </a:p>
          <a:p>
            <a:pPr eaLnBrk="1" hangingPunct="1">
              <a:buFontTx/>
              <a:buNone/>
            </a:pPr>
            <a:endParaRPr lang="cs-CZ" sz="2800"/>
          </a:p>
          <a:p>
            <a:pPr eaLnBrk="1" hangingPunct="1">
              <a:buFontTx/>
              <a:buNone/>
            </a:pPr>
            <a:endParaRPr lang="cs-CZ" sz="2800"/>
          </a:p>
          <a:p>
            <a:pPr eaLnBrk="1" hangingPunct="1"/>
            <a:endParaRPr lang="cs-CZ" sz="2800"/>
          </a:p>
          <a:p>
            <a:pPr eaLnBrk="1" hangingPunct="1"/>
            <a:r>
              <a:rPr lang="cs-CZ" sz="2800"/>
              <a:t>Rychlost obratu:</a:t>
            </a:r>
          </a:p>
        </p:txBody>
      </p:sp>
      <p:graphicFrame>
        <p:nvGraphicFramePr>
          <p:cNvPr id="2150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901700" y="2276475"/>
          <a:ext cx="7556500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4" name="Rovnice" r:id="rId4" imgW="2247900" imgH="241300" progId="Equation.3">
                  <p:embed/>
                </p:oleObj>
              </mc:Choice>
              <mc:Fallback>
                <p:oleObj name="Rovnice" r:id="rId4" imgW="2247900" imgH="2413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2276475"/>
                        <a:ext cx="7556500" cy="811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830263" y="4437063"/>
          <a:ext cx="7626350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5" name="Rovnice" r:id="rId6" imgW="2844800" imgH="228600" progId="Equation.3">
                  <p:embed/>
                </p:oleObj>
              </mc:Choice>
              <mc:Fallback>
                <p:oleObj name="Rovnice" r:id="rId6" imgW="2844800" imgH="2286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263" y="4437063"/>
                        <a:ext cx="7626350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7127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i="1"/>
              <a:t>Systém (B, Q)</a:t>
            </a:r>
            <a:br>
              <a:rPr lang="cs-CZ" sz="4000"/>
            </a:br>
            <a:endParaRPr lang="cs-CZ" sz="400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/>
              <a:t>- pracuje s objednací úrovní "B" (to vede k proměnným okamžikům objednávání)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/>
              <a:t>a s pevným objednacím množstvím "Q". Funguje takto: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/>
              <a:t>Objednávka k doplnění zásob ve výši "Q" se podává ihned po okamžiku, kdy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/>
              <a:t>ekonomická zásoba klesne na objednací úroveň "B" nebo pod ni. Stav zásoby se 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/>
              <a:t>úrovní "B" porovnává průběžně (to znamená při každém výdeji dané položky).</a:t>
            </a:r>
          </a:p>
        </p:txBody>
      </p:sp>
    </p:spTree>
    <p:extLst>
      <p:ext uri="{BB962C8B-B14F-4D97-AF65-F5344CB8AC3E}">
        <p14:creationId xmlns:p14="http://schemas.microsoft.com/office/powerpoint/2010/main" val="3896188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1. Úkoly: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/>
              <a:t>1</a:t>
            </a:r>
            <a:r>
              <a:rPr lang="cs-CZ" sz="2800" dirty="0"/>
              <a:t>)</a:t>
            </a:r>
            <a:r>
              <a:rPr lang="en-US" sz="2800" dirty="0"/>
              <a:t> </a:t>
            </a:r>
            <a:r>
              <a:rPr lang="cs-CZ" sz="2800" dirty="0"/>
              <a:t>Jaká je optimální velikost objednávky?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/>
              <a:t>2) Jaká je objednací úroveň?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/>
              <a:t>3) Kolikrát za rok musíme objednat?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/>
              <a:t>4) Jaká bude rychlost obratu zásob a roční doba obratu zásob?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/>
              <a:t>5) Jestliže náklady na držení zásob stoupnou o třetinu</a:t>
            </a:r>
            <a:r>
              <a:rPr lang="en-US" sz="2800" dirty="0"/>
              <a:t>, </a:t>
            </a:r>
            <a:r>
              <a:rPr lang="cs-CZ" sz="2800" dirty="0"/>
              <a:t>jak to ovlivní objednací množství?</a:t>
            </a:r>
          </a:p>
        </p:txBody>
      </p:sp>
    </p:spTree>
    <p:extLst>
      <p:ext uri="{BB962C8B-B14F-4D97-AF65-F5344CB8AC3E}">
        <p14:creationId xmlns:p14="http://schemas.microsoft.com/office/powerpoint/2010/main" val="2909173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4000"/>
              <a:t>1) Optimální velikost objednávky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Campův vzorec:</a:t>
            </a:r>
          </a:p>
          <a:p>
            <a:pPr eaLnBrk="1" hangingPunct="1">
              <a:buFontTx/>
              <a:buNone/>
            </a:pPr>
            <a:endParaRPr lang="cs-CZ"/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1130300" y="2419350"/>
          <a:ext cx="5359400" cy="241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Rovnice" r:id="rId4" imgW="1079280" imgH="482400" progId="Equation.3">
                  <p:embed/>
                </p:oleObj>
              </mc:Choice>
              <mc:Fallback>
                <p:oleObj name="Rovnice" r:id="rId4" imgW="10792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300" y="2419350"/>
                        <a:ext cx="5359400" cy="241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1247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Optimální velikost objednávky</a:t>
            </a:r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684213" y="1341438"/>
          <a:ext cx="3910012" cy="200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Rovnice" r:id="rId4" imgW="939392" imgH="482391" progId="Equation.3">
                  <p:embed/>
                </p:oleObj>
              </mc:Choice>
              <mc:Fallback>
                <p:oleObj name="Rovnice" r:id="rId4" imgW="939392" imgH="482391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341438"/>
                        <a:ext cx="3910012" cy="2008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3357563"/>
            <a:ext cx="8229600" cy="2768600"/>
          </a:xfrm>
        </p:spPr>
        <p:txBody>
          <a:bodyPr/>
          <a:lstStyle/>
          <a:p>
            <a:pPr eaLnBrk="1" hangingPunct="1"/>
            <a:r>
              <a:rPr lang="cs-CZ" i="1">
                <a:latin typeface="Times New Roman" pitchFamily="18" charset="0"/>
              </a:rPr>
              <a:t>N</a:t>
            </a:r>
            <a:r>
              <a:rPr lang="cs-CZ" i="1" baseline="-25000">
                <a:latin typeface="Times New Roman" pitchFamily="18" charset="0"/>
              </a:rPr>
              <a:t>o</a:t>
            </a:r>
            <a:r>
              <a:rPr lang="cs-CZ" i="1">
                <a:latin typeface="Times New Roman" pitchFamily="18" charset="0"/>
              </a:rPr>
              <a:t>- objednací náklady</a:t>
            </a:r>
          </a:p>
          <a:p>
            <a:pPr eaLnBrk="1" hangingPunct="1"/>
            <a:r>
              <a:rPr lang="cs-CZ" i="1">
                <a:latin typeface="Times New Roman" pitchFamily="18" charset="0"/>
              </a:rPr>
              <a:t>N</a:t>
            </a:r>
            <a:r>
              <a:rPr lang="cs-CZ" i="1" baseline="-25000">
                <a:latin typeface="Times New Roman" pitchFamily="18" charset="0"/>
              </a:rPr>
              <a:t>s</a:t>
            </a:r>
            <a:r>
              <a:rPr lang="cs-CZ" i="1">
                <a:latin typeface="Times New Roman" pitchFamily="18" charset="0"/>
              </a:rPr>
              <a:t>- náklady na skladování vyjadřují náklady na úrok, náklady na skladování, náklady rizika</a:t>
            </a:r>
          </a:p>
        </p:txBody>
      </p:sp>
    </p:spTree>
    <p:extLst>
      <p:ext uri="{BB962C8B-B14F-4D97-AF65-F5344CB8AC3E}">
        <p14:creationId xmlns:p14="http://schemas.microsoft.com/office/powerpoint/2010/main" val="1960197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4000"/>
              <a:t>1) Optimální velikost objednávky</a:t>
            </a:r>
          </a:p>
        </p:txBody>
      </p:sp>
      <p:graphicFrame>
        <p:nvGraphicFramePr>
          <p:cNvPr id="307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827088" y="2208213"/>
          <a:ext cx="6838950" cy="1382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Rovnice" r:id="rId4" imgW="2323800" imgH="469800" progId="Equation.3">
                  <p:embed/>
                </p:oleObj>
              </mc:Choice>
              <mc:Fallback>
                <p:oleObj name="Rovnice" r:id="rId4" imgW="2323800" imgH="4698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208213"/>
                        <a:ext cx="6838950" cy="1382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4010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2) Objednací úroveň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cs-CZ" sz="2800"/>
              <a:t>Průměrná spotřeba:</a:t>
            </a:r>
          </a:p>
          <a:p>
            <a:pPr eaLnBrk="1" hangingPunct="1">
              <a:buFontTx/>
              <a:buNone/>
            </a:pPr>
            <a:endParaRPr lang="cs-CZ" sz="2800"/>
          </a:p>
          <a:p>
            <a:pPr eaLnBrk="1" hangingPunct="1">
              <a:buFontTx/>
              <a:buNone/>
            </a:pPr>
            <a:endParaRPr lang="cs-CZ" sz="2800"/>
          </a:p>
          <a:p>
            <a:pPr eaLnBrk="1" hangingPunct="1">
              <a:buFontTx/>
              <a:buNone/>
            </a:pPr>
            <a:endParaRPr lang="cs-CZ" sz="2800"/>
          </a:p>
          <a:p>
            <a:pPr eaLnBrk="1" hangingPunct="1"/>
            <a:r>
              <a:rPr lang="cs-CZ" sz="2800"/>
              <a:t>Objednací úroveň:</a:t>
            </a:r>
          </a:p>
          <a:p>
            <a:pPr eaLnBrk="1" hangingPunct="1">
              <a:buFontTx/>
              <a:buNone/>
            </a:pPr>
            <a:endParaRPr lang="cs-CZ" sz="2800"/>
          </a:p>
          <a:p>
            <a:pPr eaLnBrk="1" hangingPunct="1"/>
            <a:endParaRPr lang="cs-CZ" sz="2800"/>
          </a:p>
        </p:txBody>
      </p:sp>
      <p:graphicFrame>
        <p:nvGraphicFramePr>
          <p:cNvPr id="614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555875" y="2349500"/>
          <a:ext cx="1439863" cy="131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Rovnice" r:id="rId4" imgW="431613" imgH="393529" progId="Equation.3">
                  <p:embed/>
                </p:oleObj>
              </mc:Choice>
              <mc:Fallback>
                <p:oleObj name="Rovnice" r:id="rId4" imgW="431613" imgH="393529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2349500"/>
                        <a:ext cx="1439863" cy="1312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333500" y="4724400"/>
          <a:ext cx="3278188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Rovnice" r:id="rId6" imgW="926698" imgH="177723" progId="Equation.3">
                  <p:embed/>
                </p:oleObj>
              </mc:Choice>
              <mc:Fallback>
                <p:oleObj name="Rovnice" r:id="rId6" imgW="926698" imgH="177723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0" y="4724400"/>
                        <a:ext cx="3278188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3443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2) Objednací úroveň</a:t>
            </a:r>
          </a:p>
        </p:txBody>
      </p:sp>
      <p:sp>
        <p:nvSpPr>
          <p:cNvPr id="7173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2588" cy="4525963"/>
          </a:xfrm>
        </p:spPr>
        <p:txBody>
          <a:bodyPr/>
          <a:lstStyle/>
          <a:p>
            <a:pPr eaLnBrk="1" hangingPunct="1"/>
            <a:r>
              <a:rPr lang="cs-CZ" sz="2800"/>
              <a:t>Průměrná spotřeba:</a:t>
            </a:r>
          </a:p>
          <a:p>
            <a:pPr eaLnBrk="1" hangingPunct="1"/>
            <a:endParaRPr lang="cs-CZ" sz="2800"/>
          </a:p>
          <a:p>
            <a:pPr eaLnBrk="1" hangingPunct="1"/>
            <a:endParaRPr lang="cs-CZ" sz="2800"/>
          </a:p>
          <a:p>
            <a:pPr eaLnBrk="1" hangingPunct="1"/>
            <a:endParaRPr lang="cs-CZ" sz="2800"/>
          </a:p>
          <a:p>
            <a:pPr eaLnBrk="1" hangingPunct="1"/>
            <a:r>
              <a:rPr lang="cs-CZ" sz="2800"/>
              <a:t>Objednací úroveň:</a:t>
            </a:r>
          </a:p>
          <a:p>
            <a:pPr eaLnBrk="1" hangingPunct="1"/>
            <a:endParaRPr lang="cs-CZ" sz="2800"/>
          </a:p>
          <a:p>
            <a:pPr eaLnBrk="1" hangingPunct="1"/>
            <a:endParaRPr lang="cs-CZ" sz="2800"/>
          </a:p>
        </p:txBody>
      </p:sp>
      <p:graphicFrame>
        <p:nvGraphicFramePr>
          <p:cNvPr id="7170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263650" y="2276475"/>
          <a:ext cx="5103813" cy="1138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name="Rovnice" r:id="rId4" imgW="1765300" imgH="393700" progId="Equation.3">
                  <p:embed/>
                </p:oleObj>
              </mc:Choice>
              <mc:Fallback>
                <p:oleObj name="Rovnice" r:id="rId4" imgW="1765300" imgH="3937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3650" y="2276475"/>
                        <a:ext cx="5103813" cy="1138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065213" y="4724400"/>
          <a:ext cx="6865937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3" name="Rovnice" r:id="rId6" imgW="2197100" imgH="177800" progId="Equation.3">
                  <p:embed/>
                </p:oleObj>
              </mc:Choice>
              <mc:Fallback>
                <p:oleObj name="Rovnice" r:id="rId6" imgW="2197100" imgH="1778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3" y="4724400"/>
                        <a:ext cx="6865937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3274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533</TotalTime>
  <Words>688</Words>
  <Application>Microsoft Office PowerPoint</Application>
  <PresentationFormat>Předvádění na obrazovce (4:3)</PresentationFormat>
  <Paragraphs>138</Paragraphs>
  <Slides>27</Slides>
  <Notes>27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27</vt:i4>
      </vt:variant>
    </vt:vector>
  </HeadingPairs>
  <TitlesOfParts>
    <vt:vector size="35" baseType="lpstr">
      <vt:lpstr>Arial</vt:lpstr>
      <vt:lpstr>Calibri</vt:lpstr>
      <vt:lpstr>Cambria Math</vt:lpstr>
      <vt:lpstr>Century Gothic</vt:lpstr>
      <vt:lpstr>Times New Roman</vt:lpstr>
      <vt:lpstr>Office Theme</vt:lpstr>
      <vt:lpstr>Rovnice</vt:lpstr>
      <vt:lpstr>Equation</vt:lpstr>
      <vt:lpstr>Logistický management</vt:lpstr>
      <vt:lpstr>1.příklad: Dáno:</vt:lpstr>
      <vt:lpstr>Systém (B, Q) </vt:lpstr>
      <vt:lpstr>1. Úkoly:</vt:lpstr>
      <vt:lpstr>1) Optimální velikost objednávky</vt:lpstr>
      <vt:lpstr>Optimální velikost objednávky</vt:lpstr>
      <vt:lpstr>1) Optimální velikost objednávky</vt:lpstr>
      <vt:lpstr>2) Objednací úroveň</vt:lpstr>
      <vt:lpstr>2) Objednací úroveň</vt:lpstr>
      <vt:lpstr>3) Počet objednávek</vt:lpstr>
      <vt:lpstr>3) Počet objednávek</vt:lpstr>
      <vt:lpstr>4) Rychlost obratu a doba obratu</vt:lpstr>
      <vt:lpstr>4) Rychlost a doba obratu zásob</vt:lpstr>
      <vt:lpstr>5) Jestliže náklady na držení zásob stoupnou o třetinu, jak to ovlivní objednací množství?</vt:lpstr>
      <vt:lpstr>2. Dáno:</vt:lpstr>
      <vt:lpstr>2.příklad:  Úkoly:</vt:lpstr>
      <vt:lpstr>2) Optimální množství</vt:lpstr>
      <vt:lpstr>1)Celkové náklady na objednání</vt:lpstr>
      <vt:lpstr>1)Náklady na skladování</vt:lpstr>
      <vt:lpstr>1)Materiálové náklady (celková hodnota nakoupeného zboží)</vt:lpstr>
      <vt:lpstr>3) Celkové náklady</vt:lpstr>
      <vt:lpstr>3.příklad: Je zadáno:</vt:lpstr>
      <vt:lpstr>3. Úkoly:</vt:lpstr>
      <vt:lpstr>1) Optimální objednací množství</vt:lpstr>
      <vt:lpstr>2) Roční hodnota nákupu (roční spotřeba)</vt:lpstr>
      <vt:lpstr>3) Frekvencí objednávání a objednací interval</vt:lpstr>
      <vt:lpstr>4) Rychlost obratu zásoby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Logistický management</dc:title>
  <dc:creator>Chytilová Ekaterina</dc:creator>
  <cp:lastModifiedBy>Chytilová Ekaterina</cp:lastModifiedBy>
  <cp:revision>24</cp:revision>
  <cp:lastPrinted>2019-10-30T12:03:00Z</cp:lastPrinted>
  <dcterms:created xsi:type="dcterms:W3CDTF">2016-02-03T08:33:07Z</dcterms:created>
  <dcterms:modified xsi:type="dcterms:W3CDTF">2021-11-10T11:37:30Z</dcterms:modified>
</cp:coreProperties>
</file>