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</p:sldMasterIdLst>
  <p:notesMasterIdLst>
    <p:notesMasterId r:id="rId30"/>
  </p:notesMasterIdLst>
  <p:sldIdLst>
    <p:sldId id="256" r:id="rId3"/>
    <p:sldId id="267" r:id="rId4"/>
    <p:sldId id="266" r:id="rId5"/>
    <p:sldId id="261" r:id="rId6"/>
    <p:sldId id="268" r:id="rId7"/>
    <p:sldId id="269" r:id="rId8"/>
    <p:sldId id="262" r:id="rId9"/>
    <p:sldId id="257" r:id="rId10"/>
    <p:sldId id="270" r:id="rId11"/>
    <p:sldId id="260" r:id="rId12"/>
    <p:sldId id="263" r:id="rId13"/>
    <p:sldId id="265" r:id="rId14"/>
    <p:sldId id="290" r:id="rId15"/>
    <p:sldId id="271" r:id="rId16"/>
    <p:sldId id="291" r:id="rId17"/>
    <p:sldId id="272" r:id="rId18"/>
    <p:sldId id="288" r:id="rId19"/>
    <p:sldId id="273" r:id="rId20"/>
    <p:sldId id="289" r:id="rId21"/>
    <p:sldId id="285" r:id="rId22"/>
    <p:sldId id="275" r:id="rId23"/>
    <p:sldId id="280" r:id="rId24"/>
    <p:sldId id="284" r:id="rId25"/>
    <p:sldId id="276" r:id="rId26"/>
    <p:sldId id="286" r:id="rId27"/>
    <p:sldId id="283" r:id="rId28"/>
    <p:sldId id="287" r:id="rId2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3" autoAdjust="0"/>
    <p:restoredTop sz="94660"/>
  </p:normalViewPr>
  <p:slideViewPr>
    <p:cSldViewPr>
      <p:cViewPr varScale="1">
        <p:scale>
          <a:sx n="123" d="100"/>
          <a:sy n="123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E53A1-D913-4733-A070-DE9EAB26611D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0E730-C2A9-4F44-9C4C-DBEAF7A184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089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50-8-7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0E730-C2A9-4F44-9C4C-DBEAF7A1841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76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116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947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068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120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80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40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6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99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2086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8568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0225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97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7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title style</a:t>
            </a:r>
            <a:endParaRPr lang="en-US" altLang="cs-C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text styles</a:t>
            </a:r>
          </a:p>
          <a:p>
            <a:pPr lvl="1"/>
            <a:r>
              <a:rPr lang="cs-CZ" altLang="cs-CZ"/>
              <a:t>Second level</a:t>
            </a:r>
          </a:p>
          <a:p>
            <a:pPr lvl="2"/>
            <a:r>
              <a:rPr lang="cs-CZ" altLang="cs-CZ"/>
              <a:t>Third level</a:t>
            </a:r>
          </a:p>
          <a:p>
            <a:pPr lvl="3"/>
            <a:r>
              <a:rPr lang="cs-CZ" altLang="cs-CZ"/>
              <a:t>Fourth level</a:t>
            </a:r>
          </a:p>
          <a:p>
            <a:pPr lvl="4"/>
            <a:r>
              <a:rPr lang="cs-CZ" altLang="cs-CZ"/>
              <a:t>Fifth level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847EE-CDB5-4D0E-970D-960151888536}" type="datetimeFigureOut">
              <a:rPr lang="cs-CZ" smtClean="0"/>
              <a:pPr/>
              <a:t>10.12.2021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430C1-A7D0-4F3A-9E49-2E3A9DA59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Logistický management</a:t>
            </a:r>
            <a:br>
              <a:rPr lang="cs-CZ" b="1" dirty="0"/>
            </a:b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VI. Cvičení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Bodování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Celkem 50 bodů (100%)</a:t>
            </a:r>
          </a:p>
          <a:p>
            <a:r>
              <a:rPr lang="cs-CZ" dirty="0"/>
              <a:t>Pro udělení zápočtu nabrat min 70%</a:t>
            </a:r>
          </a:p>
          <a:p>
            <a:r>
              <a:rPr lang="cs-CZ" dirty="0"/>
              <a:t>Zápočtová písemka (</a:t>
            </a:r>
            <a:r>
              <a:rPr lang="cs-CZ" dirty="0" err="1"/>
              <a:t>max</a:t>
            </a:r>
            <a:r>
              <a:rPr lang="cs-CZ" dirty="0"/>
              <a:t> </a:t>
            </a:r>
            <a:r>
              <a:rPr lang="en-US" dirty="0"/>
              <a:t>5</a:t>
            </a:r>
            <a:r>
              <a:rPr lang="cs-CZ" dirty="0"/>
              <a:t>0 bodů , min 35 bodů)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Algoritmy (</a:t>
            </a:r>
            <a:r>
              <a:rPr lang="cs-CZ" dirty="0" err="1"/>
              <a:t>Kruskalův</a:t>
            </a:r>
            <a:r>
              <a:rPr lang="cs-CZ" dirty="0"/>
              <a:t> algoritmus, </a:t>
            </a:r>
            <a:r>
              <a:rPr lang="cs-CZ" dirty="0" err="1"/>
              <a:t>Dijkstrův</a:t>
            </a:r>
            <a:r>
              <a:rPr lang="cs-CZ" dirty="0"/>
              <a:t> algoritmus)  (</a:t>
            </a:r>
            <a:r>
              <a:rPr lang="en-US" dirty="0"/>
              <a:t>7</a:t>
            </a:r>
            <a:r>
              <a:rPr lang="cs-CZ" dirty="0"/>
              <a:t> bodů)</a:t>
            </a:r>
          </a:p>
          <a:p>
            <a:r>
              <a:rPr lang="cs-CZ" dirty="0"/>
              <a:t>ABC analýza (8 bodů)</a:t>
            </a:r>
          </a:p>
          <a:p>
            <a:r>
              <a:rPr lang="cs-CZ" dirty="0"/>
              <a:t>Ekonomický dopad třídění zásob (8 bodů)</a:t>
            </a:r>
          </a:p>
          <a:p>
            <a:r>
              <a:rPr lang="cs-CZ" dirty="0"/>
              <a:t>Objednací systém B,Q (+RO, DO). (9 bodů)</a:t>
            </a:r>
          </a:p>
          <a:p>
            <a:r>
              <a:rPr lang="cs-CZ" dirty="0"/>
              <a:t>Bilanční rovnice zásob  (10 bodů)</a:t>
            </a:r>
          </a:p>
          <a:p>
            <a:r>
              <a:rPr lang="cs-CZ" dirty="0"/>
              <a:t>Metoda CRAFT +</a:t>
            </a:r>
            <a:r>
              <a:rPr lang="cs-CZ" dirty="0" err="1"/>
              <a:t>Sankeyův</a:t>
            </a:r>
            <a:r>
              <a:rPr lang="cs-CZ" dirty="0"/>
              <a:t> diagram(10 bodů)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Algoritmy (</a:t>
            </a:r>
            <a:r>
              <a:rPr lang="cs-CZ" b="1" dirty="0" err="1"/>
              <a:t>Kruskalův</a:t>
            </a:r>
            <a:r>
              <a:rPr lang="cs-CZ" b="1" dirty="0"/>
              <a:t> algoritmus) – cvičení I.</a:t>
            </a:r>
          </a:p>
        </p:txBody>
      </p:sp>
      <p:pic>
        <p:nvPicPr>
          <p:cNvPr id="15362" name="Picture 2" descr="Nalezn&amp;ecaron;te minimální kostru grafu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8520" y="1772816"/>
            <a:ext cx="9684994" cy="4736568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b="1" dirty="0"/>
              <a:t>Algoritmy (</a:t>
            </a:r>
            <a:r>
              <a:rPr lang="cs-CZ" b="1" dirty="0" err="1"/>
              <a:t>Kruskalův</a:t>
            </a:r>
            <a:r>
              <a:rPr lang="cs-CZ" b="1" dirty="0"/>
              <a:t> algoritmus) – cvičení I.-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Nalezn&amp;ecaron;te minimální kostru graf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348880"/>
            <a:ext cx="8124905" cy="3973587"/>
          </a:xfrm>
          <a:prstGeom prst="rect">
            <a:avLst/>
          </a:prstGeom>
          <a:noFill/>
        </p:spPr>
      </p:pic>
      <p:cxnSp>
        <p:nvCxnSpPr>
          <p:cNvPr id="6" name="Přímá spojnice 5"/>
          <p:cNvCxnSpPr/>
          <p:nvPr/>
        </p:nvCxnSpPr>
        <p:spPr>
          <a:xfrm>
            <a:off x="4355976" y="3140968"/>
            <a:ext cx="0" cy="93610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491880" y="3609020"/>
            <a:ext cx="0" cy="93610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3491880" y="4077072"/>
            <a:ext cx="864096" cy="46805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 flipV="1">
            <a:off x="3491880" y="4653136"/>
            <a:ext cx="864096" cy="50405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4355976" y="4653136"/>
            <a:ext cx="864096" cy="50405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220072" y="3609020"/>
            <a:ext cx="0" cy="93610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067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Algoritmy (</a:t>
            </a:r>
            <a:r>
              <a:rPr lang="cs-CZ" b="1" dirty="0" err="1"/>
              <a:t>Dijkstrův</a:t>
            </a:r>
            <a:r>
              <a:rPr lang="cs-CZ" b="1" dirty="0"/>
              <a:t> algoritmus)- cvičení I.</a:t>
            </a:r>
          </a:p>
        </p:txBody>
      </p:sp>
      <p:pic>
        <p:nvPicPr>
          <p:cNvPr id="921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66245"/>
            <a:ext cx="8684619" cy="436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cs-CZ" b="1" dirty="0"/>
              <a:t>Algoritmy (</a:t>
            </a:r>
            <a:r>
              <a:rPr lang="cs-CZ" b="1" dirty="0" err="1"/>
              <a:t>Dijkstrův</a:t>
            </a:r>
            <a:r>
              <a:rPr lang="cs-CZ" b="1" dirty="0"/>
              <a:t> algoritmus)- cvičení i.- ŘEŠENÍ</a:t>
            </a:r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4133" y="2636912"/>
            <a:ext cx="5112083" cy="256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Přímá spojnice 6"/>
          <p:cNvCxnSpPr/>
          <p:nvPr/>
        </p:nvCxnSpPr>
        <p:spPr>
          <a:xfrm flipH="1">
            <a:off x="2699792" y="3284984"/>
            <a:ext cx="648072" cy="50405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699792" y="4077072"/>
            <a:ext cx="432048" cy="3048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3563888" y="4653136"/>
            <a:ext cx="576064" cy="14401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3995936" y="4077072"/>
            <a:ext cx="360040" cy="4572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 flipV="1">
            <a:off x="4139952" y="3789040"/>
            <a:ext cx="1296144" cy="44043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867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ABC analýza- cvičení 2.</a:t>
            </a:r>
          </a:p>
        </p:txBody>
      </p:sp>
      <p:graphicFrame>
        <p:nvGraphicFramePr>
          <p:cNvPr id="4" name="Group 176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2" cy="3886200"/>
        </p:xfrm>
        <a:graphic>
          <a:graphicData uri="http://schemas.openxmlformats.org/drawingml/2006/table">
            <a:tbl>
              <a:tblPr/>
              <a:tblGrid>
                <a:gridCol w="124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číslo položky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odběr za rok,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cena za kus,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roční obrat, Kč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hodnota ročního obratu % z celku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11 500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2,30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6 700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9 900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20 000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celkový roční obrat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ABC ANALÝZA-ŘEŠENÍ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147928"/>
              </p:ext>
            </p:extLst>
          </p:nvPr>
        </p:nvGraphicFramePr>
        <p:xfrm>
          <a:off x="1115616" y="1916832"/>
          <a:ext cx="3898900" cy="2857500"/>
        </p:xfrm>
        <a:graphic>
          <a:graphicData uri="http://schemas.openxmlformats.org/drawingml/2006/table">
            <a:tbl>
              <a:tblPr/>
              <a:tblGrid>
                <a:gridCol w="609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5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6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číslo položky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odběr za rok, 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cena za kus,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roční obrat,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hodnota ročního obratu % z celku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18 000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13 000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24,23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11 500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6 700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2 500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22,5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9 900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10 000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19,2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29,82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20 000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</a:t>
                      </a:r>
                    </a:p>
                  </a:txBody>
                  <a:tcPr marL="9525" marR="857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celkový roční obrat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643 890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9179"/>
              </p:ext>
            </p:extLst>
          </p:nvPr>
        </p:nvGraphicFramePr>
        <p:xfrm>
          <a:off x="5940152" y="4797152"/>
          <a:ext cx="1800200" cy="1368152"/>
        </p:xfrm>
        <a:graphic>
          <a:graphicData uri="http://schemas.openxmlformats.org/drawingml/2006/table">
            <a:tbl>
              <a:tblPr/>
              <a:tblGrid>
                <a:gridCol w="9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92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SKUPINY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OBRAT V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A(3,9)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B(2,6,7)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92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C(1,4,5,8,10)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05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Ekonomický dopad třídění zásob- cvičení 3.</a:t>
            </a:r>
          </a:p>
        </p:txBody>
      </p:sp>
      <p:graphicFrame>
        <p:nvGraphicFramePr>
          <p:cNvPr id="4" name="Group 10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5313" cy="4619623"/>
        </p:xfrm>
        <a:graphic>
          <a:graphicData uri="http://schemas.openxmlformats.org/drawingml/2006/table">
            <a:tbl>
              <a:tblPr/>
              <a:tblGrid>
                <a:gridCol w="3027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1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Ukazatel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Celkem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druhů ve skupině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Roční spotřeba v Kč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15 000 000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5 000 000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3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Průměrný počet dodávek za rok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náklady na pořízení jedné dodávky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náklady na skladování a udržování zásob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Velikost pojistné zásoby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Obratová zásoba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Pojistná zásoba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Průměrná zásoba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Náklady na držení obratové zásoby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Náklady na držení pojistné zásoby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Objednací náklady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Náklady celkem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cs-CZ" b="1" dirty="0"/>
              <a:t>EKONOMICKÝ DOPAD TŘIDĚNÍ ZÁSOB-ŘEŠENÍ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558166"/>
              </p:ext>
            </p:extLst>
          </p:nvPr>
        </p:nvGraphicFramePr>
        <p:xfrm>
          <a:off x="827584" y="1700808"/>
          <a:ext cx="7488831" cy="4589698"/>
        </p:xfrm>
        <a:graphic>
          <a:graphicData uri="http://schemas.openxmlformats.org/drawingml/2006/table">
            <a:tbl>
              <a:tblPr/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645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Ukazatel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Celkem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51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Počet druhů ve skupině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100 750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48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Roční spotřeba v Kč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15 000 000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5 000 000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500 000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54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Průměrný počet dodávek za rok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369">
                <a:tc>
                  <a:txBody>
                    <a:bodyPr/>
                    <a:lstStyle/>
                    <a:p>
                      <a:pPr algn="just" rtl="0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náklady na pořízení jedné dodávky</a:t>
                      </a:r>
                    </a:p>
                  </a:txBody>
                  <a:tcPr marL="4201" marR="4201" marT="42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851">
                <a:tc>
                  <a:txBody>
                    <a:bodyPr/>
                    <a:lstStyle/>
                    <a:p>
                      <a:pPr algn="just" rtl="0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náklady na skladování a udržování zásob </a:t>
                      </a:r>
                    </a:p>
                  </a:txBody>
                  <a:tcPr marL="4201" marR="4201" marT="42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51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Velikost pojistné zásoby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Obratová zásoba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Pojistná zásoba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512500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Průměrná zásoba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1537500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8369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Náklady na držení obratové zásoby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34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Náklady na držení pojistné zásoby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102500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8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Objednací náklady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048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Náklady celkem</a:t>
                      </a:r>
                    </a:p>
                  </a:txBody>
                  <a:tcPr marL="4201" marR="4201" marT="42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135000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487500</a:t>
                      </a:r>
                    </a:p>
                  </a:txBody>
                  <a:tcPr marL="4201" marR="4201" marT="4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830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můžete mít u sebe?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Kalkulačka (MOBILNÍ TELEFON NE)</a:t>
            </a:r>
          </a:p>
          <a:p>
            <a:r>
              <a:rPr lang="cs-CZ" dirty="0"/>
              <a:t>Tužka, propiska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Zadání+ seznam povolených u písemky vzorců+ pokyny k odevzdání práce pošlu před zahájením testu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Objednací systém B,Q- I- cvičení 4.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591844"/>
              </p:ext>
            </p:extLst>
          </p:nvPr>
        </p:nvGraphicFramePr>
        <p:xfrm>
          <a:off x="1259632" y="4005064"/>
          <a:ext cx="4578985" cy="601029"/>
        </p:xfrm>
        <a:graphic>
          <a:graphicData uri="http://schemas.openxmlformats.org/drawingml/2006/table">
            <a:tbl>
              <a:tblPr/>
              <a:tblGrid>
                <a:gridCol w="1264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Dodavatel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Objednací náklady na zakázku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 za kus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10,20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27584" y="1765702"/>
            <a:ext cx="6126559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klad 2: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Podnik vyr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hodl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sledn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roce prodat 8.000 kusů produktu. Produkt obsahuje souč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stku, jej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ž výrobu je nutno zadat extern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 dodavateli. 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kupn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referent dostal dvě nab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dky s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sleduj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 informacemi: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Jsou-li souč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stky skladov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 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podniku, je nutno vynaložit je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tě nav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3.6 Kč za kus ročně.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Rozhodněte: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Jak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jsou celkov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klady za rok 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padě volby jednotlivých dodavatelů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jak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bude objednac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množstv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 jednotlivých dodavatelů?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kter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dodavatele m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kupn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referent souč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stku objednat 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př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padě, že 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echny uveden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informace hraj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roli? 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2910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Objednací systém B,Q- II, cvičení 4.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Očekávaná poptávka 2000 ks/rok</a:t>
            </a:r>
          </a:p>
          <a:p>
            <a:r>
              <a:rPr lang="cs-CZ" dirty="0">
                <a:cs typeface="Arial" charset="0"/>
              </a:rPr>
              <a:t>Náklady na skladování jsou 30 EUR/ks/rok</a:t>
            </a:r>
          </a:p>
          <a:p>
            <a:r>
              <a:rPr lang="cs-CZ" dirty="0">
                <a:cs typeface="Arial" charset="0"/>
              </a:rPr>
              <a:t>Objednací náklady 125 EUR/objednávku</a:t>
            </a:r>
          </a:p>
          <a:p>
            <a:r>
              <a:rPr lang="cs-CZ" dirty="0">
                <a:cs typeface="Arial" charset="0"/>
              </a:rPr>
              <a:t>Pojistná zásoba= 100 ks</a:t>
            </a:r>
          </a:p>
          <a:p>
            <a:r>
              <a:rPr lang="cs-CZ" dirty="0">
                <a:cs typeface="Arial" charset="0"/>
              </a:rPr>
              <a:t>Dodací lhůta=2 týdny</a:t>
            </a:r>
          </a:p>
          <a:p>
            <a:r>
              <a:rPr lang="cs-CZ" dirty="0">
                <a:cs typeface="Arial" charset="0"/>
              </a:rPr>
              <a:t>1rok= 50 týdnů</a:t>
            </a:r>
            <a:endParaRPr lang="el-GR" dirty="0">
              <a:cs typeface="Arial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Objednací systém B,Q. Plánování zásob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cs-CZ" dirty="0"/>
              <a:t>1) Stanovte pro obchodní dům optimální objednací množství Q.</a:t>
            </a:r>
          </a:p>
          <a:p>
            <a:pPr>
              <a:buNone/>
            </a:pPr>
            <a:r>
              <a:rPr lang="cs-CZ" dirty="0"/>
              <a:t>2) Vypočítejte objednací úroveň B,</a:t>
            </a:r>
          </a:p>
          <a:p>
            <a:pPr>
              <a:buNone/>
            </a:pPr>
            <a:r>
              <a:rPr lang="cs-CZ" dirty="0"/>
              <a:t>3) Vypočítejte rychlost obratu a dobu obratu zásob.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Objednací systém B,Q-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1) Q=129ks/</a:t>
            </a:r>
            <a:r>
              <a:rPr lang="cs-CZ" dirty="0" err="1"/>
              <a:t>obj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2) B=180ks</a:t>
            </a:r>
          </a:p>
          <a:p>
            <a:pPr>
              <a:buNone/>
            </a:pPr>
            <a:r>
              <a:rPr lang="cs-CZ" dirty="0"/>
              <a:t>3) RO=12 obrátek/rok, DO=30 dní/obrat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19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Bilanční rovnice zásob- cvičení 2,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Podle průzkumu trhu bude podnik "XXXY, s r.o." schopen prodat v příštím roce 400.000ks výrobku X. Výrobní kapacita mu nebrání tento objem zajistit, a proto plánuje výrobu ve výši očekávané poptávky. Podle normy se na jeden výrobek spotřebuje 25kg suroviny Z.  Skutečná zásoba k 1.7., tj. ke dni stanovení bilance, je 1.200 t. Předpokládaná spotřeba do konce roku je 5. I00t. Očekávaná hodnota dodávek materiálu je ve 3. a 4. čtvrtletí 4.800 t. Časová norma zásob v příštím roce bude 45 dní. Spotřeba materiálu je závislá na objemu výroby. </a:t>
            </a:r>
          </a:p>
          <a:p>
            <a:pPr>
              <a:buNone/>
            </a:pPr>
            <a:r>
              <a:rPr lang="cs-CZ" dirty="0"/>
              <a:t>Úkol:</a:t>
            </a:r>
          </a:p>
          <a:p>
            <a:pPr>
              <a:buNone/>
            </a:pPr>
            <a:r>
              <a:rPr lang="cs-CZ" dirty="0"/>
              <a:t>1.1. Vypočtete očekávanou spotřebu surovin (v tunách) </a:t>
            </a:r>
          </a:p>
          <a:p>
            <a:pPr>
              <a:buNone/>
            </a:pPr>
            <a:r>
              <a:rPr lang="cs-CZ" dirty="0"/>
              <a:t>1.2. Na základe bilanční rovnice zásob určete výši nákupu surovin.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Bilanční rovnice zásob-řešení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Spotřeba v příštím roce S</a:t>
            </a:r>
            <a:r>
              <a:rPr lang="cs-CZ" baseline="-25000" dirty="0"/>
              <a:t>1</a:t>
            </a:r>
            <a:r>
              <a:rPr lang="cs-CZ" dirty="0"/>
              <a:t>=10 000t</a:t>
            </a:r>
          </a:p>
          <a:p>
            <a:r>
              <a:rPr lang="cs-CZ" dirty="0"/>
              <a:t>Nákup pro příští rok N</a:t>
            </a:r>
            <a:r>
              <a:rPr lang="cs-CZ" baseline="-25000" dirty="0"/>
              <a:t>1</a:t>
            </a:r>
            <a:r>
              <a:rPr lang="cs-CZ" dirty="0"/>
              <a:t>=15975t</a:t>
            </a:r>
          </a:p>
          <a:p>
            <a:endParaRPr lang="cs-CZ" dirty="0"/>
          </a:p>
          <a:p>
            <a:r>
              <a:rPr lang="cs-CZ" dirty="0"/>
              <a:t>PZ+N=S+KZ</a:t>
            </a:r>
          </a:p>
          <a:p>
            <a:r>
              <a:rPr lang="cs-CZ" dirty="0"/>
              <a:t>N1=S1+KZ1-PZ1</a:t>
            </a:r>
          </a:p>
          <a:p>
            <a:r>
              <a:rPr lang="cs-CZ" dirty="0"/>
              <a:t>KZ1=ČNZ*S=45*10000/360=1250t</a:t>
            </a:r>
          </a:p>
          <a:p>
            <a:r>
              <a:rPr lang="cs-CZ"/>
              <a:t>N1=10000+1250-900=10350t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694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CRAFT a </a:t>
            </a:r>
            <a:r>
              <a:rPr lang="cs-CZ" b="1" dirty="0" err="1"/>
              <a:t>Sankeyův</a:t>
            </a:r>
            <a:r>
              <a:rPr lang="cs-CZ" b="1" dirty="0"/>
              <a:t> diagram- cvičení 5.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Tiskařský závod má 4 pracoviště, na kterých se vyrábějí 3 druhy propagačních materiálů. Výchozí uspořádání pracovišť s uvedenými vzdálenostmi v metrech jsou následující: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465" y="3933056"/>
            <a:ext cx="4651939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b="1" dirty="0"/>
              <a:t>Metoda CRAFT a </a:t>
            </a:r>
            <a:r>
              <a:rPr lang="cs-CZ" b="1" dirty="0" err="1"/>
              <a:t>Sankeyův</a:t>
            </a:r>
            <a:r>
              <a:rPr lang="cs-CZ" b="1" dirty="0"/>
              <a:t> diagram- cvičení 5.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623896"/>
              </p:ext>
            </p:extLst>
          </p:nvPr>
        </p:nvGraphicFramePr>
        <p:xfrm>
          <a:off x="899592" y="3645024"/>
          <a:ext cx="5849620" cy="725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Druh výrobku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Objem výroby (ks/rok)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Technol. sled pracovišť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1-2-3-4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1-3-4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1-4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1" y="1713438"/>
            <a:ext cx="5328592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Technologický postup výroby jednotlivých druhů propagačních materiálů a objem výroby v ks/rok představen v následující tabulce: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 uvedeným výrobním programem se počítá nejméně na dobu 3 let. Náklady na přemístění 1 pracoviště činí 15 000Kč. Náklady na přemístění 1 ks na vzdálenost 1 m stojí 2 Kč.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Úkol: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Sestrojte </a:t>
            </a:r>
            <a:r>
              <a:rPr kumimoji="0" lang="cs-CZ" altLang="cs-CZ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Sankeyův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diagram.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Vypočítejte celkové náklady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Nalezněte vhodnější rozmístění pracovišť z hlediska manipulačních nákladů a vypočítejte absolutní úsporu.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136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Důvody 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Nedostatek bodů</a:t>
            </a:r>
          </a:p>
          <a:p>
            <a:r>
              <a:rPr lang="cs-CZ" dirty="0"/>
              <a:t>Odevzdání na mail mimo stanovený časový limit</a:t>
            </a:r>
          </a:p>
          <a:p>
            <a:r>
              <a:rPr lang="cs-CZ" dirty="0"/>
              <a:t>Nečitelnost řešení</a:t>
            </a:r>
          </a:p>
          <a:p>
            <a:r>
              <a:rPr lang="cs-CZ" dirty="0"/>
              <a:t>Řešení jiné varianty než byla přidělena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Bodování příkladů v zápočtové písemce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 příklady (10+9+8</a:t>
            </a:r>
            <a:r>
              <a:rPr lang="en-US" dirty="0"/>
              <a:t>+</a:t>
            </a:r>
            <a:r>
              <a:rPr lang="cs-CZ" dirty="0"/>
              <a:t>7)</a:t>
            </a:r>
            <a:r>
              <a:rPr lang="en-US" dirty="0"/>
              <a:t>=max 3</a:t>
            </a:r>
            <a:r>
              <a:rPr lang="cs-CZ" dirty="0"/>
              <a:t>4</a:t>
            </a:r>
            <a:r>
              <a:rPr lang="en-US" dirty="0"/>
              <a:t> </a:t>
            </a:r>
            <a:r>
              <a:rPr lang="en-US" dirty="0" err="1"/>
              <a:t>bod</a:t>
            </a:r>
            <a:r>
              <a:rPr lang="cs-CZ" dirty="0"/>
              <a:t>ů</a:t>
            </a:r>
          </a:p>
          <a:p>
            <a:r>
              <a:rPr lang="cs-CZ" dirty="0"/>
              <a:t>4 otázky (4+4+4+4)=</a:t>
            </a:r>
            <a:r>
              <a:rPr lang="cs-CZ" dirty="0" err="1"/>
              <a:t>max</a:t>
            </a:r>
            <a:r>
              <a:rPr lang="cs-CZ" dirty="0"/>
              <a:t> 16 bodů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Důvody odečtení bodů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Nejsou jednotky měření (-1 bod/příklad)</a:t>
            </a:r>
          </a:p>
          <a:p>
            <a:r>
              <a:rPr lang="cs-CZ" dirty="0"/>
              <a:t>Nejsou výpočty, jenom vzorec a odpověď (-3 body/příklad)</a:t>
            </a:r>
          </a:p>
          <a:p>
            <a:r>
              <a:rPr lang="cs-CZ" dirty="0"/>
              <a:t>Příklad není dokončen (-1 až -10 bodů/příklad)</a:t>
            </a:r>
          </a:p>
          <a:p>
            <a:r>
              <a:rPr lang="cs-CZ" dirty="0"/>
              <a:t>Dvojité řešení bez vyznačení správného (-3 body/příklad)</a:t>
            </a:r>
          </a:p>
          <a:p>
            <a:r>
              <a:rPr lang="cs-CZ" dirty="0"/>
              <a:t>Chyby ve výpočtech (-1 až -3 body/příklad)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Povolené 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Campův</a:t>
            </a:r>
            <a:r>
              <a:rPr lang="cs-CZ" dirty="0"/>
              <a:t> vzorec (EOQ)-optimální objednací množství Q</a:t>
            </a:r>
          </a:p>
          <a:p>
            <a:r>
              <a:rPr lang="cs-CZ" dirty="0"/>
              <a:t>Normativ zásob (NZ, KZ)</a:t>
            </a:r>
          </a:p>
          <a:p>
            <a:r>
              <a:rPr lang="cs-CZ" dirty="0"/>
              <a:t>Objednací úroveň B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DOSTANETE SPOLEČNĚ SE ZADÁNÍM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Teoretické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Základní pojmy a terminologie logistického managementu </a:t>
            </a:r>
            <a:r>
              <a:rPr lang="cs-CZ" sz="2800" dirty="0"/>
              <a:t>(logistika, logistický management, logistický řetězec)</a:t>
            </a:r>
          </a:p>
          <a:p>
            <a:pPr lvl="0"/>
            <a:r>
              <a:rPr lang="cs-CZ" i="1" dirty="0"/>
              <a:t>Základní pojmy a terminologie řízení zásob </a:t>
            </a:r>
            <a:r>
              <a:rPr lang="cs-CZ" sz="2800" dirty="0"/>
              <a:t>(obratová zásoba, pojistná zásoba, technická)</a:t>
            </a:r>
          </a:p>
          <a:p>
            <a:r>
              <a:rPr lang="cs-CZ" dirty="0"/>
              <a:t> </a:t>
            </a:r>
            <a:r>
              <a:rPr lang="cs-CZ" i="1" dirty="0"/>
              <a:t>Definice jednotlivých ukazatelů v normování zásob </a:t>
            </a:r>
            <a:r>
              <a:rPr lang="cs-CZ" sz="2800" dirty="0"/>
              <a:t>(rychlost obratu, doba obratu)</a:t>
            </a:r>
          </a:p>
          <a:p>
            <a:pPr lvl="0"/>
            <a:r>
              <a:rPr lang="cs-CZ" i="1" dirty="0"/>
              <a:t>Výkonové ukazatele </a:t>
            </a:r>
            <a:r>
              <a:rPr lang="cs-CZ" sz="2800" dirty="0"/>
              <a:t>(spolehlivost dodávek, úplnost dodávek, dodací lhůta)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Terminy zápočtu- ONLINE-1. pokus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Předtermín</a:t>
            </a:r>
            <a:r>
              <a:rPr lang="cs-CZ" dirty="0"/>
              <a:t> 17.12., od 9:45, vyhodnocení do 23.12.</a:t>
            </a:r>
          </a:p>
          <a:p>
            <a:r>
              <a:rPr lang="cs-CZ" dirty="0"/>
              <a:t>05.01.22. od 9:45 do 11:15</a:t>
            </a:r>
          </a:p>
          <a:p>
            <a:r>
              <a:rPr lang="cs-CZ" dirty="0"/>
              <a:t>10.01.22.od 09:45 do 11:15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Zápočet</a:t>
            </a:r>
            <a:endParaRPr lang="cs-CZ" b="1" dirty="0">
              <a:highlight>
                <a:srgbClr val="FFFF00"/>
              </a:highligh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varianty testů, 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Každý termín budou jiné příklady, 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U každého příkladu bude informace o maximálním počtu bodů, které můžete získat</a:t>
            </a:r>
            <a:endParaRPr lang="cs-CZ" dirty="0">
              <a:highlight>
                <a:srgbClr val="FFFF00"/>
              </a:highlight>
            </a:endParaRP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924</TotalTime>
  <Words>1422</Words>
  <Application>Microsoft Office PowerPoint</Application>
  <PresentationFormat>Předvádění na obrazovce (4:3)</PresentationFormat>
  <Paragraphs>403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1_Office Theme</vt:lpstr>
      <vt:lpstr>Office Theme</vt:lpstr>
      <vt:lpstr>Logistický management </vt:lpstr>
      <vt:lpstr>Co můžete mít u sebe?</vt:lpstr>
      <vt:lpstr>Důvody opakování</vt:lpstr>
      <vt:lpstr>Bodování příkladů v zápočtové písemce</vt:lpstr>
      <vt:lpstr>Důvody odečtení bodů</vt:lpstr>
      <vt:lpstr>Povolené vzorce</vt:lpstr>
      <vt:lpstr>Teoretické otázky</vt:lpstr>
      <vt:lpstr>Terminy zápočtu- ONLINE-1. pokus</vt:lpstr>
      <vt:lpstr>Zápočet</vt:lpstr>
      <vt:lpstr>Bodování</vt:lpstr>
      <vt:lpstr>Příklady</vt:lpstr>
      <vt:lpstr>Algoritmy (Kruskalův algoritmus) – cvičení I.</vt:lpstr>
      <vt:lpstr>Algoritmy (Kruskalův algoritmus) – cvičení I.- ŘEŠENÍ</vt:lpstr>
      <vt:lpstr>Algoritmy (Dijkstrův algoritmus)- cvičení I.</vt:lpstr>
      <vt:lpstr>Algoritmy (Dijkstrův algoritmus)- cvičení i.- ŘEŠENÍ</vt:lpstr>
      <vt:lpstr>ABC analýza- cvičení 2.</vt:lpstr>
      <vt:lpstr>ABC ANALÝZA-ŘEŠENÍ</vt:lpstr>
      <vt:lpstr>Ekonomický dopad třídění zásob- cvičení 3.</vt:lpstr>
      <vt:lpstr>EKONOMICKÝ DOPAD TŘIDĚNÍ ZÁSOB-ŘEŠENÍ</vt:lpstr>
      <vt:lpstr>Objednací systém B,Q- I- cvičení 4.</vt:lpstr>
      <vt:lpstr>Objednací systém B,Q- II, cvičení 4.</vt:lpstr>
      <vt:lpstr>Objednací systém B,Q. Plánování zásob</vt:lpstr>
      <vt:lpstr>Objednací systém B,Q- řešení</vt:lpstr>
      <vt:lpstr>Bilanční rovnice zásob- cvičení 2, 3</vt:lpstr>
      <vt:lpstr>Bilanční rovnice zásob-řešení</vt:lpstr>
      <vt:lpstr>Metoda CRAFT a Sankeyův diagram- cvičení 5.</vt:lpstr>
      <vt:lpstr>Metoda CRAFT a Sankeyův diagram- cvičení 5.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Lukas</dc:creator>
  <cp:lastModifiedBy>Chytilová Ekaterina</cp:lastModifiedBy>
  <cp:revision>65</cp:revision>
  <cp:lastPrinted>2019-11-28T11:26:34Z</cp:lastPrinted>
  <dcterms:created xsi:type="dcterms:W3CDTF">2013-04-28T09:10:14Z</dcterms:created>
  <dcterms:modified xsi:type="dcterms:W3CDTF">2021-12-10T07:59:39Z</dcterms:modified>
</cp:coreProperties>
</file>