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7" r:id="rId3"/>
    <p:sldId id="28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0" r:id="rId16"/>
    <p:sldId id="271" r:id="rId17"/>
    <p:sldId id="272" r:id="rId18"/>
    <p:sldId id="275" r:id="rId19"/>
    <p:sldId id="273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9369" autoAdjust="0"/>
  </p:normalViewPr>
  <p:slideViewPr>
    <p:cSldViewPr>
      <p:cViewPr varScale="1">
        <p:scale>
          <a:sx n="53" d="100"/>
          <a:sy n="53" d="100"/>
        </p:scale>
        <p:origin x="-26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5AEEB-0A05-4BE4-9945-AB555E9D135C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C11B5-04D1-410E-B8AE-9CE5177A72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77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973DD-2BD7-404D-A2F1-65239019075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32233-E7FB-47F2-8913-98E8F600C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18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 výroby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tvořen: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pracovišti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výrobní a organizační buňka výrobního procesu,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výrobním úsekem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soustava pracovišť tvořící výrobní a organizační celek – vyrábí uzavřený soubor dílců,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výrobní jednotkou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sdružení několika výrobních úseků – výrobní proces určitého montážního celku.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Prostorové uspořádání pracovišť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Technologické uspořádání (skupinové).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Předmětné uspořádání.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Kombinované uspořádání.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Technologické uspořádání pracovišť se vyznačuje tím, že do výrobních úseků jsou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zařazována pracoviště se stejnou, nebo blízkou technologickou charakteristikou. Výsledkem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pak jsou výrobní úseky, které již svým názvem prozrazují druh technologie, která je v nich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realizována.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Předmětné uspořádání pracovišť se vyznačuje tím, že do výrobních úseků, jsou zařazována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všechna technologická pracoviště, nutná k výrobě určité konkrétní části výrobku (skupiny,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skupiny, montážního celku, atd.). Výsledkem pak jsou výrobní úseky (provozy), které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již svým názvem prozrazují předmět své výroby.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2233-E7FB-47F2-8913-98E8F600C95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7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Zásady uplatňované při řešení prostorového uspořádání jsou následující:</a:t>
            </a:r>
          </a:p>
          <a:p>
            <a:r>
              <a:rPr lang="cs-CZ" dirty="0" smtClean="0"/>
              <a:t>• vytvářet předpoklady pro bezporuchový a spolehlivý chod provozu a výroby,</a:t>
            </a:r>
          </a:p>
          <a:p>
            <a:r>
              <a:rPr lang="cs-CZ" dirty="0" smtClean="0"/>
              <a:t>• respektovat charakter výroby,</a:t>
            </a:r>
          </a:p>
          <a:p>
            <a:r>
              <a:rPr lang="cs-CZ" dirty="0" smtClean="0"/>
              <a:t>• vytvářet předpoklady pro vytváření pružných změn,</a:t>
            </a:r>
          </a:p>
          <a:p>
            <a:r>
              <a:rPr lang="cs-CZ" dirty="0" smtClean="0"/>
              <a:t>• minimalizovat náklady na instalaci, </a:t>
            </a:r>
            <a:r>
              <a:rPr lang="cs-CZ" dirty="0" err="1" smtClean="0"/>
              <a:t>deinstalaci</a:t>
            </a:r>
            <a:r>
              <a:rPr lang="cs-CZ" dirty="0" smtClean="0"/>
              <a:t> a demontáž,</a:t>
            </a:r>
          </a:p>
          <a:p>
            <a:r>
              <a:rPr lang="cs-CZ" dirty="0" smtClean="0"/>
              <a:t>• minimalizovat materiálové toky a dopravní výkony,</a:t>
            </a:r>
          </a:p>
          <a:p>
            <a:r>
              <a:rPr lang="cs-CZ" dirty="0" smtClean="0"/>
              <a:t>• optimalizovat vnitropodnikové dopravní sítě,</a:t>
            </a:r>
          </a:p>
          <a:p>
            <a:r>
              <a:rPr lang="cs-CZ" dirty="0" smtClean="0"/>
              <a:t>• optimalizovat rozmístění dílčích ploch v rámci základní plochy,</a:t>
            </a:r>
          </a:p>
          <a:p>
            <a:r>
              <a:rPr lang="cs-CZ" dirty="0" smtClean="0"/>
              <a:t>• vyvarovat se případným možným kolizím v toku materiálu mezi jednotlivými dílčími</a:t>
            </a:r>
          </a:p>
          <a:p>
            <a:r>
              <a:rPr lang="cs-CZ" dirty="0" smtClean="0"/>
              <a:t>plochami,</a:t>
            </a:r>
          </a:p>
          <a:p>
            <a:r>
              <a:rPr lang="cs-CZ" dirty="0" smtClean="0"/>
              <a:t>• provádět interní optimalizaci v rámci jednotlivých dílčích ploch.</a:t>
            </a:r>
          </a:p>
          <a:p>
            <a:r>
              <a:rPr lang="cs-CZ" dirty="0" smtClean="0"/>
              <a:t>Za optimální řešení se považuje takové, u kterého zpracovávaný výrobek prochází nejkratší</a:t>
            </a:r>
          </a:p>
          <a:p>
            <a:r>
              <a:rPr lang="cs-CZ" dirty="0" smtClean="0"/>
              <a:t>cestou, čímž řešíme </a:t>
            </a:r>
            <a:r>
              <a:rPr lang="cs-CZ" i="1" dirty="0" smtClean="0"/>
              <a:t>minimalizaci dopravních nákladů.</a:t>
            </a:r>
          </a:p>
          <a:p>
            <a:r>
              <a:rPr lang="cs-CZ" dirty="0" smtClean="0"/>
              <a:t>Hlavní roli při návrhu rozmístění objektů (strojů, skladů apod.) hraje zejména </a:t>
            </a:r>
            <a:r>
              <a:rPr lang="cs-CZ" i="1" dirty="0" smtClean="0"/>
              <a:t>velikost</a:t>
            </a:r>
          </a:p>
          <a:p>
            <a:r>
              <a:rPr lang="cs-CZ" i="1" dirty="0" smtClean="0"/>
              <a:t>materiálového toku v závislosti na délce trasy.</a:t>
            </a:r>
          </a:p>
          <a:p>
            <a:r>
              <a:rPr lang="cs-CZ" i="1" dirty="0" smtClean="0"/>
              <a:t>Vhodnost rozmístění objektů v závislosti na </a:t>
            </a:r>
            <a:r>
              <a:rPr lang="cs-CZ" dirty="0" smtClean="0"/>
              <a:t>výrobní návaznost, včetně eliminace možného</a:t>
            </a:r>
          </a:p>
          <a:p>
            <a:r>
              <a:rPr lang="cs-CZ" dirty="0" smtClean="0"/>
              <a:t>křížení materiálu, lze posoudit různými metodami a také individuálním přístupem.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2233-E7FB-47F2-8913-98E8F600C95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79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Sankeyův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diagram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metoda umožňující na základě půdorysného plánku objektu a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šachovnicové tabulky graficky znázornit tok materiálu mezi jednotlivými pracovišti. Pro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grafické znázornění je vhodné použít </a:t>
            </a:r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maticovou tabulku vstup – výstup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která udává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přepočtené množství přepravovaného materiálu mezi pracovišti ve zvolených jednotkách.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Takto zjištěné množství materiálu je v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Sankeyově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diagramu znázorněno šířkou plných šipek,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které současně označují směr toku materiálu. Pro větší názornost lze odlišit pohyb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jednotlivých druhů materiálu barevně.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Šachovnicovou tabulku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 s výhodou použít pro rozbor materiálových toků nebo pro návrh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předpokládaného rozmístění výrobních zařízení na základě přijaté zásady, aby pracoviště s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největším počtem kontaktů nebo s největším objemem dopravovaných materiálů, byla co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nejblíže u sebe.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Postup při sestavování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trojúhelníkové metody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takový, že se vyberou dvě pracoviště s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největším počtem kontaktů nebo s největším množstvím přepravovaného materiálu. Tato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pracoviště vytvoří základnu prvního trojúhelníku. Na vrchol trojúhelníku se přikreslí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pracoviště, které má s původními pracovišti největší počet kontaktů nebo největší množství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přepravovaného materiálu. Spojením vzniklého vrcholu s původními dvěma pracovišti tvořící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základnu, vznikne rovnostranný trojúhelník. Následně se vybere kterákoliv strana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vytvořeného trojúhelníka jako další základna a hledá se vrchol jako další pracoviště s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největším počtem kontaktů s těmito dvěma pracovišti. Spojením s vrcholem dostaneme další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trojúhelník. Tímto způsobem se pokračuje až do rozmístění všech pracovišť.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Použitím metody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CRAFT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 nalézt takové uspořádání pracovišť, které ve svém důsledku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minimalizuje náklady na manipulaci. Chceme tedy určit optimální vzájemnou polohu různých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prvků při uspořádání celku.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Matematicky lze problém optimalizace vzájemné polohy prvků při uspořádání celku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formulovat jako součin nákladů a počet jednotek, což lze vyjádřit:</a:t>
            </a:r>
          </a:p>
          <a:p>
            <a:r>
              <a:rPr lang="nl-NL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 ij 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nl-NL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ij 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nl-NL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ij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kde značí: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uij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náklady spojené s přesunem hmotnostních jednotek vztažených na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jednotku času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vij - počet hmotnostních jednotek pohybující se mezi objekty </a:t>
            </a:r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i, j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Princip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 těžiště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založen na výpočtech používaných v mechanice. Sled jednotlivých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pracovišť určíme pomocí momentů.</a:t>
            </a:r>
          </a:p>
          <a:p>
            <a:r>
              <a:rPr lang="cs-CZ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Moment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dán součinem velikosti materiálového toku směřujícího na dané pracoviště a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vzdáleností od daného pracoviště. Velikost materiálového toku je dána součinem hmotnosti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přepravovaných produktů a vzdáleností.</a:t>
            </a:r>
          </a:p>
          <a:p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/</a:t>
            </a:r>
            <a:r>
              <a:rPr lang="el-G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</a:t>
            </a:r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Ml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 </a:t>
            </a:r>
            <a:r>
              <a:rPr lang="el-G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</a:t>
            </a:r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Mp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kde značí: Ml – moment levotočivý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Mp – moment pravotočivý</a:t>
            </a:r>
          </a:p>
          <a:p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Mi(p)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 1a1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 </a:t>
            </a:r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Q2 a2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 ....... + </a:t>
            </a:r>
            <a:r>
              <a:rPr lang="cs-CZ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Qn</a:t>
            </a:r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</a:t>
            </a:r>
            <a:endParaRPr lang="cs-CZ" sz="1200" b="0" i="1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kde značí: Q1, Q2 …..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Qn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je hmotnost materiálu [ t ]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a1, a2 , …. an - jsou ramena momentů podle vzdálenosti dané operace od místa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umístění stroje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 použití metody těžiště postupujeme tak, že vytvoříme tabulku, do jejichž řádků zapisujeme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jednotlivé stroje a do sloupců zapisujeme pořadí výrobních operací. Počet sloupců se tedy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rovná počtu výrobních operací.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tabulky se dále zapisuje označení součástí a jejich celková hmotnost zpracovávaná za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jednotku času. Tyto údaje se pak stávají podkladem pro určení nejvhodnějšího umístění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každého stroje a to tak, že vycházíme ze vzorce pro výpočet výsledného momentu a stroj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umisťujeme do místa, které vykazuje absolutní hodnotu momentu minimální.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Metoda layoutu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spočívá ve zhotovení půdorysného náčrtu daného pracoviště se všemi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výrobními prostředky, skladovacími prostory, dopravními a obslužnými cestami. Náčrt musí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 zhotoven ve vhodně zvoleném měřítku. Do takto zhotoveného náčrtu se následně zakreslí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tok materiálu včetně možných variant v souvislosti s možnostmi různého uspořádání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některých strojů. Při hledání optimálního řešení prostorového uspořádání lze s výhodou využít</a:t>
            </a:r>
          </a:p>
          <a:p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Sankeyova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diagramu, ve kterém je znázorněna hustota materiálového toku.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layoutu procesního uspořádání je zřejmý nesouvislý tok materiálu. Dochází k nežádoucímu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křížení dopravních cest, což vyplývá z uspořádání strojů a technologického postupu.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Layout s výrobkovou orientací působí uspořádaným dojmem s plynulým tokem materiálu.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Plynulý materiálový tok zkracuje průběžné výrobní časy. Případné nedostatky, které se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mohou vyskytnout, jsou snadno napravitelné.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2233-E7FB-47F2-8913-98E8F600C95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434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2233-E7FB-47F2-8913-98E8F600C95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284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11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85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022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97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76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94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06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12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8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4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6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99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20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title style</a:t>
            </a:r>
            <a:endParaRPr lang="en-US" alt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text styles</a:t>
            </a:r>
          </a:p>
          <a:p>
            <a:pPr lvl="1"/>
            <a:r>
              <a:rPr lang="cs-CZ" altLang="cs-CZ" smtClean="0"/>
              <a:t>Second level</a:t>
            </a:r>
          </a:p>
          <a:p>
            <a:pPr lvl="2"/>
            <a:r>
              <a:rPr lang="cs-CZ" altLang="cs-CZ" smtClean="0"/>
              <a:t>Third level</a:t>
            </a:r>
          </a:p>
          <a:p>
            <a:pPr lvl="3"/>
            <a:r>
              <a:rPr lang="cs-CZ" altLang="cs-CZ" smtClean="0"/>
              <a:t>Fourth level</a:t>
            </a:r>
          </a:p>
          <a:p>
            <a:pPr lvl="4"/>
            <a:r>
              <a:rPr lang="cs-CZ" altLang="cs-CZ" smtClean="0"/>
              <a:t>Fifth level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4" Type="http://schemas.openxmlformats.org/officeDocument/2006/relationships/image" Target="../media/image14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4" Type="http://schemas.openxmlformats.org/officeDocument/2006/relationships/image" Target="../media/image15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.bin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Prostorové uspořádání pracovišť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Logistický management –V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963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smtClean="0"/>
              <a:t>souřadnic- příklad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4688954" cy="4189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887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 smtClean="0"/>
              <a:t>trojúhelniková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2952000" cy="30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852936"/>
            <a:ext cx="4658738" cy="331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856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trojúhelniková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pt-BR" dirty="0"/>
              <a:t>Tato metoda se používá ve dvou verzích : </a:t>
            </a:r>
          </a:p>
          <a:p>
            <a:r>
              <a:rPr lang="cs-CZ" dirty="0" smtClean="0"/>
              <a:t> </a:t>
            </a:r>
            <a:r>
              <a:rPr lang="cs-CZ" dirty="0"/>
              <a:t>zpaměti (bez výpočtu) - u jednoduchých případů s malým počtem prvků o výpočtem (exaktní) </a:t>
            </a:r>
          </a:p>
          <a:p>
            <a:r>
              <a:rPr lang="cs-CZ" dirty="0" smtClean="0"/>
              <a:t>složitých </a:t>
            </a:r>
            <a:r>
              <a:rPr lang="cs-CZ" dirty="0"/>
              <a:t>systémů s větším počtem prvků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Tato metoda se používá tam, kde jeden vztah (např. množství přepravovaného materiálu </a:t>
            </a:r>
            <a:r>
              <a:rPr lang="cs-CZ" dirty="0" smtClean="0"/>
              <a:t>mezi pracovišti</a:t>
            </a:r>
            <a:r>
              <a:rPr lang="cs-CZ" dirty="0"/>
              <a:t>) je výrazně rozhodující a ostatní vztahy jsou podřadné. </a:t>
            </a:r>
          </a:p>
        </p:txBody>
      </p:sp>
    </p:spTree>
    <p:extLst>
      <p:ext uri="{BB962C8B-B14F-4D97-AF65-F5344CB8AC3E}">
        <p14:creationId xmlns:p14="http://schemas.microsoft.com/office/powerpoint/2010/main" val="2609764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trojúhelniková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Cíl: stroje s nejintenzivnějšími materiálovými toky mají být umístěny co nejblíže u sebe. </a:t>
            </a:r>
          </a:p>
        </p:txBody>
      </p:sp>
    </p:spTree>
    <p:extLst>
      <p:ext uri="{BB962C8B-B14F-4D97-AF65-F5344CB8AC3E}">
        <p14:creationId xmlns:p14="http://schemas.microsoft.com/office/powerpoint/2010/main" val="3529922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trojúhelniková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Z</a:t>
            </a:r>
            <a:r>
              <a:rPr lang="cs-CZ" b="1" dirty="0" smtClean="0"/>
              <a:t>ákladní </a:t>
            </a:r>
            <a:r>
              <a:rPr lang="cs-CZ" b="1" dirty="0"/>
              <a:t>postup Trojúhelníková metoda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Označíme si všechny objekty, které budeme rozmísťovat, čísly nebo znaky (abychom </a:t>
            </a:r>
            <a:r>
              <a:rPr lang="cs-CZ" dirty="0" smtClean="0"/>
              <a:t>v projektu </a:t>
            </a:r>
            <a:r>
              <a:rPr lang="cs-CZ" dirty="0"/>
              <a:t>a tabulkách nemuseli pracovat s dlouhými názvy). </a:t>
            </a:r>
          </a:p>
          <a:p>
            <a:pPr marL="0" indent="0">
              <a:buNone/>
            </a:pPr>
            <a:r>
              <a:rPr lang="cs-CZ" dirty="0"/>
              <a:t>2. Sestavíme si šachovnicovou tabulku základního vztahu (přepravovaného množství materiálu). </a:t>
            </a:r>
          </a:p>
        </p:txBody>
      </p:sp>
    </p:spTree>
    <p:extLst>
      <p:ext uri="{BB962C8B-B14F-4D97-AF65-F5344CB8AC3E}">
        <p14:creationId xmlns:p14="http://schemas.microsoft.com/office/powerpoint/2010/main" val="597225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trojúhelniková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3. Z šachovnicové tabulky si sestavíme (sestupně) tabulku přepravovaného množství mezi </a:t>
            </a:r>
            <a:r>
              <a:rPr lang="cs-CZ" dirty="0" smtClean="0"/>
              <a:t>dvojicemi </a:t>
            </a:r>
            <a:r>
              <a:rPr lang="cs-CZ" dirty="0"/>
              <a:t>pracovišť (od pracovišť s největším přepravovaným množstvím k nejnižším </a:t>
            </a:r>
            <a:r>
              <a:rPr lang="cs-CZ" dirty="0" smtClean="0"/>
              <a:t>položkám</a:t>
            </a:r>
            <a:r>
              <a:rPr lang="cs-CZ" dirty="0"/>
              <a:t>). Poněvadž v této metodě nezáleží na tom, kolik materiálu putuje z pracoviště A → B a </a:t>
            </a:r>
            <a:r>
              <a:rPr lang="cs-CZ" dirty="0" smtClean="0"/>
              <a:t>kolik </a:t>
            </a:r>
            <a:r>
              <a:rPr lang="cs-CZ" dirty="0"/>
              <a:t>zpět z B → A, uvádíme v této pomocné tabulce celkový součet materiálové přepravy mezi </a:t>
            </a:r>
            <a:r>
              <a:rPr lang="cs-CZ" dirty="0" smtClean="0"/>
              <a:t>pracovišti </a:t>
            </a:r>
            <a:r>
              <a:rPr lang="cs-CZ" dirty="0"/>
              <a:t>A </a:t>
            </a:r>
            <a:r>
              <a:rPr lang="cs-CZ" dirty="0" err="1"/>
              <a:t>a</a:t>
            </a:r>
            <a:r>
              <a:rPr lang="cs-CZ" dirty="0"/>
              <a:t> B. </a:t>
            </a:r>
          </a:p>
        </p:txBody>
      </p:sp>
    </p:spTree>
    <p:extLst>
      <p:ext uri="{BB962C8B-B14F-4D97-AF65-F5344CB8AC3E}">
        <p14:creationId xmlns:p14="http://schemas.microsoft.com/office/powerpoint/2010/main" val="1791628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 smtClean="0"/>
              <a:t>trojúhelniková</a:t>
            </a:r>
            <a:r>
              <a:rPr lang="cs-CZ" dirty="0" smtClean="0"/>
              <a:t>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Očíslujeme-li si pracoviště čísly 1,2,3...n, bude tabulka vypadat takto: </a:t>
            </a: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999621"/>
              </p:ext>
            </p:extLst>
          </p:nvPr>
        </p:nvGraphicFramePr>
        <p:xfrm>
          <a:off x="755576" y="3789040"/>
          <a:ext cx="7560840" cy="1083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084"/>
                <a:gridCol w="756084"/>
                <a:gridCol w="756084"/>
                <a:gridCol w="756084"/>
                <a:gridCol w="756084"/>
                <a:gridCol w="756084"/>
                <a:gridCol w="756084"/>
                <a:gridCol w="756084"/>
                <a:gridCol w="756084"/>
                <a:gridCol w="756084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pořadí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posuzované </a:t>
                      </a:r>
                      <a:r>
                        <a:rPr lang="cs-CZ" sz="1100" u="none" strike="noStrike" dirty="0" smtClean="0">
                          <a:effectLst/>
                        </a:rPr>
                        <a:t>pracoviště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č. pracoviště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č. pracoviště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velikost vztahu (tun přepravovaného materiálu)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6400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6200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2000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713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 smtClean="0"/>
              <a:t>trojúhelniková</a:t>
            </a:r>
            <a:r>
              <a:rPr lang="cs-CZ" dirty="0" smtClean="0"/>
              <a:t>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Nejprve umístíme pracoviště s nejintenzivnější vazbou (největším vzájemným množstvím přepravovaného materiálu), zde tedy pracoviště 2 a 6 do dvou sousedících vrcholových bodů trojúhelníkové sítě.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792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Trojúhelníková sí</a:t>
            </a:r>
            <a:r>
              <a:rPr lang="cs-CZ" dirty="0"/>
              <a:t>ť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33537" y="2034381"/>
            <a:ext cx="58769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3225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 smtClean="0"/>
              <a:t>trojúhelniková</a:t>
            </a:r>
            <a:r>
              <a:rPr lang="cs-CZ" dirty="0" smtClean="0"/>
              <a:t>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Na </a:t>
            </a:r>
            <a:r>
              <a:rPr lang="cs-CZ" dirty="0"/>
              <a:t>vrchol trojúhelníku se </a:t>
            </a:r>
            <a:r>
              <a:rPr lang="cs-CZ" dirty="0" smtClean="0"/>
              <a:t>přikreslí pracoviště</a:t>
            </a:r>
            <a:r>
              <a:rPr lang="cs-CZ" dirty="0"/>
              <a:t>, které má s původními pracovišti největší počet kontaktů nebo největší </a:t>
            </a:r>
            <a:r>
              <a:rPr lang="cs-CZ" dirty="0" smtClean="0"/>
              <a:t>množství přepravovaného </a:t>
            </a:r>
            <a:r>
              <a:rPr lang="cs-CZ" dirty="0"/>
              <a:t>materiálu.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Spojením </a:t>
            </a:r>
            <a:r>
              <a:rPr lang="cs-CZ" dirty="0"/>
              <a:t>vzniklého vrcholu s původními dvěma pracovišti </a:t>
            </a:r>
            <a:r>
              <a:rPr lang="cs-CZ" dirty="0" smtClean="0"/>
              <a:t>tvořící základnu</a:t>
            </a:r>
            <a:r>
              <a:rPr lang="cs-CZ" dirty="0"/>
              <a:t>, vznikne rovnostranný trojúhelník. Následně se vybere kterákoliv </a:t>
            </a:r>
            <a:r>
              <a:rPr lang="cs-CZ" dirty="0" smtClean="0"/>
              <a:t>strana vytvořeného </a:t>
            </a:r>
            <a:r>
              <a:rPr lang="cs-CZ" dirty="0"/>
              <a:t>trojúhelníka jako další základna a hledá se vrchol jako další pracoviště </a:t>
            </a:r>
            <a:r>
              <a:rPr lang="cs-CZ" dirty="0" smtClean="0"/>
              <a:t>s největším </a:t>
            </a:r>
            <a:r>
              <a:rPr lang="cs-CZ" dirty="0"/>
              <a:t>počtem kontaktů s těmito dvěma pracovišti. Spojením s vrcholem dostaneme </a:t>
            </a:r>
            <a:r>
              <a:rPr lang="cs-CZ" dirty="0" smtClean="0"/>
              <a:t>další trojúhelník</a:t>
            </a:r>
            <a:r>
              <a:rPr lang="cs-CZ" dirty="0"/>
              <a:t>. Tímto způsobem se pokračuje až do rozmístění všech </a:t>
            </a:r>
            <a:r>
              <a:rPr lang="cs-CZ" dirty="0" smtClean="0"/>
              <a:t>pracovišť.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448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782837"/>
            <a:ext cx="8229600" cy="4160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0" y="6045383"/>
            <a:ext cx="4932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dirty="0"/>
              <a:t>Zdroj: </a:t>
            </a:r>
            <a:r>
              <a:rPr lang="cs-CZ" sz="900" dirty="0" smtClean="0"/>
              <a:t>Vavruška Jan. </a:t>
            </a:r>
            <a:r>
              <a:rPr lang="cs-CZ" sz="900" dirty="0"/>
              <a:t> </a:t>
            </a:r>
            <a:r>
              <a:rPr lang="cs-CZ" sz="900" b="1" dirty="0" smtClean="0"/>
              <a:t>Layout </a:t>
            </a:r>
            <a:r>
              <a:rPr lang="cs-CZ" sz="900" b="1" dirty="0"/>
              <a:t>pracoviště a </a:t>
            </a:r>
            <a:r>
              <a:rPr lang="cs-CZ" sz="900" b="1" dirty="0" smtClean="0"/>
              <a:t>řízení. </a:t>
            </a:r>
            <a:r>
              <a:rPr lang="cs-CZ" sz="900" b="1" i="1" dirty="0" smtClean="0"/>
              <a:t>Rozvrhování pracovníků. Technická univerzita v Liberci,  </a:t>
            </a:r>
            <a:r>
              <a:rPr lang="cs-CZ" sz="900" dirty="0" smtClean="0"/>
              <a:t>http</a:t>
            </a:r>
            <a:r>
              <a:rPr lang="cs-CZ" sz="900" dirty="0"/>
              <a:t>://educom.tul.cz/educom/inovace/VSY_II/VY_03_56-Layout%20pracovi%C5%A1t%C4%9B%20a%20%C5%99%C3%ADzen%C3%AD,%20Rozvrhov%C3%A1n%C3%AD%20pracovn%C3%ADk%C5%AF_MZ_6.pdf</a:t>
            </a:r>
          </a:p>
        </p:txBody>
      </p:sp>
    </p:spTree>
    <p:extLst>
      <p:ext uri="{BB962C8B-B14F-4D97-AF65-F5344CB8AC3E}">
        <p14:creationId xmlns:p14="http://schemas.microsoft.com/office/powerpoint/2010/main" val="672273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 smtClean="0"/>
              <a:t>trojúhelniková</a:t>
            </a:r>
            <a:r>
              <a:rPr lang="cs-CZ" dirty="0" smtClean="0"/>
              <a:t>- příklad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7850" y="2205831"/>
            <a:ext cx="54483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757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CRAFT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Metoda CRAFT se používá pro určení optimální vzájemné polohy různých prvků při uspořádání celku. </a:t>
            </a:r>
          </a:p>
          <a:p>
            <a:r>
              <a:rPr lang="cs-CZ" dirty="0"/>
              <a:t>Cílem řešení je nalézt takové uspořádání celků, které by znamenalo sníženi nákladů na manipulaci s materiálem na minimum. </a:t>
            </a:r>
          </a:p>
        </p:txBody>
      </p:sp>
    </p:spTree>
    <p:extLst>
      <p:ext uri="{BB962C8B-B14F-4D97-AF65-F5344CB8AC3E}">
        <p14:creationId xmlns:p14="http://schemas.microsoft.com/office/powerpoint/2010/main" val="3727249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CRAFT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Při řešení se používá diagram materiálových toků, tzv. </a:t>
            </a:r>
            <a:r>
              <a:rPr lang="cs-CZ" b="1" dirty="0" err="1"/>
              <a:t>Sankeyův</a:t>
            </a:r>
            <a:r>
              <a:rPr lang="cs-CZ" b="1" dirty="0"/>
              <a:t> diagram</a:t>
            </a:r>
            <a:r>
              <a:rPr lang="cs-CZ" dirty="0"/>
              <a:t>, ve kterém šířka šipky představuje objem přepravy a délka šipky pak vzdálenost přepravy. </a:t>
            </a:r>
          </a:p>
        </p:txBody>
      </p:sp>
    </p:spTree>
    <p:extLst>
      <p:ext uri="{BB962C8B-B14F-4D97-AF65-F5344CB8AC3E}">
        <p14:creationId xmlns:p14="http://schemas.microsoft.com/office/powerpoint/2010/main" val="57890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Sankeyův</a:t>
            </a:r>
            <a:r>
              <a:rPr lang="cs-CZ" b="1" dirty="0"/>
              <a:t> diagram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1484784"/>
            <a:ext cx="809625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433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Sankeyův</a:t>
            </a:r>
            <a:r>
              <a:rPr lang="cs-CZ" b="1" dirty="0"/>
              <a:t> </a:t>
            </a:r>
            <a:r>
              <a:rPr lang="cs-CZ" b="1" dirty="0" smtClean="0"/>
              <a:t>diagram- příklad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4863" y="1600200"/>
            <a:ext cx="461427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8844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smtClean="0"/>
              <a:t>CRAFT- příklad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511233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Cesta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 na manipulaci s materiálem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1-4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3-4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013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CRAFT- příklad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623413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Cesta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 na manipulaci s materiálem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2000*15*2=60000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5000*20*2=200</a:t>
                      </a:r>
                      <a:r>
                        <a:rPr lang="cs-CZ" baseline="0" dirty="0" smtClean="0"/>
                        <a:t>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1-4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3000*12*2=72 000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2000*40*2=160 000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3-4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7000*30*2=420 000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912 000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489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CRAFT-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76872"/>
            <a:ext cx="4830117" cy="356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09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CRAFT- příklad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596197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Cesta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 na manipulaci s materiálem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1-2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2000*20*2=80 000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5000*15*2=150 000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1-4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3000*12*2=72 000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2000*40*2=160</a:t>
                      </a:r>
                      <a:r>
                        <a:rPr lang="cs-CZ" baseline="0" dirty="0" smtClean="0"/>
                        <a:t>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3-4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7000*18*2=252 000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714 000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54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CRAFT-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Náklady na přemístění pracovišť:15 000*2=30 000 Kč</a:t>
            </a:r>
            <a:endParaRPr lang="cs-CZ" dirty="0"/>
          </a:p>
          <a:p>
            <a:r>
              <a:rPr lang="cs-CZ" dirty="0"/>
              <a:t>Úspora nákladů </a:t>
            </a:r>
            <a:r>
              <a:rPr lang="cs-CZ" dirty="0" smtClean="0"/>
              <a:t>: </a:t>
            </a:r>
            <a:r>
              <a:rPr lang="cs-CZ" dirty="0"/>
              <a:t>912 000 -714 </a:t>
            </a:r>
            <a:r>
              <a:rPr lang="cs-CZ" dirty="0" smtClean="0"/>
              <a:t>000-30 000=168 </a:t>
            </a:r>
            <a:r>
              <a:rPr lang="cs-CZ" dirty="0"/>
              <a:t>000 Kč </a:t>
            </a:r>
          </a:p>
          <a:p>
            <a:r>
              <a:rPr lang="pl-PL" dirty="0" smtClean="0"/>
              <a:t>Úspora </a:t>
            </a:r>
            <a:r>
              <a:rPr lang="pl-PL" dirty="0"/>
              <a:t>nákladů s manipulaci za tří </a:t>
            </a:r>
            <a:r>
              <a:rPr lang="pl-PL" dirty="0" smtClean="0"/>
              <a:t>roky=168000+ 198 000*2=564 </a:t>
            </a:r>
            <a:r>
              <a:rPr lang="pl-PL" dirty="0"/>
              <a:t>000Kč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151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778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Zásady uplatňované při řešení prostorového </a:t>
            </a:r>
            <a:r>
              <a:rPr lang="cs-CZ" b="1" dirty="0" smtClean="0"/>
              <a:t>uspořádání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 </a:t>
            </a:r>
            <a:r>
              <a:rPr lang="cs-CZ" dirty="0"/>
              <a:t>vytvářet předpoklady pro bezporuchový a spolehlivý chod provozu a výroby,</a:t>
            </a:r>
          </a:p>
          <a:p>
            <a:r>
              <a:rPr lang="cs-CZ" dirty="0" smtClean="0"/>
              <a:t>respektovat </a:t>
            </a:r>
            <a:r>
              <a:rPr lang="cs-CZ" dirty="0"/>
              <a:t>charakter výroby,</a:t>
            </a:r>
          </a:p>
          <a:p>
            <a:r>
              <a:rPr lang="cs-CZ" dirty="0" smtClean="0"/>
              <a:t>vytvářet </a:t>
            </a:r>
            <a:r>
              <a:rPr lang="cs-CZ" dirty="0"/>
              <a:t>předpoklady pro vytváření pružných změn,</a:t>
            </a:r>
          </a:p>
          <a:p>
            <a:r>
              <a:rPr lang="cs-CZ" dirty="0" smtClean="0"/>
              <a:t>minimalizovat </a:t>
            </a:r>
            <a:r>
              <a:rPr lang="cs-CZ" dirty="0"/>
              <a:t>náklady na instalaci, </a:t>
            </a:r>
            <a:r>
              <a:rPr lang="cs-CZ" dirty="0" err="1"/>
              <a:t>deinstalaci</a:t>
            </a:r>
            <a:r>
              <a:rPr lang="cs-CZ" dirty="0"/>
              <a:t> a demontáž,</a:t>
            </a:r>
          </a:p>
          <a:p>
            <a:r>
              <a:rPr lang="cs-CZ" dirty="0" smtClean="0"/>
              <a:t>minimalizovat </a:t>
            </a:r>
            <a:r>
              <a:rPr lang="cs-CZ" dirty="0"/>
              <a:t>materiálové toky a dopravní výkony,</a:t>
            </a:r>
          </a:p>
          <a:p>
            <a:r>
              <a:rPr lang="cs-CZ" dirty="0" smtClean="0"/>
              <a:t>optimalizovat </a:t>
            </a:r>
            <a:r>
              <a:rPr lang="cs-CZ" dirty="0"/>
              <a:t>vnitropodnikové dopravní sítě,</a:t>
            </a:r>
          </a:p>
          <a:p>
            <a:r>
              <a:rPr lang="cs-CZ" dirty="0" smtClean="0"/>
              <a:t>optimalizovat </a:t>
            </a:r>
            <a:r>
              <a:rPr lang="cs-CZ" dirty="0"/>
              <a:t>rozmístění dílčích ploch v rámci základní </a:t>
            </a:r>
            <a:r>
              <a:rPr lang="cs-CZ" dirty="0" smtClean="0"/>
              <a:t>plochy</a:t>
            </a:r>
            <a:r>
              <a:rPr lang="cs-CZ" dirty="0"/>
              <a:t> </a:t>
            </a:r>
            <a:r>
              <a:rPr lang="cs-CZ" dirty="0" smtClean="0"/>
              <a:t>atd.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 </a:t>
            </a:r>
            <a:r>
              <a:rPr lang="cs-CZ" dirty="0"/>
              <a:t>optimální řešení se považuje takové, u kterého zpracovávaný výrobek prochází </a:t>
            </a:r>
            <a:r>
              <a:rPr lang="cs-CZ" dirty="0" smtClean="0"/>
              <a:t>nejkratší cestou</a:t>
            </a:r>
            <a:r>
              <a:rPr lang="cs-CZ" dirty="0"/>
              <a:t>, čímž řešíme </a:t>
            </a:r>
            <a:r>
              <a:rPr lang="cs-CZ" i="1" dirty="0"/>
              <a:t>minimalizaci dopravních </a:t>
            </a:r>
            <a:r>
              <a:rPr lang="cs-CZ" i="1" dirty="0" smtClean="0"/>
              <a:t>nákladů. </a:t>
            </a:r>
            <a:r>
              <a:rPr lang="cs-CZ" dirty="0" smtClean="0"/>
              <a:t>Hlavní </a:t>
            </a:r>
            <a:r>
              <a:rPr lang="cs-CZ" dirty="0"/>
              <a:t>roli při návrhu rozmístění objektů (strojů, skladů apod.) hraje zejména </a:t>
            </a:r>
            <a:r>
              <a:rPr lang="cs-CZ" i="1" dirty="0" smtClean="0"/>
              <a:t>velikost materiálového </a:t>
            </a:r>
            <a:r>
              <a:rPr lang="cs-CZ" i="1" dirty="0"/>
              <a:t>toku v závislosti na délce </a:t>
            </a:r>
            <a:r>
              <a:rPr lang="cs-CZ" i="1" dirty="0" smtClean="0"/>
              <a:t>trasy. Vhodnost </a:t>
            </a:r>
            <a:r>
              <a:rPr lang="cs-CZ" i="1" dirty="0"/>
              <a:t>rozmístění objektů v závislosti na </a:t>
            </a:r>
            <a:r>
              <a:rPr lang="cs-CZ" dirty="0"/>
              <a:t>výrobní návaznost, včetně eliminace </a:t>
            </a:r>
            <a:r>
              <a:rPr lang="cs-CZ" dirty="0" smtClean="0"/>
              <a:t>možného křížení </a:t>
            </a:r>
            <a:r>
              <a:rPr lang="cs-CZ" dirty="0"/>
              <a:t>materiálu, lze posoudit různými metodami a také individuálním přístupem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2064" y="602128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b="1" i="1" dirty="0" smtClean="0"/>
              <a:t>Zdroj: Vstup </a:t>
            </a:r>
            <a:r>
              <a:rPr lang="cs-CZ" sz="900" b="1" i="1" dirty="0"/>
              <a:t>a úkoly pro 6. kapitolu</a:t>
            </a:r>
          </a:p>
          <a:p>
            <a:r>
              <a:rPr lang="cs-CZ" sz="900" b="1" dirty="0"/>
              <a:t>PROSTOROVÉ USPOŘÁDÁNÍ PRACOVIŠŤ</a:t>
            </a:r>
            <a:r>
              <a:rPr lang="cs-CZ" sz="900" b="1" dirty="0" smtClean="0"/>
              <a:t>. </a:t>
            </a:r>
            <a:r>
              <a:rPr lang="cs-CZ" sz="900" dirty="0" smtClean="0"/>
              <a:t>http</a:t>
            </a:r>
            <a:r>
              <a:rPr lang="cs-CZ" sz="900" dirty="0"/>
              <a:t>://www.google.cz/url?sa=t&amp;rct=j&amp;q=&amp;esrc=s&amp;source=web&amp;cd=4&amp;cad=rja&amp;uact=8&amp;ved=0ahUKEwjPoYDTz5fMAhWLORQKHVhqDCsQFgg1MAM&amp;url=http%3A%2F%2Fwww.utb.cz%2Ffile%2F35257_1_1%2F&amp;usg=AFQjCNFbP4QVPG0fIPW0pvF9Kw1OBpdgTw&amp;sig2=Csk3BTzMYcvy6YEt8hEkKA&amp;bvm=bv.119745492,d.bGg</a:t>
            </a:r>
          </a:p>
        </p:txBody>
      </p:sp>
    </p:spTree>
    <p:extLst>
      <p:ext uri="{BB962C8B-B14F-4D97-AF65-F5344CB8AC3E}">
        <p14:creationId xmlns:p14="http://schemas.microsoft.com/office/powerpoint/2010/main" val="1497027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obhajobě 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K čemu slouží vypočet recipročního indexu v rámci </a:t>
            </a:r>
            <a:r>
              <a:rPr lang="cs-CZ" sz="2000" dirty="0" err="1"/>
              <a:t>scoring</a:t>
            </a:r>
            <a:r>
              <a:rPr lang="cs-CZ" sz="2000" dirty="0"/>
              <a:t> modelu?</a:t>
            </a:r>
          </a:p>
          <a:p>
            <a:pPr lvl="0"/>
            <a:r>
              <a:rPr lang="cs-CZ" sz="2000" dirty="0"/>
              <a:t>Jak jste vypočítali reciproční index?</a:t>
            </a:r>
          </a:p>
          <a:p>
            <a:pPr lvl="0"/>
            <a:r>
              <a:rPr lang="cs-CZ" sz="2000" dirty="0"/>
              <a:t>Podle čeho jste volili vybrané kritéria?</a:t>
            </a:r>
          </a:p>
          <a:p>
            <a:pPr lvl="0"/>
            <a:r>
              <a:rPr lang="cs-CZ" sz="2000" dirty="0"/>
              <a:t>Podle čeho jste stanovovali váhy kritérií?</a:t>
            </a:r>
          </a:p>
          <a:p>
            <a:pPr lvl="0"/>
            <a:r>
              <a:rPr lang="cs-CZ" sz="2000" dirty="0"/>
              <a:t>Jak myslíte, je nějaké omezení počtu potenciálních dodavatelů ve výběru?</a:t>
            </a:r>
          </a:p>
          <a:p>
            <a:pPr lvl="0"/>
            <a:r>
              <a:rPr lang="cs-CZ" sz="2000" dirty="0"/>
              <a:t>V čem vidíte plusy a minusy </a:t>
            </a:r>
            <a:r>
              <a:rPr lang="cs-CZ" sz="2000" dirty="0" err="1"/>
              <a:t>scoring</a:t>
            </a:r>
            <a:r>
              <a:rPr lang="cs-CZ" sz="2000" dirty="0"/>
              <a:t> modelu?</a:t>
            </a:r>
          </a:p>
          <a:p>
            <a:pPr lvl="0"/>
            <a:r>
              <a:rPr lang="cs-CZ" sz="2000" dirty="0"/>
              <a:t>Znáte nějaké další způsoby/ modely hodnocení dodavatele?</a:t>
            </a:r>
          </a:p>
          <a:p>
            <a:pPr lvl="0"/>
            <a:r>
              <a:rPr lang="cs-CZ" sz="2000" dirty="0"/>
              <a:t>Jaká metoda hodnocení dodavatele nejlépe by odpovídala řešení nákupu vybraného Vámi produktu? Proč?</a:t>
            </a:r>
          </a:p>
          <a:p>
            <a:pPr lvl="0"/>
            <a:r>
              <a:rPr lang="cs-CZ" sz="2000" dirty="0"/>
              <a:t>Proč jste cenu/kvalitu/vzdálenost/… uvedli jako nejdůležitější kritérium</a:t>
            </a:r>
            <a:r>
              <a:rPr lang="cs-CZ" sz="2000" dirty="0" smtClean="0"/>
              <a:t>?</a:t>
            </a:r>
          </a:p>
          <a:p>
            <a:pPr lvl="0"/>
            <a:r>
              <a:rPr lang="cs-CZ" sz="2000" dirty="0" smtClean="0"/>
              <a:t>Proč jste vybrali tento objednací systém?</a:t>
            </a:r>
          </a:p>
          <a:p>
            <a:pPr lvl="0"/>
            <a:r>
              <a:rPr lang="cs-CZ" sz="2000" dirty="0" smtClean="0"/>
              <a:t>V jakých podmínkách a proč se tento objednací systém používá?</a:t>
            </a:r>
          </a:p>
          <a:p>
            <a:pPr lvl="0"/>
            <a:r>
              <a:rPr lang="cs-CZ" sz="2000" dirty="0" smtClean="0"/>
              <a:t>Vysvětlete systém fungování vybraného objednacího systému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334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Základní analytické metody prostorového </a:t>
            </a:r>
            <a:r>
              <a:rPr lang="cs-CZ" b="1" dirty="0" smtClean="0"/>
              <a:t>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 smtClean="0"/>
              <a:t>Sankeyův</a:t>
            </a:r>
            <a:r>
              <a:rPr lang="cs-CZ" dirty="0" smtClean="0"/>
              <a:t> </a:t>
            </a:r>
            <a:r>
              <a:rPr lang="cs-CZ" dirty="0"/>
              <a:t>diagram,</a:t>
            </a:r>
          </a:p>
          <a:p>
            <a:r>
              <a:rPr lang="cs-CZ" dirty="0"/>
              <a:t>Š</a:t>
            </a:r>
            <a:r>
              <a:rPr lang="cs-CZ" dirty="0" smtClean="0"/>
              <a:t>achovnicová </a:t>
            </a:r>
            <a:r>
              <a:rPr lang="cs-CZ" dirty="0"/>
              <a:t>tabulka,</a:t>
            </a:r>
          </a:p>
          <a:p>
            <a:r>
              <a:rPr lang="cs-CZ" dirty="0"/>
              <a:t>T</a:t>
            </a:r>
            <a:r>
              <a:rPr lang="cs-CZ" dirty="0" smtClean="0"/>
              <a:t>rojúhelníková </a:t>
            </a:r>
            <a:r>
              <a:rPr lang="cs-CZ" dirty="0"/>
              <a:t>metoda,</a:t>
            </a:r>
          </a:p>
          <a:p>
            <a:r>
              <a:rPr lang="cs-CZ" dirty="0"/>
              <a:t>M</a:t>
            </a:r>
            <a:r>
              <a:rPr lang="cs-CZ" dirty="0" smtClean="0"/>
              <a:t>etoda </a:t>
            </a:r>
            <a:r>
              <a:rPr lang="cs-CZ" dirty="0"/>
              <a:t>CRAFT</a:t>
            </a:r>
            <a:r>
              <a:rPr lang="cs-CZ" dirty="0" smtClean="0"/>
              <a:t>,</a:t>
            </a:r>
          </a:p>
          <a:p>
            <a:r>
              <a:rPr lang="cs-CZ" dirty="0" smtClean="0"/>
              <a:t>Metoda souřadnic,</a:t>
            </a:r>
            <a:endParaRPr lang="cs-CZ" dirty="0"/>
          </a:p>
          <a:p>
            <a:r>
              <a:rPr lang="cs-CZ" dirty="0" smtClean="0"/>
              <a:t>Layout pracoviště atd.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7504" y="5877272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b="1" i="1" dirty="0"/>
              <a:t>Zdroj: Vstup a úkoly pro 6. kapitolu</a:t>
            </a:r>
          </a:p>
          <a:p>
            <a:r>
              <a:rPr lang="cs-CZ" sz="800" b="1" dirty="0"/>
              <a:t>PROSTOROVÉ USPOŘÁDÁNÍ PRACOVIŠŤ. </a:t>
            </a:r>
            <a:r>
              <a:rPr lang="cs-CZ" sz="800" dirty="0"/>
              <a:t>http://www.google.cz/url?sa=t&amp;rct=j&amp;q=&amp;esrc=s&amp;source=web&amp;cd=4&amp;cad=rja&amp;uact=8&amp;ved=0ahUKEwjPoYDTz5fMAhWLORQKHVhqDCsQFgg1MAM&amp;url=http%3A%2F%2Fwww.utb.cz%2Ffile%2F35257_1_1%2F&amp;usg=AFQjCNFbP4QVPG0fIPW0pvF9Kw1OBpdgTw&amp;sig2=Csk3BTzMYcvy6YEt8hEkKA&amp;bvm=bv.119745492,d.bGg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348880"/>
            <a:ext cx="3876675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0194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souřadnic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Tato metoda je vhodná pro </a:t>
            </a:r>
            <a:r>
              <a:rPr lang="cs-CZ" b="1" dirty="0"/>
              <a:t>hledání optimálního prostorového umístění určitého centrálního objektu</a:t>
            </a:r>
            <a:r>
              <a:rPr lang="cs-CZ" dirty="0"/>
              <a:t>, který kooperuje s několika prostorově již umístěnými objekty. </a:t>
            </a:r>
          </a:p>
          <a:p>
            <a:r>
              <a:rPr lang="cs-CZ" dirty="0"/>
              <a:t>Cílem této metody je </a:t>
            </a:r>
            <a:r>
              <a:rPr lang="cs-CZ" b="1" dirty="0"/>
              <a:t>zajistit nejkratší toky materiálu při minimálních nákladech na dopravu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83274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r>
              <a:rPr lang="cs-CZ" dirty="0"/>
              <a:t>Principem této metody je </a:t>
            </a:r>
            <a:r>
              <a:rPr lang="cs-CZ" b="1" dirty="0"/>
              <a:t>souřadnicová síť</a:t>
            </a:r>
            <a:r>
              <a:rPr lang="cs-CZ" dirty="0"/>
              <a:t>, ve které se pro každý objekt stanoví souřadnice </a:t>
            </a:r>
            <a:r>
              <a:rPr lang="cs-CZ" dirty="0" err="1"/>
              <a:t>xi</a:t>
            </a:r>
            <a:r>
              <a:rPr lang="cs-CZ" dirty="0"/>
              <a:t> a </a:t>
            </a:r>
            <a:r>
              <a:rPr lang="cs-CZ" dirty="0" err="1"/>
              <a:t>yi</a:t>
            </a:r>
            <a:r>
              <a:rPr lang="cs-CZ" dirty="0"/>
              <a:t> , které vymezují jeho vzdálenost od vhodně vzdáleného bodu o souřadnicích nulových a vzájemné prostorové umístění objektů. </a:t>
            </a:r>
          </a:p>
          <a:p>
            <a:r>
              <a:rPr lang="cs-CZ" dirty="0"/>
              <a:t>Vztahy každého objektu s centrálním objektem jsou charakterizovány </a:t>
            </a:r>
            <a:r>
              <a:rPr lang="cs-CZ" b="1" i="1" dirty="0"/>
              <a:t>hmotnostním činitelem </a:t>
            </a:r>
            <a:r>
              <a:rPr lang="cs-CZ" dirty="0" err="1"/>
              <a:t>qi</a:t>
            </a:r>
            <a:r>
              <a:rPr lang="cs-CZ" dirty="0"/>
              <a:t>, který vyjadřuje objem přepravy za jednotku času. </a:t>
            </a:r>
          </a:p>
        </p:txBody>
      </p:sp>
    </p:spTree>
    <p:extLst>
      <p:ext uri="{BB962C8B-B14F-4D97-AF65-F5344CB8AC3E}">
        <p14:creationId xmlns:p14="http://schemas.microsoft.com/office/powerpoint/2010/main" val="3575231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Souřadnice umístění centrálního objektu (X, Y) se určí matematicky jako vážený aritmetický průměr podle vzorců .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861048"/>
            <a:ext cx="8748464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170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</a:t>
            </a:r>
            <a:r>
              <a:rPr lang="cs-CZ" b="1" dirty="0" smtClean="0"/>
              <a:t>souřadnic- příklad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933579"/>
              </p:ext>
            </p:extLst>
          </p:nvPr>
        </p:nvGraphicFramePr>
        <p:xfrm>
          <a:off x="755576" y="2924946"/>
          <a:ext cx="5391225" cy="219483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043463"/>
                <a:gridCol w="1608672"/>
                <a:gridCol w="1695627"/>
                <a:gridCol w="1043463"/>
              </a:tblGrid>
              <a:tr h="576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Provoz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Souřadnice </a:t>
                      </a:r>
                      <a:r>
                        <a:rPr lang="cs-CZ" sz="1600" dirty="0" err="1">
                          <a:effectLst/>
                        </a:rPr>
                        <a:t>Xi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Souřadnice </a:t>
                      </a:r>
                      <a:r>
                        <a:rPr lang="cs-CZ" sz="1600" dirty="0" err="1">
                          <a:effectLst/>
                        </a:rPr>
                        <a:t>Yi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Činitele hmotností (t/den)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2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900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2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600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2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1200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2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1500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946275"/>
            <a:ext cx="78488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Najděte optimální umístění centrálního skladu pro 4 různě rozmístěné odebírající provozy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41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smtClean="0"/>
              <a:t>souřadnic-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i="1" dirty="0" smtClean="0"/>
              <a:t>Souřadnice </a:t>
            </a:r>
            <a:r>
              <a:rPr lang="cs-CZ" i="1" dirty="0"/>
              <a:t>umístění centrálního skladu vypočítáme takto </a:t>
            </a:r>
            <a:endParaRPr lang="cs-CZ" i="1" dirty="0" smtClean="0"/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72844"/>
              </p:ext>
            </p:extLst>
          </p:nvPr>
        </p:nvGraphicFramePr>
        <p:xfrm>
          <a:off x="2051719" y="4005064"/>
          <a:ext cx="5182961" cy="678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5" imgW="2895480" imgH="393480" progId="Equation.3">
                  <p:embed/>
                </p:oleObj>
              </mc:Choice>
              <mc:Fallback>
                <p:oleObj name="Equation" r:id="rId5" imgW="289548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19" y="4005064"/>
                        <a:ext cx="5182961" cy="67855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423764"/>
              </p:ext>
            </p:extLst>
          </p:nvPr>
        </p:nvGraphicFramePr>
        <p:xfrm>
          <a:off x="2051720" y="5229199"/>
          <a:ext cx="5112568" cy="665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7" imgW="2908080" imgH="393480" progId="Equation.3">
                  <p:embed/>
                </p:oleObj>
              </mc:Choice>
              <mc:Fallback>
                <p:oleObj name="Equation" r:id="rId7" imgW="29080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5229199"/>
                        <a:ext cx="5112568" cy="6654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1563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1908</Words>
  <Application>Microsoft Office PowerPoint</Application>
  <PresentationFormat>Předvádění na obrazovce (4:3)</PresentationFormat>
  <Paragraphs>296</Paragraphs>
  <Slides>30</Slides>
  <Notes>4</Notes>
  <HiddenSlides>5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Prostorové uspořádání pracovišť</vt:lpstr>
      <vt:lpstr>Prezentace aplikace PowerPoint</vt:lpstr>
      <vt:lpstr>Zásady uplatňované při řešení prostorového uspořádání</vt:lpstr>
      <vt:lpstr>Základní analytické metody prostorového uspořádání</vt:lpstr>
      <vt:lpstr>Metoda souřadnic</vt:lpstr>
      <vt:lpstr>Metoda souřadnic</vt:lpstr>
      <vt:lpstr>Metoda souřadnic</vt:lpstr>
      <vt:lpstr>Metoda souřadnic- příklad</vt:lpstr>
      <vt:lpstr>Metoda souřadnic- příklad</vt:lpstr>
      <vt:lpstr>Metoda souřadnic- příklad</vt:lpstr>
      <vt:lpstr>Metoda trojúhelniková</vt:lpstr>
      <vt:lpstr>Metoda trojúhelniková</vt:lpstr>
      <vt:lpstr>Metoda trojúhelniková</vt:lpstr>
      <vt:lpstr>Metoda trojúhelniková</vt:lpstr>
      <vt:lpstr>Metoda trojúhelniková</vt:lpstr>
      <vt:lpstr>Metoda trojúhelniková- příklad</vt:lpstr>
      <vt:lpstr>Metoda trojúhelniková- příklad</vt:lpstr>
      <vt:lpstr>Trojúhelníková síť</vt:lpstr>
      <vt:lpstr>Metoda trojúhelniková - příklad</vt:lpstr>
      <vt:lpstr>Metoda trojúhelniková- příklad</vt:lpstr>
      <vt:lpstr>Metoda CRAFT</vt:lpstr>
      <vt:lpstr>Metoda CRAFT</vt:lpstr>
      <vt:lpstr>Sankeyův diagram</vt:lpstr>
      <vt:lpstr>Sankeyův diagram- příklad</vt:lpstr>
      <vt:lpstr>Metoda CRAFT- příklad</vt:lpstr>
      <vt:lpstr>Metoda CRAFT- příklad</vt:lpstr>
      <vt:lpstr>Metoda CRAFT- příklad</vt:lpstr>
      <vt:lpstr>Metoda CRAFT- příklad</vt:lpstr>
      <vt:lpstr>Metoda CRAFT- příklad</vt:lpstr>
      <vt:lpstr>Otázky k obhajobě 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pracoviště</dc:title>
  <dc:creator>Chytilová Ekaterina</dc:creator>
  <cp:lastModifiedBy>ChytilovaE</cp:lastModifiedBy>
  <cp:revision>20</cp:revision>
  <cp:lastPrinted>2017-11-15T10:00:25Z</cp:lastPrinted>
  <dcterms:created xsi:type="dcterms:W3CDTF">2016-04-14T09:46:37Z</dcterms:created>
  <dcterms:modified xsi:type="dcterms:W3CDTF">2017-11-15T13:25:04Z</dcterms:modified>
</cp:coreProperties>
</file>