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338" r:id="rId3"/>
    <p:sldId id="339" r:id="rId4"/>
    <p:sldId id="340" r:id="rId5"/>
    <p:sldId id="341" r:id="rId6"/>
    <p:sldId id="342" r:id="rId7"/>
    <p:sldId id="343" r:id="rId8"/>
    <p:sldId id="344"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283"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p:nvSpPr>
        <p:spPr>
          <a:xfrm>
            <a:off x="5828371" y="6138250"/>
            <a:ext cx="6368396"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p:nvPicPr>
        <p:blipFill rotWithShape="1">
          <a:blip r:embed="rId2" cstate="print">
            <a:extLst>
              <a:ext uri="{28A0092B-C50C-407E-A947-70E740481C1C}">
                <a14:useLocalDpi xmlns:a14="http://schemas.microsoft.com/office/drawing/2010/main" val="0"/>
              </a:ext>
            </a:extLst>
          </a:blip>
          <a:srcRect r="23216" b="5584"/>
          <a:stretch/>
        </p:blipFill>
        <p:spPr>
          <a:xfrm>
            <a:off x="6917124" y="1423285"/>
            <a:ext cx="5286488" cy="5447778"/>
          </a:xfrm>
          <a:prstGeom prst="rect">
            <a:avLst/>
          </a:prstGeom>
        </p:spPr>
      </p:pic>
      <p:sp>
        <p:nvSpPr>
          <p:cNvPr id="2" name="Nadpis 1"/>
          <p:cNvSpPr>
            <a:spLocks noGrp="1"/>
          </p:cNvSpPr>
          <p:nvPr>
            <p:ph type="ctrTitle"/>
          </p:nvPr>
        </p:nvSpPr>
        <p:spPr>
          <a:xfrm>
            <a:off x="838200" y="2362672"/>
            <a:ext cx="105156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838200" y="4762110"/>
            <a:ext cx="105156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38077" y="6267816"/>
            <a:ext cx="6095124" cy="230400"/>
          </a:xfrm>
          <a:prstGeom prst="rect">
            <a:avLst/>
          </a:prstGeom>
        </p:spPr>
      </p:pic>
    </p:spTree>
    <p:extLst>
      <p:ext uri="{BB962C8B-B14F-4D97-AF65-F5344CB8AC3E}">
        <p14:creationId xmlns:p14="http://schemas.microsoft.com/office/powerpoint/2010/main" val="287949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34772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2"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3"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222823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61050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838200" y="2362672"/>
            <a:ext cx="105156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838200" y="4762110"/>
            <a:ext cx="105156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219607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67034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9"/>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839789"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3" y="1681163"/>
            <a:ext cx="5183188"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6172203"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30092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331124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40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5183188" y="98743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398896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5183188" y="987431"/>
            <a:ext cx="617220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389051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703893" y="6267815"/>
            <a:ext cx="5129308" cy="230400"/>
          </a:xfrm>
          <a:prstGeom prst="rect">
            <a:avLst/>
          </a:prstGeom>
        </p:spPr>
      </p:pic>
      <p:sp>
        <p:nvSpPr>
          <p:cNvPr id="2" name="Zástupný symbol pro nadpis 1"/>
          <p:cNvSpPr>
            <a:spLocks noGrp="1"/>
          </p:cNvSpPr>
          <p:nvPr>
            <p:ph type="title"/>
          </p:nvPr>
        </p:nvSpPr>
        <p:spPr>
          <a:xfrm>
            <a:off x="720000" y="365129"/>
            <a:ext cx="10752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720000" y="1825625"/>
            <a:ext cx="10752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p:nvSpPr>
        <p:spPr>
          <a:xfrm>
            <a:off x="0" y="6"/>
            <a:ext cx="12192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25904830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t>Význam abstrakce, reprezentace a interpretace informací</a:t>
            </a:r>
          </a:p>
        </p:txBody>
      </p:sp>
      <p:sp>
        <p:nvSpPr>
          <p:cNvPr id="3" name="Podnadpis 2"/>
          <p:cNvSpPr>
            <a:spLocks noGrp="1"/>
          </p:cNvSpPr>
          <p:nvPr>
            <p:ph type="subTitle" idx="1"/>
          </p:nvPr>
        </p:nvSpPr>
        <p:spPr/>
        <p:txBody>
          <a:bodyPr>
            <a:normAutofit fontScale="77500" lnSpcReduction="20000"/>
          </a:bodyPr>
          <a:lstStyle/>
          <a:p>
            <a:r>
              <a:rPr lang="cs-CZ" dirty="0"/>
              <a:t>Přednášející: Ing. Lukáš Pavlík, Ph.D.</a:t>
            </a:r>
          </a:p>
          <a:p>
            <a:r>
              <a:rPr lang="cs-CZ" dirty="0"/>
              <a:t>Zimní semestr </a:t>
            </a:r>
            <a:r>
              <a:rPr lang="cs-CZ" dirty="0" smtClean="0"/>
              <a:t>2021/2022</a:t>
            </a:r>
            <a:endParaRPr lang="cs-CZ" dirty="0"/>
          </a:p>
          <a:p>
            <a:r>
              <a:rPr lang="cs-CZ" dirty="0"/>
              <a:t>E-mail: lukas.pavlik@mvso.cz</a:t>
            </a:r>
          </a:p>
        </p:txBody>
      </p:sp>
    </p:spTree>
    <p:extLst>
      <p:ext uri="{BB962C8B-B14F-4D97-AF65-F5344CB8AC3E}">
        <p14:creationId xmlns:p14="http://schemas.microsoft.com/office/powerpoint/2010/main" val="3743245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88307B-64CE-4078-B6D6-9261F77662E6}"/>
              </a:ext>
            </a:extLst>
          </p:cNvPr>
          <p:cNvSpPr>
            <a:spLocks noGrp="1"/>
          </p:cNvSpPr>
          <p:nvPr>
            <p:ph type="title"/>
          </p:nvPr>
        </p:nvSpPr>
        <p:spPr/>
        <p:txBody>
          <a:bodyPr/>
          <a:lstStyle/>
          <a:p>
            <a:r>
              <a:rPr lang="cs-CZ" dirty="0"/>
              <a:t>Informace</a:t>
            </a:r>
          </a:p>
        </p:txBody>
      </p:sp>
      <p:sp>
        <p:nvSpPr>
          <p:cNvPr id="3" name="Zástupný obsah 2">
            <a:extLst>
              <a:ext uri="{FF2B5EF4-FFF2-40B4-BE49-F238E27FC236}">
                <a16:creationId xmlns:a16="http://schemas.microsoft.com/office/drawing/2014/main" id="{5967EF3E-7BA4-423B-8D2B-DB3524329F69}"/>
              </a:ext>
            </a:extLst>
          </p:cNvPr>
          <p:cNvSpPr>
            <a:spLocks noGrp="1"/>
          </p:cNvSpPr>
          <p:nvPr>
            <p:ph idx="1"/>
          </p:nvPr>
        </p:nvSpPr>
        <p:spPr/>
        <p:txBody>
          <a:bodyPr/>
          <a:lstStyle/>
          <a:p>
            <a:pPr marL="0" indent="0" algn="just">
              <a:buNone/>
            </a:pPr>
            <a:r>
              <a:rPr lang="cs-CZ" dirty="0"/>
              <a:t>Z výše uvedeného se již můžeme pokusit termín informace definovat:</a:t>
            </a:r>
          </a:p>
          <a:p>
            <a:pPr algn="just"/>
            <a:r>
              <a:rPr lang="cs-CZ" dirty="0"/>
              <a:t>Informace je podnět, stimul, který má v určité souvislosti nebo v daném kontextu pro svého pří-</a:t>
            </a:r>
            <a:r>
              <a:rPr lang="cs-CZ" dirty="0" err="1"/>
              <a:t>jemce</a:t>
            </a:r>
            <a:r>
              <a:rPr lang="cs-CZ" dirty="0"/>
              <a:t> nějaký význam.</a:t>
            </a:r>
          </a:p>
        </p:txBody>
      </p:sp>
      <p:pic>
        <p:nvPicPr>
          <p:cNvPr id="5" name="Obrázek 4">
            <a:extLst>
              <a:ext uri="{FF2B5EF4-FFF2-40B4-BE49-F238E27FC236}">
                <a16:creationId xmlns:a16="http://schemas.microsoft.com/office/drawing/2014/main" id="{650E81BA-DB3D-4C82-8895-C060668F5D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3452" y="3268519"/>
            <a:ext cx="4154965" cy="2773243"/>
          </a:xfrm>
          <a:prstGeom prst="rect">
            <a:avLst/>
          </a:prstGeom>
        </p:spPr>
      </p:pic>
    </p:spTree>
    <p:extLst>
      <p:ext uri="{BB962C8B-B14F-4D97-AF65-F5344CB8AC3E}">
        <p14:creationId xmlns:p14="http://schemas.microsoft.com/office/powerpoint/2010/main" val="382195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0CD6EE-0A8B-479C-AD69-2318F8DDCA4F}"/>
              </a:ext>
            </a:extLst>
          </p:cNvPr>
          <p:cNvSpPr>
            <a:spLocks noGrp="1"/>
          </p:cNvSpPr>
          <p:nvPr>
            <p:ph type="title"/>
          </p:nvPr>
        </p:nvSpPr>
        <p:spPr/>
        <p:txBody>
          <a:bodyPr/>
          <a:lstStyle/>
          <a:p>
            <a:r>
              <a:rPr lang="cs-CZ" dirty="0"/>
              <a:t>Reprezentace informací</a:t>
            </a:r>
          </a:p>
        </p:txBody>
      </p:sp>
      <p:sp>
        <p:nvSpPr>
          <p:cNvPr id="3" name="Zástupný obsah 2">
            <a:extLst>
              <a:ext uri="{FF2B5EF4-FFF2-40B4-BE49-F238E27FC236}">
                <a16:creationId xmlns:a16="http://schemas.microsoft.com/office/drawing/2014/main" id="{EA94C505-938B-4A63-89D3-5B10709B0A5F}"/>
              </a:ext>
            </a:extLst>
          </p:cNvPr>
          <p:cNvSpPr>
            <a:spLocks noGrp="1"/>
          </p:cNvSpPr>
          <p:nvPr>
            <p:ph idx="1"/>
          </p:nvPr>
        </p:nvSpPr>
        <p:spPr/>
        <p:txBody>
          <a:bodyPr/>
          <a:lstStyle/>
          <a:p>
            <a:pPr algn="just"/>
            <a:r>
              <a:rPr lang="cs-CZ" dirty="0"/>
              <a:t>Termín reprezentace informací označuje způsob, jakým jsou v počítači data uschována, </a:t>
            </a:r>
            <a:r>
              <a:rPr lang="cs-CZ" dirty="0" err="1"/>
              <a:t>zpracová</a:t>
            </a:r>
            <a:r>
              <a:rPr lang="cs-CZ" dirty="0"/>
              <a:t>-vána a předávána. </a:t>
            </a:r>
          </a:p>
          <a:p>
            <a:pPr algn="just"/>
            <a:r>
              <a:rPr lang="cs-CZ" dirty="0"/>
              <a:t>Všechna data, se kterými počítač zachází, musí být reprezentována v binární formě, laicky řečeno „pomocí nul a jedniček“.</a:t>
            </a:r>
          </a:p>
          <a:p>
            <a:pPr marL="0" indent="0" algn="just">
              <a:buNone/>
            </a:pPr>
            <a:r>
              <a:rPr lang="cs-CZ" dirty="0"/>
              <a:t>Data mohou mít různé podoby:</a:t>
            </a:r>
          </a:p>
          <a:p>
            <a:pPr algn="just"/>
            <a:r>
              <a:rPr lang="cs-CZ" dirty="0"/>
              <a:t>písmena, čísla, apod. (1, 2, a, b, A</a:t>
            </a:r>
            <a:r>
              <a:rPr lang="cs-CZ" dirty="0" smtClean="0"/>
              <a:t>…),</a:t>
            </a:r>
            <a:endParaRPr lang="cs-CZ" dirty="0"/>
          </a:p>
          <a:p>
            <a:pPr algn="just"/>
            <a:r>
              <a:rPr lang="cs-CZ" dirty="0"/>
              <a:t>neměnné nebo dynamické </a:t>
            </a:r>
            <a:r>
              <a:rPr lang="cs-CZ" dirty="0" smtClean="0"/>
              <a:t>obrázky,</a:t>
            </a:r>
            <a:endParaRPr lang="cs-CZ" dirty="0"/>
          </a:p>
          <a:p>
            <a:pPr algn="just"/>
            <a:r>
              <a:rPr lang="cs-CZ" dirty="0"/>
              <a:t>zvuk atd.</a:t>
            </a:r>
          </a:p>
        </p:txBody>
      </p:sp>
    </p:spTree>
    <p:extLst>
      <p:ext uri="{BB962C8B-B14F-4D97-AF65-F5344CB8AC3E}">
        <p14:creationId xmlns:p14="http://schemas.microsoft.com/office/powerpoint/2010/main" val="3778626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D8047D-0136-4B0C-99F9-CE77FFDBB86F}"/>
              </a:ext>
            </a:extLst>
          </p:cNvPr>
          <p:cNvSpPr>
            <a:spLocks noGrp="1"/>
          </p:cNvSpPr>
          <p:nvPr>
            <p:ph type="title"/>
          </p:nvPr>
        </p:nvSpPr>
        <p:spPr/>
        <p:txBody>
          <a:bodyPr/>
          <a:lstStyle/>
          <a:p>
            <a:r>
              <a:rPr lang="cs-CZ" dirty="0"/>
              <a:t>Reprezentace informací</a:t>
            </a:r>
          </a:p>
        </p:txBody>
      </p:sp>
      <p:sp>
        <p:nvSpPr>
          <p:cNvPr id="3" name="Zástupný obsah 2">
            <a:extLst>
              <a:ext uri="{FF2B5EF4-FFF2-40B4-BE49-F238E27FC236}">
                <a16:creationId xmlns:a16="http://schemas.microsoft.com/office/drawing/2014/main" id="{CFA3062F-A55F-4AA4-9229-B14DE658641E}"/>
              </a:ext>
            </a:extLst>
          </p:cNvPr>
          <p:cNvSpPr>
            <a:spLocks noGrp="1"/>
          </p:cNvSpPr>
          <p:nvPr>
            <p:ph idx="1"/>
          </p:nvPr>
        </p:nvSpPr>
        <p:spPr/>
        <p:txBody>
          <a:bodyPr/>
          <a:lstStyle/>
          <a:p>
            <a:pPr marL="0" indent="0">
              <a:buNone/>
            </a:pPr>
            <a:r>
              <a:rPr lang="cs-CZ" dirty="0"/>
              <a:t>Nejvyužívanějšími číselnými soustavami využívanými v počítačové vědě jsou:</a:t>
            </a:r>
          </a:p>
          <a:p>
            <a:r>
              <a:rPr lang="cs-CZ" dirty="0"/>
              <a:t>dvojková (binární) soustava</a:t>
            </a:r>
          </a:p>
          <a:p>
            <a:r>
              <a:rPr lang="cs-CZ" dirty="0"/>
              <a:t>osmičková (</a:t>
            </a:r>
            <a:r>
              <a:rPr lang="cs-CZ" dirty="0" err="1"/>
              <a:t>oktalová</a:t>
            </a:r>
            <a:r>
              <a:rPr lang="cs-CZ" dirty="0"/>
              <a:t>) soustava</a:t>
            </a:r>
          </a:p>
          <a:p>
            <a:r>
              <a:rPr lang="cs-CZ" dirty="0"/>
              <a:t>šestnáctková (hexadecimální) soustava</a:t>
            </a:r>
          </a:p>
          <a:p>
            <a:endParaRPr lang="cs-CZ" dirty="0"/>
          </a:p>
          <a:p>
            <a:pPr marL="0" indent="0">
              <a:buNone/>
            </a:pPr>
            <a:r>
              <a:rPr lang="cs-CZ" dirty="0"/>
              <a:t>Příklady těchto soustav jsou uvedeny v následující tabulce:</a:t>
            </a:r>
          </a:p>
        </p:txBody>
      </p:sp>
    </p:spTree>
    <p:extLst>
      <p:ext uri="{BB962C8B-B14F-4D97-AF65-F5344CB8AC3E}">
        <p14:creationId xmlns:p14="http://schemas.microsoft.com/office/powerpoint/2010/main" val="3617181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6AD74E-3895-4851-9023-DCB3DA60352E}"/>
              </a:ext>
            </a:extLst>
          </p:cNvPr>
          <p:cNvSpPr>
            <a:spLocks noGrp="1"/>
          </p:cNvSpPr>
          <p:nvPr>
            <p:ph type="title"/>
          </p:nvPr>
        </p:nvSpPr>
        <p:spPr/>
        <p:txBody>
          <a:bodyPr/>
          <a:lstStyle/>
          <a:p>
            <a:r>
              <a:rPr lang="cs-CZ" dirty="0"/>
              <a:t>Reprezentace informací</a:t>
            </a:r>
          </a:p>
        </p:txBody>
      </p:sp>
      <p:sp>
        <p:nvSpPr>
          <p:cNvPr id="9" name="Zástupný obsah 8">
            <a:extLst>
              <a:ext uri="{FF2B5EF4-FFF2-40B4-BE49-F238E27FC236}">
                <a16:creationId xmlns:a16="http://schemas.microsoft.com/office/drawing/2014/main" id="{5F91D25D-77FF-4B7C-A90B-2D2156053507}"/>
              </a:ext>
            </a:extLst>
          </p:cNvPr>
          <p:cNvSpPr>
            <a:spLocks noGrp="1"/>
          </p:cNvSpPr>
          <p:nvPr>
            <p:ph idx="1"/>
          </p:nvPr>
        </p:nvSpPr>
        <p:spPr/>
        <p:txBody>
          <a:bodyPr/>
          <a:lstStyle/>
          <a:p>
            <a:endParaRPr lang="cs-CZ" dirty="0"/>
          </a:p>
        </p:txBody>
      </p:sp>
      <p:graphicFrame>
        <p:nvGraphicFramePr>
          <p:cNvPr id="7" name="Tabulka 7">
            <a:extLst>
              <a:ext uri="{FF2B5EF4-FFF2-40B4-BE49-F238E27FC236}">
                <a16:creationId xmlns:a16="http://schemas.microsoft.com/office/drawing/2014/main" id="{A3C52865-5DD0-4739-A83D-5A21709EDC2A}"/>
              </a:ext>
            </a:extLst>
          </p:cNvPr>
          <p:cNvGraphicFramePr>
            <a:graphicFrameLocks noGrp="1"/>
          </p:cNvGraphicFramePr>
          <p:nvPr>
            <p:extLst>
              <p:ext uri="{D42A27DB-BD31-4B8C-83A1-F6EECF244321}">
                <p14:modId xmlns:p14="http://schemas.microsoft.com/office/powerpoint/2010/main" val="1629758159"/>
              </p:ext>
            </p:extLst>
          </p:nvPr>
        </p:nvGraphicFramePr>
        <p:xfrm>
          <a:off x="2239505" y="1326481"/>
          <a:ext cx="7036228" cy="4846320"/>
        </p:xfrm>
        <a:graphic>
          <a:graphicData uri="http://schemas.openxmlformats.org/drawingml/2006/table">
            <a:tbl>
              <a:tblPr firstRow="1" bandRow="1">
                <a:tableStyleId>{5C22544A-7EE6-4342-B048-85BDC9FD1C3A}</a:tableStyleId>
              </a:tblPr>
              <a:tblGrid>
                <a:gridCol w="1759057">
                  <a:extLst>
                    <a:ext uri="{9D8B030D-6E8A-4147-A177-3AD203B41FA5}">
                      <a16:colId xmlns:a16="http://schemas.microsoft.com/office/drawing/2014/main" val="3788288614"/>
                    </a:ext>
                  </a:extLst>
                </a:gridCol>
                <a:gridCol w="1759057">
                  <a:extLst>
                    <a:ext uri="{9D8B030D-6E8A-4147-A177-3AD203B41FA5}">
                      <a16:colId xmlns:a16="http://schemas.microsoft.com/office/drawing/2014/main" val="3833817817"/>
                    </a:ext>
                  </a:extLst>
                </a:gridCol>
                <a:gridCol w="1759057">
                  <a:extLst>
                    <a:ext uri="{9D8B030D-6E8A-4147-A177-3AD203B41FA5}">
                      <a16:colId xmlns:a16="http://schemas.microsoft.com/office/drawing/2014/main" val="479203407"/>
                    </a:ext>
                  </a:extLst>
                </a:gridCol>
                <a:gridCol w="1759057">
                  <a:extLst>
                    <a:ext uri="{9D8B030D-6E8A-4147-A177-3AD203B41FA5}">
                      <a16:colId xmlns:a16="http://schemas.microsoft.com/office/drawing/2014/main" val="566089083"/>
                    </a:ext>
                  </a:extLst>
                </a:gridCol>
              </a:tblGrid>
              <a:tr h="355129">
                <a:tc>
                  <a:txBody>
                    <a:bodyPr/>
                    <a:lstStyle/>
                    <a:p>
                      <a:pPr algn="ctr"/>
                      <a:r>
                        <a:rPr lang="cs-CZ" sz="1200" b="1" dirty="0"/>
                        <a:t>Číslo v desítkové soustavě</a:t>
                      </a:r>
                    </a:p>
                  </a:txBody>
                  <a:tcPr/>
                </a:tc>
                <a:tc>
                  <a:txBody>
                    <a:bodyPr/>
                    <a:lstStyle/>
                    <a:p>
                      <a:pPr algn="ctr"/>
                      <a:r>
                        <a:rPr lang="cs-CZ" sz="1200" b="1" dirty="0"/>
                        <a:t>Binární ekvivalent</a:t>
                      </a:r>
                    </a:p>
                  </a:txBody>
                  <a:tcPr/>
                </a:tc>
                <a:tc>
                  <a:txBody>
                    <a:bodyPr/>
                    <a:lstStyle/>
                    <a:p>
                      <a:pPr algn="ctr"/>
                      <a:r>
                        <a:rPr lang="cs-CZ" sz="1200" b="1" dirty="0"/>
                        <a:t>Osmičkový ekvivalent</a:t>
                      </a:r>
                    </a:p>
                  </a:txBody>
                  <a:tcPr/>
                </a:tc>
                <a:tc>
                  <a:txBody>
                    <a:bodyPr/>
                    <a:lstStyle/>
                    <a:p>
                      <a:pPr algn="ctr"/>
                      <a:r>
                        <a:rPr lang="cs-CZ" sz="1200" b="1" dirty="0"/>
                        <a:t>Šestnáctkový ekvivalent</a:t>
                      </a:r>
                    </a:p>
                  </a:txBody>
                  <a:tcPr/>
                </a:tc>
                <a:extLst>
                  <a:ext uri="{0D108BD9-81ED-4DB2-BD59-A6C34878D82A}">
                    <a16:rowId xmlns:a16="http://schemas.microsoft.com/office/drawing/2014/main" val="784310699"/>
                  </a:ext>
                </a:extLst>
              </a:tr>
              <a:tr h="213077">
                <a:tc>
                  <a:txBody>
                    <a:bodyPr/>
                    <a:lstStyle/>
                    <a:p>
                      <a:pPr algn="ctr"/>
                      <a:r>
                        <a:rPr lang="cs-CZ" sz="1200" b="1" dirty="0"/>
                        <a:t>0</a:t>
                      </a:r>
                    </a:p>
                  </a:txBody>
                  <a:tcPr/>
                </a:tc>
                <a:tc>
                  <a:txBody>
                    <a:bodyPr/>
                    <a:lstStyle/>
                    <a:p>
                      <a:pPr algn="ctr"/>
                      <a:r>
                        <a:rPr lang="cs-CZ" sz="1200" b="1" dirty="0"/>
                        <a:t>0</a:t>
                      </a:r>
                    </a:p>
                  </a:txBody>
                  <a:tcPr/>
                </a:tc>
                <a:tc>
                  <a:txBody>
                    <a:bodyPr/>
                    <a:lstStyle/>
                    <a:p>
                      <a:pPr algn="ctr"/>
                      <a:r>
                        <a:rPr lang="cs-CZ" sz="1200" b="1" dirty="0"/>
                        <a:t>0</a:t>
                      </a:r>
                    </a:p>
                  </a:txBody>
                  <a:tcPr/>
                </a:tc>
                <a:tc>
                  <a:txBody>
                    <a:bodyPr/>
                    <a:lstStyle/>
                    <a:p>
                      <a:pPr algn="ctr"/>
                      <a:r>
                        <a:rPr lang="cs-CZ" sz="1200" b="1" dirty="0"/>
                        <a:t>0</a:t>
                      </a:r>
                    </a:p>
                  </a:txBody>
                  <a:tcPr/>
                </a:tc>
                <a:extLst>
                  <a:ext uri="{0D108BD9-81ED-4DB2-BD59-A6C34878D82A}">
                    <a16:rowId xmlns:a16="http://schemas.microsoft.com/office/drawing/2014/main" val="4080947924"/>
                  </a:ext>
                </a:extLst>
              </a:tr>
              <a:tr h="213077">
                <a:tc>
                  <a:txBody>
                    <a:bodyPr/>
                    <a:lstStyle/>
                    <a:p>
                      <a:pPr algn="ctr"/>
                      <a:r>
                        <a:rPr lang="cs-CZ" sz="1200" b="1" dirty="0"/>
                        <a:t>1</a:t>
                      </a:r>
                    </a:p>
                  </a:txBody>
                  <a:tcPr/>
                </a:tc>
                <a:tc>
                  <a:txBody>
                    <a:bodyPr/>
                    <a:lstStyle/>
                    <a:p>
                      <a:pPr algn="ctr"/>
                      <a:r>
                        <a:rPr lang="cs-CZ" sz="1200" b="1" dirty="0"/>
                        <a:t>1</a:t>
                      </a:r>
                    </a:p>
                  </a:txBody>
                  <a:tcPr/>
                </a:tc>
                <a:tc>
                  <a:txBody>
                    <a:bodyPr/>
                    <a:lstStyle/>
                    <a:p>
                      <a:pPr algn="ctr"/>
                      <a:r>
                        <a:rPr lang="cs-CZ" sz="1200" b="1" dirty="0"/>
                        <a:t>1</a:t>
                      </a:r>
                    </a:p>
                  </a:txBody>
                  <a:tcPr/>
                </a:tc>
                <a:tc>
                  <a:txBody>
                    <a:bodyPr/>
                    <a:lstStyle/>
                    <a:p>
                      <a:pPr algn="ctr"/>
                      <a:r>
                        <a:rPr lang="cs-CZ" sz="1200" b="1" dirty="0"/>
                        <a:t>1</a:t>
                      </a:r>
                    </a:p>
                  </a:txBody>
                  <a:tcPr/>
                </a:tc>
                <a:extLst>
                  <a:ext uri="{0D108BD9-81ED-4DB2-BD59-A6C34878D82A}">
                    <a16:rowId xmlns:a16="http://schemas.microsoft.com/office/drawing/2014/main" val="2127553284"/>
                  </a:ext>
                </a:extLst>
              </a:tr>
              <a:tr h="213077">
                <a:tc>
                  <a:txBody>
                    <a:bodyPr/>
                    <a:lstStyle/>
                    <a:p>
                      <a:pPr algn="ctr"/>
                      <a:r>
                        <a:rPr lang="cs-CZ" sz="1200" b="1" dirty="0"/>
                        <a:t>2</a:t>
                      </a:r>
                    </a:p>
                  </a:txBody>
                  <a:tcPr/>
                </a:tc>
                <a:tc>
                  <a:txBody>
                    <a:bodyPr/>
                    <a:lstStyle/>
                    <a:p>
                      <a:pPr algn="ctr"/>
                      <a:r>
                        <a:rPr lang="cs-CZ" sz="1200" b="1" dirty="0"/>
                        <a:t>10</a:t>
                      </a:r>
                    </a:p>
                  </a:txBody>
                  <a:tcPr/>
                </a:tc>
                <a:tc>
                  <a:txBody>
                    <a:bodyPr/>
                    <a:lstStyle/>
                    <a:p>
                      <a:pPr algn="ctr"/>
                      <a:r>
                        <a:rPr lang="cs-CZ" sz="1200" b="1" dirty="0"/>
                        <a:t>2</a:t>
                      </a:r>
                    </a:p>
                  </a:txBody>
                  <a:tcPr/>
                </a:tc>
                <a:tc>
                  <a:txBody>
                    <a:bodyPr/>
                    <a:lstStyle/>
                    <a:p>
                      <a:pPr algn="ctr"/>
                      <a:r>
                        <a:rPr lang="cs-CZ" sz="1200" b="1" dirty="0"/>
                        <a:t>2</a:t>
                      </a:r>
                    </a:p>
                  </a:txBody>
                  <a:tcPr/>
                </a:tc>
                <a:extLst>
                  <a:ext uri="{0D108BD9-81ED-4DB2-BD59-A6C34878D82A}">
                    <a16:rowId xmlns:a16="http://schemas.microsoft.com/office/drawing/2014/main" val="1489080684"/>
                  </a:ext>
                </a:extLst>
              </a:tr>
              <a:tr h="213077">
                <a:tc>
                  <a:txBody>
                    <a:bodyPr/>
                    <a:lstStyle/>
                    <a:p>
                      <a:pPr algn="ctr"/>
                      <a:r>
                        <a:rPr lang="cs-CZ" sz="1200" b="1" dirty="0"/>
                        <a:t>3</a:t>
                      </a:r>
                    </a:p>
                  </a:txBody>
                  <a:tcPr/>
                </a:tc>
                <a:tc>
                  <a:txBody>
                    <a:bodyPr/>
                    <a:lstStyle/>
                    <a:p>
                      <a:pPr algn="ctr"/>
                      <a:r>
                        <a:rPr lang="cs-CZ" sz="1200" b="1" dirty="0"/>
                        <a:t>11</a:t>
                      </a:r>
                    </a:p>
                  </a:txBody>
                  <a:tcPr/>
                </a:tc>
                <a:tc>
                  <a:txBody>
                    <a:bodyPr/>
                    <a:lstStyle/>
                    <a:p>
                      <a:pPr algn="ctr"/>
                      <a:r>
                        <a:rPr lang="cs-CZ" sz="1200" b="1" dirty="0"/>
                        <a:t>3</a:t>
                      </a:r>
                    </a:p>
                  </a:txBody>
                  <a:tcPr/>
                </a:tc>
                <a:tc>
                  <a:txBody>
                    <a:bodyPr/>
                    <a:lstStyle/>
                    <a:p>
                      <a:pPr algn="ctr"/>
                      <a:r>
                        <a:rPr lang="cs-CZ" sz="1200" b="1" dirty="0"/>
                        <a:t>3</a:t>
                      </a:r>
                    </a:p>
                  </a:txBody>
                  <a:tcPr/>
                </a:tc>
                <a:extLst>
                  <a:ext uri="{0D108BD9-81ED-4DB2-BD59-A6C34878D82A}">
                    <a16:rowId xmlns:a16="http://schemas.microsoft.com/office/drawing/2014/main" val="7778696"/>
                  </a:ext>
                </a:extLst>
              </a:tr>
              <a:tr h="213077">
                <a:tc>
                  <a:txBody>
                    <a:bodyPr/>
                    <a:lstStyle/>
                    <a:p>
                      <a:pPr algn="ctr"/>
                      <a:r>
                        <a:rPr lang="cs-CZ" sz="1200" b="1" dirty="0"/>
                        <a:t>4</a:t>
                      </a:r>
                    </a:p>
                  </a:txBody>
                  <a:tcPr/>
                </a:tc>
                <a:tc>
                  <a:txBody>
                    <a:bodyPr/>
                    <a:lstStyle/>
                    <a:p>
                      <a:pPr algn="ctr"/>
                      <a:r>
                        <a:rPr lang="cs-CZ" sz="1200" b="1" dirty="0"/>
                        <a:t>100</a:t>
                      </a:r>
                    </a:p>
                  </a:txBody>
                  <a:tcPr/>
                </a:tc>
                <a:tc>
                  <a:txBody>
                    <a:bodyPr/>
                    <a:lstStyle/>
                    <a:p>
                      <a:pPr algn="ctr"/>
                      <a:r>
                        <a:rPr lang="cs-CZ" sz="1200" b="1" dirty="0"/>
                        <a:t>4</a:t>
                      </a:r>
                    </a:p>
                  </a:txBody>
                  <a:tcPr/>
                </a:tc>
                <a:tc>
                  <a:txBody>
                    <a:bodyPr/>
                    <a:lstStyle/>
                    <a:p>
                      <a:pPr algn="ctr"/>
                      <a:r>
                        <a:rPr lang="cs-CZ" sz="1200" b="1" dirty="0"/>
                        <a:t>4</a:t>
                      </a:r>
                    </a:p>
                  </a:txBody>
                  <a:tcPr/>
                </a:tc>
                <a:extLst>
                  <a:ext uri="{0D108BD9-81ED-4DB2-BD59-A6C34878D82A}">
                    <a16:rowId xmlns:a16="http://schemas.microsoft.com/office/drawing/2014/main" val="380005721"/>
                  </a:ext>
                </a:extLst>
              </a:tr>
              <a:tr h="213077">
                <a:tc>
                  <a:txBody>
                    <a:bodyPr/>
                    <a:lstStyle/>
                    <a:p>
                      <a:pPr algn="ctr"/>
                      <a:r>
                        <a:rPr lang="cs-CZ" sz="1200" b="1" dirty="0"/>
                        <a:t>5</a:t>
                      </a:r>
                    </a:p>
                  </a:txBody>
                  <a:tcPr/>
                </a:tc>
                <a:tc>
                  <a:txBody>
                    <a:bodyPr/>
                    <a:lstStyle/>
                    <a:p>
                      <a:pPr algn="ctr"/>
                      <a:r>
                        <a:rPr lang="cs-CZ" sz="1200" b="1" dirty="0"/>
                        <a:t>101</a:t>
                      </a:r>
                    </a:p>
                  </a:txBody>
                  <a:tcPr/>
                </a:tc>
                <a:tc>
                  <a:txBody>
                    <a:bodyPr/>
                    <a:lstStyle/>
                    <a:p>
                      <a:pPr algn="ctr"/>
                      <a:r>
                        <a:rPr lang="cs-CZ" sz="1200" b="1" dirty="0"/>
                        <a:t>5</a:t>
                      </a:r>
                    </a:p>
                  </a:txBody>
                  <a:tcPr/>
                </a:tc>
                <a:tc>
                  <a:txBody>
                    <a:bodyPr/>
                    <a:lstStyle/>
                    <a:p>
                      <a:pPr algn="ctr"/>
                      <a:r>
                        <a:rPr lang="cs-CZ" sz="1200" b="1" dirty="0"/>
                        <a:t>5</a:t>
                      </a:r>
                    </a:p>
                  </a:txBody>
                  <a:tcPr/>
                </a:tc>
                <a:extLst>
                  <a:ext uri="{0D108BD9-81ED-4DB2-BD59-A6C34878D82A}">
                    <a16:rowId xmlns:a16="http://schemas.microsoft.com/office/drawing/2014/main" val="3895986779"/>
                  </a:ext>
                </a:extLst>
              </a:tr>
              <a:tr h="213077">
                <a:tc>
                  <a:txBody>
                    <a:bodyPr/>
                    <a:lstStyle/>
                    <a:p>
                      <a:pPr algn="ctr"/>
                      <a:r>
                        <a:rPr lang="cs-CZ" sz="1200" b="1" dirty="0"/>
                        <a:t>6</a:t>
                      </a:r>
                    </a:p>
                  </a:txBody>
                  <a:tcPr/>
                </a:tc>
                <a:tc>
                  <a:txBody>
                    <a:bodyPr/>
                    <a:lstStyle/>
                    <a:p>
                      <a:pPr algn="ctr"/>
                      <a:r>
                        <a:rPr lang="cs-CZ" sz="1200" b="1" dirty="0"/>
                        <a:t>110</a:t>
                      </a:r>
                    </a:p>
                  </a:txBody>
                  <a:tcPr/>
                </a:tc>
                <a:tc>
                  <a:txBody>
                    <a:bodyPr/>
                    <a:lstStyle/>
                    <a:p>
                      <a:pPr algn="ctr"/>
                      <a:r>
                        <a:rPr lang="cs-CZ" sz="1200" b="1" dirty="0"/>
                        <a:t>6</a:t>
                      </a:r>
                    </a:p>
                  </a:txBody>
                  <a:tcPr/>
                </a:tc>
                <a:tc>
                  <a:txBody>
                    <a:bodyPr/>
                    <a:lstStyle/>
                    <a:p>
                      <a:pPr algn="ctr"/>
                      <a:r>
                        <a:rPr lang="cs-CZ" sz="1200" b="1" dirty="0"/>
                        <a:t>6</a:t>
                      </a:r>
                    </a:p>
                  </a:txBody>
                  <a:tcPr/>
                </a:tc>
                <a:extLst>
                  <a:ext uri="{0D108BD9-81ED-4DB2-BD59-A6C34878D82A}">
                    <a16:rowId xmlns:a16="http://schemas.microsoft.com/office/drawing/2014/main" val="326427499"/>
                  </a:ext>
                </a:extLst>
              </a:tr>
              <a:tr h="213077">
                <a:tc>
                  <a:txBody>
                    <a:bodyPr/>
                    <a:lstStyle/>
                    <a:p>
                      <a:pPr algn="ctr"/>
                      <a:r>
                        <a:rPr lang="cs-CZ" sz="1200" b="1" dirty="0"/>
                        <a:t>7</a:t>
                      </a:r>
                    </a:p>
                  </a:txBody>
                  <a:tcPr/>
                </a:tc>
                <a:tc>
                  <a:txBody>
                    <a:bodyPr/>
                    <a:lstStyle/>
                    <a:p>
                      <a:pPr algn="ctr"/>
                      <a:r>
                        <a:rPr lang="cs-CZ" sz="1200" b="1" dirty="0"/>
                        <a:t>11</a:t>
                      </a:r>
                    </a:p>
                  </a:txBody>
                  <a:tcPr/>
                </a:tc>
                <a:tc>
                  <a:txBody>
                    <a:bodyPr/>
                    <a:lstStyle/>
                    <a:p>
                      <a:pPr algn="ctr"/>
                      <a:r>
                        <a:rPr lang="cs-CZ" sz="1200" b="1" dirty="0"/>
                        <a:t>7</a:t>
                      </a:r>
                    </a:p>
                  </a:txBody>
                  <a:tcPr/>
                </a:tc>
                <a:tc>
                  <a:txBody>
                    <a:bodyPr/>
                    <a:lstStyle/>
                    <a:p>
                      <a:pPr algn="ctr"/>
                      <a:r>
                        <a:rPr lang="cs-CZ" sz="1200" b="1" dirty="0"/>
                        <a:t>7</a:t>
                      </a:r>
                    </a:p>
                  </a:txBody>
                  <a:tcPr/>
                </a:tc>
                <a:extLst>
                  <a:ext uri="{0D108BD9-81ED-4DB2-BD59-A6C34878D82A}">
                    <a16:rowId xmlns:a16="http://schemas.microsoft.com/office/drawing/2014/main" val="3258854771"/>
                  </a:ext>
                </a:extLst>
              </a:tr>
              <a:tr h="213077">
                <a:tc>
                  <a:txBody>
                    <a:bodyPr/>
                    <a:lstStyle/>
                    <a:p>
                      <a:pPr algn="ctr"/>
                      <a:r>
                        <a:rPr lang="cs-CZ" sz="1200" b="1" dirty="0"/>
                        <a:t>8</a:t>
                      </a:r>
                    </a:p>
                  </a:txBody>
                  <a:tcPr/>
                </a:tc>
                <a:tc>
                  <a:txBody>
                    <a:bodyPr/>
                    <a:lstStyle/>
                    <a:p>
                      <a:pPr algn="ctr"/>
                      <a:r>
                        <a:rPr lang="cs-CZ" sz="1200" b="1" dirty="0"/>
                        <a:t>1000</a:t>
                      </a:r>
                    </a:p>
                  </a:txBody>
                  <a:tcPr/>
                </a:tc>
                <a:tc>
                  <a:txBody>
                    <a:bodyPr/>
                    <a:lstStyle/>
                    <a:p>
                      <a:pPr algn="ctr"/>
                      <a:r>
                        <a:rPr lang="cs-CZ" sz="1200" b="1" dirty="0"/>
                        <a:t>10</a:t>
                      </a:r>
                    </a:p>
                  </a:txBody>
                  <a:tcPr/>
                </a:tc>
                <a:tc>
                  <a:txBody>
                    <a:bodyPr/>
                    <a:lstStyle/>
                    <a:p>
                      <a:pPr algn="ctr"/>
                      <a:r>
                        <a:rPr lang="cs-CZ" sz="1200" b="1" dirty="0"/>
                        <a:t>8</a:t>
                      </a:r>
                    </a:p>
                  </a:txBody>
                  <a:tcPr/>
                </a:tc>
                <a:extLst>
                  <a:ext uri="{0D108BD9-81ED-4DB2-BD59-A6C34878D82A}">
                    <a16:rowId xmlns:a16="http://schemas.microsoft.com/office/drawing/2014/main" val="4003604249"/>
                  </a:ext>
                </a:extLst>
              </a:tr>
              <a:tr h="213077">
                <a:tc>
                  <a:txBody>
                    <a:bodyPr/>
                    <a:lstStyle/>
                    <a:p>
                      <a:pPr algn="ctr"/>
                      <a:r>
                        <a:rPr lang="cs-CZ" sz="1200" b="1" dirty="0"/>
                        <a:t>9</a:t>
                      </a:r>
                    </a:p>
                  </a:txBody>
                  <a:tcPr/>
                </a:tc>
                <a:tc>
                  <a:txBody>
                    <a:bodyPr/>
                    <a:lstStyle/>
                    <a:p>
                      <a:pPr algn="ctr"/>
                      <a:r>
                        <a:rPr lang="cs-CZ" sz="1200" b="1" dirty="0"/>
                        <a:t>1001</a:t>
                      </a:r>
                    </a:p>
                  </a:txBody>
                  <a:tcPr/>
                </a:tc>
                <a:tc>
                  <a:txBody>
                    <a:bodyPr/>
                    <a:lstStyle/>
                    <a:p>
                      <a:pPr algn="ctr"/>
                      <a:r>
                        <a:rPr lang="cs-CZ" sz="1200" b="1" dirty="0"/>
                        <a:t>11</a:t>
                      </a:r>
                    </a:p>
                  </a:txBody>
                  <a:tcPr/>
                </a:tc>
                <a:tc>
                  <a:txBody>
                    <a:bodyPr/>
                    <a:lstStyle/>
                    <a:p>
                      <a:pPr algn="ctr"/>
                      <a:r>
                        <a:rPr lang="cs-CZ" sz="1200" b="1" dirty="0"/>
                        <a:t>9</a:t>
                      </a:r>
                    </a:p>
                  </a:txBody>
                  <a:tcPr/>
                </a:tc>
                <a:extLst>
                  <a:ext uri="{0D108BD9-81ED-4DB2-BD59-A6C34878D82A}">
                    <a16:rowId xmlns:a16="http://schemas.microsoft.com/office/drawing/2014/main" val="1409274090"/>
                  </a:ext>
                </a:extLst>
              </a:tr>
              <a:tr h="213077">
                <a:tc>
                  <a:txBody>
                    <a:bodyPr/>
                    <a:lstStyle/>
                    <a:p>
                      <a:pPr algn="ctr"/>
                      <a:r>
                        <a:rPr lang="cs-CZ" sz="1200" b="1" dirty="0"/>
                        <a:t>10</a:t>
                      </a:r>
                    </a:p>
                  </a:txBody>
                  <a:tcPr/>
                </a:tc>
                <a:tc>
                  <a:txBody>
                    <a:bodyPr/>
                    <a:lstStyle/>
                    <a:p>
                      <a:pPr algn="ctr"/>
                      <a:r>
                        <a:rPr lang="cs-CZ" sz="1200" b="1" dirty="0"/>
                        <a:t>1010</a:t>
                      </a:r>
                    </a:p>
                  </a:txBody>
                  <a:tcPr/>
                </a:tc>
                <a:tc>
                  <a:txBody>
                    <a:bodyPr/>
                    <a:lstStyle/>
                    <a:p>
                      <a:pPr algn="ctr"/>
                      <a:r>
                        <a:rPr lang="cs-CZ" sz="1200" b="1" dirty="0"/>
                        <a:t>12</a:t>
                      </a:r>
                    </a:p>
                  </a:txBody>
                  <a:tcPr/>
                </a:tc>
                <a:tc>
                  <a:txBody>
                    <a:bodyPr/>
                    <a:lstStyle/>
                    <a:p>
                      <a:pPr algn="ctr"/>
                      <a:r>
                        <a:rPr lang="cs-CZ" sz="1200" b="1" dirty="0"/>
                        <a:t>A</a:t>
                      </a:r>
                    </a:p>
                  </a:txBody>
                  <a:tcPr/>
                </a:tc>
                <a:extLst>
                  <a:ext uri="{0D108BD9-81ED-4DB2-BD59-A6C34878D82A}">
                    <a16:rowId xmlns:a16="http://schemas.microsoft.com/office/drawing/2014/main" val="3923365462"/>
                  </a:ext>
                </a:extLst>
              </a:tr>
              <a:tr h="213077">
                <a:tc>
                  <a:txBody>
                    <a:bodyPr/>
                    <a:lstStyle/>
                    <a:p>
                      <a:pPr algn="ctr"/>
                      <a:r>
                        <a:rPr lang="cs-CZ" sz="1200" b="1" dirty="0"/>
                        <a:t>11</a:t>
                      </a:r>
                    </a:p>
                  </a:txBody>
                  <a:tcPr/>
                </a:tc>
                <a:tc>
                  <a:txBody>
                    <a:bodyPr/>
                    <a:lstStyle/>
                    <a:p>
                      <a:pPr algn="ctr"/>
                      <a:r>
                        <a:rPr lang="cs-CZ" sz="1200" b="1" dirty="0"/>
                        <a:t>1011</a:t>
                      </a:r>
                    </a:p>
                  </a:txBody>
                  <a:tcPr/>
                </a:tc>
                <a:tc>
                  <a:txBody>
                    <a:bodyPr/>
                    <a:lstStyle/>
                    <a:p>
                      <a:pPr algn="ctr"/>
                      <a:r>
                        <a:rPr lang="cs-CZ" sz="1200" b="1" dirty="0"/>
                        <a:t>13</a:t>
                      </a:r>
                    </a:p>
                  </a:txBody>
                  <a:tcPr/>
                </a:tc>
                <a:tc>
                  <a:txBody>
                    <a:bodyPr/>
                    <a:lstStyle/>
                    <a:p>
                      <a:pPr algn="ctr"/>
                      <a:r>
                        <a:rPr lang="cs-CZ" sz="1200" b="1" dirty="0"/>
                        <a:t>B</a:t>
                      </a:r>
                    </a:p>
                  </a:txBody>
                  <a:tcPr/>
                </a:tc>
                <a:extLst>
                  <a:ext uri="{0D108BD9-81ED-4DB2-BD59-A6C34878D82A}">
                    <a16:rowId xmlns:a16="http://schemas.microsoft.com/office/drawing/2014/main" val="3808076562"/>
                  </a:ext>
                </a:extLst>
              </a:tr>
              <a:tr h="213077">
                <a:tc>
                  <a:txBody>
                    <a:bodyPr/>
                    <a:lstStyle/>
                    <a:p>
                      <a:pPr algn="ctr"/>
                      <a:r>
                        <a:rPr lang="cs-CZ" sz="1200" b="1" dirty="0"/>
                        <a:t>12</a:t>
                      </a:r>
                    </a:p>
                  </a:txBody>
                  <a:tcPr/>
                </a:tc>
                <a:tc>
                  <a:txBody>
                    <a:bodyPr/>
                    <a:lstStyle/>
                    <a:p>
                      <a:pPr algn="ctr"/>
                      <a:r>
                        <a:rPr lang="cs-CZ" sz="1200" b="1" dirty="0"/>
                        <a:t>1100</a:t>
                      </a:r>
                    </a:p>
                  </a:txBody>
                  <a:tcPr/>
                </a:tc>
                <a:tc>
                  <a:txBody>
                    <a:bodyPr/>
                    <a:lstStyle/>
                    <a:p>
                      <a:pPr algn="ctr"/>
                      <a:r>
                        <a:rPr lang="cs-CZ" sz="1200" b="1" dirty="0"/>
                        <a:t>14</a:t>
                      </a:r>
                    </a:p>
                  </a:txBody>
                  <a:tcPr/>
                </a:tc>
                <a:tc>
                  <a:txBody>
                    <a:bodyPr/>
                    <a:lstStyle/>
                    <a:p>
                      <a:pPr algn="ctr"/>
                      <a:r>
                        <a:rPr lang="cs-CZ" sz="1200" b="1" dirty="0"/>
                        <a:t>C</a:t>
                      </a:r>
                    </a:p>
                  </a:txBody>
                  <a:tcPr/>
                </a:tc>
                <a:extLst>
                  <a:ext uri="{0D108BD9-81ED-4DB2-BD59-A6C34878D82A}">
                    <a16:rowId xmlns:a16="http://schemas.microsoft.com/office/drawing/2014/main" val="378360421"/>
                  </a:ext>
                </a:extLst>
              </a:tr>
              <a:tr h="213077">
                <a:tc>
                  <a:txBody>
                    <a:bodyPr/>
                    <a:lstStyle/>
                    <a:p>
                      <a:pPr algn="ctr"/>
                      <a:r>
                        <a:rPr lang="cs-CZ" sz="1200" b="1" dirty="0"/>
                        <a:t>13</a:t>
                      </a:r>
                    </a:p>
                  </a:txBody>
                  <a:tcPr/>
                </a:tc>
                <a:tc>
                  <a:txBody>
                    <a:bodyPr/>
                    <a:lstStyle/>
                    <a:p>
                      <a:pPr algn="ctr"/>
                      <a:r>
                        <a:rPr lang="cs-CZ" sz="1200" b="1" dirty="0"/>
                        <a:t>1101</a:t>
                      </a:r>
                    </a:p>
                  </a:txBody>
                  <a:tcPr/>
                </a:tc>
                <a:tc>
                  <a:txBody>
                    <a:bodyPr/>
                    <a:lstStyle/>
                    <a:p>
                      <a:pPr algn="ctr"/>
                      <a:r>
                        <a:rPr lang="cs-CZ" sz="1200" b="1" dirty="0"/>
                        <a:t>15</a:t>
                      </a:r>
                    </a:p>
                  </a:txBody>
                  <a:tcPr/>
                </a:tc>
                <a:tc>
                  <a:txBody>
                    <a:bodyPr/>
                    <a:lstStyle/>
                    <a:p>
                      <a:pPr algn="ctr"/>
                      <a:r>
                        <a:rPr lang="cs-CZ" sz="1200" b="1" dirty="0"/>
                        <a:t>D</a:t>
                      </a:r>
                    </a:p>
                  </a:txBody>
                  <a:tcPr/>
                </a:tc>
                <a:extLst>
                  <a:ext uri="{0D108BD9-81ED-4DB2-BD59-A6C34878D82A}">
                    <a16:rowId xmlns:a16="http://schemas.microsoft.com/office/drawing/2014/main" val="3806339223"/>
                  </a:ext>
                </a:extLst>
              </a:tr>
              <a:tr h="213077">
                <a:tc>
                  <a:txBody>
                    <a:bodyPr/>
                    <a:lstStyle/>
                    <a:p>
                      <a:pPr algn="ctr"/>
                      <a:r>
                        <a:rPr lang="cs-CZ" sz="1200" b="1" dirty="0"/>
                        <a:t>14</a:t>
                      </a:r>
                    </a:p>
                  </a:txBody>
                  <a:tcPr/>
                </a:tc>
                <a:tc>
                  <a:txBody>
                    <a:bodyPr/>
                    <a:lstStyle/>
                    <a:p>
                      <a:pPr algn="ctr"/>
                      <a:r>
                        <a:rPr lang="cs-CZ" sz="1200" b="1" dirty="0"/>
                        <a:t>1110</a:t>
                      </a:r>
                    </a:p>
                  </a:txBody>
                  <a:tcPr/>
                </a:tc>
                <a:tc>
                  <a:txBody>
                    <a:bodyPr/>
                    <a:lstStyle/>
                    <a:p>
                      <a:pPr algn="ctr"/>
                      <a:r>
                        <a:rPr lang="cs-CZ" sz="1200" b="1" dirty="0"/>
                        <a:t>16</a:t>
                      </a:r>
                    </a:p>
                  </a:txBody>
                  <a:tcPr/>
                </a:tc>
                <a:tc>
                  <a:txBody>
                    <a:bodyPr/>
                    <a:lstStyle/>
                    <a:p>
                      <a:pPr algn="ctr"/>
                      <a:r>
                        <a:rPr lang="cs-CZ" sz="1200" b="1" dirty="0"/>
                        <a:t>E</a:t>
                      </a:r>
                    </a:p>
                  </a:txBody>
                  <a:tcPr/>
                </a:tc>
                <a:extLst>
                  <a:ext uri="{0D108BD9-81ED-4DB2-BD59-A6C34878D82A}">
                    <a16:rowId xmlns:a16="http://schemas.microsoft.com/office/drawing/2014/main" val="2861503827"/>
                  </a:ext>
                </a:extLst>
              </a:tr>
              <a:tr h="213077">
                <a:tc>
                  <a:txBody>
                    <a:bodyPr/>
                    <a:lstStyle/>
                    <a:p>
                      <a:pPr algn="ctr"/>
                      <a:r>
                        <a:rPr lang="cs-CZ" sz="1200" b="1" dirty="0"/>
                        <a:t>15</a:t>
                      </a:r>
                    </a:p>
                  </a:txBody>
                  <a:tcPr/>
                </a:tc>
                <a:tc>
                  <a:txBody>
                    <a:bodyPr/>
                    <a:lstStyle/>
                    <a:p>
                      <a:pPr algn="ctr"/>
                      <a:r>
                        <a:rPr lang="cs-CZ" sz="1200" b="1" dirty="0"/>
                        <a:t>1111</a:t>
                      </a:r>
                    </a:p>
                  </a:txBody>
                  <a:tcPr/>
                </a:tc>
                <a:tc>
                  <a:txBody>
                    <a:bodyPr/>
                    <a:lstStyle/>
                    <a:p>
                      <a:pPr algn="ctr"/>
                      <a:r>
                        <a:rPr lang="cs-CZ" sz="1200" b="1" dirty="0"/>
                        <a:t>17</a:t>
                      </a:r>
                    </a:p>
                  </a:txBody>
                  <a:tcPr/>
                </a:tc>
                <a:tc>
                  <a:txBody>
                    <a:bodyPr/>
                    <a:lstStyle/>
                    <a:p>
                      <a:pPr algn="ctr"/>
                      <a:r>
                        <a:rPr lang="cs-CZ" sz="1200" b="1" dirty="0"/>
                        <a:t>F</a:t>
                      </a:r>
                    </a:p>
                  </a:txBody>
                  <a:tcPr/>
                </a:tc>
                <a:extLst>
                  <a:ext uri="{0D108BD9-81ED-4DB2-BD59-A6C34878D82A}">
                    <a16:rowId xmlns:a16="http://schemas.microsoft.com/office/drawing/2014/main" val="1966009148"/>
                  </a:ext>
                </a:extLst>
              </a:tr>
            </a:tbl>
          </a:graphicData>
        </a:graphic>
      </p:graphicFrame>
    </p:spTree>
    <p:extLst>
      <p:ext uri="{BB962C8B-B14F-4D97-AF65-F5344CB8AC3E}">
        <p14:creationId xmlns:p14="http://schemas.microsoft.com/office/powerpoint/2010/main" val="3673512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B07279-57CA-49FF-BBB4-00F43277E428}"/>
              </a:ext>
            </a:extLst>
          </p:cNvPr>
          <p:cNvSpPr>
            <a:spLocks noGrp="1"/>
          </p:cNvSpPr>
          <p:nvPr>
            <p:ph type="title"/>
          </p:nvPr>
        </p:nvSpPr>
        <p:spPr/>
        <p:txBody>
          <a:bodyPr/>
          <a:lstStyle/>
          <a:p>
            <a:r>
              <a:rPr lang="cs-CZ" dirty="0"/>
              <a:t>Interpretace informací</a:t>
            </a:r>
          </a:p>
        </p:txBody>
      </p:sp>
      <p:sp>
        <p:nvSpPr>
          <p:cNvPr id="3" name="Zástupný obsah 2">
            <a:extLst>
              <a:ext uri="{FF2B5EF4-FFF2-40B4-BE49-F238E27FC236}">
                <a16:creationId xmlns:a16="http://schemas.microsoft.com/office/drawing/2014/main" id="{78DA7F43-3993-435E-A76B-71C6B75CCF84}"/>
              </a:ext>
            </a:extLst>
          </p:cNvPr>
          <p:cNvSpPr>
            <a:spLocks noGrp="1"/>
          </p:cNvSpPr>
          <p:nvPr>
            <p:ph idx="1"/>
          </p:nvPr>
        </p:nvSpPr>
        <p:spPr/>
        <p:txBody>
          <a:bodyPr/>
          <a:lstStyle/>
          <a:p>
            <a:pPr algn="just"/>
            <a:r>
              <a:rPr lang="cs-CZ" dirty="0"/>
              <a:t>Intepretaci lze chápat jakožto opak reprezentace. </a:t>
            </a:r>
          </a:p>
          <a:p>
            <a:pPr algn="just"/>
            <a:r>
              <a:rPr lang="cs-CZ" dirty="0"/>
              <a:t>Jak tomu rozumět? </a:t>
            </a:r>
          </a:p>
          <a:p>
            <a:pPr algn="just"/>
            <a:r>
              <a:rPr lang="cs-CZ" dirty="0"/>
              <a:t>Data, jakožto sled nějakých znaků, nemají žádnou hodnotu. </a:t>
            </a:r>
          </a:p>
          <a:p>
            <a:pPr algn="just"/>
            <a:r>
              <a:rPr lang="cs-CZ" dirty="0"/>
              <a:t>Tu jim přiřadí jejich interpretací až adresát informace.</a:t>
            </a:r>
          </a:p>
          <a:p>
            <a:pPr algn="just"/>
            <a:r>
              <a:rPr lang="cs-CZ" dirty="0"/>
              <a:t>Na nejhlubší úrovni abstrakce, tzn. uvnitř hardwaru, jsou data reprezentována ve formě signálů. </a:t>
            </a:r>
          </a:p>
          <a:p>
            <a:pPr algn="just"/>
            <a:r>
              <a:rPr lang="cs-CZ" dirty="0"/>
              <a:t>Signály mohou být interpretovány např. formou grafů, zobrazením průběhu signálů na osciloskopu nebo ve formě činností či smysluplných výstupů z počítače. </a:t>
            </a:r>
          </a:p>
          <a:p>
            <a:pPr algn="just"/>
            <a:r>
              <a:rPr lang="cs-CZ" dirty="0"/>
              <a:t>Signály mohou být reprezentovány hod-notami 0 nebo 1.</a:t>
            </a:r>
          </a:p>
        </p:txBody>
      </p:sp>
    </p:spTree>
    <p:extLst>
      <p:ext uri="{BB962C8B-B14F-4D97-AF65-F5344CB8AC3E}">
        <p14:creationId xmlns:p14="http://schemas.microsoft.com/office/powerpoint/2010/main" val="3922459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C9AB88-1269-4F79-A48D-4298C5C553D1}"/>
              </a:ext>
            </a:extLst>
          </p:cNvPr>
          <p:cNvSpPr>
            <a:spLocks noGrp="1"/>
          </p:cNvSpPr>
          <p:nvPr>
            <p:ph type="title"/>
          </p:nvPr>
        </p:nvSpPr>
        <p:spPr/>
        <p:txBody>
          <a:bodyPr/>
          <a:lstStyle/>
          <a:p>
            <a:r>
              <a:rPr lang="cs-CZ" dirty="0"/>
              <a:t>Interpretace informací</a:t>
            </a:r>
          </a:p>
        </p:txBody>
      </p:sp>
      <p:sp>
        <p:nvSpPr>
          <p:cNvPr id="3" name="Zástupný obsah 2">
            <a:extLst>
              <a:ext uri="{FF2B5EF4-FFF2-40B4-BE49-F238E27FC236}">
                <a16:creationId xmlns:a16="http://schemas.microsoft.com/office/drawing/2014/main" id="{A28371C0-8A62-4970-A95D-D771A2730451}"/>
              </a:ext>
            </a:extLst>
          </p:cNvPr>
          <p:cNvSpPr>
            <a:spLocks noGrp="1"/>
          </p:cNvSpPr>
          <p:nvPr>
            <p:ph idx="1"/>
          </p:nvPr>
        </p:nvSpPr>
        <p:spPr/>
        <p:txBody>
          <a:bodyPr/>
          <a:lstStyle/>
          <a:p>
            <a:pPr algn="just"/>
            <a:r>
              <a:rPr lang="cs-CZ" dirty="0"/>
              <a:t>Základní a zároveň nejmenší jednotkou informace je bit. </a:t>
            </a:r>
          </a:p>
          <a:p>
            <a:pPr algn="just"/>
            <a:r>
              <a:rPr lang="cs-CZ" dirty="0"/>
              <a:t>Číslice v binární formě může mít pouze jednu hodnotu, a to 1 nebo 0. </a:t>
            </a:r>
          </a:p>
          <a:p>
            <a:pPr algn="just"/>
            <a:r>
              <a:rPr lang="cs-CZ" dirty="0"/>
              <a:t>Hodnoty 1 a 0 můžeme také reprezentovat jako </a:t>
            </a:r>
            <a:r>
              <a:rPr lang="cs-CZ" dirty="0" err="1"/>
              <a:t>True</a:t>
            </a:r>
            <a:r>
              <a:rPr lang="cs-CZ" dirty="0"/>
              <a:t> (pravda) nebo </a:t>
            </a:r>
            <a:r>
              <a:rPr lang="cs-CZ" dirty="0" err="1"/>
              <a:t>False</a:t>
            </a:r>
            <a:r>
              <a:rPr lang="cs-CZ" dirty="0"/>
              <a:t> (nepravda), zapnuto/vypnuto apod. </a:t>
            </a:r>
          </a:p>
          <a:p>
            <a:pPr algn="just"/>
            <a:r>
              <a:rPr lang="cs-CZ" dirty="0"/>
              <a:t>V mezinárodním systému jednotek není bit formulován. </a:t>
            </a:r>
          </a:p>
          <a:p>
            <a:pPr algn="just"/>
            <a:r>
              <a:rPr lang="cs-CZ" dirty="0"/>
              <a:t>To, že bit má být označován jako znak pro číslice v binárním formátu, udává norma IEC 60027.</a:t>
            </a:r>
          </a:p>
          <a:p>
            <a:pPr algn="just"/>
            <a:r>
              <a:rPr lang="cs-CZ" dirty="0"/>
              <a:t>Bity se používají při kódování informací. </a:t>
            </a:r>
          </a:p>
          <a:p>
            <a:pPr algn="just"/>
            <a:r>
              <a:rPr lang="cs-CZ" dirty="0"/>
              <a:t>Pokud bychom mohli použít pouze 1 bit, zakódovali bychom pouze 2 znaky.</a:t>
            </a:r>
          </a:p>
        </p:txBody>
      </p:sp>
    </p:spTree>
    <p:extLst>
      <p:ext uri="{BB962C8B-B14F-4D97-AF65-F5344CB8AC3E}">
        <p14:creationId xmlns:p14="http://schemas.microsoft.com/office/powerpoint/2010/main" val="815659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403DFF-260B-49BE-94C7-094B530B546D}"/>
              </a:ext>
            </a:extLst>
          </p:cNvPr>
          <p:cNvSpPr>
            <a:spLocks noGrp="1"/>
          </p:cNvSpPr>
          <p:nvPr>
            <p:ph type="title"/>
          </p:nvPr>
        </p:nvSpPr>
        <p:spPr/>
        <p:txBody>
          <a:bodyPr/>
          <a:lstStyle/>
          <a:p>
            <a:r>
              <a:rPr lang="cs-CZ" dirty="0"/>
              <a:t>Interpretace informací</a:t>
            </a:r>
          </a:p>
        </p:txBody>
      </p:sp>
      <p:sp>
        <p:nvSpPr>
          <p:cNvPr id="3" name="Zástupný obsah 2">
            <a:extLst>
              <a:ext uri="{FF2B5EF4-FFF2-40B4-BE49-F238E27FC236}">
                <a16:creationId xmlns:a16="http://schemas.microsoft.com/office/drawing/2014/main" id="{D5E5C1FD-A108-43EF-93AD-126A301672B6}"/>
              </a:ext>
            </a:extLst>
          </p:cNvPr>
          <p:cNvSpPr>
            <a:spLocks noGrp="1"/>
          </p:cNvSpPr>
          <p:nvPr>
            <p:ph idx="1"/>
          </p:nvPr>
        </p:nvSpPr>
        <p:spPr>
          <a:xfrm>
            <a:off x="627010" y="1833374"/>
            <a:ext cx="10752000" cy="4081204"/>
          </a:xfrm>
        </p:spPr>
        <p:txBody>
          <a:bodyPr/>
          <a:lstStyle/>
          <a:p>
            <a:pPr algn="just"/>
            <a:r>
              <a:rPr lang="cs-CZ" dirty="0"/>
              <a:t>Příklad: A=1, B=0, pak 0011 = BBAA.</a:t>
            </a:r>
          </a:p>
          <a:p>
            <a:pPr algn="just"/>
            <a:r>
              <a:rPr lang="cs-CZ" dirty="0"/>
              <a:t>Jestliže bychom použili bity 2, pak bychom zakódovali 4 znaky. </a:t>
            </a:r>
          </a:p>
          <a:p>
            <a:pPr algn="just"/>
            <a:r>
              <a:rPr lang="cs-CZ" dirty="0"/>
              <a:t>Abychom mohli zakódovat abecedu jako celek + číslice + určitý prostor, je zapotřebí 256 kombinací, tj. 28.</a:t>
            </a:r>
          </a:p>
          <a:p>
            <a:pPr algn="just"/>
            <a:r>
              <a:rPr lang="cs-CZ" dirty="0"/>
              <a:t>Seskupení osmi „nul a jedniček“ pojmenujeme 1 Byte nebo také oktet.</a:t>
            </a:r>
          </a:p>
        </p:txBody>
      </p:sp>
      <p:pic>
        <p:nvPicPr>
          <p:cNvPr id="5" name="Obrázek 4" descr="Obsah obrázku stůl&#10;&#10;Popis byl vytvořen automaticky">
            <a:extLst>
              <a:ext uri="{FF2B5EF4-FFF2-40B4-BE49-F238E27FC236}">
                <a16:creationId xmlns:a16="http://schemas.microsoft.com/office/drawing/2014/main" id="{3264BB4D-E883-49B6-997B-32F5021882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1620" y="3988236"/>
            <a:ext cx="4107051" cy="2053526"/>
          </a:xfrm>
          <a:prstGeom prst="rect">
            <a:avLst/>
          </a:prstGeom>
        </p:spPr>
      </p:pic>
    </p:spTree>
    <p:extLst>
      <p:ext uri="{BB962C8B-B14F-4D97-AF65-F5344CB8AC3E}">
        <p14:creationId xmlns:p14="http://schemas.microsoft.com/office/powerpoint/2010/main" val="829626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48FBE7-8187-4222-8885-2A39981AF867}"/>
              </a:ext>
            </a:extLst>
          </p:cNvPr>
          <p:cNvSpPr>
            <a:spLocks noGrp="1"/>
          </p:cNvSpPr>
          <p:nvPr>
            <p:ph type="title"/>
          </p:nvPr>
        </p:nvSpPr>
        <p:spPr/>
        <p:txBody>
          <a:bodyPr/>
          <a:lstStyle/>
          <a:p>
            <a:r>
              <a:rPr lang="cs-CZ" dirty="0"/>
              <a:t>Interpretace informací</a:t>
            </a:r>
          </a:p>
        </p:txBody>
      </p:sp>
      <p:sp>
        <p:nvSpPr>
          <p:cNvPr id="3" name="Zástupný obsah 2">
            <a:extLst>
              <a:ext uri="{FF2B5EF4-FFF2-40B4-BE49-F238E27FC236}">
                <a16:creationId xmlns:a16="http://schemas.microsoft.com/office/drawing/2014/main" id="{89F95684-78DF-4A88-AD74-44D430161677}"/>
              </a:ext>
            </a:extLst>
          </p:cNvPr>
          <p:cNvSpPr>
            <a:spLocks noGrp="1"/>
          </p:cNvSpPr>
          <p:nvPr>
            <p:ph idx="1"/>
          </p:nvPr>
        </p:nvSpPr>
        <p:spPr/>
        <p:txBody>
          <a:bodyPr/>
          <a:lstStyle/>
          <a:p>
            <a:r>
              <a:rPr lang="cs-CZ" dirty="0"/>
              <a:t>Vzhledem ke stále dokonalejším technologiím a s nimi souvisejícími vyššími objemy zpracovávaných dat zabírají data v počítači stále více místa. </a:t>
            </a:r>
          </a:p>
          <a:p>
            <a:r>
              <a:rPr lang="cs-CZ" dirty="0"/>
              <a:t>Díky této skutečnosti se používají takzvané násobné jednotky, jak znázorňuje následující tabulka:</a:t>
            </a:r>
          </a:p>
          <a:p>
            <a:endParaRPr lang="cs-CZ" dirty="0"/>
          </a:p>
        </p:txBody>
      </p:sp>
      <p:pic>
        <p:nvPicPr>
          <p:cNvPr id="9" name="Obrázek 8" descr="Obsah obrázku stůl&#10;&#10;Popis byl vytvořen automaticky">
            <a:extLst>
              <a:ext uri="{FF2B5EF4-FFF2-40B4-BE49-F238E27FC236}">
                <a16:creationId xmlns:a16="http://schemas.microsoft.com/office/drawing/2014/main" id="{3ED3F4E3-3844-4424-984A-E9FBD0ECF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5351" y="3011111"/>
            <a:ext cx="2918364" cy="3303588"/>
          </a:xfrm>
          <a:prstGeom prst="rect">
            <a:avLst/>
          </a:prstGeom>
        </p:spPr>
      </p:pic>
    </p:spTree>
    <p:extLst>
      <p:ext uri="{BB962C8B-B14F-4D97-AF65-F5344CB8AC3E}">
        <p14:creationId xmlns:p14="http://schemas.microsoft.com/office/powerpoint/2010/main" val="2955134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A466A6-CF60-40E4-870F-7FF40C41818F}"/>
              </a:ext>
            </a:extLst>
          </p:cNvPr>
          <p:cNvSpPr>
            <a:spLocks noGrp="1"/>
          </p:cNvSpPr>
          <p:nvPr>
            <p:ph type="title"/>
          </p:nvPr>
        </p:nvSpPr>
        <p:spPr/>
        <p:txBody>
          <a:bodyPr/>
          <a:lstStyle/>
          <a:p>
            <a:r>
              <a:rPr lang="cs-CZ" dirty="0"/>
              <a:t>Interpretace informací</a:t>
            </a:r>
          </a:p>
        </p:txBody>
      </p:sp>
      <p:sp>
        <p:nvSpPr>
          <p:cNvPr id="3" name="Zástupný obsah 2">
            <a:extLst>
              <a:ext uri="{FF2B5EF4-FFF2-40B4-BE49-F238E27FC236}">
                <a16:creationId xmlns:a16="http://schemas.microsoft.com/office/drawing/2014/main" id="{5F0BA618-80A0-4556-91BA-7AF0D74BF4C4}"/>
              </a:ext>
            </a:extLst>
          </p:cNvPr>
          <p:cNvSpPr>
            <a:spLocks noGrp="1"/>
          </p:cNvSpPr>
          <p:nvPr>
            <p:ph idx="1"/>
          </p:nvPr>
        </p:nvSpPr>
        <p:spPr/>
        <p:txBody>
          <a:bodyPr/>
          <a:lstStyle/>
          <a:p>
            <a:pPr algn="just"/>
            <a:r>
              <a:rPr lang="cs-CZ" dirty="0"/>
              <a:t>V době, kdy počítač zpracovává data, pracuje s nejmenším počtem bitů, takzvaným slovem (</a:t>
            </a:r>
            <a:r>
              <a:rPr lang="cs-CZ" dirty="0" err="1"/>
              <a:t>word</a:t>
            </a:r>
            <a:r>
              <a:rPr lang="cs-CZ" dirty="0"/>
              <a:t>). </a:t>
            </a:r>
          </a:p>
          <a:p>
            <a:pPr algn="just"/>
            <a:r>
              <a:rPr lang="cs-CZ" dirty="0"/>
              <a:t>V konceptu počítačové architektury je velikost slova významnou hodnotou. </a:t>
            </a:r>
          </a:p>
          <a:p>
            <a:pPr algn="just"/>
            <a:r>
              <a:rPr lang="cs-CZ" dirty="0"/>
              <a:t>Slovo rozdělujeme na dvě půlslova. </a:t>
            </a:r>
          </a:p>
          <a:p>
            <a:pPr algn="just"/>
            <a:r>
              <a:rPr lang="cs-CZ" dirty="0"/>
              <a:t>Velikost slova je zpravidla na nynějších počítačích určena 16, 32 nebo 64 bity.</a:t>
            </a:r>
          </a:p>
          <a:p>
            <a:pPr algn="just"/>
            <a:r>
              <a:rPr lang="cs-CZ" dirty="0"/>
              <a:t>Posledním pojmem v této oblasti je tzv. </a:t>
            </a:r>
            <a:r>
              <a:rPr lang="cs-CZ" dirty="0" err="1"/>
              <a:t>nibble</a:t>
            </a:r>
            <a:r>
              <a:rPr lang="cs-CZ" dirty="0"/>
              <a:t>. </a:t>
            </a:r>
            <a:endParaRPr lang="cs-CZ" dirty="0" smtClean="0"/>
          </a:p>
          <a:p>
            <a:pPr algn="just"/>
            <a:r>
              <a:rPr lang="cs-CZ" dirty="0" smtClean="0"/>
              <a:t>1 </a:t>
            </a:r>
            <a:r>
              <a:rPr lang="cs-CZ" dirty="0" err="1"/>
              <a:t>nibble</a:t>
            </a:r>
            <a:r>
              <a:rPr lang="cs-CZ" dirty="0"/>
              <a:t> jsou 4 bity. </a:t>
            </a:r>
          </a:p>
          <a:p>
            <a:pPr algn="just"/>
            <a:r>
              <a:rPr lang="cs-CZ" dirty="0"/>
              <a:t>Můžeme jej formulovat jako polovinu bajtu. </a:t>
            </a:r>
          </a:p>
          <a:p>
            <a:pPr algn="just"/>
            <a:r>
              <a:rPr lang="cs-CZ" dirty="0"/>
              <a:t>Z uvedeného vyplývá, že 1 Byte je tedy tvořen 2 </a:t>
            </a:r>
            <a:r>
              <a:rPr lang="cs-CZ" dirty="0" err="1"/>
              <a:t>nibbly</a:t>
            </a:r>
            <a:r>
              <a:rPr lang="cs-CZ" dirty="0"/>
              <a:t>.</a:t>
            </a:r>
          </a:p>
        </p:txBody>
      </p:sp>
    </p:spTree>
    <p:extLst>
      <p:ext uri="{BB962C8B-B14F-4D97-AF65-F5344CB8AC3E}">
        <p14:creationId xmlns:p14="http://schemas.microsoft.com/office/powerpoint/2010/main" val="2748472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523E3B-694F-477E-9873-3AB039688607}"/>
              </a:ext>
            </a:extLst>
          </p:cNvPr>
          <p:cNvSpPr>
            <a:spLocks noGrp="1"/>
          </p:cNvSpPr>
          <p:nvPr>
            <p:ph type="title"/>
          </p:nvPr>
        </p:nvSpPr>
        <p:spPr/>
        <p:txBody>
          <a:bodyPr/>
          <a:lstStyle/>
          <a:p>
            <a:r>
              <a:rPr lang="cs-CZ" dirty="0"/>
              <a:t>Data</a:t>
            </a:r>
          </a:p>
        </p:txBody>
      </p:sp>
      <p:sp>
        <p:nvSpPr>
          <p:cNvPr id="3" name="Zástupný obsah 2">
            <a:extLst>
              <a:ext uri="{FF2B5EF4-FFF2-40B4-BE49-F238E27FC236}">
                <a16:creationId xmlns:a16="http://schemas.microsoft.com/office/drawing/2014/main" id="{C092A142-FB7E-48B9-A000-5B2B23D7E0F2}"/>
              </a:ext>
            </a:extLst>
          </p:cNvPr>
          <p:cNvSpPr>
            <a:spLocks noGrp="1"/>
          </p:cNvSpPr>
          <p:nvPr>
            <p:ph idx="1"/>
          </p:nvPr>
        </p:nvSpPr>
        <p:spPr/>
        <p:txBody>
          <a:bodyPr/>
          <a:lstStyle/>
          <a:p>
            <a:pPr algn="just"/>
            <a:r>
              <a:rPr lang="cs-CZ" dirty="0"/>
              <a:t>Úplně zjednodušeně lze říci, že data popisují nějakou část reálného světa kolem nás ve formě vhodné k počítačovému zpracování. </a:t>
            </a:r>
          </a:p>
          <a:p>
            <a:pPr algn="just"/>
            <a:r>
              <a:rPr lang="cs-CZ" dirty="0"/>
              <a:t>Může se jednat o text, obraz, zvuk apod. </a:t>
            </a:r>
          </a:p>
          <a:p>
            <a:pPr marL="0" indent="0" algn="just">
              <a:buNone/>
            </a:pPr>
            <a:endParaRPr lang="cs-CZ" dirty="0" smtClean="0"/>
          </a:p>
          <a:p>
            <a:pPr marL="0" indent="0" algn="just">
              <a:buNone/>
            </a:pPr>
            <a:r>
              <a:rPr lang="cs-CZ" dirty="0" smtClean="0"/>
              <a:t>Můžeme </a:t>
            </a:r>
            <a:r>
              <a:rPr lang="cs-CZ" dirty="0"/>
              <a:t>si přitom určit dva základní typy dat:</a:t>
            </a:r>
          </a:p>
          <a:p>
            <a:pPr marL="0" indent="0" algn="just">
              <a:buNone/>
            </a:pPr>
            <a:r>
              <a:rPr lang="cs-CZ" b="1" dirty="0" smtClean="0"/>
              <a:t>1) Nestrukturovaná</a:t>
            </a:r>
            <a:endParaRPr lang="cs-CZ" dirty="0"/>
          </a:p>
          <a:p>
            <a:pPr algn="just"/>
            <a:r>
              <a:rPr lang="cs-CZ" dirty="0"/>
              <a:t>Dnes prakticky nekonečný tok dat bez pevně daného třídění nebo schématu. </a:t>
            </a:r>
          </a:p>
          <a:p>
            <a:pPr algn="just"/>
            <a:r>
              <a:rPr lang="cs-CZ" dirty="0"/>
              <a:t>Pokud se podíváte na tuto soustavu znaků 78555146darr62dasss2gtg2ggg222, tak lze definovat, že prohlížíte nestrukturovaná data. </a:t>
            </a:r>
          </a:p>
          <a:p>
            <a:pPr algn="just"/>
            <a:r>
              <a:rPr lang="cs-CZ" dirty="0"/>
              <a:t>Potřebujete nějaký specifický nástroj, software, který je převede na nějakou smysluplnou formu.</a:t>
            </a:r>
          </a:p>
          <a:p>
            <a:pPr marL="0" indent="0">
              <a:buNone/>
            </a:pPr>
            <a:endParaRPr lang="cs-CZ" dirty="0"/>
          </a:p>
        </p:txBody>
      </p:sp>
    </p:spTree>
    <p:extLst>
      <p:ext uri="{BB962C8B-B14F-4D97-AF65-F5344CB8AC3E}">
        <p14:creationId xmlns:p14="http://schemas.microsoft.com/office/powerpoint/2010/main" val="501185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Podmínky udělení zkoušky</a:t>
            </a:r>
          </a:p>
        </p:txBody>
      </p:sp>
      <p:sp>
        <p:nvSpPr>
          <p:cNvPr id="3" name="Zástupný symbol pro obsah 2"/>
          <p:cNvSpPr>
            <a:spLocks noGrp="1"/>
          </p:cNvSpPr>
          <p:nvPr>
            <p:ph idx="1"/>
          </p:nvPr>
        </p:nvSpPr>
        <p:spPr/>
        <p:txBody>
          <a:bodyPr>
            <a:normAutofit/>
          </a:bodyPr>
          <a:lstStyle/>
          <a:p>
            <a:pPr marL="0" indent="0" algn="just">
              <a:buNone/>
            </a:pPr>
            <a:r>
              <a:rPr lang="cs-CZ" b="1" dirty="0"/>
              <a:t>Udělení zápočtu:</a:t>
            </a:r>
          </a:p>
          <a:p>
            <a:pPr algn="just">
              <a:buFontTx/>
              <a:buChar char="-"/>
            </a:pPr>
            <a:r>
              <a:rPr lang="cs-CZ" dirty="0"/>
              <a:t>minimálně 80 % účast na cvičeních</a:t>
            </a:r>
          </a:p>
          <a:p>
            <a:pPr algn="just">
              <a:buFontTx/>
              <a:buChar char="-"/>
            </a:pPr>
            <a:r>
              <a:rPr lang="cs-CZ" dirty="0"/>
              <a:t>odevzdání seminární práce (do 20. 12. 2021)</a:t>
            </a:r>
          </a:p>
          <a:p>
            <a:pPr algn="just">
              <a:buFontTx/>
              <a:buChar char="-"/>
            </a:pPr>
            <a:r>
              <a:rPr lang="cs-CZ" dirty="0"/>
              <a:t>prezentace seminární práce (20. </a:t>
            </a:r>
            <a:r>
              <a:rPr lang="cs-CZ" dirty="0" smtClean="0"/>
              <a:t>12. </a:t>
            </a:r>
            <a:r>
              <a:rPr lang="cs-CZ" dirty="0"/>
              <a:t>– </a:t>
            </a:r>
            <a:r>
              <a:rPr lang="cs-CZ" dirty="0" smtClean="0"/>
              <a:t>23. 12</a:t>
            </a:r>
            <a:r>
              <a:rPr lang="cs-CZ" dirty="0"/>
              <a:t>.)</a:t>
            </a:r>
          </a:p>
          <a:p>
            <a:pPr marL="0" indent="0" algn="just">
              <a:buNone/>
            </a:pPr>
            <a:endParaRPr lang="cs-CZ" dirty="0"/>
          </a:p>
          <a:p>
            <a:pPr marL="0" indent="0" algn="just">
              <a:buNone/>
            </a:pPr>
            <a:r>
              <a:rPr lang="cs-CZ" b="1" dirty="0"/>
              <a:t>Udělení zkoušky:</a:t>
            </a:r>
          </a:p>
          <a:p>
            <a:pPr algn="just">
              <a:buFontTx/>
              <a:buChar char="-"/>
            </a:pPr>
            <a:r>
              <a:rPr lang="cs-CZ" dirty="0"/>
              <a:t>splnění alespoň 65 % písemného testu (leden – únor 2021)</a:t>
            </a:r>
          </a:p>
          <a:p>
            <a:pPr algn="just">
              <a:buFontTx/>
              <a:buChar char="-"/>
            </a:pPr>
            <a:endParaRPr lang="cs-CZ" dirty="0"/>
          </a:p>
        </p:txBody>
      </p:sp>
    </p:spTree>
    <p:extLst>
      <p:ext uri="{BB962C8B-B14F-4D97-AF65-F5344CB8AC3E}">
        <p14:creationId xmlns:p14="http://schemas.microsoft.com/office/powerpoint/2010/main" val="1469581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0A1419-78F5-41F8-BFBA-DFF864737388}"/>
              </a:ext>
            </a:extLst>
          </p:cNvPr>
          <p:cNvSpPr>
            <a:spLocks noGrp="1"/>
          </p:cNvSpPr>
          <p:nvPr>
            <p:ph type="title"/>
          </p:nvPr>
        </p:nvSpPr>
        <p:spPr/>
        <p:txBody>
          <a:bodyPr/>
          <a:lstStyle/>
          <a:p>
            <a:r>
              <a:rPr lang="cs-CZ" dirty="0"/>
              <a:t>Data</a:t>
            </a:r>
          </a:p>
        </p:txBody>
      </p:sp>
      <p:sp>
        <p:nvSpPr>
          <p:cNvPr id="3" name="Zástupný obsah 2">
            <a:extLst>
              <a:ext uri="{FF2B5EF4-FFF2-40B4-BE49-F238E27FC236}">
                <a16:creationId xmlns:a16="http://schemas.microsoft.com/office/drawing/2014/main" id="{9F7906B5-2181-46E1-9B81-D82FD88DF817}"/>
              </a:ext>
            </a:extLst>
          </p:cNvPr>
          <p:cNvSpPr>
            <a:spLocks noGrp="1"/>
          </p:cNvSpPr>
          <p:nvPr>
            <p:ph idx="1"/>
          </p:nvPr>
        </p:nvSpPr>
        <p:spPr/>
        <p:txBody>
          <a:bodyPr/>
          <a:lstStyle/>
          <a:p>
            <a:pPr marL="0" indent="0" algn="just">
              <a:buNone/>
            </a:pPr>
            <a:r>
              <a:rPr lang="cs-CZ" b="1" dirty="0"/>
              <a:t>Strukturovaná:</a:t>
            </a:r>
            <a:endParaRPr lang="cs-CZ" dirty="0"/>
          </a:p>
          <a:p>
            <a:pPr algn="just"/>
            <a:r>
              <a:rPr lang="cs-CZ" dirty="0"/>
              <a:t>Tato data už mají nějaký svůj řád. </a:t>
            </a:r>
          </a:p>
          <a:p>
            <a:pPr algn="just"/>
            <a:r>
              <a:rPr lang="cs-CZ" dirty="0"/>
              <a:t>Příkladem mlže být pan Nováka, který se chce stát včelařem. </a:t>
            </a:r>
          </a:p>
          <a:p>
            <a:pPr algn="just"/>
            <a:r>
              <a:rPr lang="cs-CZ" dirty="0"/>
              <a:t>Rozhodne se, že bude hledat kontakty na nějaké včelaře-experty. </a:t>
            </a:r>
            <a:endParaRPr lang="cs-CZ" dirty="0" smtClean="0"/>
          </a:p>
          <a:p>
            <a:pPr algn="just"/>
            <a:r>
              <a:rPr lang="cs-CZ" dirty="0" smtClean="0"/>
              <a:t>V</a:t>
            </a:r>
            <a:r>
              <a:rPr lang="cs-CZ" dirty="0"/>
              <a:t> rámci některého z katalogů firem zadá dotaz. </a:t>
            </a:r>
          </a:p>
          <a:p>
            <a:pPr algn="just"/>
            <a:r>
              <a:rPr lang="cs-CZ" dirty="0"/>
              <a:t>Co zatím neví, že katalog coby typ </a:t>
            </a:r>
            <a:r>
              <a:rPr lang="cs-CZ" i="1" dirty="0"/>
              <a:t>informačního systému</a:t>
            </a:r>
            <a:r>
              <a:rPr lang="cs-CZ" dirty="0"/>
              <a:t> má v sobě nějakou </a:t>
            </a:r>
            <a:r>
              <a:rPr lang="cs-CZ" i="1" dirty="0"/>
              <a:t>databázi,</a:t>
            </a:r>
            <a:r>
              <a:rPr lang="cs-CZ" dirty="0"/>
              <a:t> tedy soubor nějakých dat v určité </a:t>
            </a:r>
            <a:r>
              <a:rPr lang="cs-CZ" i="1" dirty="0"/>
              <a:t>struktuře.</a:t>
            </a:r>
            <a:endParaRPr lang="cs-CZ" dirty="0"/>
          </a:p>
          <a:p>
            <a:pPr marL="0" indent="0">
              <a:buNone/>
            </a:pPr>
            <a:endParaRPr lang="cs-CZ" dirty="0"/>
          </a:p>
        </p:txBody>
      </p:sp>
    </p:spTree>
    <p:extLst>
      <p:ext uri="{BB962C8B-B14F-4D97-AF65-F5344CB8AC3E}">
        <p14:creationId xmlns:p14="http://schemas.microsoft.com/office/powerpoint/2010/main" val="2512069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F5E47B-0B26-4DA3-910B-F90F8A92769B}"/>
              </a:ext>
            </a:extLst>
          </p:cNvPr>
          <p:cNvSpPr>
            <a:spLocks noGrp="1"/>
          </p:cNvSpPr>
          <p:nvPr>
            <p:ph type="title"/>
          </p:nvPr>
        </p:nvSpPr>
        <p:spPr/>
        <p:txBody>
          <a:bodyPr/>
          <a:lstStyle/>
          <a:p>
            <a:r>
              <a:rPr lang="cs-CZ" dirty="0"/>
              <a:t>Data</a:t>
            </a:r>
          </a:p>
        </p:txBody>
      </p:sp>
      <p:sp>
        <p:nvSpPr>
          <p:cNvPr id="3" name="Zástupný obsah 2">
            <a:extLst>
              <a:ext uri="{FF2B5EF4-FFF2-40B4-BE49-F238E27FC236}">
                <a16:creationId xmlns:a16="http://schemas.microsoft.com/office/drawing/2014/main" id="{9B35AEE4-094C-42AE-B844-C0EFA5CD0D2C}"/>
              </a:ext>
            </a:extLst>
          </p:cNvPr>
          <p:cNvSpPr>
            <a:spLocks noGrp="1"/>
          </p:cNvSpPr>
          <p:nvPr>
            <p:ph idx="1"/>
          </p:nvPr>
        </p:nvSpPr>
        <p:spPr/>
        <p:txBody>
          <a:bodyPr/>
          <a:lstStyle/>
          <a:p>
            <a:pPr algn="just"/>
            <a:r>
              <a:rPr lang="cs-CZ" dirty="0"/>
              <a:t>Velkým fenoménem jsou tzv. </a:t>
            </a:r>
            <a:r>
              <a:rPr lang="cs-CZ" i="1" dirty="0"/>
              <a:t>velká data, či </a:t>
            </a:r>
            <a:r>
              <a:rPr lang="cs-CZ" i="1" dirty="0" err="1"/>
              <a:t>veledata</a:t>
            </a:r>
            <a:r>
              <a:rPr lang="cs-CZ" i="1" dirty="0"/>
              <a:t> (big data). </a:t>
            </a:r>
          </a:p>
          <a:p>
            <a:pPr algn="just"/>
            <a:r>
              <a:rPr lang="cs-CZ" dirty="0"/>
              <a:t>Jedná o takové množství dat, které není možné zpracovat tradičními metodami a je nutné využít specializované nástroje. </a:t>
            </a:r>
          </a:p>
          <a:p>
            <a:pPr algn="just"/>
            <a:r>
              <a:rPr lang="cs-CZ" dirty="0"/>
              <a:t>Lze jmenovat například </a:t>
            </a:r>
            <a:r>
              <a:rPr lang="cs-CZ" dirty="0" err="1"/>
              <a:t>Hadoop</a:t>
            </a:r>
            <a:r>
              <a:rPr lang="cs-CZ" dirty="0"/>
              <a:t>. </a:t>
            </a:r>
          </a:p>
          <a:p>
            <a:pPr algn="just"/>
            <a:r>
              <a:rPr lang="cs-CZ" dirty="0"/>
              <a:t>Jejich využitelnost sahá do mnoha oborů.  </a:t>
            </a:r>
          </a:p>
          <a:p>
            <a:pPr algn="just"/>
            <a:r>
              <a:rPr lang="cs-CZ" dirty="0"/>
              <a:t>Dopravní systémy například představují zdroj dat o provozu, dopravních kolonách a dokáží tak provozovatelům pomoci s optimalizací využití jednotlivých komunikací. </a:t>
            </a:r>
          </a:p>
          <a:p>
            <a:pPr algn="just"/>
            <a:r>
              <a:rPr lang="cs-CZ" dirty="0"/>
              <a:t>Vedle tohoto trendu se ve městech řeší například centralizovaná organizace sběru tříděného odpadu. </a:t>
            </a:r>
          </a:p>
          <a:p>
            <a:pPr marL="0" indent="0">
              <a:buNone/>
            </a:pPr>
            <a:endParaRPr lang="cs-CZ" dirty="0"/>
          </a:p>
        </p:txBody>
      </p:sp>
    </p:spTree>
    <p:extLst>
      <p:ext uri="{BB962C8B-B14F-4D97-AF65-F5344CB8AC3E}">
        <p14:creationId xmlns:p14="http://schemas.microsoft.com/office/powerpoint/2010/main" val="830837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Znalost</a:t>
            </a:r>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lstStyle/>
          <a:p>
            <a:pPr algn="just"/>
            <a:r>
              <a:rPr lang="cs-CZ" dirty="0"/>
              <a:t>Pokud dokážeme informace prakticky využít, jedná se již o znalosti. </a:t>
            </a:r>
          </a:p>
          <a:p>
            <a:pPr algn="just"/>
            <a:r>
              <a:rPr lang="cs-CZ" dirty="0"/>
              <a:t>Ty se získávají samozřejmě zkušeností. </a:t>
            </a:r>
          </a:p>
          <a:p>
            <a:pPr algn="just"/>
            <a:r>
              <a:rPr lang="cs-CZ" dirty="0"/>
              <a:t>Na příkladu pana Nováka lze ukázat dva odlišné přístupy ke znalostem. </a:t>
            </a:r>
          </a:p>
          <a:p>
            <a:pPr algn="just"/>
            <a:r>
              <a:rPr lang="cs-CZ" dirty="0"/>
              <a:t>V okamžiku, kdy mu systém vrátí seznam včelařů a vidí jejich telefonní čísla, ví, jak tato telefonní čísla používat (jednoduše vezme telefon a vytočí je). </a:t>
            </a:r>
          </a:p>
          <a:p>
            <a:pPr algn="just"/>
            <a:r>
              <a:rPr lang="cs-CZ" dirty="0"/>
              <a:t>Už ani nepřemýšlí, nad tím, jak se číslo využívá, dělá to automatizovaně. </a:t>
            </a:r>
          </a:p>
          <a:p>
            <a:pPr algn="just"/>
            <a:r>
              <a:rPr lang="cs-CZ" dirty="0"/>
              <a:t>To lze označit za </a:t>
            </a:r>
            <a:r>
              <a:rPr lang="cs-CZ" i="1" dirty="0"/>
              <a:t>znalost</a:t>
            </a:r>
            <a:r>
              <a:rPr lang="cs-CZ" dirty="0"/>
              <a:t>. </a:t>
            </a:r>
          </a:p>
          <a:p>
            <a:pPr marL="0" indent="0">
              <a:buNone/>
            </a:pPr>
            <a:endParaRPr lang="cs-CZ" dirty="0"/>
          </a:p>
        </p:txBody>
      </p:sp>
    </p:spTree>
    <p:extLst>
      <p:ext uri="{BB962C8B-B14F-4D97-AF65-F5344CB8AC3E}">
        <p14:creationId xmlns:p14="http://schemas.microsoft.com/office/powerpoint/2010/main" val="2951626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1371600" lvl="3" indent="0">
              <a:buNone/>
            </a:pPr>
            <a:r>
              <a:rPr lang="cs-CZ" sz="3600" dirty="0"/>
              <a:t>	Děkuji Vám za pozornost</a:t>
            </a:r>
          </a:p>
        </p:txBody>
      </p:sp>
    </p:spTree>
    <p:extLst>
      <p:ext uri="{BB962C8B-B14F-4D97-AF65-F5344CB8AC3E}">
        <p14:creationId xmlns:p14="http://schemas.microsoft.com/office/powerpoint/2010/main" val="262684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92F7AC-CBD7-4F78-B7DA-4C9F5040B680}"/>
              </a:ext>
            </a:extLst>
          </p:cNvPr>
          <p:cNvSpPr>
            <a:spLocks noGrp="1"/>
          </p:cNvSpPr>
          <p:nvPr>
            <p:ph type="title"/>
          </p:nvPr>
        </p:nvSpPr>
        <p:spPr/>
        <p:txBody>
          <a:bodyPr/>
          <a:lstStyle/>
          <a:p>
            <a:r>
              <a:rPr lang="cs-CZ" dirty="0"/>
              <a:t>Abstrakce</a:t>
            </a:r>
          </a:p>
        </p:txBody>
      </p:sp>
      <p:sp>
        <p:nvSpPr>
          <p:cNvPr id="3" name="Zástupný obsah 2">
            <a:extLst>
              <a:ext uri="{FF2B5EF4-FFF2-40B4-BE49-F238E27FC236}">
                <a16:creationId xmlns:a16="http://schemas.microsoft.com/office/drawing/2014/main" id="{B7FAC7E6-8CF6-4BDF-83CF-9C67B872ABE4}"/>
              </a:ext>
            </a:extLst>
          </p:cNvPr>
          <p:cNvSpPr>
            <a:spLocks noGrp="1"/>
          </p:cNvSpPr>
          <p:nvPr>
            <p:ph idx="1"/>
          </p:nvPr>
        </p:nvSpPr>
        <p:spPr/>
        <p:txBody>
          <a:bodyPr/>
          <a:lstStyle/>
          <a:p>
            <a:pPr algn="just"/>
            <a:r>
              <a:rPr lang="cs-CZ" dirty="0"/>
              <a:t>Jedná se o záměrné skrytí informací, které nejsou v danou chvíli a pro daného příjemce důležité.</a:t>
            </a:r>
          </a:p>
          <a:p>
            <a:pPr marL="0" indent="0" algn="just">
              <a:buNone/>
            </a:pPr>
            <a:endParaRPr lang="cs-CZ" dirty="0"/>
          </a:p>
          <a:p>
            <a:pPr algn="just"/>
            <a:r>
              <a:rPr lang="cs-CZ" dirty="0"/>
              <a:t>Běžný uživatel automobilu může např. automobil dobře řídit bez toho, aby věděl, jak pracuje motor uvnitř, kolik má daný motor válců, případně jakým typem mikroprocesoru je osazena řídící jednotka vstřikovacího čerpadla. </a:t>
            </a:r>
          </a:p>
          <a:p>
            <a:pPr algn="just"/>
            <a:endParaRPr lang="cs-CZ" dirty="0"/>
          </a:p>
          <a:p>
            <a:pPr algn="just"/>
            <a:r>
              <a:rPr lang="cs-CZ" dirty="0"/>
              <a:t>Tyto informace nejsou pro samotné řízení důležité a mohou zůstat řidiči skryty bez toho, aby nějakým způsobem narušily jeho schopnost řídit.</a:t>
            </a:r>
          </a:p>
        </p:txBody>
      </p:sp>
    </p:spTree>
    <p:extLst>
      <p:ext uri="{BB962C8B-B14F-4D97-AF65-F5344CB8AC3E}">
        <p14:creationId xmlns:p14="http://schemas.microsoft.com/office/powerpoint/2010/main" val="1242331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DCBDD8-25C4-4A8D-84E5-C9E9AB7135CB}"/>
              </a:ext>
            </a:extLst>
          </p:cNvPr>
          <p:cNvSpPr>
            <a:spLocks noGrp="1"/>
          </p:cNvSpPr>
          <p:nvPr>
            <p:ph type="title"/>
          </p:nvPr>
        </p:nvSpPr>
        <p:spPr/>
        <p:txBody>
          <a:bodyPr/>
          <a:lstStyle/>
          <a:p>
            <a:r>
              <a:rPr lang="cs-CZ" dirty="0"/>
              <a:t>Abstrakce</a:t>
            </a:r>
          </a:p>
        </p:txBody>
      </p:sp>
      <p:sp>
        <p:nvSpPr>
          <p:cNvPr id="3" name="Zástupný obsah 2">
            <a:extLst>
              <a:ext uri="{FF2B5EF4-FFF2-40B4-BE49-F238E27FC236}">
                <a16:creationId xmlns:a16="http://schemas.microsoft.com/office/drawing/2014/main" id="{7027AFD7-2D62-4C4A-A077-BB794C410B0D}"/>
              </a:ext>
            </a:extLst>
          </p:cNvPr>
          <p:cNvSpPr>
            <a:spLocks noGrp="1"/>
          </p:cNvSpPr>
          <p:nvPr>
            <p:ph idx="1"/>
          </p:nvPr>
        </p:nvSpPr>
        <p:spPr/>
        <p:txBody>
          <a:bodyPr/>
          <a:lstStyle/>
          <a:p>
            <a:pPr algn="just"/>
            <a:r>
              <a:rPr lang="cs-CZ" dirty="0"/>
              <a:t>Dalším příkladem by mohl být např. popis cesty. </a:t>
            </a:r>
          </a:p>
          <a:p>
            <a:pPr algn="just"/>
            <a:endParaRPr lang="cs-CZ" dirty="0"/>
          </a:p>
          <a:p>
            <a:pPr algn="just"/>
            <a:r>
              <a:rPr lang="cs-CZ" dirty="0"/>
              <a:t>Je možné vysvětlit kamarádovi, který vaší ulici nezná, že bydlíte v posledním domě na levé straně – pro jeho pochopení však nemusíte popisovat každý dům, který stojí na vaší ulici.</a:t>
            </a:r>
          </a:p>
          <a:p>
            <a:pPr marL="0" indent="0" algn="just">
              <a:buNone/>
            </a:pPr>
            <a:endParaRPr lang="cs-CZ" dirty="0"/>
          </a:p>
          <a:p>
            <a:pPr algn="just"/>
            <a:r>
              <a:rPr lang="cs-CZ" dirty="0"/>
              <a:t>Abstrakce mají své úrovně, kterým říkáme úroveň abstrakce. </a:t>
            </a:r>
          </a:p>
          <a:p>
            <a:pPr algn="just"/>
            <a:endParaRPr lang="cs-CZ" dirty="0"/>
          </a:p>
          <a:p>
            <a:pPr algn="just"/>
            <a:r>
              <a:rPr lang="cs-CZ" dirty="0"/>
              <a:t>Jedná se vlastně o hloubku informací, kterou uvádíme či skrýváme – v závislosti na konkrétní situaci.</a:t>
            </a:r>
          </a:p>
        </p:txBody>
      </p:sp>
    </p:spTree>
    <p:extLst>
      <p:ext uri="{BB962C8B-B14F-4D97-AF65-F5344CB8AC3E}">
        <p14:creationId xmlns:p14="http://schemas.microsoft.com/office/powerpoint/2010/main" val="191570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3CDD29-CFB8-44EA-8BEB-B1A3F8C91748}"/>
              </a:ext>
            </a:extLst>
          </p:cNvPr>
          <p:cNvSpPr>
            <a:spLocks noGrp="1"/>
          </p:cNvSpPr>
          <p:nvPr>
            <p:ph type="title"/>
          </p:nvPr>
        </p:nvSpPr>
        <p:spPr/>
        <p:txBody>
          <a:bodyPr/>
          <a:lstStyle/>
          <a:p>
            <a:r>
              <a:rPr lang="cs-CZ" dirty="0"/>
              <a:t>Abstrakce</a:t>
            </a:r>
          </a:p>
        </p:txBody>
      </p:sp>
      <p:sp>
        <p:nvSpPr>
          <p:cNvPr id="3" name="Zástupný obsah 2">
            <a:extLst>
              <a:ext uri="{FF2B5EF4-FFF2-40B4-BE49-F238E27FC236}">
                <a16:creationId xmlns:a16="http://schemas.microsoft.com/office/drawing/2014/main" id="{D65B0662-857D-4D11-9CA4-43242671BD82}"/>
              </a:ext>
            </a:extLst>
          </p:cNvPr>
          <p:cNvSpPr>
            <a:spLocks noGrp="1"/>
          </p:cNvSpPr>
          <p:nvPr>
            <p:ph idx="1"/>
          </p:nvPr>
        </p:nvSpPr>
        <p:spPr/>
        <p:txBody>
          <a:bodyPr/>
          <a:lstStyle/>
          <a:p>
            <a:pPr algn="just"/>
            <a:r>
              <a:rPr lang="cs-CZ" dirty="0"/>
              <a:t>Zůstaneme-li u informatiky, pak uživatel může ovládat počítač bez toho, aby věděl, co se nachází uvnitř počítače. </a:t>
            </a:r>
          </a:p>
          <a:p>
            <a:pPr algn="just"/>
            <a:endParaRPr lang="cs-CZ" dirty="0"/>
          </a:p>
          <a:p>
            <a:pPr algn="just"/>
            <a:r>
              <a:rPr lang="cs-CZ" dirty="0"/>
              <a:t>Další úroveň abstrakce je nezbytná pro člověka, který počítače skládá – ten již musí vědět, že se uvnitř počítače nachází základní deska, mikroprocesor, paměť, zdroj, grafická karta, atd. </a:t>
            </a:r>
          </a:p>
          <a:p>
            <a:pPr algn="just"/>
            <a:endParaRPr lang="cs-CZ" dirty="0"/>
          </a:p>
          <a:p>
            <a:pPr algn="just"/>
            <a:r>
              <a:rPr lang="cs-CZ" dirty="0"/>
              <a:t>Ani on však nemusí rozumět tomu, jak spolu spolupracují jednotlivé součástky na grafické kar-tě či základní desce.</a:t>
            </a:r>
          </a:p>
        </p:txBody>
      </p:sp>
    </p:spTree>
    <p:extLst>
      <p:ext uri="{BB962C8B-B14F-4D97-AF65-F5344CB8AC3E}">
        <p14:creationId xmlns:p14="http://schemas.microsoft.com/office/powerpoint/2010/main" val="2376561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235C2A-002F-4A87-A604-49FBEF94250C}"/>
              </a:ext>
            </a:extLst>
          </p:cNvPr>
          <p:cNvSpPr>
            <a:spLocks noGrp="1"/>
          </p:cNvSpPr>
          <p:nvPr>
            <p:ph type="title"/>
          </p:nvPr>
        </p:nvSpPr>
        <p:spPr/>
        <p:txBody>
          <a:bodyPr/>
          <a:lstStyle/>
          <a:p>
            <a:r>
              <a:rPr lang="cs-CZ" dirty="0"/>
              <a:t>Abstrakce</a:t>
            </a:r>
          </a:p>
        </p:txBody>
      </p:sp>
      <p:sp>
        <p:nvSpPr>
          <p:cNvPr id="3" name="Zástupný obsah 2">
            <a:extLst>
              <a:ext uri="{FF2B5EF4-FFF2-40B4-BE49-F238E27FC236}">
                <a16:creationId xmlns:a16="http://schemas.microsoft.com/office/drawing/2014/main" id="{8314D862-9E50-4F8B-912A-44D0DD3ACFC8}"/>
              </a:ext>
            </a:extLst>
          </p:cNvPr>
          <p:cNvSpPr>
            <a:spLocks noGrp="1"/>
          </p:cNvSpPr>
          <p:nvPr>
            <p:ph idx="1"/>
          </p:nvPr>
        </p:nvSpPr>
        <p:spPr/>
        <p:txBody>
          <a:bodyPr/>
          <a:lstStyle/>
          <a:p>
            <a:pPr algn="just"/>
            <a:r>
              <a:rPr lang="cs-CZ" dirty="0"/>
              <a:t>Ještě hlubší úroveň abstrakce by využíval člověk, který např. navrhuje grafické karty. </a:t>
            </a:r>
          </a:p>
          <a:p>
            <a:pPr algn="just"/>
            <a:r>
              <a:rPr lang="cs-CZ" dirty="0"/>
              <a:t>Ten již musí rozumět tomu, jak jednotlivé komponenty grafické karty pracují až na úroveň signálů. </a:t>
            </a:r>
            <a:endParaRPr lang="cs-CZ" dirty="0"/>
          </a:p>
          <a:p>
            <a:pPr algn="just"/>
            <a:r>
              <a:rPr lang="cs-CZ" dirty="0" smtClean="0"/>
              <a:t>Nemusí</a:t>
            </a:r>
            <a:r>
              <a:rPr lang="cs-CZ" dirty="0"/>
              <a:t>, ale rozumět tomu, jak ve skutečnosti spolupracují dané součástky na té nejhlubší úrovni (u mikroprocesoru např. jednotlivé tranzistory, kterými jej tvořen). </a:t>
            </a:r>
          </a:p>
          <a:p>
            <a:pPr algn="just"/>
            <a:r>
              <a:rPr lang="cs-CZ" dirty="0"/>
              <a:t>Těm však zase musí rozumět návrhář těchto součástek.</a:t>
            </a:r>
          </a:p>
        </p:txBody>
      </p:sp>
      <p:pic>
        <p:nvPicPr>
          <p:cNvPr id="5" name="Obrázek 4">
            <a:extLst>
              <a:ext uri="{FF2B5EF4-FFF2-40B4-BE49-F238E27FC236}">
                <a16:creationId xmlns:a16="http://schemas.microsoft.com/office/drawing/2014/main" id="{493E3744-CA9E-4303-A2F8-DEFA54EBFC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6313" y="3646785"/>
            <a:ext cx="3392676" cy="2260044"/>
          </a:xfrm>
          <a:prstGeom prst="rect">
            <a:avLst/>
          </a:prstGeom>
        </p:spPr>
      </p:pic>
    </p:spTree>
    <p:extLst>
      <p:ext uri="{BB962C8B-B14F-4D97-AF65-F5344CB8AC3E}">
        <p14:creationId xmlns:p14="http://schemas.microsoft.com/office/powerpoint/2010/main" val="98245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41BBA9-FAE0-4C1D-8AC9-EB921D482251}"/>
              </a:ext>
            </a:extLst>
          </p:cNvPr>
          <p:cNvSpPr>
            <a:spLocks noGrp="1"/>
          </p:cNvSpPr>
          <p:nvPr>
            <p:ph type="title"/>
          </p:nvPr>
        </p:nvSpPr>
        <p:spPr/>
        <p:txBody>
          <a:bodyPr/>
          <a:lstStyle/>
          <a:p>
            <a:r>
              <a:rPr lang="cs-CZ" dirty="0"/>
              <a:t>Abstrakce v počítačové vědě</a:t>
            </a:r>
          </a:p>
        </p:txBody>
      </p:sp>
      <p:sp>
        <p:nvSpPr>
          <p:cNvPr id="3" name="Zástupný obsah 2">
            <a:extLst>
              <a:ext uri="{FF2B5EF4-FFF2-40B4-BE49-F238E27FC236}">
                <a16:creationId xmlns:a16="http://schemas.microsoft.com/office/drawing/2014/main" id="{0E6FAD52-CAC7-4191-8A83-C518F7EA9A3E}"/>
              </a:ext>
            </a:extLst>
          </p:cNvPr>
          <p:cNvSpPr>
            <a:spLocks noGrp="1"/>
          </p:cNvSpPr>
          <p:nvPr>
            <p:ph idx="1"/>
          </p:nvPr>
        </p:nvSpPr>
        <p:spPr/>
        <p:txBody>
          <a:bodyPr/>
          <a:lstStyle/>
          <a:p>
            <a:pPr algn="just"/>
            <a:r>
              <a:rPr lang="cs-CZ" dirty="0"/>
              <a:t>Informatika se skládá ze čtyř základních kamenů, přičemž jedním z nich je právě abstrakce. </a:t>
            </a:r>
          </a:p>
          <a:p>
            <a:pPr algn="just"/>
            <a:r>
              <a:rPr lang="cs-CZ" dirty="0"/>
              <a:t>Abstrakce je v tomto oboru technikou správy komplikovanosti počítačových systémů. </a:t>
            </a:r>
          </a:p>
          <a:p>
            <a:pPr algn="just"/>
            <a:r>
              <a:rPr lang="cs-CZ" dirty="0"/>
              <a:t>Člověk na úrovni komplikovanosti vytvořené abstrakcí vyloučí podrobnosti pod současnou úrovní, které jsou komplikované, a zároveň vzájemně působí se systémem.</a:t>
            </a:r>
          </a:p>
          <a:p>
            <a:pPr marL="0" indent="0" algn="just">
              <a:buNone/>
            </a:pPr>
            <a:r>
              <a:rPr lang="cs-CZ" b="1" dirty="0"/>
              <a:t>Abstrakce má vztah k řízení nebo datům.</a:t>
            </a:r>
          </a:p>
          <a:p>
            <a:pPr algn="just"/>
            <a:r>
              <a:rPr lang="cs-CZ" dirty="0"/>
              <a:t>Abstrakce týkající se řízení je abstrakce akcí, zahrnuje použití pod-programů a souvisejících </a:t>
            </a:r>
            <a:r>
              <a:rPr lang="cs-CZ" dirty="0" err="1"/>
              <a:t>kon-ceptů</a:t>
            </a:r>
            <a:r>
              <a:rPr lang="cs-CZ" dirty="0"/>
              <a:t> řídících toků.</a:t>
            </a:r>
          </a:p>
          <a:p>
            <a:pPr algn="just"/>
            <a:r>
              <a:rPr lang="cs-CZ" dirty="0"/>
              <a:t>Abstrakce dat je datovými strukturami, umožňuje manipulaci s datovými bity smysluplným </a:t>
            </a:r>
            <a:r>
              <a:rPr lang="cs-CZ" dirty="0" err="1"/>
              <a:t>způ</a:t>
            </a:r>
            <a:r>
              <a:rPr lang="cs-CZ" dirty="0"/>
              <a:t>-sobem.</a:t>
            </a:r>
          </a:p>
        </p:txBody>
      </p:sp>
    </p:spTree>
    <p:extLst>
      <p:ext uri="{BB962C8B-B14F-4D97-AF65-F5344CB8AC3E}">
        <p14:creationId xmlns:p14="http://schemas.microsoft.com/office/powerpoint/2010/main" val="722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1A5F9B-76DE-4D48-8D3C-62E13D7B9C14}"/>
              </a:ext>
            </a:extLst>
          </p:cNvPr>
          <p:cNvSpPr>
            <a:spLocks noGrp="1"/>
          </p:cNvSpPr>
          <p:nvPr>
            <p:ph type="title"/>
          </p:nvPr>
        </p:nvSpPr>
        <p:spPr/>
        <p:txBody>
          <a:bodyPr/>
          <a:lstStyle/>
          <a:p>
            <a:r>
              <a:rPr lang="cs-CZ" dirty="0"/>
              <a:t>Informace</a:t>
            </a:r>
          </a:p>
        </p:txBody>
      </p:sp>
      <p:sp>
        <p:nvSpPr>
          <p:cNvPr id="3" name="Zástupný obsah 2">
            <a:extLst>
              <a:ext uri="{FF2B5EF4-FFF2-40B4-BE49-F238E27FC236}">
                <a16:creationId xmlns:a16="http://schemas.microsoft.com/office/drawing/2014/main" id="{5595D775-3CFB-4849-B8F4-37F5EB8849AD}"/>
              </a:ext>
            </a:extLst>
          </p:cNvPr>
          <p:cNvSpPr>
            <a:spLocks noGrp="1"/>
          </p:cNvSpPr>
          <p:nvPr>
            <p:ph idx="1"/>
          </p:nvPr>
        </p:nvSpPr>
        <p:spPr/>
        <p:txBody>
          <a:bodyPr>
            <a:normAutofit lnSpcReduction="10000"/>
          </a:bodyPr>
          <a:lstStyle/>
          <a:p>
            <a:pPr algn="just"/>
            <a:r>
              <a:rPr lang="cs-CZ" dirty="0"/>
              <a:t>Jedná se o pojem, který je v současné době využíván více než často.</a:t>
            </a:r>
          </a:p>
          <a:p>
            <a:pPr marL="0" indent="0" algn="just">
              <a:buNone/>
            </a:pPr>
            <a:r>
              <a:rPr lang="cs-CZ" dirty="0"/>
              <a:t> </a:t>
            </a:r>
          </a:p>
          <a:p>
            <a:pPr algn="just"/>
            <a:r>
              <a:rPr lang="cs-CZ" dirty="0"/>
              <a:t>Uměli bychom jej ale definovat? </a:t>
            </a:r>
          </a:p>
          <a:p>
            <a:pPr marL="0" indent="0" algn="just">
              <a:buNone/>
            </a:pPr>
            <a:endParaRPr lang="cs-CZ" dirty="0"/>
          </a:p>
          <a:p>
            <a:pPr algn="just"/>
            <a:r>
              <a:rPr lang="cs-CZ" dirty="0"/>
              <a:t>Co vlastně pojem informace znamená?</a:t>
            </a:r>
          </a:p>
          <a:p>
            <a:pPr marL="0" indent="0" algn="just">
              <a:buNone/>
            </a:pPr>
            <a:endParaRPr lang="cs-CZ" dirty="0"/>
          </a:p>
          <a:p>
            <a:pPr algn="just"/>
            <a:r>
              <a:rPr lang="cs-CZ" dirty="0"/>
              <a:t>Zkusme si uvést příklad. </a:t>
            </a:r>
          </a:p>
          <a:p>
            <a:pPr marL="0" indent="0" algn="just">
              <a:buNone/>
            </a:pPr>
            <a:endParaRPr lang="cs-CZ" dirty="0"/>
          </a:p>
          <a:p>
            <a:pPr algn="just"/>
            <a:r>
              <a:rPr lang="cs-CZ" dirty="0"/>
              <a:t>Zaslechneme-li např. náhodně v hovoru slovo „</a:t>
            </a:r>
            <a:r>
              <a:rPr lang="cs-CZ" dirty="0" err="1"/>
              <a:t>fenêtre</a:t>
            </a:r>
            <a:r>
              <a:rPr lang="cs-CZ" dirty="0"/>
              <a:t>“ a neovládáme-li francouzštinu, jedná se o informaci? </a:t>
            </a:r>
          </a:p>
        </p:txBody>
      </p:sp>
    </p:spTree>
    <p:extLst>
      <p:ext uri="{BB962C8B-B14F-4D97-AF65-F5344CB8AC3E}">
        <p14:creationId xmlns:p14="http://schemas.microsoft.com/office/powerpoint/2010/main" val="3525824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C00147-DC15-4B1B-A9CD-7FC8BF7E57F6}"/>
              </a:ext>
            </a:extLst>
          </p:cNvPr>
          <p:cNvSpPr>
            <a:spLocks noGrp="1"/>
          </p:cNvSpPr>
          <p:nvPr>
            <p:ph type="title"/>
          </p:nvPr>
        </p:nvSpPr>
        <p:spPr/>
        <p:txBody>
          <a:bodyPr/>
          <a:lstStyle/>
          <a:p>
            <a:r>
              <a:rPr lang="cs-CZ" dirty="0"/>
              <a:t>Informace</a:t>
            </a:r>
          </a:p>
        </p:txBody>
      </p:sp>
      <p:sp>
        <p:nvSpPr>
          <p:cNvPr id="3" name="Zástupný obsah 2">
            <a:extLst>
              <a:ext uri="{FF2B5EF4-FFF2-40B4-BE49-F238E27FC236}">
                <a16:creationId xmlns:a16="http://schemas.microsoft.com/office/drawing/2014/main" id="{C57852EC-6132-4507-AF1B-91BC70BFFE42}"/>
              </a:ext>
            </a:extLst>
          </p:cNvPr>
          <p:cNvSpPr>
            <a:spLocks noGrp="1"/>
          </p:cNvSpPr>
          <p:nvPr>
            <p:ph idx="1"/>
          </p:nvPr>
        </p:nvSpPr>
        <p:spPr/>
        <p:txBody>
          <a:bodyPr>
            <a:normAutofit lnSpcReduction="10000"/>
          </a:bodyPr>
          <a:lstStyle/>
          <a:p>
            <a:pPr algn="just"/>
            <a:r>
              <a:rPr lang="cs-CZ" dirty="0"/>
              <a:t>Intuitivně můžeme odpovědět, že s největší pravděpodobností nikoli.</a:t>
            </a:r>
          </a:p>
          <a:p>
            <a:pPr marL="0" indent="0" algn="just">
              <a:buNone/>
            </a:pPr>
            <a:endParaRPr lang="cs-CZ" dirty="0"/>
          </a:p>
          <a:p>
            <a:pPr algn="just"/>
            <a:r>
              <a:rPr lang="cs-CZ" dirty="0"/>
              <a:t>Slovo pro nás nemá žádný význam, o ničem nás neinformuje, nepřináší nám žádný poznatek.</a:t>
            </a:r>
          </a:p>
          <a:p>
            <a:pPr marL="0" indent="0" algn="just">
              <a:buNone/>
            </a:pPr>
            <a:r>
              <a:rPr lang="cs-CZ" dirty="0"/>
              <a:t> </a:t>
            </a:r>
          </a:p>
          <a:p>
            <a:pPr algn="just"/>
            <a:r>
              <a:rPr lang="cs-CZ" dirty="0"/>
              <a:t>V případě, že nám je však toto slovo sděleno na lekci francouzštiny s objasněním jeho významu (v našem případě překladu do českého jazyka), pak se již o informaci jednat bude. </a:t>
            </a:r>
          </a:p>
          <a:p>
            <a:pPr marL="0" indent="0" algn="just">
              <a:buNone/>
            </a:pPr>
            <a:endParaRPr lang="cs-CZ" dirty="0"/>
          </a:p>
          <a:p>
            <a:pPr algn="just"/>
            <a:r>
              <a:rPr lang="cs-CZ" dirty="0"/>
              <a:t>Proč? </a:t>
            </a:r>
          </a:p>
          <a:p>
            <a:pPr marL="0" indent="0" algn="just">
              <a:buNone/>
            </a:pPr>
            <a:endParaRPr lang="cs-CZ" dirty="0"/>
          </a:p>
          <a:p>
            <a:pPr algn="just"/>
            <a:r>
              <a:rPr lang="cs-CZ" dirty="0"/>
              <a:t>Protože v daném kontextu pro nás tento termín nějaký význam má.</a:t>
            </a:r>
          </a:p>
          <a:p>
            <a:endParaRPr lang="cs-CZ" dirty="0"/>
          </a:p>
        </p:txBody>
      </p:sp>
    </p:spTree>
    <p:extLst>
      <p:ext uri="{BB962C8B-B14F-4D97-AF65-F5344CB8AC3E}">
        <p14:creationId xmlns:p14="http://schemas.microsoft.com/office/powerpoint/2010/main" val="3857159192"/>
      </p:ext>
    </p:extLst>
  </p:cSld>
  <p:clrMapOvr>
    <a:masterClrMapping/>
  </p:clrMapOvr>
</p:sld>
</file>

<file path=ppt/theme/theme1.xml><?xml version="1.0" encoding="utf-8"?>
<a:theme xmlns:a="http://schemas.openxmlformats.org/drawingml/2006/main" name="Sablona PPT_základní_CZ">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docProps/app.xml><?xml version="1.0" encoding="utf-8"?>
<Properties xmlns="http://schemas.openxmlformats.org/officeDocument/2006/extended-properties" xmlns:vt="http://schemas.openxmlformats.org/officeDocument/2006/docPropsVTypes">
  <Template>Sablona PPT_základní_CZ</Template>
  <TotalTime>733</TotalTime>
  <Words>1520</Words>
  <Application>Microsoft Office PowerPoint</Application>
  <PresentationFormat>Širokoúhlá obrazovka</PresentationFormat>
  <Paragraphs>218</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Sablona PPT_základní_CZ</vt:lpstr>
      <vt:lpstr>Význam abstrakce, reprezentace a interpretace informací</vt:lpstr>
      <vt:lpstr>Podmínky udělení zkoušky</vt:lpstr>
      <vt:lpstr>Abstrakce</vt:lpstr>
      <vt:lpstr>Abstrakce</vt:lpstr>
      <vt:lpstr>Abstrakce</vt:lpstr>
      <vt:lpstr>Abstrakce</vt:lpstr>
      <vt:lpstr>Abstrakce v počítačové vědě</vt:lpstr>
      <vt:lpstr>Informace</vt:lpstr>
      <vt:lpstr>Informace</vt:lpstr>
      <vt:lpstr>Informace</vt:lpstr>
      <vt:lpstr>Reprezentace informací</vt:lpstr>
      <vt:lpstr>Reprezentace informací</vt:lpstr>
      <vt:lpstr>Reprezentace informací</vt:lpstr>
      <vt:lpstr>Interpretace informací</vt:lpstr>
      <vt:lpstr>Interpretace informací</vt:lpstr>
      <vt:lpstr>Interpretace informací</vt:lpstr>
      <vt:lpstr>Interpretace informací</vt:lpstr>
      <vt:lpstr>Interpretace informací</vt:lpstr>
      <vt:lpstr>Data</vt:lpstr>
      <vt:lpstr>Data</vt:lpstr>
      <vt:lpstr>Data</vt:lpstr>
      <vt:lpstr>Znalost</vt:lpstr>
      <vt:lpstr>Prezentace aplikace PowerPoint</vt:lpstr>
    </vt:vector>
  </TitlesOfParts>
  <Company>UTB,FAI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informační systémy</dc:title>
  <dc:creator>Uzivatel</dc:creator>
  <cp:lastModifiedBy>Uzivatel</cp:lastModifiedBy>
  <cp:revision>63</cp:revision>
  <dcterms:created xsi:type="dcterms:W3CDTF">2017-08-27T09:58:33Z</dcterms:created>
  <dcterms:modified xsi:type="dcterms:W3CDTF">2021-10-04T14:20:54Z</dcterms:modified>
</cp:coreProperties>
</file>