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283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772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2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034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9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3112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8896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9051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590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systémy, hlavní registry využívané 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Přednášející: Ing. Lukáš Pavlík, Ph.D.</a:t>
            </a:r>
          </a:p>
          <a:p>
            <a:r>
              <a:rPr lang="cs-CZ" dirty="0"/>
              <a:t>Zimní semestr </a:t>
            </a:r>
            <a:r>
              <a:rPr lang="cs-CZ" dirty="0" smtClean="0"/>
              <a:t>2021/2022</a:t>
            </a:r>
            <a:endParaRPr lang="cs-CZ" dirty="0"/>
          </a:p>
          <a:p>
            <a:r>
              <a:rPr lang="cs-CZ" dirty="0"/>
              <a:t>E-mail: lukas.pavlik@mvso.cz</a:t>
            </a:r>
          </a:p>
        </p:txBody>
      </p:sp>
    </p:spTree>
    <p:extLst>
      <p:ext uri="{BB962C8B-B14F-4D97-AF65-F5344CB8AC3E}">
        <p14:creationId xmlns:p14="http://schemas.microsoft.com/office/powerpoint/2010/main" val="37432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Informačního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Receptor – získává informace</a:t>
            </a:r>
          </a:p>
          <a:p>
            <a:pPr algn="just"/>
            <a:r>
              <a:rPr lang="cs-CZ" dirty="0" smtClean="0"/>
              <a:t>Procesor </a:t>
            </a:r>
            <a:r>
              <a:rPr lang="cs-CZ" dirty="0"/>
              <a:t>– zpracovává informace</a:t>
            </a:r>
          </a:p>
          <a:p>
            <a:pPr algn="just"/>
            <a:r>
              <a:rPr lang="cs-CZ" dirty="0" smtClean="0"/>
              <a:t>Paměť </a:t>
            </a:r>
            <a:r>
              <a:rPr lang="cs-CZ" dirty="0"/>
              <a:t>– ukládá informace</a:t>
            </a:r>
          </a:p>
          <a:p>
            <a:pPr algn="just"/>
            <a:r>
              <a:rPr lang="cs-CZ" dirty="0" smtClean="0"/>
              <a:t>Efektor </a:t>
            </a:r>
            <a:r>
              <a:rPr lang="cs-CZ" dirty="0"/>
              <a:t>– přenáší informace</a:t>
            </a:r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908" y="3897725"/>
            <a:ext cx="6800045" cy="200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40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informačních systémů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Informační systém organizace: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omocný </a:t>
            </a:r>
            <a:r>
              <a:rPr lang="cs-CZ" dirty="0"/>
              <a:t>systém, zaměřený na podporu činností </a:t>
            </a:r>
            <a:r>
              <a:rPr lang="cs-CZ" dirty="0" smtClean="0"/>
              <a:t>organizace, </a:t>
            </a:r>
            <a:endParaRPr lang="cs-CZ" dirty="0"/>
          </a:p>
          <a:p>
            <a:pPr algn="just"/>
            <a:r>
              <a:rPr lang="cs-CZ" dirty="0"/>
              <a:t>i</a:t>
            </a:r>
            <a:r>
              <a:rPr lang="cs-CZ" dirty="0" smtClean="0"/>
              <a:t>nformační systémy, </a:t>
            </a:r>
            <a:endParaRPr lang="cs-CZ" dirty="0"/>
          </a:p>
          <a:p>
            <a:pPr algn="just"/>
            <a:r>
              <a:rPr lang="cs-CZ" dirty="0"/>
              <a:t>ř</a:t>
            </a:r>
            <a:r>
              <a:rPr lang="cs-CZ" dirty="0" smtClean="0"/>
              <a:t>ízení </a:t>
            </a:r>
            <a:r>
              <a:rPr lang="cs-CZ" dirty="0"/>
              <a:t>a </a:t>
            </a:r>
            <a:r>
              <a:rPr lang="cs-CZ" dirty="0" smtClean="0"/>
              <a:t>administrativa,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odpora </a:t>
            </a:r>
            <a:r>
              <a:rPr lang="cs-CZ" dirty="0"/>
              <a:t>činností a </a:t>
            </a:r>
            <a:r>
              <a:rPr lang="cs-CZ" dirty="0" smtClean="0"/>
              <a:t>služeb,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rovozovatel, </a:t>
            </a:r>
            <a:endParaRPr lang="cs-CZ" dirty="0"/>
          </a:p>
          <a:p>
            <a:pPr algn="just"/>
            <a:r>
              <a:rPr lang="pl-PL" dirty="0"/>
              <a:t>j</a:t>
            </a:r>
            <a:r>
              <a:rPr lang="pl-PL" dirty="0" smtClean="0"/>
              <a:t>akákoli </a:t>
            </a:r>
            <a:r>
              <a:rPr lang="pl-PL" dirty="0"/>
              <a:t>obchodní i neobchodní </a:t>
            </a:r>
            <a:r>
              <a:rPr lang="pl-PL" dirty="0" smtClean="0"/>
              <a:t>organizace. </a:t>
            </a:r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38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informačních systémů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Veřejné informační systémy: </a:t>
            </a:r>
            <a:endParaRPr lang="cs-CZ" dirty="0"/>
          </a:p>
          <a:p>
            <a:pPr algn="just"/>
            <a:r>
              <a:rPr lang="cs-CZ" dirty="0"/>
              <a:t>i</a:t>
            </a:r>
            <a:r>
              <a:rPr lang="cs-CZ" dirty="0" smtClean="0"/>
              <a:t>nformační </a:t>
            </a:r>
            <a:r>
              <a:rPr lang="cs-CZ" dirty="0"/>
              <a:t>systémy sloužící jako „produkční“ </a:t>
            </a:r>
            <a:r>
              <a:rPr lang="cs-CZ" dirty="0" smtClean="0"/>
              <a:t>systémy, </a:t>
            </a:r>
            <a:endParaRPr lang="cs-CZ" dirty="0"/>
          </a:p>
          <a:p>
            <a:pPr algn="just"/>
            <a:r>
              <a:rPr lang="cs-CZ" dirty="0"/>
              <a:t>z</a:t>
            </a:r>
            <a:r>
              <a:rPr lang="cs-CZ" dirty="0" smtClean="0"/>
              <a:t>ákladním </a:t>
            </a:r>
            <a:r>
              <a:rPr lang="cs-CZ" dirty="0"/>
              <a:t>produktem organizace jsou </a:t>
            </a:r>
            <a:r>
              <a:rPr lang="cs-CZ" dirty="0" smtClean="0"/>
              <a:t>informace,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rovozovatel, </a:t>
            </a:r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ektor </a:t>
            </a:r>
            <a:r>
              <a:rPr lang="cs-CZ" dirty="0"/>
              <a:t>informačních </a:t>
            </a:r>
            <a:r>
              <a:rPr lang="cs-CZ" dirty="0" smtClean="0"/>
              <a:t>služeb, </a:t>
            </a:r>
            <a:endParaRPr lang="cs-CZ" dirty="0"/>
          </a:p>
          <a:p>
            <a:pPr algn="just"/>
            <a:r>
              <a:rPr lang="cs-CZ" dirty="0"/>
              <a:t>i</a:t>
            </a:r>
            <a:r>
              <a:rPr lang="cs-CZ" dirty="0" smtClean="0"/>
              <a:t>nformační průmysl.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538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informačních systémů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Státní informační systém: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odporuje </a:t>
            </a:r>
            <a:r>
              <a:rPr lang="cs-CZ" dirty="0"/>
              <a:t>činnosti provozované při výkonu veřejné </a:t>
            </a:r>
            <a:r>
              <a:rPr lang="cs-CZ" dirty="0" smtClean="0"/>
              <a:t>správy,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oskytuje </a:t>
            </a:r>
            <a:r>
              <a:rPr lang="cs-CZ" dirty="0"/>
              <a:t>veřejné informační </a:t>
            </a:r>
            <a:r>
              <a:rPr lang="cs-CZ" dirty="0" smtClean="0"/>
              <a:t>služby, </a:t>
            </a:r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ejdůležitější </a:t>
            </a:r>
            <a:r>
              <a:rPr lang="cs-CZ" dirty="0"/>
              <a:t>součást datové základny tvoří </a:t>
            </a:r>
            <a:r>
              <a:rPr lang="cs-CZ" dirty="0" smtClean="0"/>
              <a:t>registry, </a:t>
            </a:r>
            <a:endParaRPr lang="cs-CZ" dirty="0"/>
          </a:p>
          <a:p>
            <a:pPr algn="just"/>
            <a:r>
              <a:rPr lang="cs-CZ" dirty="0"/>
              <a:t>e</a:t>
            </a:r>
            <a:r>
              <a:rPr lang="cs-CZ" dirty="0" smtClean="0"/>
              <a:t>vidence obyvatel, </a:t>
            </a:r>
            <a:endParaRPr lang="cs-CZ" dirty="0"/>
          </a:p>
          <a:p>
            <a:pPr algn="just"/>
            <a:r>
              <a:rPr lang="cs-CZ" dirty="0"/>
              <a:t>e</a:t>
            </a:r>
            <a:r>
              <a:rPr lang="cs-CZ" dirty="0" smtClean="0"/>
              <a:t>vidence </a:t>
            </a:r>
            <a:r>
              <a:rPr lang="cs-CZ" dirty="0"/>
              <a:t>ekonomických </a:t>
            </a:r>
            <a:r>
              <a:rPr lang="cs-CZ" dirty="0" smtClean="0"/>
              <a:t>subjektů, </a:t>
            </a:r>
            <a:endParaRPr lang="cs-CZ" dirty="0"/>
          </a:p>
          <a:p>
            <a:pPr algn="just"/>
            <a:r>
              <a:rPr lang="cs-CZ" dirty="0"/>
              <a:t>e</a:t>
            </a:r>
            <a:r>
              <a:rPr lang="pt-BR" dirty="0" smtClean="0"/>
              <a:t>vidence </a:t>
            </a:r>
            <a:r>
              <a:rPr lang="pt-BR" dirty="0"/>
              <a:t>území a územních </a:t>
            </a:r>
            <a:r>
              <a:rPr lang="pt-BR" dirty="0" smtClean="0"/>
              <a:t>jednotek</a:t>
            </a:r>
            <a:r>
              <a:rPr lang="cs-CZ" dirty="0" smtClean="0"/>
              <a:t>.</a:t>
            </a:r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611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Pojem SIS (státní IS) byl nahrazen označením informační systémy veřejné správy (ISVS).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ISVS </a:t>
            </a:r>
            <a:r>
              <a:rPr lang="cs-CZ" dirty="0"/>
              <a:t>jsou pojímány jako souhrn jednotlivých informačních systémů vedených orgány státu při výkonu veřejné správy.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Východiskem </a:t>
            </a:r>
            <a:r>
              <a:rPr lang="cs-CZ" dirty="0"/>
              <a:t>je skutečnost, že jednotlivé informační systémy obsahují informace, které jsou potřebné pro jiné informační systémy, resp. pro zajištění správních činností příslušných </a:t>
            </a:r>
            <a:r>
              <a:rPr lang="cs-CZ" dirty="0" smtClean="0"/>
              <a:t>orgánů.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Cílem koncepce rozvoje ISVS je vytvoření podmínek pro zajištění kvalitních dat a bezpečné výměny informací za předem stanovených podmínek. </a:t>
            </a:r>
          </a:p>
        </p:txBody>
      </p:sp>
    </p:spTree>
    <p:extLst>
      <p:ext uri="{BB962C8B-B14F-4D97-AF65-F5344CB8AC3E}">
        <p14:creationId xmlns:p14="http://schemas.microsoft.com/office/powerpoint/2010/main" val="1189169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Tyto systémy zvládnou různé výpisy, jednoduché výpočty, tisky různých sestav, složenek, eventuálně mohou poskytovat jednoduché grafy, časové řady, diagramy apod.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Momentálně nejvyšší kvalitu zpracování informací pro státní správu a samosprávu představují </a:t>
            </a:r>
            <a:r>
              <a:rPr lang="cs-CZ" dirty="0" err="1"/>
              <a:t>gra-fické</a:t>
            </a:r>
            <a:r>
              <a:rPr lang="cs-CZ" dirty="0"/>
              <a:t> a geografické IS (GIS), protože prakticky všechna ekonomická a sociální data zahrnutá do IS obsahují i územní vyjádření.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Grafické </a:t>
            </a:r>
            <a:r>
              <a:rPr lang="cs-CZ" dirty="0"/>
              <a:t>systémy umožňují vytvořit digitální plány, geografické pak celé mapy různých územních celků. </a:t>
            </a:r>
          </a:p>
        </p:txBody>
      </p:sp>
    </p:spTree>
    <p:extLst>
      <p:ext uri="{BB962C8B-B14F-4D97-AF65-F5344CB8AC3E}">
        <p14:creationId xmlns:p14="http://schemas.microsoft.com/office/powerpoint/2010/main" val="880372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GIS umožňují po vrstvách digitalizovat plán města, kde v jednotlivých úrovních odkrýváme např. </a:t>
            </a:r>
            <a:r>
              <a:rPr lang="cs-CZ" dirty="0" smtClean="0"/>
              <a:t>vodovodní </a:t>
            </a:r>
            <a:r>
              <a:rPr lang="cs-CZ" dirty="0"/>
              <a:t>a kanalizační síť města, energetické sítě, komunikace, parcely a budovy, elektrické a </a:t>
            </a:r>
            <a:r>
              <a:rPr lang="cs-CZ" dirty="0" smtClean="0"/>
              <a:t>telekomunikační (</a:t>
            </a:r>
            <a:r>
              <a:rPr lang="cs-CZ" dirty="0"/>
              <a:t>nadzemní) sítě aj.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Můžeme </a:t>
            </a:r>
            <a:r>
              <a:rPr lang="cs-CZ" dirty="0"/>
              <a:t>využívat jak jednotlivé vrstvy, tak jejich kombinace.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K </a:t>
            </a:r>
            <a:r>
              <a:rPr lang="cs-CZ" dirty="0"/>
              <a:t>sítím, parcelám aj. jako prvkům grafického systému (mapy, plánu) potom můžeme přiřazovat data z </a:t>
            </a:r>
            <a:r>
              <a:rPr lang="cs-CZ" dirty="0" smtClean="0"/>
              <a:t>informační </a:t>
            </a:r>
            <a:r>
              <a:rPr lang="cs-CZ" dirty="0"/>
              <a:t>datové základny (např. vlastnické vztahy, technické parametry atp.).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IS pro státní správu (a územní samosprávu) rozumíme soubor informací o určité oblasti (republice, obci, regionu), které jsou vzájemně provázány a tvoří jednotný celek. </a:t>
            </a:r>
          </a:p>
        </p:txBody>
      </p:sp>
    </p:spTree>
    <p:extLst>
      <p:ext uri="{BB962C8B-B14F-4D97-AF65-F5344CB8AC3E}">
        <p14:creationId xmlns:p14="http://schemas.microsoft.com/office/powerpoint/2010/main" val="3095496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IS usnadňují běžnou rutinní agendu, likvidují redundantní data, slouží k racionálnímu řízení územních celků (např. zjednodušují koordinaci činností jednotlivých organizací působící v daném území), </a:t>
            </a:r>
            <a:r>
              <a:rPr lang="cs-CZ" dirty="0" smtClean="0"/>
              <a:t>poskytují </a:t>
            </a:r>
            <a:r>
              <a:rPr lang="cs-CZ" dirty="0"/>
              <a:t>podklady pro rozhodování v ekonomických oblastech státní správy i samosprávy, kvalitativně mění možnosti informování veřejnosti, slouží pro rychlou a efektivní vzájemnou výměnu informací, jsou zdrojem údajů pro nejrůznější analýzy, atd.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ISVS se skládají zejména ze základních registrů, z resortních IS, z veřejných informačních služeb a z IS okresních úřadů (ISOÚ). </a:t>
            </a:r>
          </a:p>
        </p:txBody>
      </p:sp>
    </p:spTree>
    <p:extLst>
      <p:ext uri="{BB962C8B-B14F-4D97-AF65-F5344CB8AC3E}">
        <p14:creationId xmlns:p14="http://schemas.microsoft.com/office/powerpoint/2010/main" val="2301251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Jako státní informační systém je označován systém, který se skládá z informačních systémů </a:t>
            </a:r>
            <a:r>
              <a:rPr lang="cs-CZ" dirty="0" smtClean="0"/>
              <a:t>zřizovaných </a:t>
            </a:r>
            <a:r>
              <a:rPr lang="cs-CZ" dirty="0"/>
              <a:t>nebo provozovaných orgány státu.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Přitom </a:t>
            </a:r>
            <a:r>
              <a:rPr lang="cs-CZ" dirty="0"/>
              <a:t>informačním systémem se rozumí funkční celek, kterým se automatizovaně získávají, zpracovávají, uchovávají a zpřístupňují informace".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ISVS můžeme rozlišovat podle několika </a:t>
            </a:r>
            <a:r>
              <a:rPr lang="cs-CZ" dirty="0" smtClean="0"/>
              <a:t>hledisek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0930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/>
              <a:t>Podle typu řízení, pro které jsou využívány: </a:t>
            </a:r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a) </a:t>
            </a:r>
            <a:r>
              <a:rPr lang="cs-CZ" dirty="0" smtClean="0"/>
              <a:t>IS </a:t>
            </a:r>
            <a:r>
              <a:rPr lang="cs-CZ" dirty="0"/>
              <a:t>pro státní správu </a:t>
            </a:r>
          </a:p>
          <a:p>
            <a:pPr algn="just"/>
            <a:r>
              <a:rPr lang="cs-CZ" dirty="0" smtClean="0"/>
              <a:t>Státní </a:t>
            </a:r>
            <a:r>
              <a:rPr lang="cs-CZ" dirty="0"/>
              <a:t>správou rozumíme činnosti státu v oblasti organizování a řízení společnosti, </a:t>
            </a:r>
            <a:r>
              <a:rPr lang="cs-CZ" dirty="0" err="1"/>
              <a:t>prostřed-nictvím</a:t>
            </a:r>
            <a:r>
              <a:rPr lang="cs-CZ" dirty="0"/>
              <a:t> orgánů státní správy. Jde o řízení "shora dolů", tedy v praxi o řetěz: vláda → </a:t>
            </a:r>
            <a:r>
              <a:rPr lang="cs-CZ" dirty="0" smtClean="0"/>
              <a:t>ministerstva </a:t>
            </a:r>
            <a:r>
              <a:rPr lang="cs-CZ" dirty="0"/>
              <a:t>(resorty) → krajské úřady. Ve skutečnosti je struktura orgánů státní správy daleko složitější, protože např. mezi resorty nepatří pouze ministerstva, ale také jiné instituce: Český statistický úřad, Český úřad zeměměřičský a katastrální, Český báňský úřad, Úřad </a:t>
            </a:r>
            <a:r>
              <a:rPr lang="cs-CZ" dirty="0" smtClean="0"/>
              <a:t>průmyslového </a:t>
            </a:r>
            <a:r>
              <a:rPr lang="cs-CZ" dirty="0"/>
              <a:t>vlastnictví, Úřad pro ochranu hospodářské soutěže, Úřad pro státní informační systém, Správa státních hmotných rezerv a Státní úřad pro jadernou bezpečnost. Některé resorty pak nevykonávají svou správu prostřednictvím okresních úřadů, ale mají svou vlastní administrativní síť, která může jít i na nižší úroveň, než jsou okresy (např. pracovní úřady), nebo zahrnují i krajskou úroveň (např. statistika).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06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Před uvedením definice informačního systému bychom se měli zaměřit na některé základní pojmy: </a:t>
            </a:r>
          </a:p>
          <a:p>
            <a:pPr algn="just"/>
            <a:r>
              <a:rPr lang="cs-CZ" b="1" dirty="0" smtClean="0"/>
              <a:t>Informace </a:t>
            </a:r>
            <a:r>
              <a:rPr lang="cs-CZ" dirty="0"/>
              <a:t>– nejobecněji chápána jako údaj o reálném prostředí, jeho stavu a procesech v něm </a:t>
            </a:r>
            <a:r>
              <a:rPr lang="cs-CZ" dirty="0" smtClean="0"/>
              <a:t>probíhajících. </a:t>
            </a:r>
            <a:endParaRPr lang="cs-CZ" dirty="0"/>
          </a:p>
          <a:p>
            <a:pPr algn="just"/>
            <a:r>
              <a:rPr lang="cs-CZ" b="1" dirty="0" smtClean="0"/>
              <a:t>Informační </a:t>
            </a:r>
            <a:r>
              <a:rPr lang="cs-CZ" b="1" dirty="0"/>
              <a:t>společnost </a:t>
            </a:r>
            <a:r>
              <a:rPr lang="cs-CZ" dirty="0"/>
              <a:t>– společnost založená na integraci informačních technologií do života tak, že jej zásadně mění. </a:t>
            </a:r>
          </a:p>
          <a:p>
            <a:pPr algn="just"/>
            <a:r>
              <a:rPr lang="cs-CZ" b="1" dirty="0" smtClean="0"/>
              <a:t>Informatika </a:t>
            </a:r>
            <a:r>
              <a:rPr lang="cs-CZ" dirty="0"/>
              <a:t>- mezioborová vědní disciplína, zabývající se především sběrem, klasifikací, </a:t>
            </a:r>
            <a:r>
              <a:rPr lang="cs-CZ" dirty="0" err="1"/>
              <a:t>mani-pulací</a:t>
            </a:r>
            <a:r>
              <a:rPr lang="cs-CZ" dirty="0"/>
              <a:t>, ukládáním, získáváním a rozšiřováním informací. </a:t>
            </a:r>
          </a:p>
          <a:p>
            <a:pPr algn="just"/>
            <a:r>
              <a:rPr lang="cs-CZ" b="1" dirty="0" smtClean="0"/>
              <a:t>Informační </a:t>
            </a:r>
            <a:r>
              <a:rPr lang="cs-CZ" b="1" dirty="0"/>
              <a:t>technologie </a:t>
            </a:r>
            <a:r>
              <a:rPr lang="cs-CZ" dirty="0"/>
              <a:t>– technologie pro sběr, zpracování, zobrazení a využívání dat a </a:t>
            </a:r>
            <a:r>
              <a:rPr lang="cs-CZ" dirty="0" smtClean="0"/>
              <a:t>informací</a:t>
            </a:r>
            <a:r>
              <a:rPr lang="cs-CZ" dirty="0"/>
              <a:t>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461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b) </a:t>
            </a:r>
            <a:r>
              <a:rPr lang="cs-CZ" dirty="0" smtClean="0"/>
              <a:t>IS </a:t>
            </a:r>
            <a:r>
              <a:rPr lang="cs-CZ" dirty="0"/>
              <a:t>pro územní samosprávu</a:t>
            </a:r>
          </a:p>
          <a:p>
            <a:pPr algn="just"/>
            <a:r>
              <a:rPr lang="cs-CZ" dirty="0" smtClean="0"/>
              <a:t>Územní </a:t>
            </a:r>
            <a:r>
              <a:rPr lang="cs-CZ" dirty="0"/>
              <a:t>samosprávou rozumíme právo každé konstituované oblasti na samostatné a </a:t>
            </a:r>
            <a:r>
              <a:rPr lang="cs-CZ" dirty="0" smtClean="0"/>
              <a:t>nezávislé </a:t>
            </a:r>
            <a:r>
              <a:rPr lang="cs-CZ" dirty="0"/>
              <a:t>rozhodování a organizování ve vlastních záležitostech formou volených zástupců, </a:t>
            </a:r>
            <a:r>
              <a:rPr lang="cs-CZ" dirty="0" smtClean="0"/>
              <a:t>pokud </a:t>
            </a:r>
            <a:r>
              <a:rPr lang="cs-CZ" dirty="0"/>
              <a:t>není zákonem vymezeno jinak. Jedná se o strukturu "zdola nahoru", tedy o řetěz: město/obce → (regiony) → </a:t>
            </a:r>
            <a:r>
              <a:rPr lang="cs-CZ" dirty="0" smtClean="0"/>
              <a:t>parlament. </a:t>
            </a:r>
            <a:r>
              <a:rPr lang="cs-CZ" dirty="0"/>
              <a:t>Je však obtížné zejména na úrovni obcí někdy </a:t>
            </a:r>
            <a:r>
              <a:rPr lang="cs-CZ" dirty="0" smtClean="0"/>
              <a:t>rozhodnout</a:t>
            </a:r>
            <a:r>
              <a:rPr lang="cs-CZ" dirty="0"/>
              <a:t>, které činnosti mají </a:t>
            </a:r>
            <a:r>
              <a:rPr lang="cs-CZ" dirty="0" err="1"/>
              <a:t>státosprávní</a:t>
            </a:r>
            <a:r>
              <a:rPr lang="cs-CZ" dirty="0"/>
              <a:t>, a které samosprávní charakter. Jasné je to pouze v případech, kdy je na obce jednoznačně přenesená působnost státní správy (stavební </a:t>
            </a:r>
            <a:r>
              <a:rPr lang="cs-CZ" dirty="0" smtClean="0"/>
              <a:t>řízení</a:t>
            </a:r>
            <a:r>
              <a:rPr lang="cs-CZ" dirty="0"/>
              <a:t>, matrika, ohlašovna aj</a:t>
            </a:r>
            <a:r>
              <a:rPr lang="cs-CZ" dirty="0" smtClean="0"/>
              <a:t>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323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/>
              <a:t>Podle prostorového rozsahu působnosti: </a:t>
            </a:r>
            <a:endParaRPr lang="cs-CZ" dirty="0"/>
          </a:p>
          <a:p>
            <a:pPr algn="just"/>
            <a:r>
              <a:rPr lang="cs-CZ" dirty="0" smtClean="0"/>
              <a:t>Například </a:t>
            </a:r>
            <a:r>
              <a:rPr lang="cs-CZ" dirty="0"/>
              <a:t>IS měst a obcí, IS krajů, IS hlavního města Prahy. Záběr jednotlivých systému se odráží v určitých odlišnostech, v jejich architektuře (organizaci a struktuře), v různých úrovních </a:t>
            </a:r>
            <a:r>
              <a:rPr lang="cs-CZ" dirty="0" smtClean="0"/>
              <a:t>podrobností</a:t>
            </a:r>
            <a:r>
              <a:rPr lang="cs-CZ" dirty="0"/>
              <a:t>, do kterých daný IS zachází atp. </a:t>
            </a:r>
            <a:endParaRPr lang="cs-CZ" dirty="0" smtClean="0"/>
          </a:p>
          <a:p>
            <a:pPr marL="0" indent="0" algn="just">
              <a:buNone/>
            </a:pPr>
            <a:r>
              <a:rPr lang="cs-CZ" b="1" dirty="0"/>
              <a:t>Podle předmětu zájmu: </a:t>
            </a:r>
            <a:endParaRPr lang="cs-CZ" dirty="0"/>
          </a:p>
          <a:p>
            <a:pPr algn="just"/>
            <a:r>
              <a:rPr lang="cs-CZ" dirty="0" smtClean="0"/>
              <a:t>Dělení </a:t>
            </a:r>
            <a:r>
              <a:rPr lang="cs-CZ" dirty="0"/>
              <a:t>na IS resortní (např. IS zdravotnictví, IS životního prostředí, automatizovaný finanční IS), IS podniků, organizací a institucí, dále na různé specializovaní systémy (geografické, grafické), systémy řešící pouze jednu problematiku obecního úřadu (evidence nemovitostí) atp. Tyto </a:t>
            </a:r>
            <a:r>
              <a:rPr lang="cs-CZ" dirty="0" smtClean="0"/>
              <a:t>systémy </a:t>
            </a:r>
            <a:r>
              <a:rPr lang="cs-CZ" dirty="0"/>
              <a:t>jsou méně komplexní a svou architekturou se od sebe navzájem liší ve své struktuře zá-</a:t>
            </a:r>
            <a:r>
              <a:rPr lang="cs-CZ" dirty="0" err="1"/>
              <a:t>sadněji</a:t>
            </a:r>
            <a:r>
              <a:rPr lang="cs-CZ" dirty="0"/>
              <a:t> než systémy rozdělené podle územního záběru. Liší se tím více, čím vzdálenější je </a:t>
            </a:r>
            <a:r>
              <a:rPr lang="cs-CZ" dirty="0" smtClean="0"/>
              <a:t>předmět </a:t>
            </a:r>
            <a:r>
              <a:rPr lang="cs-CZ" dirty="0"/>
              <a:t>jejich specializace. Bylo by však vhodné, kdyby tyto systémy byly kompatibilní a využívaly celostátních standardů (v ideálním případě by měly být </a:t>
            </a:r>
            <a:r>
              <a:rPr lang="cs-CZ" dirty="0" err="1"/>
              <a:t>napojitelné</a:t>
            </a:r>
            <a:r>
              <a:rPr lang="cs-CZ" dirty="0"/>
              <a:t> na SIS a jeho subsystémy). Seznam standardů je uveden na stránkách Úřadu pro státní informační systém. Těžko však říci, proč některé z IS nejsou ještě kompatibilní či nevyužívají celostátní.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636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</a:t>
            </a:r>
            <a:r>
              <a:rPr lang="cs-CZ" dirty="0" smtClean="0"/>
              <a:t>registry </a:t>
            </a:r>
            <a:r>
              <a:rPr lang="cs-CZ" dirty="0"/>
              <a:t>SIS (ISVS)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Základní registry spadají pod nově zřízenou Správu základních registrů, která byla zřízena zákonem č. 111/2009 Sb. </a:t>
            </a:r>
            <a:endParaRPr lang="cs-CZ" dirty="0" smtClean="0"/>
          </a:p>
          <a:p>
            <a:pPr algn="just"/>
            <a:r>
              <a:rPr lang="cs-CZ" dirty="0" smtClean="0"/>
              <a:t>Jsou </a:t>
            </a:r>
            <a:r>
              <a:rPr lang="cs-CZ" dirty="0"/>
              <a:t>celkem čtyři – Registr občanů, Registr osob, Registr územní identifikace, adres a nemovitostí (RÚIAN) a Registr práv a </a:t>
            </a:r>
            <a:r>
              <a:rPr lang="cs-CZ" dirty="0" smtClean="0"/>
              <a:t>povinností. </a:t>
            </a:r>
          </a:p>
          <a:p>
            <a:pPr algn="just"/>
            <a:r>
              <a:rPr lang="cs-CZ" dirty="0" smtClean="0"/>
              <a:t>Úkolem </a:t>
            </a:r>
            <a:r>
              <a:rPr lang="cs-CZ" dirty="0"/>
              <a:t>základních registrů je zajistit </a:t>
            </a:r>
            <a:r>
              <a:rPr lang="cs-CZ" dirty="0" smtClean="0"/>
              <a:t>bezpečnou </a:t>
            </a:r>
            <a:r>
              <a:rPr lang="cs-CZ" dirty="0"/>
              <a:t>elektronickou výměnu dat mezi jednotlivými orgány veřejné moci a evidenci přístupu k těmto údajům. </a:t>
            </a:r>
            <a:endParaRPr lang="cs-CZ" dirty="0" smtClean="0"/>
          </a:p>
          <a:p>
            <a:pPr algn="just"/>
            <a:r>
              <a:rPr lang="cs-CZ" dirty="0" smtClean="0"/>
              <a:t>Díky </a:t>
            </a:r>
            <a:r>
              <a:rPr lang="cs-CZ" dirty="0"/>
              <a:t>základním registrům se výrazně zjednodušila výměna dat mezi úřady a tím také </a:t>
            </a:r>
            <a:r>
              <a:rPr lang="cs-CZ" dirty="0" smtClean="0"/>
              <a:t>odpadla </a:t>
            </a:r>
            <a:r>
              <a:rPr lang="cs-CZ" dirty="0"/>
              <a:t>občanům některá administrativní zátěž – např. změna trvalého pobytu. </a:t>
            </a:r>
            <a:endParaRPr lang="cs-CZ" dirty="0" smtClean="0"/>
          </a:p>
          <a:p>
            <a:pPr algn="just"/>
            <a:r>
              <a:rPr lang="cs-CZ" dirty="0" smtClean="0"/>
              <a:t>Tu </a:t>
            </a:r>
            <a:r>
              <a:rPr lang="cs-CZ" dirty="0"/>
              <a:t>nyní stačí nahlásit jen na obecním úřadě, a ČÚZK, finanční úřad, živnostenský úřad si data aktualizují z Registru obyvatel </a:t>
            </a:r>
            <a:r>
              <a:rPr lang="cs-CZ" dirty="0" smtClean="0"/>
              <a:t>automaticky.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747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registry SIS (ISVS)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586" y="1567367"/>
            <a:ext cx="5485361" cy="4507536"/>
          </a:xfrm>
        </p:spPr>
      </p:pic>
    </p:spTree>
    <p:extLst>
      <p:ext uri="{BB962C8B-B14F-4D97-AF65-F5344CB8AC3E}">
        <p14:creationId xmlns:p14="http://schemas.microsoft.com/office/powerpoint/2010/main" val="1269062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Základní registr osob (ROS) je součástí systému základních registrů a jeho správcem je Český </a:t>
            </a:r>
            <a:r>
              <a:rPr lang="cs-CZ" dirty="0" smtClean="0"/>
              <a:t>statistický </a:t>
            </a:r>
            <a:r>
              <a:rPr lang="cs-CZ" dirty="0"/>
              <a:t>úřad.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ROS </a:t>
            </a:r>
            <a:r>
              <a:rPr lang="cs-CZ" dirty="0"/>
              <a:t>eviduje právnické osoby a organizační složky právnických osob, podnikající fyzické osoby, podnikající zahraniční osoby a organizační složky zahraničních osob, organizační složky státu </a:t>
            </a:r>
            <a:r>
              <a:rPr lang="cs-CZ" dirty="0" smtClean="0"/>
              <a:t>a </a:t>
            </a:r>
            <a:r>
              <a:rPr lang="cs-CZ" dirty="0"/>
              <a:t>orgány veřejné moci.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Obsahuje </a:t>
            </a:r>
            <a:r>
              <a:rPr lang="cs-CZ" dirty="0"/>
              <a:t>základní identifikační údaje o osobách, jejich provozovnách a </a:t>
            </a:r>
            <a:r>
              <a:rPr lang="cs-CZ" dirty="0" smtClean="0"/>
              <a:t>statutárních </a:t>
            </a:r>
            <a:r>
              <a:rPr lang="cs-CZ" dirty="0"/>
              <a:t>zástupcích (např. jména a příjmení fyzických osob, datum vzniku nebo datum zápisu do evidence, datum zániku nebo datum výmazu z evidence, adresa sídla osoby nebo adresa místa </a:t>
            </a:r>
            <a:r>
              <a:rPr lang="cs-CZ" dirty="0" smtClean="0"/>
              <a:t>podnikání </a:t>
            </a:r>
            <a:r>
              <a:rPr lang="cs-CZ" dirty="0"/>
              <a:t>FO).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22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Úplný seznam identifikačních údajů lze najít v § 26 zákona č. 111/2009 Sb., o základních registrech.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Záznamy </a:t>
            </a:r>
            <a:r>
              <a:rPr lang="cs-CZ" dirty="0"/>
              <a:t>do ROS zapisují pouze příslušní editoři ROS.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Přidělují IČO poskytnuté </a:t>
            </a:r>
            <a:r>
              <a:rPr lang="cs-CZ" dirty="0" smtClean="0"/>
              <a:t>informačním </a:t>
            </a:r>
            <a:r>
              <a:rPr lang="cs-CZ" dirty="0"/>
              <a:t>systémem ROS a zapisují a aktualizují příslušné referenční údaje v ROS.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Jsou </a:t>
            </a:r>
            <a:r>
              <a:rPr lang="cs-CZ" dirty="0"/>
              <a:t>odpovědní za </a:t>
            </a:r>
            <a:r>
              <a:rPr lang="cs-CZ" dirty="0" smtClean="0"/>
              <a:t>správnost </a:t>
            </a:r>
            <a:r>
              <a:rPr lang="cs-CZ" dirty="0"/>
              <a:t>a úplnost dat.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Jsou </a:t>
            </a:r>
            <a:r>
              <a:rPr lang="cs-CZ" dirty="0"/>
              <a:t>to </a:t>
            </a:r>
            <a:r>
              <a:rPr lang="cs-CZ" dirty="0" err="1"/>
              <a:t>např</a:t>
            </a:r>
            <a:r>
              <a:rPr lang="cs-CZ" dirty="0"/>
              <a:t>: Česká národní banka, Krajské soudy, Krajské úřady, Magistrát hl. města Prahy, Obce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802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obyvatel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(ROB) je spravován Správou základních registrů. </a:t>
            </a:r>
            <a:endParaRPr lang="cs-CZ" dirty="0" smtClean="0"/>
          </a:p>
          <a:p>
            <a:pPr algn="just"/>
            <a:r>
              <a:rPr lang="cs-CZ" dirty="0" smtClean="0"/>
              <a:t>Eviduje </a:t>
            </a:r>
            <a:r>
              <a:rPr lang="cs-CZ" dirty="0"/>
              <a:t>Státní občany ČR, cizince, kterým bylo </a:t>
            </a:r>
            <a:r>
              <a:rPr lang="cs-CZ" dirty="0" smtClean="0"/>
              <a:t>vydáno </a:t>
            </a:r>
            <a:r>
              <a:rPr lang="cs-CZ" dirty="0"/>
              <a:t>povolení k trvalému pobytu na území ČR nebo povolení k přechodnému pobytu na dobu delší než 90 dnů, občany jiných členských </a:t>
            </a:r>
            <a:r>
              <a:rPr lang="cs-CZ" dirty="0" smtClean="0"/>
              <a:t>států. </a:t>
            </a:r>
          </a:p>
          <a:p>
            <a:pPr algn="just"/>
            <a:r>
              <a:rPr lang="cs-CZ" dirty="0" smtClean="0"/>
              <a:t>Evropské </a:t>
            </a:r>
            <a:r>
              <a:rPr lang="cs-CZ" dirty="0"/>
              <a:t>unie s přechodnou dobou pobytu delší než 90 dnů, cizince s uděleným azylem nebo doplňkovou ochranou, jiné fyzické osoby, o nichž to stanoví jiný právní předpis (zahraniční studenti vysokých škol). </a:t>
            </a:r>
            <a:endParaRPr lang="cs-CZ" dirty="0" smtClean="0"/>
          </a:p>
          <a:p>
            <a:pPr algn="just"/>
            <a:r>
              <a:rPr lang="cs-CZ" dirty="0" smtClean="0"/>
              <a:t>ROB </a:t>
            </a:r>
            <a:r>
              <a:rPr lang="cs-CZ" dirty="0"/>
              <a:t>obsahuje tyto referenční údaje: jméno, příjmení datum narození a úmrtí, státní občanství, atd. </a:t>
            </a:r>
          </a:p>
          <a:p>
            <a:pPr algn="just"/>
            <a:r>
              <a:rPr lang="cs-CZ" dirty="0"/>
              <a:t>Přínosy: např. méně času stráveného na úřadech, vyšší ochrana osobních údajů, zkrácení procesu vyřízení žádosti, atd. </a:t>
            </a:r>
          </a:p>
        </p:txBody>
      </p:sp>
    </p:spTree>
    <p:extLst>
      <p:ext uri="{BB962C8B-B14F-4D97-AF65-F5344CB8AC3E}">
        <p14:creationId xmlns:p14="http://schemas.microsoft.com/office/powerpoint/2010/main" val="22383881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Registr územní identifikace, adres a nemovitostí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Je spravován Českým úřadem zeměměřičským a katastrálním. </a:t>
            </a:r>
            <a:endParaRPr lang="cs-CZ" dirty="0" smtClean="0"/>
          </a:p>
          <a:p>
            <a:pPr algn="just"/>
            <a:r>
              <a:rPr lang="cs-CZ" dirty="0" smtClean="0"/>
              <a:t>Slouží </a:t>
            </a:r>
            <a:r>
              <a:rPr lang="cs-CZ" dirty="0"/>
              <a:t>k evidenci údajů o územních prvcích, údajů o územně evidenčních jednotkách, adresách, územní identifikaci a údajů o účelových územních prvcích. </a:t>
            </a:r>
            <a:endParaRPr lang="cs-CZ" dirty="0" smtClean="0"/>
          </a:p>
          <a:p>
            <a:pPr algn="just"/>
            <a:r>
              <a:rPr lang="cs-CZ" dirty="0" smtClean="0"/>
              <a:t>Jednotlivé </a:t>
            </a:r>
            <a:r>
              <a:rPr lang="cs-CZ" dirty="0"/>
              <a:t>prvky jsou zobrazovány na mapách státního mapového díla a </a:t>
            </a:r>
            <a:r>
              <a:rPr lang="cs-CZ" dirty="0" smtClean="0"/>
              <a:t>digitálních </a:t>
            </a:r>
            <a:r>
              <a:rPr lang="cs-CZ" dirty="0"/>
              <a:t>mapách veřejné správy. </a:t>
            </a:r>
            <a:endParaRPr lang="cs-CZ" dirty="0" smtClean="0"/>
          </a:p>
          <a:p>
            <a:pPr algn="just"/>
            <a:r>
              <a:rPr lang="cs-CZ" dirty="0" smtClean="0"/>
              <a:t>Registr </a:t>
            </a:r>
            <a:r>
              <a:rPr lang="cs-CZ" dirty="0"/>
              <a:t>územní identifikace, adres a nemovitostí RÚIAN </a:t>
            </a:r>
            <a:r>
              <a:rPr lang="cs-CZ" dirty="0" smtClean="0"/>
              <a:t>zprostředkovává </a:t>
            </a:r>
            <a:r>
              <a:rPr lang="cs-CZ" dirty="0"/>
              <a:t>i údaje o vlastnictví z informačního systému katastru nemovitostí. </a:t>
            </a:r>
            <a:endParaRPr lang="cs-CZ" dirty="0" smtClean="0"/>
          </a:p>
          <a:p>
            <a:pPr algn="just"/>
            <a:r>
              <a:rPr lang="cs-CZ" dirty="0" smtClean="0"/>
              <a:t>Jako </a:t>
            </a:r>
            <a:r>
              <a:rPr lang="cs-CZ" dirty="0"/>
              <a:t>jediný registr vede také nereferenční údaje, kterými jsou tzv. „technickoekonomické atributy“ budov (počet podlaží, </a:t>
            </a:r>
            <a:r>
              <a:rPr lang="cs-CZ" dirty="0" smtClean="0"/>
              <a:t>výměra</a:t>
            </a:r>
            <a:r>
              <a:rPr lang="cs-CZ" dirty="0"/>
              <a:t>, připojení na plyn, kanalizaci, vodu, způsob vytápění </a:t>
            </a:r>
            <a:r>
              <a:rPr lang="cs-CZ" dirty="0" smtClean="0"/>
              <a:t>…).</a:t>
            </a:r>
          </a:p>
          <a:p>
            <a:pPr algn="just"/>
            <a:r>
              <a:rPr lang="cs-CZ" dirty="0" smtClean="0"/>
              <a:t>Editoři </a:t>
            </a:r>
            <a:r>
              <a:rPr lang="cs-CZ" dirty="0"/>
              <a:t>v RÚIAN jsou např. Český úřad zeměměřičský a katastrální (ČÚZK), Český statistický úřad (ČSÚ), obce, Stavební úřady. </a:t>
            </a:r>
          </a:p>
        </p:txBody>
      </p:sp>
    </p:spTree>
    <p:extLst>
      <p:ext uri="{BB962C8B-B14F-4D97-AF65-F5344CB8AC3E}">
        <p14:creationId xmlns:p14="http://schemas.microsoft.com/office/powerpoint/2010/main" val="1469581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práv a povinností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Registr práv a povinností slouží jako zdroj údajů pro informační systémy zákl. registrů při řízení pří-stupu uživatelů k údajům v jednotlivých registrech a </a:t>
            </a:r>
            <a:r>
              <a:rPr lang="cs-CZ" dirty="0" err="1"/>
              <a:t>agendových</a:t>
            </a:r>
            <a:r>
              <a:rPr lang="cs-CZ" dirty="0"/>
              <a:t> informačních systémech. </a:t>
            </a:r>
            <a:endParaRPr lang="cs-CZ" dirty="0" smtClean="0"/>
          </a:p>
          <a:p>
            <a:pPr algn="just"/>
            <a:r>
              <a:rPr lang="cs-CZ" dirty="0" smtClean="0"/>
              <a:t>To znamená</a:t>
            </a:r>
            <a:r>
              <a:rPr lang="cs-CZ" dirty="0"/>
              <a:t>, že kdykoliv se někdo pokusí získat z registrů nějaký údaj, nebo ho dokonce změnit, bude </a:t>
            </a:r>
            <a:r>
              <a:rPr lang="cs-CZ" dirty="0" smtClean="0"/>
              <a:t>systém </a:t>
            </a:r>
            <a:r>
              <a:rPr lang="cs-CZ" dirty="0"/>
              <a:t>posuzovat, zda to bude dovolené a jestli má na to právo ze zákona.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RPP budou uchovávány záznamy, „digitální stopy“, tj. referenční údaje o právech a povinnostech vedených jako referenční v ostatních ZR. </a:t>
            </a:r>
            <a:endParaRPr lang="cs-CZ" dirty="0" smtClean="0"/>
          </a:p>
          <a:p>
            <a:pPr algn="just"/>
            <a:r>
              <a:rPr lang="cs-CZ" dirty="0" smtClean="0"/>
              <a:t>Díky </a:t>
            </a:r>
            <a:r>
              <a:rPr lang="cs-CZ" dirty="0"/>
              <a:t>tomu bude mít každý občan možnost se dozvědět, kdo, kdy a za jakým úče-lem data o něm vedená v ZR měnil nebo upravoval. </a:t>
            </a:r>
            <a:endParaRPr lang="cs-CZ" dirty="0" smtClean="0"/>
          </a:p>
          <a:p>
            <a:pPr algn="just"/>
            <a:r>
              <a:rPr lang="cs-CZ" dirty="0" smtClean="0"/>
              <a:t>Všichni</a:t>
            </a:r>
            <a:r>
              <a:rPr lang="cs-CZ" dirty="0"/>
              <a:t>, kteří mají zřízenou datovou schránku, dostanou automaticky jednou ročně výpis a ostatní jej obdrží na vyžádání za Czech </a:t>
            </a:r>
            <a:r>
              <a:rPr lang="cs-CZ" dirty="0" err="1"/>
              <a:t>POINTu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588969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/>
              <a:t>	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2684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společnost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Vzhledem k tomu, že žijeme v informační společnosti, uveďme si některé její vlastnosti: </a:t>
            </a:r>
          </a:p>
          <a:p>
            <a:pPr algn="just"/>
            <a:r>
              <a:rPr lang="cs-CZ" dirty="0" smtClean="0"/>
              <a:t>Informační společnost </a:t>
            </a:r>
            <a:r>
              <a:rPr lang="cs-CZ" dirty="0"/>
              <a:t>je taková společnost, která podstatně využívá digitální zpracovávání, uchovávání a přenos informací. </a:t>
            </a:r>
          </a:p>
          <a:p>
            <a:pPr algn="just"/>
            <a:r>
              <a:rPr lang="cs-CZ" dirty="0" smtClean="0"/>
              <a:t>Technickou </a:t>
            </a:r>
            <a:r>
              <a:rPr lang="cs-CZ" dirty="0"/>
              <a:t>základnou je využívání prvků moderních informačních technologií a digitálních </a:t>
            </a:r>
            <a:r>
              <a:rPr lang="cs-CZ" dirty="0" err="1"/>
              <a:t>ko-munikací</a:t>
            </a:r>
            <a:r>
              <a:rPr lang="cs-CZ" dirty="0"/>
              <a:t>. </a:t>
            </a:r>
          </a:p>
          <a:p>
            <a:pPr algn="just"/>
            <a:r>
              <a:rPr lang="cs-CZ" dirty="0" smtClean="0"/>
              <a:t>To </a:t>
            </a:r>
            <a:r>
              <a:rPr lang="cs-CZ" dirty="0"/>
              <a:t>umožňuje pronikání informačních technologií hlouběji do obyčejného </a:t>
            </a:r>
            <a:r>
              <a:rPr lang="cs-CZ" dirty="0" smtClean="0"/>
              <a:t>života.</a:t>
            </a:r>
            <a:endParaRPr lang="cs-CZ" dirty="0"/>
          </a:p>
          <a:p>
            <a:pPr algn="just"/>
            <a:r>
              <a:rPr lang="cs-CZ" dirty="0" smtClean="0"/>
              <a:t>Díky </a:t>
            </a:r>
            <a:r>
              <a:rPr lang="cs-CZ" dirty="0"/>
              <a:t>tomu jsou třeba čipy rozšířené do oblastí, kde bychom je dříve nečekali (hotelový klíč, </a:t>
            </a:r>
            <a:r>
              <a:rPr lang="cs-CZ" dirty="0" err="1"/>
              <a:t>ná-lepka</a:t>
            </a:r>
            <a:r>
              <a:rPr lang="cs-CZ" dirty="0"/>
              <a:t> na balíku apod.)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95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společnost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Informační společnost umožňuje vznik nových možností pro podnikání, jako jsou např. elektro-</a:t>
            </a:r>
            <a:r>
              <a:rPr lang="cs-CZ" dirty="0" err="1"/>
              <a:t>nický</a:t>
            </a:r>
            <a:r>
              <a:rPr lang="cs-CZ" dirty="0"/>
              <a:t> obchod, </a:t>
            </a:r>
            <a:r>
              <a:rPr lang="cs-CZ" dirty="0" err="1"/>
              <a:t>bezskladové</a:t>
            </a:r>
            <a:r>
              <a:rPr lang="cs-CZ" dirty="0"/>
              <a:t> obchodování, elektronické publikování, ale i například oblíbený </a:t>
            </a:r>
            <a:r>
              <a:rPr lang="cs-CZ" dirty="0" err="1"/>
              <a:t>home-office</a:t>
            </a:r>
            <a:r>
              <a:rPr lang="cs-CZ" dirty="0"/>
              <a:t>, práce ve virtuálních týmech…</a:t>
            </a:r>
          </a:p>
          <a:p>
            <a:pPr algn="just"/>
            <a:r>
              <a:rPr lang="cs-CZ" dirty="0" smtClean="0"/>
              <a:t>Občanům </a:t>
            </a:r>
            <a:r>
              <a:rPr lang="cs-CZ" dirty="0"/>
              <a:t>také přináší možnost pomocí internetu odstraňovat zbytečnou byrokracii a případnou ztrátu času čekáním na čas úředníků přímo na úřadech.</a:t>
            </a:r>
          </a:p>
          <a:p>
            <a:pPr algn="just"/>
            <a:r>
              <a:rPr lang="cs-CZ" dirty="0" smtClean="0"/>
              <a:t>V </a:t>
            </a:r>
            <a:r>
              <a:rPr lang="cs-CZ" dirty="0"/>
              <a:t>důsledku rozvoje ekonomiky a zvyšování nároků na zaměstnance budou mít vysoce </a:t>
            </a:r>
            <a:r>
              <a:rPr lang="cs-CZ" dirty="0" err="1"/>
              <a:t>kvalifiko-vaní</a:t>
            </a:r>
            <a:r>
              <a:rPr lang="cs-CZ" dirty="0"/>
              <a:t> pracovníci dobré uplatnění, ovšem problém bude najít uplatnění pro méně kvalifikované či nekvalifikované pracovníky.</a:t>
            </a:r>
          </a:p>
        </p:txBody>
      </p:sp>
    </p:spTree>
    <p:extLst>
      <p:ext uri="{BB962C8B-B14F-4D97-AF65-F5344CB8AC3E}">
        <p14:creationId xmlns:p14="http://schemas.microsoft.com/office/powerpoint/2010/main" val="316243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společnost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 také potřeba myslet na legislativní ošetření informační kriminality, do které se řadí pronikání do cizích IS (informačních systémů), podvody s elektronickými dokumenty či šíření závadných dat.</a:t>
            </a:r>
          </a:p>
          <a:p>
            <a:pPr algn="just"/>
            <a:r>
              <a:rPr lang="cs-CZ" dirty="0" smtClean="0"/>
              <a:t>Díky </a:t>
            </a:r>
            <a:r>
              <a:rPr lang="cs-CZ" dirty="0"/>
              <a:t>vysoké kvalifikaci můžeme Českou Republiku považovat za velmi vyspělou, pokud jde o úroveň informační společnosti.</a:t>
            </a:r>
          </a:p>
          <a:p>
            <a:pPr algn="just"/>
            <a:r>
              <a:rPr lang="cs-CZ" dirty="0" smtClean="0"/>
              <a:t>Investice </a:t>
            </a:r>
            <a:r>
              <a:rPr lang="cs-CZ" dirty="0"/>
              <a:t>do moderních technologií v akademickém i soukromém prostoru dávají možnost </a:t>
            </a:r>
            <a:r>
              <a:rPr lang="cs-CZ" dirty="0" err="1"/>
              <a:t>vzdě</a:t>
            </a:r>
            <a:r>
              <a:rPr lang="cs-CZ" dirty="0"/>
              <a:t>-lávání odborníků a tím nezůstat pozadu za moderním světem.</a:t>
            </a:r>
          </a:p>
          <a:p>
            <a:pPr algn="just"/>
            <a:r>
              <a:rPr lang="cs-CZ" dirty="0" smtClean="0"/>
              <a:t>Zřízení </a:t>
            </a:r>
            <a:r>
              <a:rPr lang="cs-CZ" dirty="0"/>
              <a:t>Rady vlády pro státní informační politiku a Úřadu pro státní informační systém nám dává najevo, že informace se staly důležitými faktory i na té nejvyšší státní </a:t>
            </a:r>
            <a:r>
              <a:rPr lang="cs-CZ" dirty="0" smtClean="0"/>
              <a:t>úrovni.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63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Slovo „informatika“ je považováno za pojem shrnující cílené zpracování informací. </a:t>
            </a:r>
          </a:p>
          <a:p>
            <a:pPr algn="just"/>
            <a:r>
              <a:rPr lang="cs-CZ" dirty="0"/>
              <a:t>Dle anglického slova „</a:t>
            </a:r>
            <a:r>
              <a:rPr lang="cs-CZ" dirty="0" err="1"/>
              <a:t>informatics</a:t>
            </a:r>
            <a:r>
              <a:rPr lang="cs-CZ" dirty="0"/>
              <a:t>“ je ekvivalentem slova „</a:t>
            </a:r>
            <a:r>
              <a:rPr lang="cs-CZ" dirty="0" err="1"/>
              <a:t>computing</a:t>
            </a:r>
            <a:r>
              <a:rPr lang="cs-CZ" dirty="0"/>
              <a:t>“ a označuje tedy souhrn všech disciplín, které pracují jakkoli s výpočetní technikou či zpracováním informací. </a:t>
            </a:r>
          </a:p>
          <a:p>
            <a:pPr algn="just"/>
            <a:r>
              <a:rPr lang="cs-CZ" dirty="0"/>
              <a:t>Dalo by se tedy říci, že nadřazeným pojmem k informatice je „</a:t>
            </a:r>
            <a:r>
              <a:rPr lang="cs-CZ" dirty="0" err="1"/>
              <a:t>computer</a:t>
            </a:r>
            <a:r>
              <a:rPr lang="cs-CZ" dirty="0"/>
              <a:t> science“, tedy počítačová věda.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102" y="3866227"/>
            <a:ext cx="4157073" cy="21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68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Informatika se dělí na mnoho různých oborů, např.: </a:t>
            </a:r>
          </a:p>
          <a:p>
            <a:pPr algn="just"/>
            <a:r>
              <a:rPr lang="cs-CZ" dirty="0"/>
              <a:t>m</a:t>
            </a:r>
            <a:r>
              <a:rPr lang="cs-CZ" dirty="0" smtClean="0"/>
              <a:t>atematická informatika, </a:t>
            </a:r>
            <a:endParaRPr lang="cs-CZ" dirty="0"/>
          </a:p>
          <a:p>
            <a:pPr algn="just"/>
            <a:r>
              <a:rPr lang="cs-CZ" dirty="0"/>
              <a:t>i</a:t>
            </a:r>
            <a:r>
              <a:rPr lang="cs-CZ" dirty="0" smtClean="0"/>
              <a:t>nformační technologie, </a:t>
            </a:r>
            <a:endParaRPr lang="cs-CZ" dirty="0"/>
          </a:p>
          <a:p>
            <a:pPr algn="just"/>
            <a:r>
              <a:rPr lang="cs-CZ" dirty="0"/>
              <a:t>t</a:t>
            </a:r>
            <a:r>
              <a:rPr lang="cs-CZ" dirty="0" smtClean="0"/>
              <a:t>eorie informace, </a:t>
            </a:r>
            <a:endParaRPr lang="cs-CZ" dirty="0"/>
          </a:p>
          <a:p>
            <a:pPr algn="just"/>
            <a:r>
              <a:rPr lang="cs-CZ" dirty="0"/>
              <a:t>b</a:t>
            </a:r>
            <a:r>
              <a:rPr lang="cs-CZ" dirty="0" smtClean="0"/>
              <a:t>ioinformatika, </a:t>
            </a:r>
            <a:endParaRPr lang="cs-CZ" dirty="0"/>
          </a:p>
          <a:p>
            <a:pPr algn="just"/>
            <a:r>
              <a:rPr lang="cs-CZ" dirty="0"/>
              <a:t>l</a:t>
            </a:r>
            <a:r>
              <a:rPr lang="cs-CZ" dirty="0" smtClean="0"/>
              <a:t>ékařská informatika, </a:t>
            </a:r>
            <a:endParaRPr lang="cs-CZ" dirty="0"/>
          </a:p>
          <a:p>
            <a:pPr algn="just"/>
            <a:r>
              <a:rPr lang="cs-CZ" dirty="0" err="1"/>
              <a:t>n</a:t>
            </a:r>
            <a:r>
              <a:rPr lang="cs-CZ" dirty="0" err="1" smtClean="0"/>
              <a:t>euroinformatika</a:t>
            </a:r>
            <a:r>
              <a:rPr lang="cs-CZ" dirty="0" smtClean="0"/>
              <a:t>, </a:t>
            </a:r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ociální informatika, </a:t>
            </a:r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 </a:t>
            </a:r>
            <a:r>
              <a:rPr lang="cs-CZ" dirty="0"/>
              <a:t>mnohé další…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93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Nyní se již můžeme zaměřit na objasnění pojmu informační systém: </a:t>
            </a:r>
          </a:p>
          <a:p>
            <a:pPr algn="just"/>
            <a:r>
              <a:rPr lang="cs-CZ" dirty="0"/>
              <a:t>i</a:t>
            </a:r>
            <a:r>
              <a:rPr lang="cs-CZ" dirty="0" smtClean="0"/>
              <a:t>nformační </a:t>
            </a:r>
            <a:r>
              <a:rPr lang="cs-CZ" dirty="0"/>
              <a:t>systém je jakýkoli systém </a:t>
            </a:r>
            <a:r>
              <a:rPr lang="cs-CZ" dirty="0" smtClean="0"/>
              <a:t>informací, </a:t>
            </a:r>
            <a:endParaRPr lang="cs-CZ" dirty="0"/>
          </a:p>
          <a:p>
            <a:pPr algn="just"/>
            <a:r>
              <a:rPr lang="cs-CZ" dirty="0"/>
              <a:t>e</a:t>
            </a:r>
            <a:r>
              <a:rPr lang="cs-CZ" dirty="0" smtClean="0"/>
              <a:t>lektronický, </a:t>
            </a:r>
            <a:endParaRPr lang="cs-CZ" dirty="0"/>
          </a:p>
          <a:p>
            <a:pPr algn="just"/>
            <a:r>
              <a:rPr lang="cs-CZ" dirty="0"/>
              <a:t>k</a:t>
            </a:r>
            <a:r>
              <a:rPr lang="cs-CZ" dirty="0" smtClean="0"/>
              <a:t>artotéka, </a:t>
            </a:r>
            <a:endParaRPr lang="cs-CZ" dirty="0"/>
          </a:p>
          <a:p>
            <a:pPr algn="just"/>
            <a:r>
              <a:rPr lang="cs-CZ" dirty="0"/>
              <a:t>ú</a:t>
            </a:r>
            <a:r>
              <a:rPr lang="cs-CZ" dirty="0" smtClean="0"/>
              <a:t>četní kniha, </a:t>
            </a:r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ada </a:t>
            </a:r>
            <a:r>
              <a:rPr lang="cs-CZ" dirty="0"/>
              <a:t>programů integrovaná v jednom </a:t>
            </a:r>
            <a:r>
              <a:rPr lang="cs-CZ" dirty="0" smtClean="0"/>
              <a:t>celku.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940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Informační systémy: </a:t>
            </a:r>
            <a:endParaRPr lang="cs-CZ" dirty="0"/>
          </a:p>
          <a:p>
            <a:pPr algn="just"/>
            <a:r>
              <a:rPr lang="cs-CZ" dirty="0"/>
              <a:t>v</a:t>
            </a:r>
            <a:r>
              <a:rPr lang="cs-CZ" dirty="0" smtClean="0"/>
              <a:t>yskytují </a:t>
            </a:r>
            <a:r>
              <a:rPr lang="cs-CZ" dirty="0"/>
              <a:t>se téměř v každém podniku nebo </a:t>
            </a:r>
            <a:r>
              <a:rPr lang="cs-CZ" dirty="0" smtClean="0"/>
              <a:t>organizaci, </a:t>
            </a:r>
            <a:endParaRPr lang="cs-CZ" dirty="0"/>
          </a:p>
          <a:p>
            <a:pPr algn="just"/>
            <a:r>
              <a:rPr lang="cs-CZ" dirty="0"/>
              <a:t>z</a:t>
            </a:r>
            <a:r>
              <a:rPr lang="cs-CZ" dirty="0" smtClean="0"/>
              <a:t>jednodušují </a:t>
            </a:r>
            <a:r>
              <a:rPr lang="cs-CZ" dirty="0"/>
              <a:t>manipulaci s </a:t>
            </a:r>
            <a:r>
              <a:rPr lang="cs-CZ" dirty="0" smtClean="0"/>
              <a:t>informacemi, </a:t>
            </a:r>
            <a:endParaRPr lang="cs-CZ" dirty="0"/>
          </a:p>
          <a:p>
            <a:pPr algn="just"/>
            <a:r>
              <a:rPr lang="pl-PL" dirty="0"/>
              <a:t>u</a:t>
            </a:r>
            <a:r>
              <a:rPr lang="pl-PL" dirty="0" smtClean="0"/>
              <a:t>možňují </a:t>
            </a:r>
            <a:r>
              <a:rPr lang="pl-PL" dirty="0"/>
              <a:t>komunikaci a transformaci </a:t>
            </a:r>
            <a:r>
              <a:rPr lang="pl-PL" dirty="0" smtClean="0"/>
              <a:t>informací, </a:t>
            </a:r>
            <a:endParaRPr lang="pl-PL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lně </a:t>
            </a:r>
            <a:r>
              <a:rPr lang="cs-CZ" dirty="0"/>
              <a:t>nebo částečně </a:t>
            </a:r>
            <a:r>
              <a:rPr lang="cs-CZ" dirty="0" smtClean="0"/>
              <a:t>automatizované, </a:t>
            </a:r>
            <a:endParaRPr lang="cs-CZ" dirty="0"/>
          </a:p>
          <a:p>
            <a:pPr algn="just"/>
            <a:r>
              <a:rPr lang="cs-CZ" dirty="0"/>
              <a:t>m</a:t>
            </a:r>
            <a:r>
              <a:rPr lang="cs-CZ" dirty="0" smtClean="0"/>
              <a:t>odel </a:t>
            </a:r>
            <a:r>
              <a:rPr lang="cs-CZ" dirty="0"/>
              <a:t>reálného světa, jehož základní prvky jsou </a:t>
            </a:r>
            <a:r>
              <a:rPr lang="cs-CZ" dirty="0" smtClean="0"/>
              <a:t>informace, </a:t>
            </a:r>
            <a:endParaRPr lang="cs-CZ" dirty="0"/>
          </a:p>
          <a:p>
            <a:pPr algn="just"/>
            <a:r>
              <a:rPr lang="cs-CZ" dirty="0" smtClean="0"/>
              <a:t>IS </a:t>
            </a:r>
            <a:r>
              <a:rPr lang="cs-CZ" dirty="0"/>
              <a:t>reagují na vstupy, zpracovávají je a podávají ve formě (požadovaného) </a:t>
            </a:r>
            <a:r>
              <a:rPr lang="cs-CZ" dirty="0" smtClean="0"/>
              <a:t>výstupu.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05670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458</TotalTime>
  <Words>2287</Words>
  <Application>Microsoft Office PowerPoint</Application>
  <PresentationFormat>Širokoúhlá obrazovka</PresentationFormat>
  <Paragraphs>173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Sablona PPT_základní_CZ</vt:lpstr>
      <vt:lpstr>Informační systémy, hlavní registry využívané v ČR</vt:lpstr>
      <vt:lpstr>Informační systém</vt:lpstr>
      <vt:lpstr>Informační společnost </vt:lpstr>
      <vt:lpstr>Informační společnost </vt:lpstr>
      <vt:lpstr>Informační společnost </vt:lpstr>
      <vt:lpstr>Informatika</vt:lpstr>
      <vt:lpstr>Informatika</vt:lpstr>
      <vt:lpstr>Informatika</vt:lpstr>
      <vt:lpstr>Informatika</vt:lpstr>
      <vt:lpstr>Model Informačního systému</vt:lpstr>
      <vt:lpstr>Klasifikace informačních systémů </vt:lpstr>
      <vt:lpstr>Klasifikace informačních systémů </vt:lpstr>
      <vt:lpstr>Klasifikace informačních systémů </vt:lpstr>
      <vt:lpstr>Informační systémy veřejné správy </vt:lpstr>
      <vt:lpstr>Informační systémy veřejné správy </vt:lpstr>
      <vt:lpstr>Informační systémy veřejné správy </vt:lpstr>
      <vt:lpstr>Informační systémy veřejné správy </vt:lpstr>
      <vt:lpstr>Informační systémy veřejné správy </vt:lpstr>
      <vt:lpstr>Informační systémy veřejné správy </vt:lpstr>
      <vt:lpstr>Informační systémy veřejné správy </vt:lpstr>
      <vt:lpstr>Informační systémy veřejné správy </vt:lpstr>
      <vt:lpstr>Základní registry SIS (ISVS)</vt:lpstr>
      <vt:lpstr>Základní registry SIS (ISVS)</vt:lpstr>
      <vt:lpstr>Registr osob</vt:lpstr>
      <vt:lpstr>Registr osob</vt:lpstr>
      <vt:lpstr>Registr obyvatel </vt:lpstr>
      <vt:lpstr>Registr územní identifikace, adres a nemovitostí </vt:lpstr>
      <vt:lpstr>Registr práv a povinností 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Uzivatel</dc:creator>
  <cp:lastModifiedBy>Uzivatel</cp:lastModifiedBy>
  <cp:revision>49</cp:revision>
  <dcterms:created xsi:type="dcterms:W3CDTF">2017-08-27T09:58:33Z</dcterms:created>
  <dcterms:modified xsi:type="dcterms:W3CDTF">2021-11-05T08:01:52Z</dcterms:modified>
</cp:coreProperties>
</file>