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502" r:id="rId3"/>
    <p:sldId id="503" r:id="rId4"/>
    <p:sldId id="504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283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828371" y="6138250"/>
            <a:ext cx="6368396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6917124" y="1423285"/>
            <a:ext cx="5286488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7" y="6267816"/>
            <a:ext cx="6095124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772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28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07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03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092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112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40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89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9051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93" y="6267815"/>
            <a:ext cx="5129308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2590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Windows, operační systémy unixového typu, </a:t>
            </a:r>
            <a:r>
              <a:rPr lang="cs-CZ" dirty="0" err="1"/>
              <a:t>mac</a:t>
            </a:r>
            <a:r>
              <a:rPr lang="cs-CZ" dirty="0"/>
              <a:t> os x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Přednášející: Ing. Lukáš Pavlík, Ph.D.</a:t>
            </a:r>
          </a:p>
          <a:p>
            <a:r>
              <a:rPr lang="cs-CZ" dirty="0"/>
              <a:t>Zimní semestr 2021/2022</a:t>
            </a:r>
          </a:p>
          <a:p>
            <a:r>
              <a:rPr lang="cs-CZ" dirty="0"/>
              <a:t>E-mail: lukas.pavlik@mvso.cz</a:t>
            </a:r>
          </a:p>
        </p:txBody>
      </p:sp>
    </p:spTree>
    <p:extLst>
      <p:ext uri="{BB962C8B-B14F-4D97-AF65-F5344CB8AC3E}">
        <p14:creationId xmlns:p14="http://schemas.microsoft.com/office/powerpoint/2010/main" val="374324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Grafické uživatelské rozhraní </a:t>
            </a:r>
          </a:p>
          <a:p>
            <a:pPr algn="just"/>
            <a:r>
              <a:rPr lang="cs-CZ" dirty="0"/>
              <a:t>Dnes již většina moderních operačních systémů obsahuje grafické uživatelské rozhraní. </a:t>
            </a:r>
          </a:p>
          <a:p>
            <a:pPr algn="just"/>
            <a:r>
              <a:rPr lang="cs-CZ" dirty="0"/>
              <a:t>V některých systémech je přímo integrované v jádru systému – například v původní implementaci MS Windows a Mac OS byl grafický podsystém ve skutečnosti částí jádra. </a:t>
            </a:r>
          </a:p>
          <a:p>
            <a:pPr algn="just"/>
            <a:r>
              <a:rPr lang="cs-CZ" dirty="0"/>
              <a:t>Jiné operační systémy, jak starší, tak novější, jsou modulární – oddělují grafický podsystém od jádra a operačního systému. </a:t>
            </a:r>
          </a:p>
          <a:p>
            <a:pPr algn="just"/>
            <a:r>
              <a:rPr lang="cs-CZ" dirty="0"/>
              <a:t>Již v roce 1980 existovaly systémy UNIX, VMS a mnoho jiných, které byly vybudovány právě tímto způsobem. Dnes na tomto principu funguje také Linux a Mac OS. </a:t>
            </a:r>
          </a:p>
        </p:txBody>
      </p:sp>
    </p:spTree>
    <p:extLst>
      <p:ext uri="{BB962C8B-B14F-4D97-AF65-F5344CB8AC3E}">
        <p14:creationId xmlns:p14="http://schemas.microsoft.com/office/powerpoint/2010/main" val="252059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Mnoho OS umožňuje uživateli nainstalovat nebo vytvořit grafické rozhraní podle jeho požadavků.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err="1" smtClean="0"/>
              <a:t>Window</a:t>
            </a:r>
            <a:r>
              <a:rPr lang="cs-CZ" dirty="0" smtClean="0"/>
              <a:t> </a:t>
            </a:r>
            <a:r>
              <a:rPr lang="cs-CZ" dirty="0" err="1"/>
              <a:t>System</a:t>
            </a:r>
            <a:r>
              <a:rPr lang="cs-CZ" dirty="0"/>
              <a:t>, ve spojení s GNOME nebo KDE, je běžně dostupný pro většinu </a:t>
            </a:r>
            <a:r>
              <a:rPr lang="cs-CZ" dirty="0" err="1"/>
              <a:t>UNIXových</a:t>
            </a:r>
            <a:r>
              <a:rPr lang="cs-CZ" dirty="0"/>
              <a:t> systémů.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Mnohá na Unixu založená grafická uživatelská rozhraní existují již delší dobu, většinou jsou zděděná od X11.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Soutěžení mezi různými prodejci Unixu (HP, IBM, Sun) vedlo k mnoha rozdílům, což způsobilo selhání snahy o standardizaci podle COSE a CDE v 90. letech 20. století. </a:t>
            </a:r>
          </a:p>
        </p:txBody>
      </p:sp>
    </p:spTree>
    <p:extLst>
      <p:ext uri="{BB962C8B-B14F-4D97-AF65-F5344CB8AC3E}">
        <p14:creationId xmlns:p14="http://schemas.microsoft.com/office/powerpoint/2010/main" val="293889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Operační systém je v informatice základní programové vybavení počítače (tj. software), které je zavedeno do paměti počítače při jeho startu a zůstává v paměti až do jeho vypnutí. </a:t>
            </a:r>
          </a:p>
          <a:p>
            <a:pPr algn="just"/>
            <a:r>
              <a:rPr lang="cs-CZ" dirty="0"/>
              <a:t>Skládá se z jádra a pomocných systémových prvků. </a:t>
            </a:r>
          </a:p>
          <a:p>
            <a:pPr algn="just"/>
            <a:r>
              <a:rPr lang="cs-CZ" dirty="0"/>
              <a:t>Operační systémy může dělit dle různých kritérií. </a:t>
            </a:r>
          </a:p>
          <a:p>
            <a:pPr algn="just"/>
            <a:r>
              <a:rPr lang="cs-CZ" dirty="0"/>
              <a:t>Jako optimální se jeví dle použitého hardware na desktopové a mobilní. </a:t>
            </a:r>
          </a:p>
          <a:p>
            <a:pPr algn="just"/>
            <a:r>
              <a:rPr lang="cs-CZ" dirty="0"/>
              <a:t>V naší kapitole se dále budeme zabývat nejrozšířenějšími desktopovými operačními systémy: Mac OS X, Google </a:t>
            </a:r>
            <a:r>
              <a:rPr lang="cs-CZ" dirty="0" err="1"/>
              <a:t>Chromium</a:t>
            </a:r>
            <a:r>
              <a:rPr lang="cs-CZ" dirty="0"/>
              <a:t>, Unix, Linux a Microsoft Windows. </a:t>
            </a:r>
          </a:p>
        </p:txBody>
      </p:sp>
    </p:spTree>
    <p:extLst>
      <p:ext uri="{BB962C8B-B14F-4D97-AF65-F5344CB8AC3E}">
        <p14:creationId xmlns:p14="http://schemas.microsoft.com/office/powerpoint/2010/main" val="131728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Kapitola si klade za cíl zanalyzovat možnosti nejrozšířenějších operačních systémů a vyvodit </a:t>
            </a:r>
            <a:r>
              <a:rPr lang="cs-CZ" dirty="0" err="1"/>
              <a:t>pří-slušné</a:t>
            </a:r>
            <a:r>
              <a:rPr lang="cs-CZ" dirty="0"/>
              <a:t> závěry. </a:t>
            </a:r>
          </a:p>
          <a:p>
            <a:pPr algn="just"/>
            <a:r>
              <a:rPr lang="cs-CZ" dirty="0"/>
              <a:t>Budeme používat metody analýzy stávajících OS (provádíme hodnocení stávajících funkcí a klíčových vlastností systémů a navrhujeme věcná doporučení), studium příslušné literatury (používáme metody klasifikační analýzy), ze speciálních metod metodu komparační (porovnání nových poznatků se stávajícím obsahem, případně se zahraničními zdroji) a systémovou metodu spočívající ve studiu vztahů mezi systémy a členěním. </a:t>
            </a:r>
          </a:p>
        </p:txBody>
      </p:sp>
    </p:spTree>
    <p:extLst>
      <p:ext uri="{BB962C8B-B14F-4D97-AF65-F5344CB8AC3E}">
        <p14:creationId xmlns:p14="http://schemas.microsoft.com/office/powerpoint/2010/main" val="150438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Apple Mac OS X </a:t>
            </a:r>
          </a:p>
          <a:p>
            <a:pPr algn="just"/>
            <a:r>
              <a:rPr lang="cs-CZ" dirty="0"/>
              <a:t>Mac OS X je sofistikovaný operační systém z dílny společnosti Apple. </a:t>
            </a:r>
          </a:p>
          <a:p>
            <a:pPr algn="just"/>
            <a:r>
              <a:rPr lang="cs-CZ" dirty="0"/>
              <a:t>Staví na stabilním jádře systému Unix, ze kterého si do dnešní podoby zachoval horní panel s nastavením aktuálních aplikací. </a:t>
            </a:r>
          </a:p>
          <a:p>
            <a:pPr algn="just"/>
            <a:r>
              <a:rPr lang="cs-CZ" dirty="0"/>
              <a:t>Ke klíčovým vlastnostem patří bezpečnost, odolnost proti běžným počítačovým virům. </a:t>
            </a:r>
          </a:p>
          <a:p>
            <a:pPr algn="just"/>
            <a:r>
              <a:rPr lang="cs-CZ" dirty="0"/>
              <a:t>Pod operačním systémem Mac OS X nelze standardně spouštět </a:t>
            </a:r>
            <a:r>
              <a:rPr lang="cs-CZ" dirty="0" err="1"/>
              <a:t>exe</a:t>
            </a:r>
            <a:r>
              <a:rPr lang="cs-CZ" dirty="0"/>
              <a:t> soubory. </a:t>
            </a:r>
          </a:p>
          <a:p>
            <a:pPr algn="just"/>
            <a:r>
              <a:rPr lang="cs-CZ" dirty="0"/>
              <a:t>Ze zajímavostí můžeme zmínit funkce a nástroje </a:t>
            </a:r>
            <a:r>
              <a:rPr lang="cs-CZ" dirty="0" err="1"/>
              <a:t>Dashboard</a:t>
            </a:r>
            <a:r>
              <a:rPr lang="cs-CZ" dirty="0"/>
              <a:t>, </a:t>
            </a:r>
            <a:r>
              <a:rPr lang="cs-CZ" dirty="0" err="1"/>
              <a:t>TimeMachine</a:t>
            </a:r>
            <a:r>
              <a:rPr lang="cs-CZ" dirty="0"/>
              <a:t>, </a:t>
            </a:r>
            <a:r>
              <a:rPr lang="cs-CZ" dirty="0" err="1"/>
              <a:t>AppleScript</a:t>
            </a:r>
            <a:r>
              <a:rPr lang="cs-CZ" dirty="0"/>
              <a:t> atd. </a:t>
            </a:r>
          </a:p>
          <a:p>
            <a:pPr algn="just"/>
            <a:r>
              <a:rPr lang="cs-CZ" dirty="0"/>
              <a:t>Obrovskou nevýhodou je naprostá nekompatibilita aplikací a her určených pod operační systémy Microsoft Windows. </a:t>
            </a:r>
          </a:p>
          <a:p>
            <a:pPr algn="just"/>
            <a:r>
              <a:rPr lang="cs-CZ" dirty="0"/>
              <a:t>Zde se nabízí možnost </a:t>
            </a:r>
            <a:r>
              <a:rPr lang="cs-CZ" dirty="0" err="1"/>
              <a:t>virtualizovat</a:t>
            </a:r>
            <a:r>
              <a:rPr lang="cs-CZ" dirty="0"/>
              <a:t> OS Windows pomocí nástrojů </a:t>
            </a:r>
            <a:r>
              <a:rPr lang="cs-CZ" dirty="0" err="1"/>
              <a:t>Parallels</a:t>
            </a:r>
            <a:r>
              <a:rPr lang="cs-CZ" dirty="0"/>
              <a:t> Desktop nebo </a:t>
            </a:r>
            <a:r>
              <a:rPr lang="cs-CZ" dirty="0" err="1"/>
              <a:t>CroosOver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768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Programovacím nástrojem je zde </a:t>
            </a:r>
            <a:r>
              <a:rPr lang="cs-CZ" dirty="0" err="1"/>
              <a:t>XCode</a:t>
            </a:r>
            <a:r>
              <a:rPr lang="cs-CZ" dirty="0"/>
              <a:t> pro systém Mac OS X a speciální </a:t>
            </a:r>
            <a:r>
              <a:rPr lang="cs-CZ" dirty="0" err="1"/>
              <a:t>framework</a:t>
            </a:r>
            <a:r>
              <a:rPr lang="cs-CZ" dirty="0"/>
              <a:t> </a:t>
            </a:r>
            <a:r>
              <a:rPr lang="cs-CZ" dirty="0" err="1"/>
              <a:t>iOS</a:t>
            </a:r>
            <a:r>
              <a:rPr lang="cs-CZ" dirty="0"/>
              <a:t> SDK umožňuje vývoj aplikací pod mobilní platformu </a:t>
            </a:r>
            <a:r>
              <a:rPr lang="cs-CZ" dirty="0" err="1"/>
              <a:t>iOS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Jazyk je založen na </a:t>
            </a:r>
            <a:r>
              <a:rPr lang="cs-CZ" dirty="0" err="1"/>
              <a:t>Objective</a:t>
            </a:r>
            <a:r>
              <a:rPr lang="cs-CZ" dirty="0"/>
              <a:t> C++ a je do jisté míry specifický. </a:t>
            </a:r>
          </a:p>
          <a:p>
            <a:pPr algn="just"/>
            <a:r>
              <a:rPr lang="cs-CZ" dirty="0"/>
              <a:t>Pro pokročilou správu a možnost automatizovat některé procesy v systému Apple standardně v každém Mac OS X nabízí nástroj </a:t>
            </a:r>
            <a:r>
              <a:rPr lang="cs-CZ" dirty="0" err="1"/>
              <a:t>AppleScript</a:t>
            </a:r>
            <a:r>
              <a:rPr lang="cs-CZ" dirty="0"/>
              <a:t> Editor 2.1. </a:t>
            </a:r>
          </a:p>
          <a:p>
            <a:pPr algn="just"/>
            <a:r>
              <a:rPr lang="cs-CZ" dirty="0"/>
              <a:t>Pomocí něj můžeme například jednoduše spouště některé aplikace (ukázka spuštění aplikace </a:t>
            </a:r>
            <a:r>
              <a:rPr lang="cs-CZ" dirty="0" err="1"/>
              <a:t>Finder</a:t>
            </a:r>
            <a:r>
              <a:rPr lang="cs-CZ" dirty="0"/>
              <a:t> v domovské složce „</a:t>
            </a:r>
            <a:r>
              <a:rPr lang="cs-CZ" dirty="0" err="1"/>
              <a:t>home</a:t>
            </a:r>
            <a:r>
              <a:rPr lang="cs-CZ" dirty="0"/>
              <a:t>“). </a:t>
            </a:r>
          </a:p>
        </p:txBody>
      </p:sp>
    </p:spTree>
    <p:extLst>
      <p:ext uri="{BB962C8B-B14F-4D97-AF65-F5344CB8AC3E}">
        <p14:creationId xmlns:p14="http://schemas.microsoft.com/office/powerpoint/2010/main" val="176929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5" y="1825625"/>
            <a:ext cx="5441950" cy="4081463"/>
          </a:xfrm>
        </p:spPr>
      </p:pic>
    </p:spTree>
    <p:extLst>
      <p:ext uri="{BB962C8B-B14F-4D97-AF65-F5344CB8AC3E}">
        <p14:creationId xmlns:p14="http://schemas.microsoft.com/office/powerpoint/2010/main" val="139366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Operační systém Unix</a:t>
            </a:r>
          </a:p>
          <a:p>
            <a:pPr algn="just"/>
            <a:r>
              <a:rPr lang="cs-CZ" dirty="0"/>
              <a:t>UNIX je v informatice ochranná známka starého operačního systému vytvořeného v Bellových laboratořích americké firmy AT&amp;T v roce 1969. </a:t>
            </a:r>
          </a:p>
          <a:p>
            <a:pPr algn="just"/>
            <a:r>
              <a:rPr lang="cs-CZ" dirty="0"/>
              <a:t>Značná část operačních systémů je unixovými systémy různou měrou inspirována. </a:t>
            </a:r>
          </a:p>
          <a:p>
            <a:pPr algn="just"/>
            <a:r>
              <a:rPr lang="cs-CZ" dirty="0"/>
              <a:t>Samotný UNIX byl inspirován komplikovaným systémem </a:t>
            </a:r>
            <a:r>
              <a:rPr lang="cs-CZ" dirty="0" err="1"/>
              <a:t>Multics</a:t>
            </a:r>
            <a:r>
              <a:rPr lang="cs-CZ" dirty="0"/>
              <a:t>, ale snažil se o zjednodušení. </a:t>
            </a:r>
          </a:p>
          <a:p>
            <a:pPr algn="just"/>
            <a:r>
              <a:rPr lang="cs-CZ" dirty="0"/>
              <a:t>Na rozdíl od </a:t>
            </a:r>
            <a:r>
              <a:rPr lang="cs-CZ" dirty="0" err="1"/>
              <a:t>Multicsu</a:t>
            </a:r>
            <a:r>
              <a:rPr lang="cs-CZ" dirty="0"/>
              <a:t>, byl Unix napsán v modernějším programovacím jazyce C. </a:t>
            </a:r>
          </a:p>
          <a:p>
            <a:pPr algn="just"/>
            <a:r>
              <a:rPr lang="cs-CZ" dirty="0"/>
              <a:t>Dalším vývojem </a:t>
            </a:r>
            <a:r>
              <a:rPr lang="cs-CZ" dirty="0" err="1"/>
              <a:t>UNIXu</a:t>
            </a:r>
            <a:r>
              <a:rPr lang="cs-CZ" dirty="0"/>
              <a:t> vznikl </a:t>
            </a:r>
            <a:r>
              <a:rPr lang="cs-CZ" dirty="0" err="1"/>
              <a:t>Plan</a:t>
            </a:r>
            <a:r>
              <a:rPr lang="cs-CZ" dirty="0"/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411992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Označení Unix je ochranná známka, kterou v dnešní době vlastní konsorcium The Open Group a mohou ji používat pouze systémy, které jsou certifikovány podle Single UNIX </a:t>
            </a:r>
            <a:r>
              <a:rPr lang="cs-CZ" dirty="0" err="1"/>
              <a:t>Specification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Na světě jsou různé systémy, které jsou s </a:t>
            </a:r>
            <a:r>
              <a:rPr lang="cs-CZ" dirty="0" err="1"/>
              <a:t>UNIXem</a:t>
            </a:r>
            <a:r>
              <a:rPr lang="cs-CZ" dirty="0"/>
              <a:t> v různé míře kompatibilní, ale nemohou nebo nechtějí platit licenční poplatky, a proto často používají varianty názvů, které na název UNIX odkazují (na-příklad XENIX, MINIX, Linux), ale mohou být pojmenovány i jinak (například BSD varianty </a:t>
            </a:r>
            <a:r>
              <a:rPr lang="cs-CZ" dirty="0" err="1"/>
              <a:t>OpenBSD</a:t>
            </a:r>
            <a:r>
              <a:rPr lang="cs-CZ" dirty="0"/>
              <a:t>, </a:t>
            </a:r>
            <a:r>
              <a:rPr lang="cs-CZ" dirty="0" err="1"/>
              <a:t>NetBSD</a:t>
            </a:r>
            <a:r>
              <a:rPr lang="cs-CZ" dirty="0"/>
              <a:t>, ale též Mac OS X atd.). </a:t>
            </a:r>
          </a:p>
          <a:p>
            <a:pPr algn="just"/>
            <a:r>
              <a:rPr lang="cs-CZ" dirty="0"/>
              <a:t>Souhrnně je označujeme jako unixové systémy. </a:t>
            </a:r>
          </a:p>
          <a:p>
            <a:pPr algn="just"/>
            <a:r>
              <a:rPr lang="cs-CZ" dirty="0"/>
              <a:t>Pod pojmem „tradiční Unix“ se rozumí operační systém, který svojí charakteristikou odpovídá systémům Unix </a:t>
            </a:r>
            <a:r>
              <a:rPr lang="cs-CZ" dirty="0" err="1"/>
              <a:t>Version</a:t>
            </a:r>
            <a:r>
              <a:rPr lang="cs-CZ" dirty="0"/>
              <a:t> 7 nebo UNIX </a:t>
            </a:r>
            <a:r>
              <a:rPr lang="cs-CZ" dirty="0" err="1"/>
              <a:t>System</a:t>
            </a:r>
            <a:r>
              <a:rPr lang="cs-CZ" dirty="0"/>
              <a:t> V. </a:t>
            </a:r>
          </a:p>
        </p:txBody>
      </p:sp>
    </p:spTree>
    <p:extLst>
      <p:ext uri="{BB962C8B-B14F-4D97-AF65-F5344CB8AC3E}">
        <p14:creationId xmlns:p14="http://schemas.microsoft.com/office/powerpoint/2010/main" val="116429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122" y="1825625"/>
            <a:ext cx="4897756" cy="40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5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Logická architektura desktopových a mobilních 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Operační systém</a:t>
            </a:r>
          </a:p>
          <a:p>
            <a:pPr algn="just"/>
            <a:r>
              <a:rPr lang="cs-CZ" dirty="0"/>
              <a:t>Operační systém je základní softwarové vybavení počítače, které je nahráno do paměti počítače při jeho startu a zůstává v činnosti až do jeho vypnutí nebo odpojení od zdroje napájení.</a:t>
            </a:r>
          </a:p>
          <a:p>
            <a:pPr algn="just"/>
            <a:r>
              <a:rPr lang="cs-CZ" dirty="0"/>
              <a:t>Standardně se skládá z jádra (kernel) a pomocných systémových nástrojů, které se liší verzí a výrobcem systému. </a:t>
            </a:r>
          </a:p>
          <a:p>
            <a:pPr algn="just"/>
            <a:r>
              <a:rPr lang="cs-CZ" dirty="0"/>
              <a:t>Základním úkolem operačního systému je zajistit uživateli možnost ovládat počítač, vytvořit pro procesy stabilní aplikační rozhraní (API) a přidělovat jim systémové zdroje. </a:t>
            </a:r>
          </a:p>
          <a:p>
            <a:pPr algn="just"/>
            <a:r>
              <a:rPr lang="cs-CZ" dirty="0"/>
              <a:t>Operační systém je poměrně komplexní software, jehož vývoj je mnohem složitější a náročnější než vývoj obyčejných programů. </a:t>
            </a:r>
          </a:p>
          <a:p>
            <a:pPr algn="just"/>
            <a:r>
              <a:rPr lang="cs-CZ" dirty="0"/>
              <a:t>Operační systémy se běžně nachází na mnoha zařízeních, která obsahují “počítač“ - od mobilních telefonů a herních konzolí po webové servery a superpočítače.</a:t>
            </a:r>
          </a:p>
        </p:txBody>
      </p:sp>
    </p:spTree>
    <p:extLst>
      <p:ext uri="{BB962C8B-B14F-4D97-AF65-F5344CB8AC3E}">
        <p14:creationId xmlns:p14="http://schemas.microsoft.com/office/powerpoint/2010/main" val="93439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Google </a:t>
            </a:r>
            <a:r>
              <a:rPr lang="cs-CZ" b="1" dirty="0" err="1"/>
              <a:t>Chromium</a:t>
            </a:r>
            <a:r>
              <a:rPr lang="cs-CZ" b="1" dirty="0"/>
              <a:t> OS</a:t>
            </a:r>
          </a:p>
          <a:p>
            <a:pPr algn="just"/>
            <a:r>
              <a:rPr lang="cs-CZ" dirty="0"/>
              <a:t>K dalším významným a odlišným operačním systémům patří operační systém společnosti Google Inc. – </a:t>
            </a:r>
            <a:r>
              <a:rPr lang="cs-CZ" dirty="0" err="1"/>
              <a:t>Chromium</a:t>
            </a:r>
            <a:r>
              <a:rPr lang="cs-CZ" dirty="0"/>
              <a:t> OS. </a:t>
            </a:r>
          </a:p>
          <a:p>
            <a:pPr algn="just"/>
            <a:r>
              <a:rPr lang="cs-CZ" dirty="0"/>
              <a:t>Ten je založen na linuxovém jádře, aby dobře odolával počítačovým virům. </a:t>
            </a:r>
          </a:p>
          <a:p>
            <a:pPr algn="just"/>
            <a:r>
              <a:rPr lang="cs-CZ" dirty="0"/>
              <a:t>Jeho základem je účet na gmail.com, který slouží jako „</a:t>
            </a:r>
            <a:r>
              <a:rPr lang="cs-CZ" dirty="0" err="1"/>
              <a:t>login</a:t>
            </a:r>
            <a:r>
              <a:rPr lang="cs-CZ" dirty="0"/>
              <a:t>“ do systému. </a:t>
            </a:r>
          </a:p>
          <a:p>
            <a:pPr algn="just"/>
            <a:r>
              <a:rPr lang="cs-CZ" dirty="0"/>
              <a:t>Aplikace, které najdeme na výchozí stránce prohlížeče Google Chrome jsou spouštěny ze vzdáleného prostředí tzv.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clouding</a:t>
            </a:r>
            <a:r>
              <a:rPr lang="cs-CZ" dirty="0"/>
              <a:t>.</a:t>
            </a:r>
          </a:p>
          <a:p>
            <a:pPr algn="just"/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je na internetu založený model vývoje a používaní počítačových technologií. </a:t>
            </a:r>
          </a:p>
          <a:p>
            <a:pPr algn="just"/>
            <a:r>
              <a:rPr lang="cs-CZ" dirty="0"/>
              <a:t>Lze ho také charakterizovat jako poskytování služeb či programů uložených na serverech na </a:t>
            </a:r>
            <a:r>
              <a:rPr lang="cs-CZ" dirty="0" smtClean="0"/>
              <a:t>internetu s </a:t>
            </a:r>
            <a:r>
              <a:rPr lang="cs-CZ" dirty="0"/>
              <a:t>tím, že uživatelé k nim mohou přistupovat například pomocí webového prohlížeče nebo klienta dané aplikace a používat prakticky odkudkoliv.</a:t>
            </a:r>
          </a:p>
        </p:txBody>
      </p:sp>
    </p:spTree>
    <p:extLst>
      <p:ext uri="{BB962C8B-B14F-4D97-AF65-F5344CB8AC3E}">
        <p14:creationId xmlns:p14="http://schemas.microsoft.com/office/powerpoint/2010/main" val="272923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9" y="1825625"/>
            <a:ext cx="7254242" cy="4081463"/>
          </a:xfrm>
        </p:spPr>
      </p:pic>
    </p:spTree>
    <p:extLst>
      <p:ext uri="{BB962C8B-B14F-4D97-AF65-F5344CB8AC3E}">
        <p14:creationId xmlns:p14="http://schemas.microsoft.com/office/powerpoint/2010/main" val="69519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Linux </a:t>
            </a:r>
          </a:p>
          <a:p>
            <a:pPr algn="just"/>
            <a:r>
              <a:rPr lang="cs-CZ" dirty="0"/>
              <a:t>Linux je v informačních a komunikačních technologiích označení pro svobodný a otevřený </a:t>
            </a:r>
            <a:r>
              <a:rPr lang="cs-CZ" dirty="0" err="1"/>
              <a:t>počíta-čový</a:t>
            </a:r>
            <a:r>
              <a:rPr lang="cs-CZ" dirty="0"/>
              <a:t> operační systém, který je založený na linuxovém jádru. </a:t>
            </a:r>
          </a:p>
          <a:p>
            <a:pPr algn="just"/>
            <a:r>
              <a:rPr lang="cs-CZ" dirty="0"/>
              <a:t>Linuxové systémy jsou běžně šířeny </a:t>
            </a:r>
          </a:p>
          <a:p>
            <a:pPr algn="just"/>
            <a:r>
              <a:rPr lang="cs-CZ" dirty="0"/>
              <a:t>v podobě distribucí, které je možné nainstalovat nebo používat bez instalace (tzv. live edice). </a:t>
            </a:r>
          </a:p>
          <a:p>
            <a:pPr algn="just"/>
            <a:r>
              <a:rPr lang="cs-CZ" dirty="0"/>
              <a:t>Používané licence umožňují systém zdarma a velmi volně používat, distribuovat) i upravovat. </a:t>
            </a:r>
          </a:p>
          <a:p>
            <a:pPr algn="just"/>
            <a:r>
              <a:rPr lang="cs-CZ" dirty="0"/>
              <a:t>Tím se tento systém odlišuje od proprietárních systémů (např. Microsoft Windows či Mac OS X), za které je nutné platit nemalé peníze a dodržovat striktně omezující licence. </a:t>
            </a:r>
          </a:p>
        </p:txBody>
      </p:sp>
    </p:spTree>
    <p:extLst>
      <p:ext uri="{BB962C8B-B14F-4D97-AF65-F5344CB8AC3E}">
        <p14:creationId xmlns:p14="http://schemas.microsoft.com/office/powerpoint/2010/main" val="303645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Operační systém Linux je založen na unixovém jádře, které vychází z myšlenek Unixu a respektuje příslušné standardy POSIX a Single UNIX </a:t>
            </a:r>
            <a:r>
              <a:rPr lang="cs-CZ" dirty="0" err="1" smtClean="0"/>
              <a:t>Specification</a:t>
            </a:r>
            <a:r>
              <a:rPr lang="cs-CZ" dirty="0" smtClean="0"/>
              <a:t>. </a:t>
            </a:r>
          </a:p>
          <a:p>
            <a:pPr algn="just"/>
            <a:r>
              <a:rPr lang="cs-CZ" dirty="0" smtClean="0"/>
              <a:t>Název vznikl z křestního jména jeho tvůrce </a:t>
            </a:r>
            <a:r>
              <a:rPr lang="cs-CZ" dirty="0" err="1" smtClean="0"/>
              <a:t>Linuse</a:t>
            </a:r>
            <a:r>
              <a:rPr lang="cs-CZ" dirty="0" smtClean="0"/>
              <a:t> </a:t>
            </a:r>
            <a:r>
              <a:rPr lang="cs-CZ" dirty="0" err="1" smtClean="0"/>
              <a:t>Torvaldse</a:t>
            </a:r>
            <a:r>
              <a:rPr lang="cs-CZ" dirty="0" smtClean="0"/>
              <a:t> a koncovka písmenem „x“ odkazuje právě na Unix. </a:t>
            </a:r>
          </a:p>
          <a:p>
            <a:pPr algn="just"/>
            <a:r>
              <a:rPr lang="cs-CZ" dirty="0" smtClean="0"/>
              <a:t>Jádro Linuxu umožňuje spouštět paralelně více programů (úloh). </a:t>
            </a:r>
          </a:p>
          <a:p>
            <a:pPr algn="just"/>
            <a:r>
              <a:rPr lang="cs-CZ" dirty="0" smtClean="0"/>
              <a:t>Každý spuštěný program se může skládat z jednoho nebo více procesů, jedná se tedy o </a:t>
            </a:r>
            <a:r>
              <a:rPr lang="cs-CZ" dirty="0" err="1" smtClean="0"/>
              <a:t>víceúlohový</a:t>
            </a:r>
            <a:r>
              <a:rPr lang="cs-CZ" dirty="0" smtClean="0"/>
              <a:t> systém. </a:t>
            </a:r>
          </a:p>
          <a:p>
            <a:pPr algn="just"/>
            <a:r>
              <a:rPr lang="cs-CZ" dirty="0" smtClean="0"/>
              <a:t>Dále vybraný proces potom může mít jeden nebo více </a:t>
            </a:r>
            <a:r>
              <a:rPr lang="cs-CZ" dirty="0" err="1" smtClean="0"/>
              <a:t>podprocesů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84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Operační systémy, které umožňují běh více procesů, nebo dokonce </a:t>
            </a:r>
            <a:r>
              <a:rPr lang="cs-CZ" dirty="0" err="1"/>
              <a:t>podprocesů</a:t>
            </a:r>
            <a:r>
              <a:rPr lang="cs-CZ" dirty="0"/>
              <a:t> současně, jsou schopny využít i </a:t>
            </a:r>
            <a:r>
              <a:rPr lang="cs-CZ" dirty="0" err="1"/>
              <a:t>vícejádrové</a:t>
            </a:r>
            <a:r>
              <a:rPr lang="cs-CZ" dirty="0"/>
              <a:t> a víceprocesorové počítače a výrazně zefektivnit práci uživatele.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Nyní je označením Linux míněno nejen jádro operačního systému, ale zahrnuje do něj též veškeré programové vybavení (software), které uživatelé používají (tj. aplikace, utility, grafické uživatelské rozhraní apod.) i přesto, že je vyvíjeno nezávisle na samotném jádře Linuxu.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Linux je volně rozšiřován v podobě linuxových distribucí, které obsahují jak zmíněné jádro, tak zmíněný doplňující software v takové formě, která usnadňuje jeho instalaci a používání (instalace někdy není nutná, viz Live CD). </a:t>
            </a:r>
          </a:p>
        </p:txBody>
      </p:sp>
    </p:spTree>
    <p:extLst>
      <p:ext uri="{BB962C8B-B14F-4D97-AF65-F5344CB8AC3E}">
        <p14:creationId xmlns:p14="http://schemas.microsoft.com/office/powerpoint/2010/main" val="1488463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Linux je open source software, což znamená, že jsou volně k dispozici jeho zdrojové kódy, které lze za dodržení podmínek upravovat a vše dále šířit.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Pro ochranu před zneužitím zdrojových kódů používá open source software různé licence.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Samotné </a:t>
            </a:r>
            <a:r>
              <a:rPr lang="cs-CZ" dirty="0"/>
              <a:t>jádro Linuxu je chráněno a šířeno pod licencí GPLv2. </a:t>
            </a:r>
          </a:p>
        </p:txBody>
      </p:sp>
    </p:spTree>
    <p:extLst>
      <p:ext uri="{BB962C8B-B14F-4D97-AF65-F5344CB8AC3E}">
        <p14:creationId xmlns:p14="http://schemas.microsoft.com/office/powerpoint/2010/main" val="3975005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00" y="1825625"/>
            <a:ext cx="6575399" cy="4081463"/>
          </a:xfrm>
        </p:spPr>
      </p:pic>
    </p:spTree>
    <p:extLst>
      <p:ext uri="{BB962C8B-B14F-4D97-AF65-F5344CB8AC3E}">
        <p14:creationId xmlns:p14="http://schemas.microsoft.com/office/powerpoint/2010/main" val="178428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Microsoft Windows </a:t>
            </a:r>
          </a:p>
          <a:p>
            <a:pPr algn="just"/>
            <a:r>
              <a:rPr lang="cs-CZ" dirty="0"/>
              <a:t>Microsoft Windows je v současné době nejrozšířenější operační systém, dle některých průzkumů mu na trhu patří více než 90 %. </a:t>
            </a:r>
          </a:p>
          <a:p>
            <a:pPr algn="just"/>
            <a:r>
              <a:rPr lang="cs-CZ" dirty="0"/>
              <a:t>Microsoft Windows 1.0 byly na trh uvedeny již v roce 1985. </a:t>
            </a:r>
          </a:p>
          <a:p>
            <a:pPr algn="just"/>
            <a:r>
              <a:rPr lang="cs-CZ" dirty="0"/>
              <a:t>K jeho klíčovým vlastnostem patří multitasking a plánování procesů. </a:t>
            </a:r>
          </a:p>
          <a:p>
            <a:pPr algn="just"/>
            <a:r>
              <a:rPr lang="cs-CZ" dirty="0"/>
              <a:t>Jako souborový systém byl využíván FAT 32, v současné době jej nahradil systém NTFS, z důvodů potřeby nahrávat soubory větší než 4 GB. </a:t>
            </a:r>
          </a:p>
          <a:p>
            <a:pPr algn="just"/>
            <a:r>
              <a:rPr lang="cs-CZ" dirty="0"/>
              <a:t>Aktuální verzí je nyní Windows 7. </a:t>
            </a:r>
          </a:p>
          <a:p>
            <a:pPr algn="just"/>
            <a:r>
              <a:rPr lang="cs-CZ" dirty="0"/>
              <a:t>Nabízí mimo jiné </a:t>
            </a:r>
            <a:r>
              <a:rPr lang="cs-CZ" dirty="0" err="1"/>
              <a:t>BitLocker</a:t>
            </a:r>
            <a:r>
              <a:rPr lang="cs-CZ" dirty="0"/>
              <a:t>, možnost provozu na terminálech, práci přes vzdálenou plochu.</a:t>
            </a:r>
          </a:p>
        </p:txBody>
      </p:sp>
    </p:spTree>
    <p:extLst>
      <p:ext uri="{BB962C8B-B14F-4D97-AF65-F5344CB8AC3E}">
        <p14:creationId xmlns:p14="http://schemas.microsoft.com/office/powerpoint/2010/main" val="1898530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Slabiny systému bychom mohli hledat v bezpečnosti, stabilitě systému a rychlosti.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Zajímavostí je i nekompatibilita některých aplikací sestavených ve </a:t>
            </a:r>
            <a:r>
              <a:rPr lang="cs-CZ" dirty="0" err="1"/>
              <a:t>Visual</a:t>
            </a:r>
            <a:r>
              <a:rPr lang="cs-CZ" dirty="0"/>
              <a:t> Studiu 2010 mezi 32 bitovou a 64 bitovou verzí OS.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Vývojovými nástroji mohou být jazyky </a:t>
            </a:r>
            <a:r>
              <a:rPr lang="cs-CZ" dirty="0" err="1"/>
              <a:t>Visual</a:t>
            </a:r>
            <a:r>
              <a:rPr lang="cs-CZ" dirty="0"/>
              <a:t> Basic, </a:t>
            </a:r>
            <a:r>
              <a:rPr lang="cs-CZ" dirty="0" err="1"/>
              <a:t>Visual</a:t>
            </a:r>
            <a:r>
              <a:rPr lang="cs-CZ" dirty="0"/>
              <a:t> C++ nebo C#.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Aktuální verze vývojářské balíku </a:t>
            </a:r>
            <a:r>
              <a:rPr lang="cs-CZ" dirty="0" err="1"/>
              <a:t>Visual</a:t>
            </a:r>
            <a:r>
              <a:rPr lang="cs-CZ" dirty="0"/>
              <a:t> Studio 2010 mimo klasických desktopových aplikací, podporuje i vývoj internetových řešení, technologie </a:t>
            </a:r>
            <a:r>
              <a:rPr lang="cs-CZ" dirty="0" err="1"/>
              <a:t>Silverlight</a:t>
            </a:r>
            <a:r>
              <a:rPr lang="cs-CZ" dirty="0"/>
              <a:t> a řešení budoucnosti –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Clouding</a:t>
            </a:r>
            <a:r>
              <a:rPr lang="cs-CZ" dirty="0"/>
              <a:t> (Windows Azure). </a:t>
            </a:r>
          </a:p>
        </p:txBody>
      </p:sp>
    </p:spTree>
    <p:extLst>
      <p:ext uri="{BB962C8B-B14F-4D97-AF65-F5344CB8AC3E}">
        <p14:creationId xmlns:p14="http://schemas.microsoft.com/office/powerpoint/2010/main" val="2522595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44" y="1825625"/>
            <a:ext cx="7256911" cy="4081463"/>
          </a:xfrm>
        </p:spPr>
      </p:pic>
    </p:spTree>
    <p:extLst>
      <p:ext uri="{BB962C8B-B14F-4D97-AF65-F5344CB8AC3E}">
        <p14:creationId xmlns:p14="http://schemas.microsoft.com/office/powerpoint/2010/main" val="120627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Logická architektura desktopových a mobilních 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Historie operačních systémů </a:t>
            </a:r>
          </a:p>
          <a:p>
            <a:pPr algn="just"/>
            <a:r>
              <a:rPr lang="cs-CZ" dirty="0"/>
              <a:t>První počítače operační systém neměly. </a:t>
            </a:r>
          </a:p>
          <a:p>
            <a:pPr algn="just"/>
            <a:r>
              <a:rPr lang="cs-CZ" dirty="0"/>
              <a:t>Zárodky operačních systémů lze vysledovat v knihovnách pro obsluhu vstupních a výstupních zařízení. </a:t>
            </a:r>
          </a:p>
          <a:p>
            <a:pPr algn="just"/>
            <a:r>
              <a:rPr lang="cs-CZ" dirty="0"/>
              <a:t>Na počátku 60. let 20. století výrobci počítačů dodávali propracované nástroje pro řízení dávkového zpracování spouštěných programů. </a:t>
            </a:r>
          </a:p>
          <a:p>
            <a:pPr algn="just"/>
            <a:r>
              <a:rPr lang="cs-CZ" dirty="0"/>
              <a:t>První operační systémy byly dodávány k prvním sálovým počítačům (mainframe). </a:t>
            </a:r>
          </a:p>
          <a:p>
            <a:pPr algn="just"/>
            <a:r>
              <a:rPr lang="cs-CZ" dirty="0"/>
              <a:t>V roce 1967 byl firmou IBM vydán speciální operační systém MFT, který podporoval i v omezené míře multitasking. </a:t>
            </a:r>
          </a:p>
        </p:txBody>
      </p:sp>
    </p:spTree>
    <p:extLst>
      <p:ext uri="{BB962C8B-B14F-4D97-AF65-F5344CB8AC3E}">
        <p14:creationId xmlns:p14="http://schemas.microsoft.com/office/powerpoint/2010/main" val="985944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Operační systémy jsou nedílnou součástí základní softwarové výbavy každého moderního zařízení. </a:t>
            </a:r>
          </a:p>
          <a:p>
            <a:pPr algn="just"/>
            <a:r>
              <a:rPr lang="cs-CZ" dirty="0"/>
              <a:t>Mezi nejrozšířenější desktopové systémy v současné době patří Microsoft Windows a Apple Mac OS X. </a:t>
            </a:r>
          </a:p>
          <a:p>
            <a:pPr algn="just"/>
            <a:r>
              <a:rPr lang="cs-CZ" dirty="0"/>
              <a:t>Přístup každé společnosti je zcela odlišný a je jen na uživateli pro jaký se rozhodne. </a:t>
            </a:r>
          </a:p>
          <a:p>
            <a:pPr algn="just"/>
            <a:r>
              <a:rPr lang="cs-CZ" dirty="0"/>
              <a:t>Větší popularitě mezi uživateli se těší Windows, ovšem při práci s grafikou, multimédii, pro business a zejména vzdělávání je o krok vpřed Mac OS X. </a:t>
            </a:r>
          </a:p>
        </p:txBody>
      </p:sp>
    </p:spTree>
    <p:extLst>
      <p:ext uri="{BB962C8B-B14F-4D97-AF65-F5344CB8AC3E}">
        <p14:creationId xmlns:p14="http://schemas.microsoft.com/office/powerpoint/2010/main" val="756261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systémů Windows, Unix, Linux, OS 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Co se týká vývoje aplikací větší podporu má jednoznačně platforma Windows, kde ovšem není zcela jasně vyřešena kompatibilita při přechodu na 64 bitové systémy. </a:t>
            </a:r>
          </a:p>
          <a:p>
            <a:pPr algn="just"/>
            <a:r>
              <a:rPr lang="cs-CZ" dirty="0"/>
              <a:t>Mac OS X nabízí pouze jediný nástroj k vývoji založený na specifickém jazyce </a:t>
            </a:r>
            <a:r>
              <a:rPr lang="cs-CZ" dirty="0" err="1"/>
              <a:t>Objective</a:t>
            </a:r>
            <a:r>
              <a:rPr lang="cs-CZ" dirty="0"/>
              <a:t> C++ s </a:t>
            </a:r>
            <a:r>
              <a:rPr lang="cs-CZ" dirty="0" err="1"/>
              <a:t>frameworkem</a:t>
            </a:r>
            <a:r>
              <a:rPr lang="cs-CZ" dirty="0"/>
              <a:t> </a:t>
            </a:r>
            <a:r>
              <a:rPr lang="cs-CZ" dirty="0" err="1"/>
              <a:t>Cocoa</a:t>
            </a:r>
            <a:r>
              <a:rPr lang="cs-CZ" dirty="0"/>
              <a:t> pro </a:t>
            </a:r>
            <a:r>
              <a:rPr lang="cs-CZ" dirty="0" err="1"/>
              <a:t>iOS</a:t>
            </a:r>
            <a:r>
              <a:rPr lang="cs-CZ" dirty="0"/>
              <a:t> zařízení. </a:t>
            </a:r>
          </a:p>
          <a:p>
            <a:pPr algn="just"/>
            <a:r>
              <a:rPr lang="cs-CZ" dirty="0"/>
              <a:t>Nová generace OS zastoupená Google </a:t>
            </a:r>
            <a:r>
              <a:rPr lang="cs-CZ" dirty="0" err="1"/>
              <a:t>Chromium</a:t>
            </a:r>
            <a:r>
              <a:rPr lang="cs-CZ" dirty="0"/>
              <a:t> přináší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clouding</a:t>
            </a:r>
            <a:r>
              <a:rPr lang="cs-CZ" dirty="0"/>
              <a:t> jako nástroj volnosti a mobility a nastiňuje trend do budoucna. </a:t>
            </a:r>
          </a:p>
          <a:p>
            <a:pPr algn="just"/>
            <a:r>
              <a:rPr lang="cs-CZ" dirty="0"/>
              <a:t>Pro představu jsme text doplnili o hodnotné zdrojové kódy a praktické ukázky práce s operačními systémy. </a:t>
            </a:r>
          </a:p>
          <a:p>
            <a:pPr algn="just"/>
            <a:r>
              <a:rPr lang="cs-CZ" dirty="0"/>
              <a:t>Grafická uživatelská rozhraní se postupem času vyvíjejí. </a:t>
            </a:r>
          </a:p>
          <a:p>
            <a:pPr algn="just"/>
            <a:r>
              <a:rPr lang="cs-CZ" dirty="0"/>
              <a:t>Například Windows modifikuje své GUI vždy, když je vydána nová verze, a rozhraní Mac OS bylo dramaticky změněno s příchodem Mac OS X v roce 1999. </a:t>
            </a:r>
          </a:p>
        </p:txBody>
      </p:sp>
    </p:spTree>
    <p:extLst>
      <p:ext uri="{BB962C8B-B14F-4D97-AF65-F5344CB8AC3E}">
        <p14:creationId xmlns:p14="http://schemas.microsoft.com/office/powerpoint/2010/main" val="4247885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371600" lvl="3" indent="0">
              <a:buNone/>
            </a:pPr>
            <a:r>
              <a:rPr lang="cs-CZ" sz="3600" dirty="0"/>
              <a:t>	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2684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Logická architektura desktopových a mobilních 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Z teoretického hle-diska můžeme za ten první průlomový operační systém označit </a:t>
            </a:r>
            <a:r>
              <a:rPr lang="cs-CZ" dirty="0" err="1"/>
              <a:t>Multics</a:t>
            </a:r>
            <a:r>
              <a:rPr lang="cs-CZ" dirty="0"/>
              <a:t> vyvíjený od roku 1964, který vycházel z myšlenky dodávky výpočetního výkonu podobným způsobem, jako jsou realizovány dodávky elektřiny, plynu nebo vody.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 err="1"/>
              <a:t>Multics</a:t>
            </a:r>
            <a:r>
              <a:rPr lang="cs-CZ" dirty="0"/>
              <a:t> realizoval celou řadu nových myšlenek, a navíc frustrace z jeho složitosti a zdlouhavého vývoje inspirovala vytvoření operačního systému Unix.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První průmyslově udržitelný a využitelný operační systém firmy Microsoft lze považovat MS-DOS. Prvními grafickými systémy se potom staly edice Microsoft Windows. </a:t>
            </a:r>
          </a:p>
        </p:txBody>
      </p:sp>
    </p:spTree>
    <p:extLst>
      <p:ext uri="{BB962C8B-B14F-4D97-AF65-F5344CB8AC3E}">
        <p14:creationId xmlns:p14="http://schemas.microsoft.com/office/powerpoint/2010/main" val="320557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Operační systémy pro koncové uživatele </a:t>
            </a:r>
          </a:p>
          <a:p>
            <a:pPr algn="just"/>
            <a:r>
              <a:rPr lang="cs-CZ" dirty="0"/>
              <a:t>Dominantním operačním systémem je v současné době Microsoft Windows s podílem na trhu až 80 %. </a:t>
            </a:r>
          </a:p>
          <a:p>
            <a:pPr algn="just"/>
            <a:r>
              <a:rPr lang="cs-CZ" dirty="0"/>
              <a:t>Mac OS společnosti Apple Inc. je na druhém místě (11,2%) a varianty Linuxu jsou na třetím místě (1,55%). </a:t>
            </a:r>
          </a:p>
          <a:p>
            <a:pPr algn="just"/>
            <a:r>
              <a:rPr lang="cs-CZ" dirty="0"/>
              <a:t>U řady koncových uživatelů není moc v oblibě, práce na Linuxu a jeho distribucích probíhá přes textové rozhraní terminál. </a:t>
            </a:r>
          </a:p>
          <a:p>
            <a:pPr algn="just"/>
            <a:r>
              <a:rPr lang="cs-CZ" dirty="0"/>
              <a:t>V odvětví mobilních zařízení (kombinace </a:t>
            </a:r>
            <a:r>
              <a:rPr lang="cs-CZ" dirty="0" err="1"/>
              <a:t>smartphonů</a:t>
            </a:r>
            <a:r>
              <a:rPr lang="cs-CZ" dirty="0"/>
              <a:t> a </a:t>
            </a:r>
            <a:r>
              <a:rPr lang="cs-CZ" dirty="0" err="1"/>
              <a:t>tabletů</a:t>
            </a:r>
            <a:r>
              <a:rPr lang="cs-CZ" dirty="0"/>
              <a:t>) podle údajů ze třetího čtvrtletí roku 2016 dominuje společnost Google a Apple s 87,5 % a tempem růstu 10,3 % za rok, po něm následuje </a:t>
            </a:r>
            <a:r>
              <a:rPr lang="cs-CZ" dirty="0" err="1"/>
              <a:t>iOS</a:t>
            </a:r>
            <a:r>
              <a:rPr lang="cs-CZ" dirty="0"/>
              <a:t> od společnosti Apple s 12,1 % a ročním poklesem podílu na trhu 5,2 %, zatímco ostatní operační systémy dosahují pouze 0,3 %.</a:t>
            </a:r>
          </a:p>
        </p:txBody>
      </p:sp>
    </p:spTree>
    <p:extLst>
      <p:ext uri="{BB962C8B-B14F-4D97-AF65-F5344CB8AC3E}">
        <p14:creationId xmlns:p14="http://schemas.microsoft.com/office/powerpoint/2010/main" val="4475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/>
              <a:t>Operační</a:t>
            </a:r>
            <a:r>
              <a:rPr lang="en-US" b="1" dirty="0"/>
              <a:t> </a:t>
            </a:r>
            <a:r>
              <a:rPr lang="en-US" b="1" dirty="0" err="1"/>
              <a:t>systémy</a:t>
            </a:r>
            <a:r>
              <a:rPr lang="en-US" b="1" dirty="0"/>
              <a:t> pro </a:t>
            </a:r>
            <a:r>
              <a:rPr lang="en-US" b="1" dirty="0" err="1"/>
              <a:t>servery</a:t>
            </a:r>
            <a:r>
              <a:rPr lang="en-US" b="1" dirty="0"/>
              <a:t> a </a:t>
            </a:r>
            <a:r>
              <a:rPr lang="en-US" b="1" dirty="0" err="1"/>
              <a:t>superpočítače</a:t>
            </a:r>
            <a:r>
              <a:rPr lang="en-US" b="1" dirty="0"/>
              <a:t> </a:t>
            </a:r>
          </a:p>
          <a:p>
            <a:pPr algn="just"/>
            <a:r>
              <a:rPr lang="cs-CZ" dirty="0"/>
              <a:t>V superpočítačích a velkokapacitních serverech je výhradně operační systém Linux a jeho distribuce používán pro svou bezpečnost a spolehlivost. </a:t>
            </a:r>
          </a:p>
          <a:p>
            <a:pPr algn="just"/>
            <a:r>
              <a:rPr lang="cs-CZ" dirty="0"/>
              <a:t>Linux je k prosinci 2017 zcela jediným operačním systémem používaným na první pětistovce nejvýkonnějších superpočítačů.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47" y="3955647"/>
            <a:ext cx="4171493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Funkce operačního systému </a:t>
            </a:r>
          </a:p>
          <a:p>
            <a:pPr marL="0" indent="0" algn="just">
              <a:buNone/>
            </a:pPr>
            <a:r>
              <a:rPr lang="cs-CZ" dirty="0"/>
              <a:t>Operační systém plní tři základní funkce: </a:t>
            </a:r>
          </a:p>
          <a:p>
            <a:pPr marL="0" indent="0" algn="just">
              <a:buNone/>
            </a:pPr>
            <a:r>
              <a:rPr lang="cs-CZ" b="1" dirty="0"/>
              <a:t>1. </a:t>
            </a:r>
            <a:r>
              <a:rPr lang="cs-CZ" dirty="0"/>
              <a:t>ovládání počítače, umožňuje uživateli spouštět aplikace, předávat jim vstupy a získávat je-jich výstupy s výsledky. </a:t>
            </a:r>
          </a:p>
          <a:p>
            <a:pPr marL="0" indent="0" algn="just">
              <a:buNone/>
            </a:pPr>
            <a:r>
              <a:rPr lang="cs-CZ" b="1" dirty="0"/>
              <a:t>2. </a:t>
            </a:r>
            <a:r>
              <a:rPr lang="cs-CZ" dirty="0"/>
              <a:t>abstrakce hardware, vytváří rozhraní pro aplikace, které abstrahuje ovládání hardware </a:t>
            </a:r>
          </a:p>
          <a:p>
            <a:pPr marL="0" indent="0" algn="just">
              <a:buNone/>
            </a:pPr>
            <a:r>
              <a:rPr lang="cs-CZ" b="1" dirty="0"/>
              <a:t>3. </a:t>
            </a:r>
            <a:r>
              <a:rPr lang="cs-CZ" dirty="0"/>
              <a:t>a dalších funkcí do snadno použitelných funkcí (API). </a:t>
            </a:r>
          </a:p>
          <a:p>
            <a:pPr marL="0" indent="0" algn="just">
              <a:buNone/>
            </a:pPr>
            <a:r>
              <a:rPr lang="cs-CZ" b="1" dirty="0"/>
              <a:t>4. </a:t>
            </a:r>
            <a:r>
              <a:rPr lang="cs-CZ" dirty="0"/>
              <a:t>správa prostředků, přiděluje a odebírá procesům systémové prostředky počítače.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38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8208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Ovládání počítače </a:t>
            </a:r>
          </a:p>
          <a:p>
            <a:pPr algn="just"/>
            <a:r>
              <a:rPr lang="cs-CZ" dirty="0"/>
              <a:t>Při definici operačního systému se obvykle omezuje ovládání počítače na schopnost vůbec spustit program, předat mu vstupní data a umožnit výstup výsledků na výstupní zařízení. </a:t>
            </a:r>
          </a:p>
          <a:p>
            <a:pPr algn="just"/>
            <a:r>
              <a:rPr lang="cs-CZ" dirty="0"/>
              <a:t>Běžně je však pojem operační systém rozšířen i na grafické uživatelské rozhraní, což může být z důvodů marketingových, ale i problému nejasné hranice mezi operačním systémem a aplikacemi.</a:t>
            </a:r>
          </a:p>
          <a:p>
            <a:pPr algn="just"/>
            <a:r>
              <a:rPr lang="cs-CZ" dirty="0"/>
              <a:t>U operačních systémů, jenž disponují jediným grafickým rozhraním (Microsoft Windows, </a:t>
            </a:r>
            <a:r>
              <a:rPr lang="cs-CZ" dirty="0" err="1"/>
              <a:t>Symbian</a:t>
            </a:r>
            <a:r>
              <a:rPr lang="cs-CZ" dirty="0"/>
              <a:t> OS, …) je často grafické rozhraní zahrnováno do operačního systému. </a:t>
            </a:r>
          </a:p>
          <a:p>
            <a:pPr algn="just"/>
            <a:r>
              <a:rPr lang="cs-CZ" dirty="0"/>
              <a:t>U systémů, kde je uživatelské rozhraní možné vytvořit několika nezávislými způsoby nebo různými aplikacemi, je běžné nepovažovat ho za součást systému (unixové systémy).  </a:t>
            </a:r>
          </a:p>
        </p:txBody>
      </p:sp>
    </p:spTree>
    <p:extLst>
      <p:ext uri="{BB962C8B-B14F-4D97-AF65-F5344CB8AC3E}">
        <p14:creationId xmlns:p14="http://schemas.microsoft.com/office/powerpoint/2010/main" val="144102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/>
              <a:t>Stavba operačního systému</a:t>
            </a:r>
          </a:p>
          <a:p>
            <a:pPr algn="just"/>
            <a:r>
              <a:rPr lang="cs-CZ" dirty="0"/>
              <a:t>Operační systém se skládá z jádra (též označovaného jako kernel) a pomocných systémových </a:t>
            </a:r>
            <a:r>
              <a:rPr lang="cs-CZ" dirty="0" smtClean="0"/>
              <a:t>nástrojů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Jádro </a:t>
            </a:r>
            <a:r>
              <a:rPr lang="cs-CZ" dirty="0"/>
              <a:t>je základním kamenem operačního systému. </a:t>
            </a:r>
            <a:endParaRPr lang="cs-CZ" dirty="0" smtClean="0"/>
          </a:p>
          <a:p>
            <a:pPr algn="just"/>
            <a:r>
              <a:rPr lang="cs-CZ" dirty="0" smtClean="0"/>
              <a:t>Zavádí </a:t>
            </a:r>
            <a:r>
              <a:rPr lang="cs-CZ" dirty="0"/>
              <a:t>se do operační paměti počítače při startu a zůstává v činnosti po celou dobu běhu operačního systému. 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Jádro </a:t>
            </a:r>
            <a:r>
              <a:rPr lang="cs-CZ" dirty="0"/>
              <a:t>může být naprogramováno různými způsoby a podle toho rozeznáváme:</a:t>
            </a:r>
          </a:p>
          <a:p>
            <a:pPr algn="just"/>
            <a:r>
              <a:rPr lang="cs-CZ" dirty="0"/>
              <a:t>monolitické jádro – jádro je jedním funkčním celkem.</a:t>
            </a:r>
          </a:p>
          <a:p>
            <a:pPr algn="just"/>
            <a:r>
              <a:rPr lang="cs-CZ" dirty="0"/>
              <a:t>mikrojádro – jádro je velmi malé a všechny oddělitelné části pracují samostatně jako běžné pro-</a:t>
            </a:r>
            <a:r>
              <a:rPr lang="cs-CZ" dirty="0" err="1"/>
              <a:t>cesy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hybridní jádro – kombinuje vlastnosti monolitického jádra i mikrojádra.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Související informace naleznete také v článku Kernel.</a:t>
            </a:r>
          </a:p>
        </p:txBody>
      </p:sp>
    </p:spTree>
    <p:extLst>
      <p:ext uri="{BB962C8B-B14F-4D97-AF65-F5344CB8AC3E}">
        <p14:creationId xmlns:p14="http://schemas.microsoft.com/office/powerpoint/2010/main" val="4181432085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PPT_základní_CZ</Template>
  <TotalTime>992</TotalTime>
  <Words>2546</Words>
  <Application>Microsoft Office PowerPoint</Application>
  <PresentationFormat>Širokoúhlá obrazovka</PresentationFormat>
  <Paragraphs>178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Sablona PPT_základní_CZ</vt:lpstr>
      <vt:lpstr>Windows, operační systémy unixového typu, mac os x</vt:lpstr>
      <vt:lpstr>Logická architektura desktopových a mobilních OS</vt:lpstr>
      <vt:lpstr>Logická architektura desktopových a mobilních OS</vt:lpstr>
      <vt:lpstr>Logická architektura desktopových a mobilních OS</vt:lpstr>
      <vt:lpstr>Typy operačních systémů</vt:lpstr>
      <vt:lpstr>Typy operačních systémů</vt:lpstr>
      <vt:lpstr>Typy operačních systémů</vt:lpstr>
      <vt:lpstr>Typy operačních systémů</vt:lpstr>
      <vt:lpstr>Typy operačních systémů</vt:lpstr>
      <vt:lpstr>Typy operačních systémů</vt:lpstr>
      <vt:lpstr>Typy operačních systémů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Popis systémů Windows, Unix, Linux, OS X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Uzivatel</dc:creator>
  <cp:lastModifiedBy>Uzivatel</cp:lastModifiedBy>
  <cp:revision>99</cp:revision>
  <dcterms:created xsi:type="dcterms:W3CDTF">2017-08-27T09:58:33Z</dcterms:created>
  <dcterms:modified xsi:type="dcterms:W3CDTF">2021-11-25T09:51:39Z</dcterms:modified>
</cp:coreProperties>
</file>