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28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Ochrana zdraví, bezpečnost a ergonomie při práci s počítačem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Přednášející: Ing. Lukáš Pavlík, Ph.D.</a:t>
            </a:r>
          </a:p>
          <a:p>
            <a:r>
              <a:rPr lang="cs-CZ" dirty="0"/>
              <a:t>Zimní semestr 2021/2022</a:t>
            </a:r>
          </a:p>
          <a:p>
            <a:r>
              <a:rPr lang="cs-CZ" dirty="0"/>
              <a:t>E-mail: lukas.pavlik@mvso.cz</a:t>
            </a:r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Dispozice kanceláře a její vybavení </a:t>
            </a:r>
          </a:p>
          <a:p>
            <a:pPr algn="just"/>
            <a:r>
              <a:rPr lang="cs-CZ" dirty="0"/>
              <a:t>Velmi zásadní roli v celé ergonomii počítačového pracoviště hraje kvalitně uzpůsobená kancelář. </a:t>
            </a:r>
          </a:p>
          <a:p>
            <a:pPr algn="just"/>
            <a:r>
              <a:rPr lang="cs-CZ" dirty="0"/>
              <a:t>Ta totiž tvoří naprostý základ k tomu, aby se z ní dalo vybudovat uspokojivé pracovní místo. </a:t>
            </a:r>
          </a:p>
          <a:p>
            <a:pPr algn="just"/>
            <a:r>
              <a:rPr lang="cs-CZ" dirty="0"/>
              <a:t>Celá podstata ergonomického pracovního místa závisí na zvoleném zařízení, ale také na jeho uspořádání, což bývá kámen úrazu většiny kanceláří. </a:t>
            </a:r>
          </a:p>
          <a:p>
            <a:pPr algn="just"/>
            <a:r>
              <a:rPr lang="cs-CZ" dirty="0"/>
              <a:t>Ergonomické studie ukazují, že jedním z hlavních faktorů pro bezpečnou ergonomickou práci s počítačem je </a:t>
            </a:r>
            <a:r>
              <a:rPr lang="cs-CZ" b="1" dirty="0"/>
              <a:t>stabilita a nastavitelnost nábytku, především pak židle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Možnost nastavit si kancelářský nábytek totiž umožní jeho uživateli svobodné přizpůsobení jeho tělesným proporcím, ale také potřebám.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365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Výška a rozměry pracovního stolu </a:t>
            </a:r>
          </a:p>
          <a:p>
            <a:pPr algn="just"/>
            <a:r>
              <a:rPr lang="cs-CZ" dirty="0"/>
              <a:t>Další z důležitých faktorů správné ergonomie práce na počítači je výška a rozměry pracovní plochy stolu. </a:t>
            </a:r>
          </a:p>
          <a:p>
            <a:pPr algn="just"/>
            <a:r>
              <a:rPr lang="cs-CZ" dirty="0"/>
              <a:t>Ta totiž ovlivňuje polohu a sklon ramen, nadloktí, loktů, předloktí a rukou. </a:t>
            </a:r>
          </a:p>
          <a:p>
            <a:pPr algn="just"/>
            <a:r>
              <a:rPr lang="cs-CZ" dirty="0"/>
              <a:t>Rozměry pracovního stolu by měly být řešeny tak, aby bylo možné kdykoliv změnit uspořádání jednotlivých počítačových komponent (obrazovka, klávesnice, držák na dokumenty, atd.). </a:t>
            </a:r>
          </a:p>
          <a:p>
            <a:pPr algn="just"/>
            <a:r>
              <a:rPr lang="cs-CZ" dirty="0"/>
              <a:t>Deska pracovního stolu se doporučuje vždy matná, aby nedocházelo ke světelným odleskům, které mohou vadit při práci. </a:t>
            </a:r>
          </a:p>
        </p:txBody>
      </p:sp>
    </p:spTree>
    <p:extLst>
      <p:ext uri="{BB962C8B-B14F-4D97-AF65-F5344CB8AC3E}">
        <p14:creationId xmlns:p14="http://schemas.microsoft.com/office/powerpoint/2010/main" val="1035981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Pokud je stůl příliš vysoký, bude vás nutit zvedat ramena, a paže v lokti budou svírat ostrý úhel.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Předloktí bude zase stlačeno hranou stolu, což povede k podráždění svalů, omezení průtoku krve a následně také k nepříjemným bolestem, které ucítíte až v šíji.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Snížením pracovního stolu docílíte podstatně přirozenějšímu držení paží s náklonem o úhlu větším než 90°.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Díky tomu pak odstraníte nepohodu (</a:t>
            </a:r>
            <a:r>
              <a:rPr lang="cs-CZ" dirty="0" err="1"/>
              <a:t>diskomfort</a:t>
            </a:r>
            <a:r>
              <a:rPr lang="cs-CZ" dirty="0"/>
              <a:t>) při sezení u počítače. </a:t>
            </a:r>
          </a:p>
        </p:txBody>
      </p:sp>
    </p:spTree>
    <p:extLst>
      <p:ext uri="{BB962C8B-B14F-4D97-AF65-F5344CB8AC3E}">
        <p14:creationId xmlns:p14="http://schemas.microsoft.com/office/powerpoint/2010/main" val="4022287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Ideálním řešením, je výškově nastavitelný stůl, který je však dražší… </a:t>
            </a:r>
          </a:p>
          <a:p>
            <a:pPr algn="just"/>
            <a:r>
              <a:rPr lang="cs-CZ" dirty="0"/>
              <a:t>Pokud není pracovní deska výškově nastavitelná, měla by podle obecných pravidel mít výšku zhruba 72 cm nad podlahou. </a:t>
            </a:r>
          </a:p>
          <a:p>
            <a:pPr algn="just"/>
            <a:r>
              <a:rPr lang="cs-CZ" dirty="0"/>
              <a:t>Pro ženy, které jsou menšího vzrůstu, se doporučuje výška stolu o několik centimetrů nižší.</a:t>
            </a:r>
          </a:p>
          <a:p>
            <a:pPr algn="just"/>
            <a:r>
              <a:rPr lang="cs-CZ" dirty="0"/>
              <a:t>V případě, že je možné stůl výškově nastavit, pak je ideální, když je jeho výška stejná s výškou loktů. </a:t>
            </a:r>
          </a:p>
          <a:p>
            <a:pPr algn="just"/>
            <a:r>
              <a:rPr lang="cs-CZ" dirty="0"/>
              <a:t>Předloktí a nadloktí by mělo svírat úhel 90°.</a:t>
            </a:r>
          </a:p>
          <a:p>
            <a:pPr algn="just"/>
            <a:r>
              <a:rPr lang="cs-CZ" dirty="0"/>
              <a:t>Pokud se jedná o práci na počítači ve stoje, platí úplně stejná zásada. </a:t>
            </a:r>
          </a:p>
        </p:txBody>
      </p:sp>
    </p:spTree>
    <p:extLst>
      <p:ext uri="{BB962C8B-B14F-4D97-AF65-F5344CB8AC3E}">
        <p14:creationId xmlns:p14="http://schemas.microsoft.com/office/powerpoint/2010/main" val="3975777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Ergonomická židle a její nastavení </a:t>
            </a:r>
          </a:p>
          <a:p>
            <a:pPr algn="just"/>
            <a:r>
              <a:rPr lang="cs-CZ" dirty="0"/>
              <a:t>Funkční ergonomická židle je jedna z prvních kancelářských věcí, která by měla být řešena hned na začátku, nikoliv až po několika letech sezení. </a:t>
            </a:r>
          </a:p>
          <a:p>
            <a:pPr algn="just"/>
            <a:r>
              <a:rPr lang="cs-CZ" dirty="0"/>
              <a:t>Ale nikdy není pozdě! </a:t>
            </a:r>
          </a:p>
          <a:p>
            <a:pPr algn="just"/>
            <a:r>
              <a:rPr lang="cs-CZ" dirty="0"/>
              <a:t>Pokud je židli dobře nastavená, uvolňuje zátěž zádových svalů. </a:t>
            </a:r>
          </a:p>
          <a:p>
            <a:pPr algn="just"/>
            <a:r>
              <a:rPr lang="cs-CZ" dirty="0"/>
              <a:t>Konstrukce židle musí být pevná a stabilní, nikoliv vratká nebo kývající se. </a:t>
            </a:r>
          </a:p>
          <a:p>
            <a:pPr algn="just"/>
            <a:r>
              <a:rPr lang="cs-CZ" dirty="0"/>
              <a:t>Existují ale také židle, jejichž sedák je upevněn na speciálním pohyblivém péru, které vás nutí zapojovat při sezení různé druhy svalů.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46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Taková židle určitě perfektně plní svou podstatu, ale každému nemusí přinést komfort. </a:t>
            </a:r>
          </a:p>
          <a:p>
            <a:pPr marL="0" indent="0" algn="just">
              <a:buNone/>
            </a:pPr>
            <a:r>
              <a:rPr lang="cs-CZ" dirty="0"/>
              <a:t>Sedák židle, tedy to na čem sedíte, by měl být vždy nastavitelný. Ideální je, když lze sedáku nastavit: </a:t>
            </a:r>
          </a:p>
          <a:p>
            <a:pPr algn="just"/>
            <a:r>
              <a:rPr lang="cs-CZ" dirty="0"/>
              <a:t>výška (nahoru a dolu) </a:t>
            </a:r>
          </a:p>
          <a:p>
            <a:pPr algn="just"/>
            <a:r>
              <a:rPr lang="cs-CZ" dirty="0"/>
              <a:t>hloubka (pojezd dopředu a dozadu) </a:t>
            </a:r>
          </a:p>
          <a:p>
            <a:pPr algn="just"/>
            <a:r>
              <a:rPr lang="cs-CZ" dirty="0"/>
              <a:t>sklon (úhel sklonu dopředu a dozadu) 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Existují také další parametry, jako je například tvar sedáku, který by měl být co nejvíce přizpůsoben lidskému posedu, nebo čalounění, které by mělo být pevné a funkční.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975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Správné sezení u PC </a:t>
            </a:r>
          </a:p>
          <a:p>
            <a:pPr marL="0" indent="0" algn="just">
              <a:buNone/>
            </a:pPr>
            <a:r>
              <a:rPr lang="pl-PL" dirty="0"/>
              <a:t>U počítače by měl člověk vždy sedět tak, aby: </a:t>
            </a:r>
          </a:p>
          <a:p>
            <a:pPr algn="just"/>
            <a:r>
              <a:rPr lang="cs-CZ" dirty="0"/>
              <a:t>výška stolu byla při sedu totožná s výškou loktů, </a:t>
            </a:r>
          </a:p>
          <a:p>
            <a:pPr algn="just"/>
            <a:r>
              <a:rPr lang="cs-CZ" dirty="0"/>
              <a:t>lokty držel při těle, </a:t>
            </a:r>
          </a:p>
          <a:p>
            <a:pPr algn="just"/>
            <a:r>
              <a:rPr lang="cs-CZ" dirty="0"/>
              <a:t>nadloktí a předloktí svíralo úhel 90°,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50" y="2920910"/>
            <a:ext cx="3816583" cy="31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745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lýtko se stehnem svíralo v koleni úhel 90°,</a:t>
            </a:r>
          </a:p>
          <a:p>
            <a:pPr algn="just"/>
            <a:r>
              <a:rPr lang="cs-CZ" dirty="0"/>
              <a:t>chodidlo bylo celou plochou položeno na podlaze,</a:t>
            </a:r>
          </a:p>
          <a:p>
            <a:pPr algn="just"/>
            <a:r>
              <a:rPr lang="cs-CZ" dirty="0"/>
              <a:t>zadek byl co nejvíce vzadu,</a:t>
            </a:r>
          </a:p>
          <a:p>
            <a:pPr algn="just"/>
            <a:r>
              <a:rPr lang="cs-CZ" dirty="0"/>
              <a:t>záda byla vzpřímená,</a:t>
            </a:r>
          </a:p>
          <a:p>
            <a:pPr algn="just"/>
            <a:r>
              <a:rPr lang="cs-CZ" dirty="0"/>
              <a:t>uši, ramena a boky byly v jedné přímce,</a:t>
            </a:r>
          </a:p>
          <a:p>
            <a:pPr algn="just"/>
            <a:r>
              <a:rPr lang="cs-CZ" dirty="0"/>
              <a:t>výška sedáku a sklon zádové opěrky umožňovaly pohodlné sezení.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952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Při sezení je dobré měnit polohu trupu, tzn. pravidelně střídat zakloněnou a rovnou polohu nebo se i předklonit. </a:t>
            </a:r>
          </a:p>
          <a:p>
            <a:pPr algn="just"/>
            <a:r>
              <a:rPr lang="cs-CZ" dirty="0"/>
              <a:t>Uvolníte napětí svalstva, prokrvíte ho a snížíte tlak v meziobratlových ploténkách. </a:t>
            </a:r>
          </a:p>
          <a:p>
            <a:pPr algn="just"/>
            <a:r>
              <a:rPr lang="cs-CZ" dirty="0"/>
              <a:t>Uleví se vám. </a:t>
            </a:r>
          </a:p>
          <a:p>
            <a:pPr algn="just"/>
            <a:r>
              <a:rPr lang="cs-CZ" dirty="0"/>
              <a:t>Nohy by měly mít dostatečný prostor, tak aby šly natáhnout. Ideální a velmi efektivní je nožní opěrka, kterou lze polohovat a naklánět. </a:t>
            </a:r>
          </a:p>
          <a:p>
            <a:pPr algn="just"/>
            <a:r>
              <a:rPr lang="cs-CZ" dirty="0"/>
              <a:t>Obrazovka počítače by měla být přímo před vámi v úrovni očí, tak aby nedocházelo k předklonu či záklonu hlavy. </a:t>
            </a:r>
          </a:p>
          <a:p>
            <a:pPr algn="just"/>
            <a:r>
              <a:rPr lang="cs-CZ" dirty="0"/>
              <a:t>Pokud nosíte brýle, neměly by vám klouzat z nosu, aby nedocházelo ke zbytečným změnám polohy hlavy.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523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225" y="1850563"/>
            <a:ext cx="6840291" cy="4081463"/>
          </a:xfrm>
        </p:spPr>
      </p:pic>
    </p:spTree>
    <p:extLst>
      <p:ext uri="{BB962C8B-B14F-4D97-AF65-F5344CB8AC3E}">
        <p14:creationId xmlns:p14="http://schemas.microsoft.com/office/powerpoint/2010/main" val="291379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ergonomie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Pojem ergonomie je převzat z anglického „</a:t>
            </a:r>
            <a:r>
              <a:rPr lang="cs-CZ" dirty="0" err="1"/>
              <a:t>ergonomics</a:t>
            </a:r>
            <a:r>
              <a:rPr lang="cs-CZ" dirty="0"/>
              <a:t>“, který vznikl spojením řeckých slov ergo - práce, nomos – zákon, pravidlo. </a:t>
            </a:r>
          </a:p>
          <a:p>
            <a:pPr algn="just"/>
            <a:r>
              <a:rPr lang="cs-CZ" dirty="0"/>
              <a:t>Ekvivalentními pojmy jsou: biotechnologie,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engineering</a:t>
            </a:r>
            <a:r>
              <a:rPr lang="cs-CZ" dirty="0"/>
              <a:t>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b="1" dirty="0"/>
              <a:t>Definice ergonomie</a:t>
            </a:r>
            <a:r>
              <a:rPr lang="cs-CZ" dirty="0"/>
              <a:t>: </a:t>
            </a:r>
          </a:p>
          <a:p>
            <a:pPr algn="just"/>
            <a:r>
              <a:rPr lang="cs-CZ" dirty="0"/>
              <a:t>Ergonomie je vědní obor, který komplexně a systémově řeší systém člověk – technika – prostředí s cílem optimalizovat psychicko-fyzickou zátěž člověka a zajistit rozvoj jeho osobnosti při maximální efektivitě jeho činnosti. </a:t>
            </a:r>
          </a:p>
          <a:p>
            <a:pPr algn="just"/>
            <a:r>
              <a:rPr lang="cs-CZ" dirty="0"/>
              <a:t>Ergonomie je interdisciplinární obor studující vztah člověka a pracovních podmínek při uplatnění nejnovějších poznatků věd biologických, technických a společenských. Jejím cílem je optimalizace postavení člověka v pracovních podmínkách, a to ve smyslu dosažení zdraví, pohody, bezpečnosti a optimální výkonnosti. </a:t>
            </a:r>
          </a:p>
          <a:p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626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/>
              <a:t>Přestávky a rozcvičky </a:t>
            </a:r>
          </a:p>
          <a:p>
            <a:pPr algn="just"/>
            <a:r>
              <a:rPr lang="cs-CZ" dirty="0"/>
              <a:t>Pohyb a zároveň odpočinek je extrémně důležitý. </a:t>
            </a:r>
          </a:p>
          <a:p>
            <a:pPr algn="just"/>
            <a:r>
              <a:rPr lang="cs-CZ" dirty="0"/>
              <a:t>Nechte odpočinout oči a mozek, a protáhnete si svaly. </a:t>
            </a:r>
          </a:p>
          <a:p>
            <a:pPr algn="just"/>
            <a:r>
              <a:rPr lang="cs-CZ" dirty="0"/>
              <a:t>Vaše produktivita a chuť do další práce se podstatně zlepší. </a:t>
            </a:r>
          </a:p>
          <a:p>
            <a:pPr algn="just"/>
            <a:r>
              <a:rPr lang="cs-CZ" dirty="0"/>
              <a:t>Každých 60 minut se zvedněte, projdete se a udělejte si pár jednoduchých protahovacích cviků. Stačí přestávka pouhých 5 minut. </a:t>
            </a:r>
          </a:p>
          <a:p>
            <a:pPr algn="just"/>
            <a:r>
              <a:rPr lang="pt-BR" dirty="0"/>
              <a:t>Protáhněte se. </a:t>
            </a:r>
            <a:endParaRPr lang="cs-CZ" dirty="0"/>
          </a:p>
          <a:p>
            <a:pPr algn="just"/>
            <a:r>
              <a:rPr lang="cs-CZ" dirty="0"/>
              <a:t>Cviky dělejte pomalu, ale přitom plynule. </a:t>
            </a:r>
          </a:p>
          <a:p>
            <a:pPr algn="just"/>
            <a:r>
              <a:rPr lang="cs-CZ" dirty="0"/>
              <a:t>Zkuste také zhluboka dýchat, ale nesnažte se dech zadržovat. </a:t>
            </a:r>
          </a:p>
          <a:p>
            <a:pPr algn="just"/>
            <a:r>
              <a:rPr lang="cs-CZ" dirty="0"/>
              <a:t>Spíše se snažte dosáhnout dané polohy cviku a vydržte v ní 3-5 vteřin. </a:t>
            </a:r>
          </a:p>
        </p:txBody>
      </p:sp>
    </p:spTree>
    <p:extLst>
      <p:ext uri="{BB962C8B-B14F-4D97-AF65-F5344CB8AC3E}">
        <p14:creationId xmlns:p14="http://schemas.microsoft.com/office/powerpoint/2010/main" val="1768726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Rizika při nedodržování ergonomických zásad práce na PC </a:t>
            </a:r>
          </a:p>
          <a:p>
            <a:pPr algn="just"/>
            <a:r>
              <a:rPr lang="cs-CZ" dirty="0"/>
              <a:t>Co vás čeká, když nezačnete včas jednat? </a:t>
            </a:r>
          </a:p>
          <a:p>
            <a:pPr algn="just"/>
            <a:r>
              <a:rPr lang="cs-CZ" dirty="0"/>
              <a:t>Počítač se stal součástí našich životů. </a:t>
            </a:r>
          </a:p>
          <a:p>
            <a:pPr algn="just"/>
            <a:r>
              <a:rPr lang="cs-CZ" dirty="0"/>
              <a:t>Někteří u něj sedí jen občasně, jako u zdroje zábavy, ale pro stále více lidí je zdrojem obživy - každodenním pracovním nástrojem. </a:t>
            </a:r>
          </a:p>
          <a:p>
            <a:pPr algn="just"/>
            <a:r>
              <a:rPr lang="cs-CZ" dirty="0"/>
              <a:t>Pracovní doba člověka je 8 hodin, ale ti, kteří pracují na PC, jen zřídka pracují tak dlouho. </a:t>
            </a:r>
          </a:p>
          <a:p>
            <a:pPr algn="just"/>
            <a:r>
              <a:rPr lang="cs-CZ" dirty="0"/>
              <a:t>Pracují spíše 12 (i více) hodin denně, přitom zdravotníci doporučují sedět u PC maximálně 4 hodiny denně. </a:t>
            </a:r>
          </a:p>
          <a:p>
            <a:pPr algn="just"/>
            <a:r>
              <a:rPr lang="cs-CZ" dirty="0"/>
              <a:t>Jedná se především o programátory, online marketéry, grafiky, ekonomy a podobné profese. </a:t>
            </a:r>
          </a:p>
        </p:txBody>
      </p:sp>
    </p:spTree>
    <p:extLst>
      <p:ext uri="{BB962C8B-B14F-4D97-AF65-F5344CB8AC3E}">
        <p14:creationId xmlns:p14="http://schemas.microsoft.com/office/powerpoint/2010/main" val="784904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Zdravotní problémy, které vznikají v důsledku práce na počítači, se jen zřídka objeví v krátkém čase. </a:t>
            </a:r>
          </a:p>
          <a:p>
            <a:pPr algn="just"/>
            <a:r>
              <a:rPr lang="cs-CZ" dirty="0"/>
              <a:t>Většinou se potíže projeví až za několik let a bývají velmi často závažné! </a:t>
            </a:r>
          </a:p>
          <a:p>
            <a:pPr algn="just"/>
            <a:r>
              <a:rPr lang="cs-CZ" dirty="0"/>
              <a:t>Závažné do té míry, že mohou člověka na delší čas uvést do pracovní neschopnosti, ba dokonce způsobit trvalé a nevratné následky. </a:t>
            </a:r>
          </a:p>
          <a:p>
            <a:pPr algn="just"/>
            <a:r>
              <a:rPr lang="cs-CZ" dirty="0"/>
              <a:t>A to přece nikdo z nás nechce ne? </a:t>
            </a:r>
          </a:p>
          <a:p>
            <a:pPr algn="just"/>
            <a:r>
              <a:rPr lang="cs-CZ" dirty="0"/>
              <a:t>Proto není radno podceňovat zásady ergonomie počítačového pracoviště. </a:t>
            </a:r>
          </a:p>
        </p:txBody>
      </p:sp>
    </p:spTree>
    <p:extLst>
      <p:ext uri="{BB962C8B-B14F-4D97-AF65-F5344CB8AC3E}">
        <p14:creationId xmlns:p14="http://schemas.microsoft.com/office/powerpoint/2010/main" val="2672251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Člověk si zdravotní rizika při práci na počítači velmi často neuvědomuje - nevnímá je a ani si je ne-připouští.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Začne je vnímat většinou až v době, kdy se projeví dlouhodobé bolesti.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Málokdo začne situaci svého zdravotního stavu přisuzovat práci na PC.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Většina lidí, kteří začnou pociťovat zdravotní problémy, je ale stále neřeší. </a:t>
            </a:r>
          </a:p>
        </p:txBody>
      </p:sp>
    </p:spTree>
    <p:extLst>
      <p:ext uri="{BB962C8B-B14F-4D97-AF65-F5344CB8AC3E}">
        <p14:creationId xmlns:p14="http://schemas.microsoft.com/office/powerpoint/2010/main" val="2033165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Je to způsobeno určitým druhem lenosti a tím, že si to nechtějí přiznat.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Jenže až se projeví první závažné problémy, člověk začne být ostražitější a konečně vyhledá odbornou pomoc.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Jenže to už může být někdy pozdě.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Přitom, když by dodržoval ergonomické zásady při práci na počítači již v začátku, nemuselo by to tak daleko dojít. </a:t>
            </a:r>
          </a:p>
        </p:txBody>
      </p:sp>
    </p:spTree>
    <p:extLst>
      <p:ext uri="{BB962C8B-B14F-4D97-AF65-F5344CB8AC3E}">
        <p14:creationId xmlns:p14="http://schemas.microsoft.com/office/powerpoint/2010/main" val="73698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Nejčastější problémy při práci na PC: </a:t>
            </a:r>
          </a:p>
          <a:p>
            <a:pPr algn="just"/>
            <a:r>
              <a:rPr lang="cs-CZ" dirty="0"/>
              <a:t>poškození zad a krční páteře, </a:t>
            </a:r>
          </a:p>
          <a:p>
            <a:pPr algn="just"/>
            <a:r>
              <a:rPr lang="cs-CZ" dirty="0"/>
              <a:t>bolesti rukou, zápěstí, loktů a ramen, </a:t>
            </a:r>
          </a:p>
          <a:p>
            <a:pPr algn="just"/>
            <a:r>
              <a:rPr lang="cs-CZ" dirty="0"/>
              <a:t>syndrom tenisového loktu, </a:t>
            </a:r>
          </a:p>
          <a:p>
            <a:pPr algn="just"/>
            <a:r>
              <a:rPr lang="cs-CZ" dirty="0"/>
              <a:t>syndrom karpálního tunelu,</a:t>
            </a:r>
          </a:p>
          <a:p>
            <a:pPr algn="just"/>
            <a:r>
              <a:rPr lang="cs-CZ" dirty="0"/>
              <a:t>poškození hybnosti ramenních pletenců, </a:t>
            </a:r>
          </a:p>
          <a:p>
            <a:pPr algn="just"/>
            <a:r>
              <a:rPr lang="cs-CZ" dirty="0"/>
              <a:t>problémy se zrakem, </a:t>
            </a:r>
          </a:p>
          <a:p>
            <a:pPr algn="just"/>
            <a:r>
              <a:rPr lang="cs-CZ" dirty="0"/>
              <a:t>potíže z dolními končetinami, </a:t>
            </a:r>
          </a:p>
          <a:p>
            <a:pPr algn="just"/>
            <a:r>
              <a:rPr lang="cs-CZ" dirty="0"/>
              <a:t>zánět šlach a svalů.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830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Syndrom RSI</a:t>
            </a:r>
          </a:p>
          <a:p>
            <a:pPr algn="just"/>
            <a:r>
              <a:rPr lang="cs-CZ" dirty="0"/>
              <a:t>Všechny výše uvedené, ale i jiné zdravotní problémy, se označují, jako poškození z opakovaného namáhání, anglicky: </a:t>
            </a:r>
            <a:r>
              <a:rPr lang="cs-CZ" dirty="0" err="1"/>
              <a:t>Repetitive</a:t>
            </a:r>
            <a:r>
              <a:rPr lang="cs-CZ" dirty="0"/>
              <a:t> </a:t>
            </a:r>
            <a:r>
              <a:rPr lang="cs-CZ" dirty="0" err="1"/>
              <a:t>Strain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 nebo také </a:t>
            </a:r>
            <a:r>
              <a:rPr lang="cs-CZ" dirty="0" err="1"/>
              <a:t>Repetitive</a:t>
            </a:r>
            <a:r>
              <a:rPr lang="cs-CZ" dirty="0"/>
              <a:t> Stress </a:t>
            </a:r>
            <a:r>
              <a:rPr lang="cs-CZ" dirty="0" err="1"/>
              <a:t>Injury</a:t>
            </a:r>
            <a:r>
              <a:rPr lang="cs-CZ" dirty="0"/>
              <a:t>, zkráceně nazýváno RSI nebo RSI syndrom.</a:t>
            </a:r>
          </a:p>
          <a:p>
            <a:pPr marL="0" indent="0" algn="just">
              <a:buNone/>
            </a:pPr>
            <a:r>
              <a:rPr lang="cs-CZ" b="1" dirty="0"/>
              <a:t>Co je syndrom RSI?</a:t>
            </a:r>
          </a:p>
          <a:p>
            <a:pPr algn="just"/>
            <a:r>
              <a:rPr lang="cs-CZ" dirty="0"/>
              <a:t>Jedná se o soubor poškození, která vznikají v důsledku nedodržování ergonomie práce a pracovního prostředí. </a:t>
            </a:r>
          </a:p>
          <a:p>
            <a:pPr algn="just"/>
            <a:r>
              <a:rPr lang="cs-CZ" dirty="0"/>
              <a:t>Tato poškození lidského zdraví vznikají opakovaným namáháním, zejména pak opakovanými drobnými pohyby, nesprávnou polohou těla při práci, ale také neustálým svalovým napětím.</a:t>
            </a:r>
          </a:p>
        </p:txBody>
      </p:sp>
    </p:spTree>
    <p:extLst>
      <p:ext uri="{BB962C8B-B14F-4D97-AF65-F5344CB8AC3E}">
        <p14:creationId xmlns:p14="http://schemas.microsoft.com/office/powerpoint/2010/main" val="1954006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Syndrom RSI je v dnešním digitálním světě jednou z nejčastějších příčin nemoci z povolání, které se dotýkají především kancelářských profesí. </a:t>
            </a:r>
          </a:p>
          <a:p>
            <a:pPr algn="just"/>
            <a:r>
              <a:rPr lang="cs-CZ" dirty="0"/>
              <a:t>Často vede k operativním zákrokům. </a:t>
            </a:r>
          </a:p>
          <a:p>
            <a:pPr marL="0" indent="0" algn="just">
              <a:buNone/>
            </a:pPr>
            <a:r>
              <a:rPr lang="cs-CZ" b="1" dirty="0"/>
              <a:t>Jak syndromu RSI předcházet? </a:t>
            </a:r>
            <a:endParaRPr lang="cs-CZ" dirty="0"/>
          </a:p>
          <a:p>
            <a:pPr algn="just"/>
            <a:r>
              <a:rPr lang="cs-CZ" dirty="0"/>
              <a:t>Syndromu RSI se dá předcházet preventivním dodržováním základních ergonomických pravidel a ergonomickým přizpůsobením pracoviště, ale také pracovního tempa. 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Myslete ergonomicky, cvičte a sportujte!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243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ergonomie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Definice ergonomie podle Mezinárodní ergonomické asociace z roku 2000:</a:t>
            </a:r>
          </a:p>
          <a:p>
            <a:pPr algn="just"/>
            <a:r>
              <a:rPr lang="cs-CZ" dirty="0"/>
              <a:t>Ergonomie je vědecká disciplína založena na porozumění interakcí člověka a dalších složek systému. Aplikací vhodných metod, teorie i dat zlepšuje lidské zdraví, pohodu i výkonnost. Přispívá k řešení designu a hodnocení práce, úkolů, produktů, prostředí a systémů, aby byly kompatibilní s potřebami, schopnostmi a výkonnostním omezením lidí. Ergonomie je systémově orientovaná disciplína, která prakticky pokrývá všechny aspekty lidské činnosti. V rámci holistického přístupu zahrnuje faktory fyzické, kognitivní, sociální, organizační, pro-středí a další relevantní faktory.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25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ergonomie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Co zahrnuje pojem ergonomie </a:t>
            </a:r>
            <a:endParaRPr lang="cs-CZ" dirty="0"/>
          </a:p>
          <a:p>
            <a:r>
              <a:rPr lang="cs-CZ" dirty="0"/>
              <a:t>Ergonomií je označována interdisciplinární nauka vzniklá spojením aplikovaných věd, jejichž před-</a:t>
            </a:r>
            <a:r>
              <a:rPr lang="cs-CZ" dirty="0" err="1"/>
              <a:t>mětem</a:t>
            </a:r>
            <a:r>
              <a:rPr lang="cs-CZ" dirty="0"/>
              <a:t> studia jsou pracovní systémy. </a:t>
            </a:r>
          </a:p>
          <a:p>
            <a:pPr marL="0" indent="0">
              <a:buNone/>
            </a:pPr>
            <a:r>
              <a:rPr lang="cs-CZ" dirty="0"/>
              <a:t>Jde o následující obory: </a:t>
            </a:r>
          </a:p>
          <a:p>
            <a:r>
              <a:rPr lang="cs-CZ" dirty="0"/>
              <a:t>antropometrie včetně biomechaniky, </a:t>
            </a:r>
          </a:p>
          <a:p>
            <a:r>
              <a:rPr lang="cs-CZ" dirty="0"/>
              <a:t>filozofie práce, </a:t>
            </a:r>
          </a:p>
          <a:p>
            <a:r>
              <a:rPr lang="cs-CZ" dirty="0"/>
              <a:t>psychologie práce a </a:t>
            </a:r>
          </a:p>
          <a:p>
            <a:r>
              <a:rPr lang="cs-CZ" dirty="0"/>
              <a:t>hygiena práce.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57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ergonomie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V oblasti výzkumu jsou předmětem ergonomie: </a:t>
            </a:r>
            <a:endParaRPr lang="cs-CZ" dirty="0"/>
          </a:p>
          <a:p>
            <a:pPr algn="just"/>
            <a:r>
              <a:rPr lang="cs-CZ" dirty="0"/>
              <a:t>determinanty výkonnostní, respektive pracovní kapacity člověka, např. např. tělesné rozměry, </a:t>
            </a:r>
            <a:r>
              <a:rPr lang="cs-CZ" dirty="0" err="1"/>
              <a:t>roz-sahy</a:t>
            </a:r>
            <a:r>
              <a:rPr lang="cs-CZ" dirty="0"/>
              <a:t> pohybů trupu a končetin, síly svalových skupin, kapacita zraku, sluchu, kapacita mentální, </a:t>
            </a:r>
          </a:p>
          <a:p>
            <a:pPr algn="just"/>
            <a:r>
              <a:rPr lang="cs-CZ" dirty="0"/>
              <a:t>problematika adaptace a reakce člověka na pracovní podmínky, např. směnová a noční práce, monotonie, vnucené pracovní tempo atd. včetně odezvy organismu na fyzikální, chemické a biologické faktory pracovního prostředí (hluk, vibrace, prach, mikroklimatické podmínky atd.). </a:t>
            </a:r>
          </a:p>
          <a:p>
            <a:pPr algn="just"/>
            <a:r>
              <a:rPr lang="cs-CZ" dirty="0"/>
              <a:t>poznatky výzkumu jsou podkladem pro vytvoření soustavy ergonomických kritérií a parametrů pro různé pracovní systémy a jsou publikovány v právních předpisech, jejichž předmětem je ochrana zdraví zaměstnanců. </a:t>
            </a:r>
          </a:p>
        </p:txBody>
      </p:sp>
    </p:spTree>
    <p:extLst>
      <p:ext uri="{BB962C8B-B14F-4D97-AF65-F5344CB8AC3E}">
        <p14:creationId xmlns:p14="http://schemas.microsoft.com/office/powerpoint/2010/main" val="120361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Žijeme v moderní době, v době absolutní digitalizace.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Téměř vše, na co se podíváme, je řízeno počítači, u kterých sedí člověk a ovládá je.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Jenže člověk nebyl stvořen proto, aby dlouhodobě seděl u počítače.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Nebyl k tomu přizpůsoben a není to pro něj přirozené. </a:t>
            </a:r>
          </a:p>
        </p:txBody>
      </p:sp>
    </p:spTree>
    <p:extLst>
      <p:ext uri="{BB962C8B-B14F-4D97-AF65-F5344CB8AC3E}">
        <p14:creationId xmlns:p14="http://schemas.microsoft.com/office/powerpoint/2010/main" val="77299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Vzhledem k tomu, že mnoho lidí tráví u PC stále více času, vzrůstá počet zdravotních problémů.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Tyto problémy jsou z části způsobeny tím, že člověku sedícímu u počítače chybí pohyb, ale z části také tím, že má špatný návyk při práci na PC.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Chybí mu ergonomické myšlení.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Doporučení – využívat základní zásady ergonomie práce na PC a jak předejít tzv. syndromu RSI - poškození z trvalého namáhání. </a:t>
            </a:r>
          </a:p>
        </p:txBody>
      </p:sp>
    </p:spTree>
    <p:extLst>
      <p:ext uri="{BB962C8B-B14F-4D97-AF65-F5344CB8AC3E}">
        <p14:creationId xmlns:p14="http://schemas.microsoft.com/office/powerpoint/2010/main" val="190198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3235" y="1451860"/>
            <a:ext cx="3000895" cy="448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79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Ergonomické zásady při práci s počítačem (PC) obnáší následující body: </a:t>
            </a:r>
          </a:p>
          <a:p>
            <a:pPr marL="0" indent="0">
              <a:buNone/>
            </a:pPr>
            <a:r>
              <a:rPr lang="cs-CZ" b="1" dirty="0"/>
              <a:t>1. </a:t>
            </a:r>
            <a:r>
              <a:rPr lang="cs-CZ" dirty="0"/>
              <a:t>Dispozice kanceláře a její vybavení </a:t>
            </a:r>
          </a:p>
          <a:p>
            <a:pPr marL="0" indent="0">
              <a:buNone/>
            </a:pPr>
            <a:r>
              <a:rPr lang="pl-PL" b="1" dirty="0"/>
              <a:t>2. </a:t>
            </a:r>
            <a:r>
              <a:rPr lang="pl-PL" dirty="0"/>
              <a:t>Výška a rozměry pracovního stolu </a:t>
            </a:r>
          </a:p>
          <a:p>
            <a:pPr marL="0" indent="0">
              <a:buNone/>
            </a:pPr>
            <a:r>
              <a:rPr lang="pt-BR" b="1" dirty="0"/>
              <a:t>3. </a:t>
            </a:r>
            <a:r>
              <a:rPr lang="pt-BR" dirty="0"/>
              <a:t>Ergonomická židle a její nastavení </a:t>
            </a:r>
          </a:p>
          <a:p>
            <a:pPr marL="0" indent="0">
              <a:buNone/>
            </a:pPr>
            <a:r>
              <a:rPr lang="pl-PL" b="1" dirty="0"/>
              <a:t>4. </a:t>
            </a:r>
            <a:r>
              <a:rPr lang="pl-PL" dirty="0"/>
              <a:t>Správné sezení u PC </a:t>
            </a:r>
          </a:p>
          <a:p>
            <a:pPr marL="0" indent="0">
              <a:buNone/>
            </a:pPr>
            <a:r>
              <a:rPr lang="cs-CZ" b="1" dirty="0"/>
              <a:t>5. </a:t>
            </a:r>
            <a:r>
              <a:rPr lang="cs-CZ" dirty="0"/>
              <a:t>Přestávky a rozcvičky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33398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839</TotalTime>
  <Words>2018</Words>
  <Application>Microsoft Office PowerPoint</Application>
  <PresentationFormat>Širokoúhlá obrazovka</PresentationFormat>
  <Paragraphs>183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Sablona PPT_základní_CZ</vt:lpstr>
      <vt:lpstr>Ochrana zdraví, bezpečnost a ergonomie při práci s počítačem</vt:lpstr>
      <vt:lpstr>Pojem ergonomie</vt:lpstr>
      <vt:lpstr>Pojem ergonomie</vt:lpstr>
      <vt:lpstr>Pojem ergonomie</vt:lpstr>
      <vt:lpstr>Pojem ergonomie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Ergonomie při práci s počítačem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Lukáš Pavlík</cp:lastModifiedBy>
  <cp:revision>72</cp:revision>
  <dcterms:created xsi:type="dcterms:W3CDTF">2017-08-27T09:58:33Z</dcterms:created>
  <dcterms:modified xsi:type="dcterms:W3CDTF">2021-12-01T11:56:19Z</dcterms:modified>
</cp:coreProperties>
</file>