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384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400" r:id="rId19"/>
    <p:sldId id="401" r:id="rId20"/>
    <p:sldId id="402" r:id="rId21"/>
    <p:sldId id="403" r:id="rId22"/>
    <p:sldId id="404" r:id="rId23"/>
    <p:sldId id="405" r:id="rId24"/>
    <p:sldId id="406" r:id="rId25"/>
    <p:sldId id="407" r:id="rId26"/>
    <p:sldId id="408" r:id="rId27"/>
    <p:sldId id="409" r:id="rId28"/>
    <p:sldId id="410" r:id="rId29"/>
    <p:sldId id="411" r:id="rId30"/>
    <p:sldId id="412" r:id="rId31"/>
    <p:sldId id="413" r:id="rId32"/>
    <p:sldId id="414" r:id="rId33"/>
    <p:sldId id="415" r:id="rId34"/>
    <p:sldId id="416" r:id="rId35"/>
    <p:sldId id="283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5828371" y="6138250"/>
            <a:ext cx="6368396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6917124" y="1423285"/>
            <a:ext cx="5286488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77" y="6267816"/>
            <a:ext cx="6095124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9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34772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22282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5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07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7034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009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31124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140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988965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89051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893" y="6267815"/>
            <a:ext cx="5129308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6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25904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Mobilní zařízení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Přednášející: Ing. Lukáš Pavlík, Ph.D.</a:t>
            </a:r>
          </a:p>
          <a:p>
            <a:r>
              <a:rPr lang="cs-CZ" dirty="0"/>
              <a:t>Zimní semestr 2021/2022</a:t>
            </a:r>
          </a:p>
          <a:p>
            <a:r>
              <a:rPr lang="cs-CZ" dirty="0"/>
              <a:t>E-mail: lukas.pavlik@mvso.cz</a:t>
            </a:r>
          </a:p>
        </p:txBody>
      </p:sp>
    </p:spTree>
    <p:extLst>
      <p:ext uri="{BB962C8B-B14F-4D97-AF65-F5344CB8AC3E}">
        <p14:creationId xmlns:p14="http://schemas.microsoft.com/office/powerpoint/2010/main" val="374324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mobilních telefonů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V roce 2010 mohou mobilní </a:t>
            </a:r>
            <a:r>
              <a:rPr lang="cs-CZ" dirty="0" smtClean="0"/>
              <a:t>zařízení </a:t>
            </a:r>
            <a:r>
              <a:rPr lang="cs-CZ" dirty="0"/>
              <a:t>synchronizovat a sdílet mnoho dat navzdory vzdálenosti nebo specifikacím uvedených zařízení.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Ve </a:t>
            </a:r>
            <a:r>
              <a:rPr lang="cs-CZ" dirty="0"/>
              <a:t>zdravotnické oblasti se mobilní zařízení rychle stanou základními nástroji pro přístup ke klinickým informacím, jako jsou léky, léčba, dokonce i lékařské zprávy.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Vzhledem </a:t>
            </a:r>
            <a:r>
              <a:rPr lang="cs-CZ" dirty="0"/>
              <a:t>k popularitě her začal </a:t>
            </a:r>
            <a:r>
              <a:rPr lang="cs-CZ" dirty="0" smtClean="0"/>
              <a:t>hazardní </a:t>
            </a:r>
            <a:r>
              <a:rPr lang="cs-CZ" dirty="0"/>
              <a:t>průmysl nabízet kasinové hry v mobilních zařízeních, což opět vedlo k zařazení těchto zařízení do legislativy jako zařízení, která by mohla být potenciálně použita při nelegálním hraní hazardních her.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927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mobilních telefonů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Další </a:t>
            </a:r>
            <a:r>
              <a:rPr lang="cs-CZ" dirty="0"/>
              <a:t>potencionálně nezákonné činnosti mohou zahrnovat používání mobilních zařízení při </a:t>
            </a:r>
            <a:r>
              <a:rPr lang="cs-CZ" dirty="0" smtClean="0"/>
              <a:t>distribuci </a:t>
            </a:r>
            <a:r>
              <a:rPr lang="cs-CZ" dirty="0"/>
              <a:t>dětské pornografie a používání legendárního sexuálního průmyslu mobilních aplikací a </a:t>
            </a:r>
            <a:r>
              <a:rPr lang="cs-CZ" dirty="0" smtClean="0"/>
              <a:t>hardwaru </a:t>
            </a:r>
            <a:r>
              <a:rPr lang="cs-CZ" dirty="0"/>
              <a:t>k propagaci svých aktivit, stejně jako možnost využití mobilních zařízení k provádění </a:t>
            </a:r>
            <a:r>
              <a:rPr lang="cs-CZ" dirty="0" smtClean="0"/>
              <a:t>přeshraničních </a:t>
            </a:r>
            <a:r>
              <a:rPr lang="cs-CZ" dirty="0"/>
              <a:t>služeb, což jsou všechny problémy, které je potřeba regulovat.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armádě vytvořily mobilní přístroje nové možnosti pro ozbrojené síly, aby vojákům dodávaly výcvikové a vzdělávací materiály bez ohledu na to, kde jsou umístěny. </a:t>
            </a:r>
          </a:p>
        </p:txBody>
      </p:sp>
    </p:spTree>
    <p:extLst>
      <p:ext uri="{BB962C8B-B14F-4D97-AF65-F5344CB8AC3E}">
        <p14:creationId xmlns:p14="http://schemas.microsoft.com/office/powerpoint/2010/main" val="1353810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mobilních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dirty="0"/>
              <a:t>Mezi mobilní zařízení můžeme zařadit mnoho druhů různých přenosných zařízení, mezi které patří například: </a:t>
            </a:r>
          </a:p>
          <a:p>
            <a:pPr algn="just"/>
            <a:r>
              <a:rPr lang="cs-CZ" dirty="0"/>
              <a:t>m</a:t>
            </a:r>
            <a:r>
              <a:rPr lang="cs-CZ" dirty="0" smtClean="0"/>
              <a:t>obilní počítače, </a:t>
            </a:r>
            <a:endParaRPr lang="cs-CZ" dirty="0"/>
          </a:p>
          <a:p>
            <a:pPr algn="just"/>
            <a:r>
              <a:rPr lang="cs-CZ" dirty="0" smtClean="0"/>
              <a:t>tablety/</a:t>
            </a:r>
            <a:r>
              <a:rPr lang="cs-CZ" dirty="0" err="1"/>
              <a:t>s</a:t>
            </a:r>
            <a:r>
              <a:rPr lang="cs-CZ" dirty="0" err="1" smtClean="0"/>
              <a:t>martphony</a:t>
            </a:r>
            <a:r>
              <a:rPr lang="cs-CZ" dirty="0" smtClean="0"/>
              <a:t>, </a:t>
            </a:r>
            <a:endParaRPr lang="cs-CZ" dirty="0"/>
          </a:p>
          <a:p>
            <a:pPr algn="just"/>
            <a:r>
              <a:rPr lang="cs-CZ" dirty="0"/>
              <a:t>l</a:t>
            </a:r>
            <a:r>
              <a:rPr lang="cs-CZ" dirty="0" smtClean="0"/>
              <a:t>aptopy, </a:t>
            </a:r>
            <a:endParaRPr lang="cs-CZ" dirty="0"/>
          </a:p>
          <a:p>
            <a:pPr algn="just"/>
            <a:r>
              <a:rPr lang="cs-CZ" dirty="0"/>
              <a:t>k</a:t>
            </a:r>
            <a:r>
              <a:rPr lang="cs-CZ" dirty="0" smtClean="0"/>
              <a:t>alkulátory</a:t>
            </a:r>
            <a:r>
              <a:rPr lang="cs-CZ" dirty="0"/>
              <a:t>, </a:t>
            </a:r>
            <a:r>
              <a:rPr lang="cs-CZ" dirty="0" smtClean="0"/>
              <a:t>hodinky, </a:t>
            </a:r>
            <a:endParaRPr lang="cs-CZ" dirty="0"/>
          </a:p>
          <a:p>
            <a:pPr algn="just"/>
            <a:r>
              <a:rPr lang="cs-CZ" dirty="0"/>
              <a:t>c</a:t>
            </a:r>
            <a:r>
              <a:rPr lang="cs-CZ" dirty="0" smtClean="0"/>
              <a:t>hytré hodinky, </a:t>
            </a:r>
            <a:endParaRPr lang="cs-CZ" dirty="0"/>
          </a:p>
          <a:p>
            <a:pPr algn="just"/>
            <a:r>
              <a:rPr lang="cs-CZ" dirty="0"/>
              <a:t>n</a:t>
            </a:r>
            <a:r>
              <a:rPr lang="cs-CZ" dirty="0" smtClean="0"/>
              <a:t>ástěnné displeje, </a:t>
            </a:r>
            <a:endParaRPr lang="cs-CZ" dirty="0"/>
          </a:p>
          <a:p>
            <a:pPr algn="just"/>
            <a:r>
              <a:rPr lang="cs-CZ" dirty="0"/>
              <a:t>o</a:t>
            </a:r>
            <a:r>
              <a:rPr lang="cs-CZ" dirty="0" smtClean="0"/>
              <a:t>sobní </a:t>
            </a:r>
            <a:r>
              <a:rPr lang="cs-CZ" dirty="0"/>
              <a:t>digitální </a:t>
            </a:r>
            <a:r>
              <a:rPr lang="cs-CZ" dirty="0" smtClean="0"/>
              <a:t>asistenti,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odnikoví </a:t>
            </a:r>
            <a:r>
              <a:rPr lang="cs-CZ" dirty="0"/>
              <a:t>digitální </a:t>
            </a:r>
            <a:r>
              <a:rPr lang="cs-CZ" dirty="0" smtClean="0"/>
              <a:t>asistenti,</a:t>
            </a:r>
            <a:endParaRPr lang="cs-CZ" dirty="0"/>
          </a:p>
          <a:p>
            <a:pPr algn="just"/>
            <a:r>
              <a:rPr lang="cs-CZ" dirty="0"/>
              <a:t>g</a:t>
            </a:r>
            <a:r>
              <a:rPr lang="cs-CZ" dirty="0" smtClean="0"/>
              <a:t>rafické kalkulátory. 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092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mobilních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r</a:t>
            </a:r>
            <a:r>
              <a:rPr lang="cs-CZ" dirty="0" smtClean="0"/>
              <a:t>uční </a:t>
            </a:r>
            <a:r>
              <a:rPr lang="cs-CZ" dirty="0"/>
              <a:t>herní </a:t>
            </a:r>
            <a:r>
              <a:rPr lang="cs-CZ" dirty="0" smtClean="0"/>
              <a:t>konzole,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řenosné </a:t>
            </a:r>
            <a:r>
              <a:rPr lang="cs-CZ" dirty="0"/>
              <a:t>multimediální </a:t>
            </a:r>
            <a:r>
              <a:rPr lang="cs-CZ" dirty="0" smtClean="0"/>
              <a:t>přehrávače, </a:t>
            </a:r>
            <a:endParaRPr lang="cs-CZ" dirty="0"/>
          </a:p>
          <a:p>
            <a:pPr algn="just"/>
            <a:r>
              <a:rPr lang="cs-CZ" dirty="0"/>
              <a:t>k</a:t>
            </a:r>
            <a:r>
              <a:rPr lang="cs-CZ" dirty="0" smtClean="0"/>
              <a:t>alkulačky, </a:t>
            </a:r>
            <a:endParaRPr lang="cs-CZ" dirty="0"/>
          </a:p>
          <a:p>
            <a:pPr algn="just"/>
            <a:r>
              <a:rPr lang="cs-CZ" dirty="0" err="1"/>
              <a:t>u</a:t>
            </a:r>
            <a:r>
              <a:rPr lang="cs-CZ" dirty="0" err="1" smtClean="0"/>
              <a:t>ltramobilní</a:t>
            </a:r>
            <a:r>
              <a:rPr lang="cs-CZ" dirty="0" smtClean="0"/>
              <a:t> počítače,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řehrávače </a:t>
            </a:r>
            <a:r>
              <a:rPr lang="cs-CZ" dirty="0"/>
              <a:t>digitálních </a:t>
            </a:r>
            <a:r>
              <a:rPr lang="cs-CZ" dirty="0" smtClean="0"/>
              <a:t>médií, </a:t>
            </a:r>
            <a:endParaRPr lang="cs-CZ" dirty="0"/>
          </a:p>
          <a:p>
            <a:pPr algn="just"/>
            <a:r>
              <a:rPr lang="cs-CZ" dirty="0"/>
              <a:t>d</a:t>
            </a:r>
            <a:r>
              <a:rPr lang="cs-CZ" dirty="0" smtClean="0"/>
              <a:t>igitální </a:t>
            </a:r>
            <a:r>
              <a:rPr lang="cs-CZ" dirty="0"/>
              <a:t>fotoaparáty (DSC</a:t>
            </a:r>
            <a:r>
              <a:rPr lang="cs-CZ" dirty="0" smtClean="0"/>
              <a:t>), </a:t>
            </a:r>
            <a:endParaRPr lang="cs-CZ" dirty="0"/>
          </a:p>
          <a:p>
            <a:pPr algn="just"/>
            <a:r>
              <a:rPr lang="cs-CZ" dirty="0"/>
              <a:t>d</a:t>
            </a:r>
            <a:r>
              <a:rPr lang="cs-CZ" dirty="0" smtClean="0"/>
              <a:t>igitální </a:t>
            </a:r>
            <a:r>
              <a:rPr lang="cs-CZ" dirty="0"/>
              <a:t>videokamery (DVC</a:t>
            </a:r>
            <a:r>
              <a:rPr lang="cs-CZ" dirty="0" smtClean="0"/>
              <a:t>), </a:t>
            </a:r>
            <a:endParaRPr lang="cs-CZ" dirty="0"/>
          </a:p>
          <a:p>
            <a:pPr algn="just"/>
            <a:r>
              <a:rPr lang="cs-CZ" dirty="0"/>
              <a:t>m</a:t>
            </a:r>
            <a:r>
              <a:rPr lang="cs-CZ" dirty="0" smtClean="0"/>
              <a:t>obilní telefony, </a:t>
            </a:r>
            <a:endParaRPr lang="cs-CZ" dirty="0"/>
          </a:p>
          <a:p>
            <a:pPr algn="just"/>
            <a:r>
              <a:rPr lang="cs-CZ" dirty="0"/>
              <a:t>p</a:t>
            </a:r>
            <a:r>
              <a:rPr lang="cs-CZ" dirty="0" smtClean="0"/>
              <a:t>agery, </a:t>
            </a:r>
            <a:endParaRPr lang="cs-CZ" dirty="0"/>
          </a:p>
          <a:p>
            <a:pPr algn="just"/>
            <a:r>
              <a:rPr lang="cs-CZ" dirty="0"/>
              <a:t>o</a:t>
            </a:r>
            <a:r>
              <a:rPr lang="cs-CZ" dirty="0" smtClean="0"/>
              <a:t>sobní </a:t>
            </a:r>
            <a:r>
              <a:rPr lang="cs-CZ" dirty="0"/>
              <a:t>navigační zařízení (PND</a:t>
            </a:r>
            <a:r>
              <a:rPr lang="cs-CZ" dirty="0" smtClean="0"/>
              <a:t>), </a:t>
            </a:r>
            <a:endParaRPr lang="cs-CZ" dirty="0"/>
          </a:p>
          <a:p>
            <a:pPr algn="just"/>
            <a:r>
              <a:rPr lang="cs-CZ" dirty="0" err="1"/>
              <a:t>s</a:t>
            </a:r>
            <a:r>
              <a:rPr lang="cs-CZ" dirty="0" err="1" smtClean="0"/>
              <a:t>martkarty</a:t>
            </a:r>
            <a:r>
              <a:rPr lang="cs-CZ" dirty="0" smtClean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953" y="1975082"/>
            <a:ext cx="4655126" cy="378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571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systémy pro mobilní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Android </a:t>
            </a:r>
          </a:p>
          <a:p>
            <a:pPr algn="just"/>
            <a:r>
              <a:rPr lang="cs-CZ" dirty="0"/>
              <a:t>Android je mobilní operační systém vyvinutý společností Google na základě upravené verze jádra Linuxu a jiného softwaru s otevřeným zdrojovým kódem a určeného především pro mobilní zařízení s dotykovým displejem, jako jsou </a:t>
            </a:r>
            <a:r>
              <a:rPr lang="cs-CZ" dirty="0" err="1"/>
              <a:t>smartphony</a:t>
            </a:r>
            <a:r>
              <a:rPr lang="cs-CZ" dirty="0"/>
              <a:t> a tablety. </a:t>
            </a:r>
            <a:endParaRPr lang="cs-CZ" dirty="0" smtClean="0"/>
          </a:p>
          <a:p>
            <a:pPr algn="just"/>
            <a:r>
              <a:rPr lang="cs-CZ" dirty="0" smtClean="0"/>
              <a:t>Navíc </a:t>
            </a:r>
            <a:r>
              <a:rPr lang="cs-CZ" dirty="0"/>
              <a:t>společnost Google dále vyvíjí Android TV pro televizory, Android Auto pro auta a </a:t>
            </a:r>
            <a:r>
              <a:rPr lang="cs-CZ" dirty="0" err="1"/>
              <a:t>Wear</a:t>
            </a:r>
            <a:r>
              <a:rPr lang="cs-CZ" dirty="0"/>
              <a:t> OS pro náramkové hodinky, každý se </a:t>
            </a:r>
            <a:r>
              <a:rPr lang="cs-CZ" dirty="0" smtClean="0"/>
              <a:t>specializovaným </a:t>
            </a:r>
            <a:r>
              <a:rPr lang="cs-CZ" dirty="0"/>
              <a:t>uživatelským rozhraním. </a:t>
            </a:r>
            <a:endParaRPr lang="cs-CZ" dirty="0" smtClean="0"/>
          </a:p>
          <a:p>
            <a:pPr algn="just"/>
            <a:r>
              <a:rPr lang="cs-CZ" dirty="0" smtClean="0"/>
              <a:t>Varianty </a:t>
            </a:r>
            <a:r>
              <a:rPr lang="cs-CZ" dirty="0"/>
              <a:t>Android se používají také na herních konzolách, digitálních fotoaparátech, počítačích a jiné elektronice. </a:t>
            </a:r>
          </a:p>
        </p:txBody>
      </p:sp>
    </p:spTree>
    <p:extLst>
      <p:ext uri="{BB962C8B-B14F-4D97-AF65-F5344CB8AC3E}">
        <p14:creationId xmlns:p14="http://schemas.microsoft.com/office/powerpoint/2010/main" val="1759555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systémy pro mobilní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Původně byl Android vyvinut firmou Android Inc., kterou společnost Google koupila v roce 2005, představen byl v roce 2007 a první komerční zařízení Android bylo uvedeno v září 2008. </a:t>
            </a:r>
            <a:endParaRPr lang="cs-CZ" dirty="0" smtClean="0"/>
          </a:p>
          <a:p>
            <a:pPr algn="just"/>
            <a:r>
              <a:rPr lang="cs-CZ" dirty="0" smtClean="0"/>
              <a:t>Operační </a:t>
            </a:r>
            <a:r>
              <a:rPr lang="cs-CZ" dirty="0"/>
              <a:t>systém od té doby prošel několika hlavními verzemi, přičemž aktuální verze je 8.1 "</a:t>
            </a:r>
            <a:r>
              <a:rPr lang="cs-CZ" dirty="0" err="1"/>
              <a:t>Oreo</a:t>
            </a:r>
            <a:r>
              <a:rPr lang="cs-CZ" dirty="0"/>
              <a:t>" , vydaná v prosinci roku 2017. </a:t>
            </a:r>
            <a:endParaRPr lang="cs-CZ" dirty="0" smtClean="0"/>
          </a:p>
          <a:p>
            <a:pPr algn="just"/>
            <a:r>
              <a:rPr lang="cs-CZ" dirty="0" smtClean="0"/>
              <a:t>Zdrojový </a:t>
            </a:r>
            <a:r>
              <a:rPr lang="cs-CZ" dirty="0"/>
              <a:t>kód jádra systému Android je známý jako Android Open Source Project (AOSP) a je primárně licencován pod licencí </a:t>
            </a:r>
            <a:r>
              <a:rPr lang="cs-CZ" dirty="0" err="1"/>
              <a:t>Apache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/>
              <a:t>Systém Android je také spojen se sadou proprietárního software vyvinutého společností Google, včetně základních aplikací pro služby, jako je Gmail a Vyhledávání Google, stejně jako platforma pro ukládání aplikací a digitální distribuci Google Play a přidruženou vývojovou platformu.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41487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systémy pro mobilní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Tyto aplikace jsou licencovány výrobci zařízení Android certifikovaných podle norem uložených společností Google, ale společnost AOSP byla použita jako základ konkurenčních ekosystémů systému Android, jako je </a:t>
            </a:r>
            <a:r>
              <a:rPr lang="cs-CZ" dirty="0" err="1" smtClean="0"/>
              <a:t>Fire</a:t>
            </a:r>
            <a:r>
              <a:rPr lang="cs-CZ" dirty="0" smtClean="0"/>
              <a:t> OS systému Amazon.com, které využívají své vlastní ekvivalenty služeb Google Mobile </a:t>
            </a:r>
            <a:r>
              <a:rPr lang="cs-CZ" dirty="0" err="1" smtClean="0"/>
              <a:t>Services</a:t>
            </a:r>
            <a:r>
              <a:rPr lang="cs-CZ" dirty="0" smtClean="0"/>
              <a:t>. </a:t>
            </a:r>
          </a:p>
          <a:p>
            <a:pPr algn="just"/>
            <a:r>
              <a:rPr lang="cs-CZ" dirty="0"/>
              <a:t>Android je od roku 2011 celosvětově nejprodávanějším OS v celém světě </a:t>
            </a:r>
            <a:r>
              <a:rPr lang="cs-CZ" dirty="0" err="1"/>
              <a:t>smartphonů</a:t>
            </a:r>
            <a:r>
              <a:rPr lang="cs-CZ" dirty="0"/>
              <a:t> a </a:t>
            </a:r>
            <a:r>
              <a:rPr lang="cs-CZ" dirty="0" err="1"/>
              <a:t>tabletů</a:t>
            </a:r>
            <a:r>
              <a:rPr lang="cs-CZ" dirty="0"/>
              <a:t> od roku 2013. </a:t>
            </a:r>
            <a:endParaRPr lang="cs-CZ" dirty="0" smtClean="0"/>
          </a:p>
          <a:p>
            <a:pPr algn="just"/>
            <a:r>
              <a:rPr lang="cs-CZ" dirty="0" smtClean="0"/>
              <a:t>Od </a:t>
            </a:r>
            <a:r>
              <a:rPr lang="cs-CZ" dirty="0"/>
              <a:t>května roku 2017 má více než dvě miliardy měsíčně aktivních uživatelů, což je největší instalovaná základna libovolného operačního systému, a od června 2018 Obchod Play obsahuje více než 3,3 milionu aplikací. </a:t>
            </a:r>
          </a:p>
        </p:txBody>
      </p:sp>
    </p:spTree>
    <p:extLst>
      <p:ext uri="{BB962C8B-B14F-4D97-AF65-F5344CB8AC3E}">
        <p14:creationId xmlns:p14="http://schemas.microsoft.com/office/powerpoint/2010/main" val="3677849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systémy pro mobilní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Aplikace pro Android </a:t>
            </a:r>
          </a:p>
          <a:p>
            <a:pPr algn="just"/>
            <a:r>
              <a:rPr lang="cs-CZ" dirty="0"/>
              <a:t>Aplikace ("aplikace"), které rozšiřují funkčnost zařízení, jsou zapsány pomocí sady pro vývoj softwaru Android (</a:t>
            </a:r>
            <a:r>
              <a:rPr lang="cs-CZ" dirty="0" smtClean="0"/>
              <a:t>SDK) a </a:t>
            </a:r>
            <a:r>
              <a:rPr lang="cs-CZ" dirty="0"/>
              <a:t>často i programovacího jazyka </a:t>
            </a:r>
            <a:r>
              <a:rPr lang="cs-CZ" dirty="0" smtClean="0"/>
              <a:t>Java. </a:t>
            </a:r>
          </a:p>
          <a:p>
            <a:pPr algn="just"/>
            <a:r>
              <a:rPr lang="cs-CZ" dirty="0" smtClean="0"/>
              <a:t>Java </a:t>
            </a:r>
            <a:r>
              <a:rPr lang="cs-CZ" dirty="0"/>
              <a:t>může být kombinováno s C / C </a:t>
            </a:r>
            <a:r>
              <a:rPr lang="cs-CZ" dirty="0" smtClean="0"/>
              <a:t>++, společně </a:t>
            </a:r>
            <a:r>
              <a:rPr lang="cs-CZ" dirty="0"/>
              <a:t>s volbou non-default </a:t>
            </a:r>
            <a:r>
              <a:rPr lang="cs-CZ" dirty="0" err="1"/>
              <a:t>runtimes</a:t>
            </a:r>
            <a:r>
              <a:rPr lang="cs-CZ" dirty="0"/>
              <a:t>, které umožňují lepší podporu jazyka C </a:t>
            </a:r>
            <a:r>
              <a:rPr lang="cs-CZ" dirty="0" smtClean="0"/>
              <a:t>++.</a:t>
            </a:r>
          </a:p>
          <a:p>
            <a:pPr algn="just"/>
            <a:r>
              <a:rPr lang="cs-CZ" dirty="0" smtClean="0"/>
              <a:t>Programovací </a:t>
            </a:r>
            <a:r>
              <a:rPr lang="cs-CZ" dirty="0"/>
              <a:t>jazyk Go je také podporován, i když s omezenou sadou aplikačních </a:t>
            </a:r>
            <a:r>
              <a:rPr lang="cs-CZ" dirty="0" smtClean="0"/>
              <a:t>programovacích </a:t>
            </a:r>
            <a:r>
              <a:rPr lang="cs-CZ" dirty="0"/>
              <a:t>rozhraní (API).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květnu 2017 společnost Google oznámila podporu vývoji aplikací pro Android v pro-</a:t>
            </a:r>
            <a:r>
              <a:rPr lang="cs-CZ" dirty="0" err="1"/>
              <a:t>gramovacím</a:t>
            </a:r>
            <a:r>
              <a:rPr lang="cs-CZ" dirty="0"/>
              <a:t> jazyce Kotlin.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60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systémy pro mobilní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SDK obsahuje komplexní sadu vývojových nástrojů včetně ladicího programu, knihoven softwaru, emulátoru mobilního telefonu založeného na QEMU, dokumentace, ukázkový kód a výukové pro-gramy. </a:t>
            </a:r>
            <a:endParaRPr lang="cs-CZ" dirty="0" smtClean="0"/>
          </a:p>
          <a:p>
            <a:pPr algn="just"/>
            <a:r>
              <a:rPr lang="cs-CZ" dirty="0" smtClean="0"/>
              <a:t>Zpočátku </a:t>
            </a:r>
            <a:r>
              <a:rPr lang="cs-CZ" dirty="0"/>
              <a:t>podporované vývojové prostředí podporované společností Google (IDE) bylo </a:t>
            </a:r>
            <a:r>
              <a:rPr lang="cs-CZ" dirty="0" err="1" smtClean="0"/>
              <a:t>Eclipse</a:t>
            </a:r>
            <a:r>
              <a:rPr lang="cs-CZ" dirty="0" smtClean="0"/>
              <a:t> </a:t>
            </a:r>
            <a:r>
              <a:rPr lang="cs-CZ" dirty="0"/>
              <a:t>pomocí </a:t>
            </a:r>
            <a:r>
              <a:rPr lang="cs-CZ" dirty="0" err="1"/>
              <a:t>pluginu</a:t>
            </a:r>
            <a:r>
              <a:rPr lang="cs-CZ" dirty="0"/>
              <a:t> Android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Tools</a:t>
            </a:r>
            <a:r>
              <a:rPr lang="cs-CZ" dirty="0"/>
              <a:t> (ADT); v prosinci 2014 společnost Google vydala Android Studio založenou na </a:t>
            </a:r>
            <a:r>
              <a:rPr lang="cs-CZ" dirty="0" err="1"/>
              <a:t>IntelliJ</a:t>
            </a:r>
            <a:r>
              <a:rPr lang="cs-CZ" dirty="0"/>
              <a:t> IDEA jako primární IDE pro vývoj aplikací pro Android. </a:t>
            </a:r>
            <a:endParaRPr lang="cs-CZ" dirty="0" smtClean="0"/>
          </a:p>
          <a:p>
            <a:pPr algn="just"/>
            <a:r>
              <a:rPr lang="cs-CZ" dirty="0" smtClean="0"/>
              <a:t>K </a:t>
            </a:r>
            <a:r>
              <a:rPr lang="cs-CZ" dirty="0"/>
              <a:t>dispozici jsou i další vývojové nástroje, včetně vývojového </a:t>
            </a:r>
            <a:r>
              <a:rPr lang="cs-CZ" dirty="0" err="1"/>
              <a:t>kitu</a:t>
            </a:r>
            <a:r>
              <a:rPr lang="cs-CZ" dirty="0"/>
              <a:t> pro aplikace nebo rozšíření v aplikaci C nebo C ++, aplikaci Google </a:t>
            </a:r>
            <a:r>
              <a:rPr lang="cs-CZ" dirty="0" err="1"/>
              <a:t>Inventor</a:t>
            </a:r>
            <a:r>
              <a:rPr lang="cs-CZ" dirty="0"/>
              <a:t>, vizuální prostředí pro začínající programátory a různé platformy </a:t>
            </a:r>
            <a:r>
              <a:rPr lang="cs-CZ" dirty="0" smtClean="0"/>
              <a:t>mobilních </a:t>
            </a:r>
            <a:r>
              <a:rPr lang="cs-CZ" dirty="0"/>
              <a:t>webových aplikací.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lednu 2014 společnost Google představila na platformě </a:t>
            </a:r>
            <a:r>
              <a:rPr lang="cs-CZ" dirty="0" err="1"/>
              <a:t>Apache</a:t>
            </a:r>
            <a:r>
              <a:rPr lang="cs-CZ" dirty="0"/>
              <a:t> </a:t>
            </a:r>
            <a:r>
              <a:rPr lang="cs-CZ" dirty="0" smtClean="0"/>
              <a:t>Cordova </a:t>
            </a:r>
            <a:r>
              <a:rPr lang="cs-CZ" dirty="0"/>
              <a:t>rámec pro přenášení webových aplikací Chrome HTML 5 na Android. </a:t>
            </a:r>
          </a:p>
        </p:txBody>
      </p:sp>
    </p:spTree>
    <p:extLst>
      <p:ext uri="{BB962C8B-B14F-4D97-AF65-F5344CB8AC3E}">
        <p14:creationId xmlns:p14="http://schemas.microsoft.com/office/powerpoint/2010/main" val="2925480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systémy pro mobilní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Aplikace Android má rostoucí výběr aplikací třetích stran, které mohou uživatelé načíst stahováním a instalací souboru APK aplikace (balíček aplikací pro Android) nebo jejich stažením pomocí </a:t>
            </a:r>
            <a:r>
              <a:rPr lang="cs-CZ" dirty="0" smtClean="0"/>
              <a:t>programu </a:t>
            </a:r>
            <a:r>
              <a:rPr lang="cs-CZ" dirty="0"/>
              <a:t>pro ukládání aplikací, který umožňuje uživatelům instalovat, aktualizovat a odstraňovat </a:t>
            </a:r>
            <a:r>
              <a:rPr lang="cs-CZ" dirty="0" smtClean="0"/>
              <a:t>aplikací </a:t>
            </a:r>
            <a:r>
              <a:rPr lang="cs-CZ" dirty="0"/>
              <a:t>z jejich zařízení. </a:t>
            </a:r>
            <a:endParaRPr lang="cs-CZ" dirty="0" smtClean="0"/>
          </a:p>
          <a:p>
            <a:pPr algn="just"/>
            <a:r>
              <a:rPr lang="cs-CZ" dirty="0" smtClean="0"/>
              <a:t>Obchod </a:t>
            </a:r>
            <a:r>
              <a:rPr lang="cs-CZ" dirty="0"/>
              <a:t>Google Play je primární úložiště aplikací nainstalovaných na zařízeních Android, které splňují požadavky na kompatibilitu společnosti Google, a licenci softwaru Google </a:t>
            </a:r>
            <a:r>
              <a:rPr lang="cs-CZ" dirty="0" smtClean="0"/>
              <a:t>Mobile </a:t>
            </a:r>
            <a:r>
              <a:rPr lang="cs-CZ" dirty="0" err="1"/>
              <a:t>Services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Obchod </a:t>
            </a:r>
            <a:r>
              <a:rPr lang="cs-CZ" dirty="0"/>
              <a:t>Google Play umožňuje uživatelům procházet, stahovat a aktualizovat aplikace publikované společností Google a vývojářům třetích stran; od července 2013 je v obchodě Play </a:t>
            </a:r>
            <a:r>
              <a:rPr lang="cs-CZ" dirty="0" err="1"/>
              <a:t>Store</a:t>
            </a:r>
            <a:r>
              <a:rPr lang="cs-CZ" dirty="0"/>
              <a:t> k dispozici více než jeden milion aplikací. </a:t>
            </a:r>
            <a:endParaRPr lang="cs-CZ" dirty="0" smtClean="0"/>
          </a:p>
          <a:p>
            <a:pPr algn="just"/>
            <a:r>
              <a:rPr lang="cs-CZ" dirty="0" smtClean="0"/>
              <a:t>Od </a:t>
            </a:r>
            <a:r>
              <a:rPr lang="cs-CZ" dirty="0"/>
              <a:t>července 2013 bylo instalováno 50 miliard aplikací.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96185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zařízení obecně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Mobilní zařízení (nebo přenosný počítač) je výpočetní zařízení, které je dostatečně malé, abychom jej mohli držet v ruce a pracovat s ním.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Obvykle </a:t>
            </a:r>
            <a:r>
              <a:rPr lang="cs-CZ" dirty="0"/>
              <a:t>je každé zařízení s kapesním počítačem vybaveno rozhraním LCD s plochou obrazovkou a dotykovým rozhraním s digitálními tlačítky a klávesnicí nebo fyzickými tlačítky spolu s fyzickou klávesnicí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Mnoho </a:t>
            </a:r>
            <a:r>
              <a:rPr lang="cs-CZ" dirty="0"/>
              <a:t>takových zařízení se může připojit k internetu a propojit s jinými zařízeními, jako jsou systémy pro zábavu v automobilu nebo náhlavní soupravy, prostřednictvím sítě Wi-Fi, </a:t>
            </a:r>
            <a:r>
              <a:rPr lang="cs-CZ" dirty="0" err="1"/>
              <a:t>Bluetooth</a:t>
            </a:r>
            <a:r>
              <a:rPr lang="cs-CZ" dirty="0"/>
              <a:t>, celulární sítě nebo pobočkové komunikace (NFC).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4243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systémy pro mobilní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Někteří </a:t>
            </a:r>
            <a:r>
              <a:rPr lang="cs-CZ" dirty="0"/>
              <a:t>dodavatelé nabízejí přímé fakturační poplatky za nákupy aplikací na Google Play, kde jsou náklady na aplikaci přidány do měsíčního účtu uživatele. </a:t>
            </a:r>
            <a:endParaRPr lang="cs-CZ" dirty="0" smtClean="0"/>
          </a:p>
          <a:p>
            <a:pPr algn="just"/>
            <a:r>
              <a:rPr lang="cs-CZ" dirty="0" smtClean="0"/>
              <a:t>Od </a:t>
            </a:r>
            <a:r>
              <a:rPr lang="cs-CZ" dirty="0"/>
              <a:t>května 2017 je za měsíc Gmail, Android, Chrome, Google Play a Mapy více než jedna miliarda aktivních uživatelů.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498" y="3589508"/>
            <a:ext cx="4359563" cy="245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018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systémy pro mobilní zařízení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Kvůli otevřenému charakteru Androidu existují i servery Android pro třetí strany, a to buď jako </a:t>
            </a:r>
            <a:r>
              <a:rPr lang="cs-CZ" dirty="0" err="1"/>
              <a:t>ná-hrada</a:t>
            </a:r>
            <a:r>
              <a:rPr lang="cs-CZ" dirty="0"/>
              <a:t> za zařízení, která nesmějí být dodána s Obchodem Google Play, a poskytují aplikace, které nelze v Obchodě Google Play nabízet z důvodu k porušování zásad nebo z jiných důvodů.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Příklady </a:t>
            </a:r>
            <a:r>
              <a:rPr lang="cs-CZ" dirty="0"/>
              <a:t>těchto obchodů třetích stran zahrnují služby Amazon </a:t>
            </a:r>
            <a:r>
              <a:rPr lang="cs-CZ" dirty="0" err="1"/>
              <a:t>Appstore</a:t>
            </a:r>
            <a:r>
              <a:rPr lang="cs-CZ" dirty="0"/>
              <a:t>, </a:t>
            </a:r>
            <a:r>
              <a:rPr lang="cs-CZ" dirty="0" err="1"/>
              <a:t>GetJar</a:t>
            </a:r>
            <a:r>
              <a:rPr lang="cs-CZ" dirty="0"/>
              <a:t> a </a:t>
            </a:r>
            <a:r>
              <a:rPr lang="cs-CZ" dirty="0" err="1"/>
              <a:t>SlideMe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F-</a:t>
            </a:r>
            <a:r>
              <a:rPr lang="cs-CZ" dirty="0" err="1" smtClean="0"/>
              <a:t>Droid</a:t>
            </a:r>
            <a:r>
              <a:rPr lang="cs-CZ" dirty="0"/>
              <a:t>, jiný </a:t>
            </a:r>
            <a:r>
              <a:rPr lang="cs-CZ" dirty="0" smtClean="0"/>
              <a:t>alternativní </a:t>
            </a:r>
            <a:r>
              <a:rPr lang="cs-CZ" dirty="0"/>
              <a:t>trh, se snaží poskytovat pouze aplikace, které jsou distribuovány pod svobodnými a </a:t>
            </a:r>
            <a:r>
              <a:rPr lang="cs-CZ" dirty="0" smtClean="0"/>
              <a:t>otevřenými </a:t>
            </a:r>
            <a:r>
              <a:rPr lang="cs-CZ" dirty="0"/>
              <a:t>licencemi. </a:t>
            </a:r>
          </a:p>
        </p:txBody>
      </p:sp>
    </p:spTree>
    <p:extLst>
      <p:ext uri="{BB962C8B-B14F-4D97-AF65-F5344CB8AC3E}">
        <p14:creationId xmlns:p14="http://schemas.microsoft.com/office/powerpoint/2010/main" val="290416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/>
              <a:t>iOS</a:t>
            </a:r>
            <a:r>
              <a:rPr lang="cs-CZ" dirty="0"/>
              <a:t> (dříve iPhone OS) je mobilní operační systém vytvořený a vyvinutý společností Apple Inc. výlučně pro hardware. </a:t>
            </a:r>
            <a:endParaRPr lang="cs-CZ" dirty="0" smtClean="0"/>
          </a:p>
          <a:p>
            <a:pPr algn="just"/>
            <a:r>
              <a:rPr lang="cs-CZ" dirty="0" smtClean="0"/>
              <a:t>Jedná </a:t>
            </a:r>
            <a:r>
              <a:rPr lang="cs-CZ" dirty="0"/>
              <a:t>se o operační systém, který v současné době ovládá mnoho mobilních zařízení společnosti, včetně iPhone, </a:t>
            </a:r>
            <a:r>
              <a:rPr lang="cs-CZ" dirty="0" err="1"/>
              <a:t>iPad</a:t>
            </a:r>
            <a:r>
              <a:rPr lang="cs-CZ" dirty="0"/>
              <a:t> a iPod </a:t>
            </a:r>
            <a:r>
              <a:rPr lang="cs-CZ" dirty="0" err="1"/>
              <a:t>Touch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Je </a:t>
            </a:r>
            <a:r>
              <a:rPr lang="cs-CZ" dirty="0"/>
              <a:t>to druhý nejpopulárnější mobilní operační systém po celém Androidu</a:t>
            </a:r>
            <a:r>
              <a:rPr lang="cs-CZ" dirty="0" smtClean="0"/>
              <a:t>.</a:t>
            </a:r>
          </a:p>
          <a:p>
            <a:pPr algn="just"/>
            <a:r>
              <a:rPr lang="cs-CZ" dirty="0" err="1"/>
              <a:t>iOS</a:t>
            </a:r>
            <a:r>
              <a:rPr lang="cs-CZ" dirty="0"/>
              <a:t>, poprvé vydaný v roce 2007 pro iPhone </a:t>
            </a:r>
            <a:r>
              <a:rPr lang="cs-CZ" dirty="0" err="1"/>
              <a:t>iOS</a:t>
            </a:r>
            <a:r>
              <a:rPr lang="cs-CZ" dirty="0"/>
              <a:t> byl rozšířena o podporu dalších zařízení Apple, jako je iPod </a:t>
            </a:r>
            <a:r>
              <a:rPr lang="cs-CZ" dirty="0" err="1"/>
              <a:t>Touch</a:t>
            </a:r>
            <a:r>
              <a:rPr lang="cs-CZ" dirty="0"/>
              <a:t> (září 2007) a </a:t>
            </a:r>
            <a:r>
              <a:rPr lang="cs-CZ" dirty="0" err="1"/>
              <a:t>iPad</a:t>
            </a:r>
            <a:r>
              <a:rPr lang="cs-CZ" dirty="0"/>
              <a:t> (leden 2010). </a:t>
            </a:r>
            <a:endParaRPr lang="cs-CZ" dirty="0" smtClean="0"/>
          </a:p>
          <a:p>
            <a:pPr algn="just"/>
            <a:r>
              <a:rPr lang="cs-CZ" dirty="0" smtClean="0"/>
              <a:t>Od </a:t>
            </a:r>
            <a:r>
              <a:rPr lang="cs-CZ" dirty="0"/>
              <a:t>ledna 2017 obsahuje Apple </a:t>
            </a:r>
            <a:r>
              <a:rPr lang="cs-CZ" dirty="0" err="1"/>
              <a:t>App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více než 2,2 milionu aplikací pro </a:t>
            </a:r>
            <a:r>
              <a:rPr lang="cs-CZ" dirty="0" err="1"/>
              <a:t>iOS</a:t>
            </a:r>
            <a:r>
              <a:rPr lang="cs-CZ" dirty="0"/>
              <a:t>, z nichž 1 milion pochází z </a:t>
            </a:r>
            <a:r>
              <a:rPr lang="cs-CZ" dirty="0" err="1"/>
              <a:t>iPadu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Tyto </a:t>
            </a:r>
            <a:r>
              <a:rPr lang="cs-CZ" dirty="0"/>
              <a:t>mobilní aplikace byly společně staženy více než 130 miliard krát.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165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Uživatelské rozhraní </a:t>
            </a:r>
            <a:r>
              <a:rPr lang="cs-CZ" dirty="0" err="1"/>
              <a:t>iOS</a:t>
            </a:r>
            <a:r>
              <a:rPr lang="cs-CZ" dirty="0"/>
              <a:t> je založeno na přímé manipulaci pomocí gest s více dotyky. </a:t>
            </a:r>
            <a:endParaRPr lang="cs-CZ" dirty="0" smtClean="0"/>
          </a:p>
          <a:p>
            <a:pPr algn="just"/>
            <a:r>
              <a:rPr lang="cs-CZ" dirty="0" smtClean="0"/>
              <a:t>Prvky </a:t>
            </a:r>
            <a:r>
              <a:rPr lang="cs-CZ" dirty="0"/>
              <a:t>řízení rozhraní se skládají z posuvníků, přepínačů a tlačítek. </a:t>
            </a:r>
            <a:endParaRPr lang="cs-CZ" dirty="0" smtClean="0"/>
          </a:p>
          <a:p>
            <a:pPr algn="just"/>
            <a:r>
              <a:rPr lang="cs-CZ" dirty="0" smtClean="0"/>
              <a:t>Interakce </a:t>
            </a:r>
            <a:r>
              <a:rPr lang="cs-CZ" dirty="0"/>
              <a:t>s operačním systémem obsahuje gesta, jako je přetahování, klepání, přitlačování a zpětné zavření, které mají specifické definice v kontextu operačního systému </a:t>
            </a:r>
            <a:r>
              <a:rPr lang="cs-CZ" dirty="0" err="1"/>
              <a:t>iOS</a:t>
            </a:r>
            <a:r>
              <a:rPr lang="cs-CZ" dirty="0"/>
              <a:t> a jeho </a:t>
            </a:r>
            <a:r>
              <a:rPr lang="cs-CZ" dirty="0" err="1"/>
              <a:t>multi-touch</a:t>
            </a:r>
            <a:r>
              <a:rPr lang="cs-CZ" dirty="0"/>
              <a:t> rozhraní. </a:t>
            </a:r>
            <a:endParaRPr lang="cs-CZ" dirty="0" smtClean="0"/>
          </a:p>
          <a:p>
            <a:pPr algn="just"/>
            <a:r>
              <a:rPr lang="cs-CZ" dirty="0" smtClean="0"/>
              <a:t>Vnitřní </a:t>
            </a:r>
            <a:r>
              <a:rPr lang="cs-CZ" dirty="0"/>
              <a:t>akcelerometry používají </a:t>
            </a:r>
            <a:r>
              <a:rPr lang="cs-CZ" dirty="0" smtClean="0"/>
              <a:t>některé </a:t>
            </a:r>
            <a:r>
              <a:rPr lang="cs-CZ" dirty="0"/>
              <a:t>aplikace k tomu, aby reagovaly na pohyby zařízení nebo jeho otáčení ve třech rozměrech. </a:t>
            </a:r>
            <a:endParaRPr lang="cs-CZ" dirty="0" smtClean="0"/>
          </a:p>
          <a:p>
            <a:pPr algn="just"/>
            <a:r>
              <a:rPr lang="cs-CZ" dirty="0" smtClean="0"/>
              <a:t>Společnost </a:t>
            </a:r>
            <a:r>
              <a:rPr lang="cs-CZ" dirty="0"/>
              <a:t>Apple byla významně oceněna za to, že do služby </a:t>
            </a:r>
            <a:r>
              <a:rPr lang="cs-CZ" dirty="0" err="1"/>
              <a:t>iOS</a:t>
            </a:r>
            <a:r>
              <a:rPr lang="cs-CZ" dirty="0"/>
              <a:t> byly začleněny funkce zvláštního </a:t>
            </a:r>
            <a:r>
              <a:rPr lang="cs-CZ" dirty="0" smtClean="0"/>
              <a:t>přístupu</a:t>
            </a:r>
            <a:r>
              <a:rPr lang="cs-CZ" dirty="0"/>
              <a:t>, což umožňuje uživatelům s poruchami zraku a sluchu správně používat své produkty. </a:t>
            </a:r>
          </a:p>
        </p:txBody>
      </p:sp>
    </p:spTree>
    <p:extLst>
      <p:ext uri="{BB962C8B-B14F-4D97-AF65-F5344CB8AC3E}">
        <p14:creationId xmlns:p14="http://schemas.microsoft.com/office/powerpoint/2010/main" val="29555056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Hlavní verze </a:t>
            </a:r>
            <a:r>
              <a:rPr lang="cs-CZ" dirty="0" err="1"/>
              <a:t>iOS</a:t>
            </a:r>
            <a:r>
              <a:rPr lang="cs-CZ" dirty="0"/>
              <a:t> jsou vydávány každoročně. Aktuální verze, </a:t>
            </a:r>
            <a:r>
              <a:rPr lang="cs-CZ" dirty="0" err="1"/>
              <a:t>iOS</a:t>
            </a:r>
            <a:r>
              <a:rPr lang="cs-CZ" dirty="0"/>
              <a:t> 11, byla vydána 19. září 2017. </a:t>
            </a:r>
            <a:endParaRPr lang="cs-CZ" dirty="0" smtClean="0"/>
          </a:p>
          <a:p>
            <a:pPr algn="just"/>
            <a:r>
              <a:rPr lang="cs-CZ" dirty="0" smtClean="0"/>
              <a:t>Je </a:t>
            </a:r>
            <a:r>
              <a:rPr lang="cs-CZ" dirty="0"/>
              <a:t>dostupná pro všechna zařízení </a:t>
            </a:r>
            <a:r>
              <a:rPr lang="cs-CZ" dirty="0" err="1"/>
              <a:t>iOS</a:t>
            </a:r>
            <a:r>
              <a:rPr lang="cs-CZ" dirty="0"/>
              <a:t> s 64bitovými procesory; iPhone 5S a novější modely iPhone, </a:t>
            </a:r>
            <a:r>
              <a:rPr lang="cs-CZ" dirty="0" err="1"/>
              <a:t>iPad</a:t>
            </a:r>
            <a:r>
              <a:rPr lang="cs-CZ" dirty="0"/>
              <a:t> (2017), modely </a:t>
            </a:r>
            <a:r>
              <a:rPr lang="cs-CZ" dirty="0" err="1"/>
              <a:t>iPad</a:t>
            </a:r>
            <a:r>
              <a:rPr lang="cs-CZ" dirty="0"/>
              <a:t> Air a pozdější modely </a:t>
            </a:r>
            <a:r>
              <a:rPr lang="cs-CZ" dirty="0" err="1"/>
              <a:t>iPad</a:t>
            </a:r>
            <a:r>
              <a:rPr lang="cs-CZ" dirty="0"/>
              <a:t> Air, všechny modely </a:t>
            </a:r>
            <a:r>
              <a:rPr lang="cs-CZ" dirty="0" err="1"/>
              <a:t>iPad</a:t>
            </a:r>
            <a:r>
              <a:rPr lang="cs-CZ" dirty="0"/>
              <a:t> Pro, </a:t>
            </a:r>
            <a:r>
              <a:rPr lang="cs-CZ" dirty="0" err="1"/>
              <a:t>iPad</a:t>
            </a:r>
            <a:r>
              <a:rPr lang="cs-CZ" dirty="0"/>
              <a:t> Mini 2 a novější modely </a:t>
            </a:r>
            <a:r>
              <a:rPr lang="cs-CZ" dirty="0" err="1"/>
              <a:t>iPad</a:t>
            </a:r>
            <a:r>
              <a:rPr lang="cs-CZ" dirty="0"/>
              <a:t> Mini a šestou generaci iPod </a:t>
            </a:r>
            <a:r>
              <a:rPr lang="cs-CZ" dirty="0" err="1"/>
              <a:t>Touch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Uživatelé Androidu mohou aplikace vyhledávat a instalovat z webu Google Play (https://play.goo-gle.com/</a:t>
            </a:r>
            <a:r>
              <a:rPr lang="cs-CZ" dirty="0" err="1"/>
              <a:t>store</a:t>
            </a:r>
            <a:r>
              <a:rPr lang="cs-CZ" dirty="0"/>
              <a:t>). </a:t>
            </a:r>
            <a:endParaRPr lang="cs-CZ" dirty="0" smtClean="0"/>
          </a:p>
          <a:p>
            <a:pPr algn="just"/>
            <a:r>
              <a:rPr lang="cs-CZ" dirty="0" smtClean="0"/>
              <a:t>Dostupné </a:t>
            </a:r>
            <a:r>
              <a:rPr lang="cs-CZ" dirty="0"/>
              <a:t>aplikace jsou často zdarma nebo za cenu v řádu několika USD. </a:t>
            </a:r>
          </a:p>
        </p:txBody>
      </p:sp>
    </p:spTree>
    <p:extLst>
      <p:ext uri="{BB962C8B-B14F-4D97-AF65-F5344CB8AC3E}">
        <p14:creationId xmlns:p14="http://schemas.microsoft.com/office/powerpoint/2010/main" val="4207286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Aplikace pro </a:t>
            </a:r>
            <a:r>
              <a:rPr lang="cs-CZ" b="1" dirty="0" err="1"/>
              <a:t>iOS</a:t>
            </a:r>
            <a:r>
              <a:rPr lang="cs-CZ" b="1" dirty="0"/>
              <a:t> </a:t>
            </a:r>
          </a:p>
          <a:p>
            <a:pPr algn="just"/>
            <a:r>
              <a:rPr lang="cs-CZ" dirty="0"/>
              <a:t>Vývojáři musí být schopni pracovat v prostředí integrovaného vývojového prostředí společnosti </a:t>
            </a:r>
            <a:r>
              <a:rPr lang="cs-CZ" dirty="0" smtClean="0"/>
              <a:t>Apple </a:t>
            </a:r>
            <a:r>
              <a:rPr lang="cs-CZ" dirty="0"/>
              <a:t>(IDE) a psát kód pomocí programovacích jazyků </a:t>
            </a:r>
            <a:r>
              <a:rPr lang="cs-CZ" dirty="0" err="1"/>
              <a:t>Swift</a:t>
            </a:r>
            <a:r>
              <a:rPr lang="cs-CZ" dirty="0"/>
              <a:t> nebo </a:t>
            </a:r>
            <a:r>
              <a:rPr lang="cs-CZ" dirty="0" err="1"/>
              <a:t>Objective</a:t>
            </a:r>
            <a:r>
              <a:rPr lang="cs-CZ" dirty="0"/>
              <a:t>-C. </a:t>
            </a:r>
            <a:endParaRPr lang="cs-CZ" dirty="0" smtClean="0"/>
          </a:p>
          <a:p>
            <a:pPr algn="just"/>
            <a:r>
              <a:rPr lang="cs-CZ" dirty="0" smtClean="0"/>
              <a:t>Musí </a:t>
            </a:r>
            <a:r>
              <a:rPr lang="cs-CZ" dirty="0"/>
              <a:t>také porozumět základním abstrakčním vrstvám, které definují </a:t>
            </a:r>
            <a:r>
              <a:rPr lang="cs-CZ" dirty="0" err="1"/>
              <a:t>iOS</a:t>
            </a:r>
            <a:r>
              <a:rPr lang="cs-CZ" dirty="0"/>
              <a:t> a jak jsou soubory aplikace přibaleny. </a:t>
            </a:r>
          </a:p>
          <a:p>
            <a:pPr algn="just"/>
            <a:r>
              <a:rPr lang="cs-CZ" dirty="0"/>
              <a:t>Chcete-li spustit úspěšnou aplikaci, musí vývojáři nabídnout efektivní uživatelské rozhraní (UI), které vylepšuje uživatelskou zkušenost (UX) na všech úrovních. </a:t>
            </a:r>
          </a:p>
        </p:txBody>
      </p:sp>
    </p:spTree>
    <p:extLst>
      <p:ext uri="{BB962C8B-B14F-4D97-AF65-F5344CB8AC3E}">
        <p14:creationId xmlns:p14="http://schemas.microsoft.com/office/powerpoint/2010/main" val="1748024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err="1"/>
              <a:t>XCode</a:t>
            </a:r>
            <a:r>
              <a:rPr lang="cs-CZ" b="1" dirty="0"/>
              <a:t> IDE </a:t>
            </a:r>
            <a:endParaRPr lang="cs-CZ" dirty="0"/>
          </a:p>
          <a:p>
            <a:pPr algn="just"/>
            <a:r>
              <a:rPr lang="cs-CZ" dirty="0"/>
              <a:t>Vývojáři by se mohli pokusit vytvářet aplikace </a:t>
            </a:r>
            <a:r>
              <a:rPr lang="cs-CZ" dirty="0" err="1"/>
              <a:t>iOS</a:t>
            </a:r>
            <a:r>
              <a:rPr lang="cs-CZ" dirty="0"/>
              <a:t> pomocí rámců pro různé platformy, ale Apple </a:t>
            </a:r>
            <a:r>
              <a:rPr lang="cs-CZ" dirty="0" err="1"/>
              <a:t>Xcode</a:t>
            </a:r>
            <a:r>
              <a:rPr lang="cs-CZ" dirty="0"/>
              <a:t> IDE je nejúčinnější a nejkomplexnější dostupný nástroj pro vývoj aplikací pro </a:t>
            </a:r>
            <a:r>
              <a:rPr lang="cs-CZ" dirty="0" err="1"/>
              <a:t>iOS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err="1" smtClean="0"/>
              <a:t>Xcode</a:t>
            </a:r>
            <a:r>
              <a:rPr lang="cs-CZ" dirty="0" smtClean="0"/>
              <a:t> </a:t>
            </a:r>
            <a:r>
              <a:rPr lang="cs-CZ" dirty="0"/>
              <a:t>je volně ke stažení, ale funguje pouze na počítači se systémem Mac OS X </a:t>
            </a:r>
            <a:r>
              <a:rPr lang="cs-CZ" dirty="0" err="1"/>
              <a:t>Yosemite</a:t>
            </a:r>
            <a:r>
              <a:rPr lang="cs-CZ" dirty="0"/>
              <a:t> nebo novějším. </a:t>
            </a:r>
          </a:p>
          <a:p>
            <a:pPr algn="just"/>
            <a:r>
              <a:rPr lang="cs-CZ" dirty="0" err="1"/>
              <a:t>Xcode</a:t>
            </a:r>
            <a:r>
              <a:rPr lang="cs-CZ" dirty="0"/>
              <a:t> obsahuje všechny funkce, které vývojáři potřebují k návrhu, vývoji a ladění aplikace pro </a:t>
            </a:r>
            <a:r>
              <a:rPr lang="cs-CZ" dirty="0" err="1"/>
              <a:t>iOS</a:t>
            </a:r>
            <a:r>
              <a:rPr lang="cs-CZ" dirty="0"/>
              <a:t>; mohou také vytvářet aplikace pro Mac (OS X), Apple </a:t>
            </a:r>
            <a:r>
              <a:rPr lang="cs-CZ" dirty="0" err="1"/>
              <a:t>Watch</a:t>
            </a:r>
            <a:r>
              <a:rPr lang="cs-CZ" dirty="0"/>
              <a:t> (</a:t>
            </a:r>
            <a:r>
              <a:rPr lang="cs-CZ" dirty="0" err="1"/>
              <a:t>watchOS</a:t>
            </a:r>
            <a:r>
              <a:rPr lang="cs-CZ" dirty="0"/>
              <a:t>) a Apple TV (</a:t>
            </a:r>
            <a:r>
              <a:rPr lang="cs-CZ" dirty="0" err="1"/>
              <a:t>tvOS</a:t>
            </a:r>
            <a:r>
              <a:rPr lang="cs-CZ" dirty="0"/>
              <a:t>). </a:t>
            </a:r>
            <a:endParaRPr lang="cs-CZ" dirty="0" smtClean="0"/>
          </a:p>
          <a:p>
            <a:pPr algn="just"/>
            <a:r>
              <a:rPr lang="cs-CZ" dirty="0" err="1" smtClean="0"/>
              <a:t>Xcode</a:t>
            </a:r>
            <a:r>
              <a:rPr lang="cs-CZ" dirty="0" smtClean="0"/>
              <a:t> </a:t>
            </a:r>
            <a:r>
              <a:rPr lang="cs-CZ" dirty="0"/>
              <a:t>poskytuje editor a funkce nezbytné pro práci s prvky kódu a rozhraní, organizuje soubory, které tvoří aplikaci, a obsahuje šablony pro vývoj společných typů aplikací. </a:t>
            </a:r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/>
              <a:t>Xcode</a:t>
            </a:r>
            <a:r>
              <a:rPr lang="cs-CZ" dirty="0"/>
              <a:t> také poskytuje nástroje, jako je simulátor </a:t>
            </a:r>
            <a:r>
              <a:rPr lang="cs-CZ" dirty="0" err="1"/>
              <a:t>iOS</a:t>
            </a:r>
            <a:r>
              <a:rPr lang="cs-CZ" dirty="0"/>
              <a:t>, který určuje, jak bude aplikace vypadat a </a:t>
            </a:r>
            <a:r>
              <a:rPr lang="cs-CZ" dirty="0" smtClean="0"/>
              <a:t>chovat </a:t>
            </a:r>
            <a:r>
              <a:rPr lang="cs-CZ" dirty="0"/>
              <a:t>se na různých zařízeních.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Funkce </a:t>
            </a:r>
            <a:r>
              <a:rPr lang="cs-CZ" dirty="0"/>
              <a:t>Auto Layout navrhuje aplikace, které se automaticky přizpůsobí různým velikostem zařízení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Vývojáři </a:t>
            </a:r>
            <a:r>
              <a:rPr lang="cs-CZ" dirty="0"/>
              <a:t>mohou také použít scénáře pro tvorbu vizuálních reprezentací rozhraní aplikace a potom pomocí zobrazení osnovy zobrazují hierarchické znázornění objektů. </a:t>
            </a:r>
          </a:p>
        </p:txBody>
      </p:sp>
    </p:spTree>
    <p:extLst>
      <p:ext uri="{BB962C8B-B14F-4D97-AF65-F5344CB8AC3E}">
        <p14:creationId xmlns:p14="http://schemas.microsoft.com/office/powerpoint/2010/main" val="2158805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Architektura </a:t>
            </a:r>
            <a:r>
              <a:rPr lang="cs-CZ" b="1" dirty="0" err="1"/>
              <a:t>iOS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Vývojáři mohou zobrazovat </a:t>
            </a:r>
            <a:r>
              <a:rPr lang="cs-CZ" dirty="0" err="1"/>
              <a:t>iOS</a:t>
            </a:r>
            <a:r>
              <a:rPr lang="cs-CZ" dirty="0"/>
              <a:t> jako čtyři abstrakční vrstvy, které definují jeho </a:t>
            </a:r>
            <a:r>
              <a:rPr lang="cs-CZ" dirty="0" smtClean="0"/>
              <a:t>architekturu: 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236" y="3257290"/>
            <a:ext cx="4025785" cy="236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81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iOS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Společnost Apple doporučuje vývojářům psát kód nejvyšší možné vrstvy, kdykoli je to možné, a </a:t>
            </a:r>
            <a:r>
              <a:rPr lang="cs-CZ" dirty="0" smtClean="0"/>
              <a:t>používají </a:t>
            </a:r>
            <a:r>
              <a:rPr lang="cs-CZ" dirty="0"/>
              <a:t>pouze rámce nižší úrovně pro funkce, které nejsou vystaveny vyšší úrovni. </a:t>
            </a:r>
          </a:p>
          <a:p>
            <a:pPr algn="just"/>
            <a:r>
              <a:rPr lang="cs-CZ" dirty="0"/>
              <a:t>Více než jen </a:t>
            </a:r>
            <a:r>
              <a:rPr lang="cs-CZ" dirty="0" smtClean="0"/>
              <a:t>kódování.</a:t>
            </a:r>
            <a:endParaRPr lang="cs-CZ" dirty="0"/>
          </a:p>
          <a:p>
            <a:pPr algn="just"/>
            <a:r>
              <a:rPr lang="cs-CZ" dirty="0"/>
              <a:t>Ačkoli psaní kódu je jádrem vytváření aplikace pro </a:t>
            </a:r>
            <a:r>
              <a:rPr lang="cs-CZ" dirty="0" err="1"/>
              <a:t>iOS</a:t>
            </a:r>
            <a:r>
              <a:rPr lang="cs-CZ" dirty="0"/>
              <a:t>, mohla by to být nejméně bolestivá část </a:t>
            </a:r>
            <a:r>
              <a:rPr lang="cs-CZ" dirty="0" smtClean="0"/>
              <a:t>celého </a:t>
            </a:r>
            <a:r>
              <a:rPr lang="cs-CZ" dirty="0"/>
              <a:t>aplikačního životního cyklu. </a:t>
            </a:r>
            <a:endParaRPr lang="cs-CZ" dirty="0" smtClean="0"/>
          </a:p>
          <a:p>
            <a:pPr algn="just"/>
            <a:r>
              <a:rPr lang="cs-CZ" dirty="0"/>
              <a:t>Vývojáři musí otestovat a ověřit svůj kód, aby identifikovali a odstranili jakékoli problémy. </a:t>
            </a:r>
            <a:endParaRPr lang="cs-CZ" dirty="0" smtClean="0"/>
          </a:p>
          <a:p>
            <a:pPr algn="just"/>
            <a:r>
              <a:rPr lang="cs-CZ" dirty="0" err="1" smtClean="0"/>
              <a:t>Xcode</a:t>
            </a:r>
            <a:r>
              <a:rPr lang="cs-CZ" dirty="0" smtClean="0"/>
              <a:t> </a:t>
            </a:r>
            <a:r>
              <a:rPr lang="cs-CZ" dirty="0"/>
              <a:t>obsahuje ladicí program, který umožňuje vývojářům lokalizovat problémy a prozkoumat řídící tok a datovou strukturu, a poté odpovídajícím způsobem revidovat jejich kód. </a:t>
            </a:r>
          </a:p>
          <a:p>
            <a:pPr algn="just"/>
            <a:r>
              <a:rPr lang="cs-CZ" dirty="0"/>
              <a:t>Uživatelé </a:t>
            </a:r>
            <a:r>
              <a:rPr lang="cs-CZ" dirty="0" err="1"/>
              <a:t>iOS</a:t>
            </a:r>
            <a:r>
              <a:rPr lang="cs-CZ" dirty="0"/>
              <a:t> mohou aplikace vyhledávat a instalovat z </a:t>
            </a:r>
            <a:r>
              <a:rPr lang="cs-CZ" dirty="0" err="1"/>
              <a:t>App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(https://www.ap-ple.com/</a:t>
            </a:r>
            <a:r>
              <a:rPr lang="cs-CZ" dirty="0" err="1"/>
              <a:t>cz</a:t>
            </a:r>
            <a:r>
              <a:rPr lang="cs-CZ" dirty="0"/>
              <a:t>/</a:t>
            </a:r>
            <a:r>
              <a:rPr lang="cs-CZ" dirty="0" err="1"/>
              <a:t>ios</a:t>
            </a:r>
            <a:r>
              <a:rPr lang="cs-CZ" dirty="0"/>
              <a:t>/</a:t>
            </a:r>
            <a:r>
              <a:rPr lang="cs-CZ" dirty="0" err="1"/>
              <a:t>app-store</a:t>
            </a:r>
            <a:r>
              <a:rPr lang="cs-CZ" dirty="0"/>
              <a:t>/). </a:t>
            </a:r>
            <a:endParaRPr lang="cs-CZ" dirty="0" smtClean="0"/>
          </a:p>
          <a:p>
            <a:pPr algn="just"/>
            <a:r>
              <a:rPr lang="cs-CZ" dirty="0" smtClean="0"/>
              <a:t>Dostupné </a:t>
            </a:r>
            <a:r>
              <a:rPr lang="cs-CZ" dirty="0"/>
              <a:t>aplikace jsou často zdarma nebo za cenu v řádu několika USD. </a:t>
            </a:r>
          </a:p>
        </p:txBody>
      </p:sp>
    </p:spTree>
    <p:extLst>
      <p:ext uri="{BB962C8B-B14F-4D97-AF65-F5344CB8AC3E}">
        <p14:creationId xmlns:p14="http://schemas.microsoft.com/office/powerpoint/2010/main" val="233427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zařízení obecně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Integrované </a:t>
            </a:r>
            <a:r>
              <a:rPr lang="cs-CZ" dirty="0"/>
              <a:t>kamery, přehrávače digitálních médií, schopnost umístit a přijímat telefonní hovory, videohry a funkce GPS (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Positioning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 jsou běžné.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Napájení </a:t>
            </a:r>
            <a:r>
              <a:rPr lang="cs-CZ" dirty="0"/>
              <a:t>je obvykle zajištěno lithiovou baterií.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Mobilní </a:t>
            </a:r>
            <a:r>
              <a:rPr lang="cs-CZ" dirty="0"/>
              <a:t>zařízení mohou provozovat mobilní operační systémy, které umožňují instalaci a spuštění aplikací třetích stran specializovaných pro uvedené funkce. </a:t>
            </a:r>
          </a:p>
        </p:txBody>
      </p:sp>
    </p:spTree>
    <p:extLst>
      <p:ext uri="{BB962C8B-B14F-4D97-AF65-F5344CB8AC3E}">
        <p14:creationId xmlns:p14="http://schemas.microsoft.com/office/powerpoint/2010/main" val="13237338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Phone, Windows 10 Mobile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Windows </a:t>
            </a:r>
            <a:r>
              <a:rPr lang="cs-CZ" dirty="0" err="1"/>
              <a:t>Phone</a:t>
            </a:r>
            <a:r>
              <a:rPr lang="cs-CZ" dirty="0"/>
              <a:t> (WP) je rodina opouštěných mobilních operačních systémů vyvinutých společností Microsoft pro chytré telefony jako náhrada nástupce Windows Mobile a Zune.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Windows </a:t>
            </a:r>
            <a:r>
              <a:rPr lang="cs-CZ" dirty="0" err="1"/>
              <a:t>Phone</a:t>
            </a:r>
            <a:r>
              <a:rPr lang="cs-CZ" dirty="0"/>
              <a:t> </a:t>
            </a:r>
            <a:r>
              <a:rPr lang="cs-CZ" dirty="0" smtClean="0"/>
              <a:t>obsahuje </a:t>
            </a:r>
            <a:r>
              <a:rPr lang="cs-CZ" dirty="0"/>
              <a:t>nové uživatelské rozhraní odvozené z jazyka designu Metro.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Na </a:t>
            </a:r>
            <a:r>
              <a:rPr lang="cs-CZ" dirty="0"/>
              <a:t>rozdíl od systému Windows Mobile je zaměřena především na spotřebitelský trh spíše než na podnikový trh.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To </a:t>
            </a:r>
            <a:r>
              <a:rPr lang="cs-CZ" dirty="0"/>
              <a:t>bylo poprvé zahájeno v říjnu 2010 s Windows </a:t>
            </a:r>
            <a:r>
              <a:rPr lang="cs-CZ" dirty="0" err="1"/>
              <a:t>Phone</a:t>
            </a:r>
            <a:r>
              <a:rPr lang="cs-CZ" dirty="0"/>
              <a:t> 7.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328125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Phone, Windows 10 Mobile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Windows </a:t>
            </a:r>
            <a:r>
              <a:rPr lang="cs-CZ" dirty="0" err="1"/>
              <a:t>Phone</a:t>
            </a:r>
            <a:r>
              <a:rPr lang="cs-CZ" dirty="0"/>
              <a:t> 8.1 je nejnovější veřejná verze </a:t>
            </a:r>
            <a:r>
              <a:rPr lang="cs-CZ" dirty="0" smtClean="0"/>
              <a:t>operačního </a:t>
            </a:r>
            <a:r>
              <a:rPr lang="cs-CZ" dirty="0"/>
              <a:t>systému, uvolněná k výrobě 14. dubna 2014. </a:t>
            </a:r>
          </a:p>
          <a:p>
            <a:pPr algn="just"/>
            <a:r>
              <a:rPr lang="cs-CZ" dirty="0"/>
              <a:t>Windows </a:t>
            </a:r>
            <a:r>
              <a:rPr lang="cs-CZ" dirty="0" err="1"/>
              <a:t>Phone</a:t>
            </a:r>
            <a:r>
              <a:rPr lang="cs-CZ" dirty="0"/>
              <a:t> byl v roce 2015 nahrazen systémem Windows 10 Mobile; zdůrazňuje větší integraci a sjednocení se svým počítačovým protějškem - včetně nového jednotného aplikačního ekosystému spolu s rozšířením jeho působnosti tak, aby zahrnovalo i tablety s malou velikostí obrazovky.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458" y="3866227"/>
            <a:ext cx="2612967" cy="2612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473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Phone, Windows 10 Mobile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Aplikace pro mobilní Windows </a:t>
            </a:r>
          </a:p>
          <a:p>
            <a:r>
              <a:rPr lang="cs-CZ" dirty="0"/>
              <a:t>Aplikace a hry třetích stran pro systém Windows </a:t>
            </a:r>
            <a:r>
              <a:rPr lang="cs-CZ" dirty="0" err="1"/>
              <a:t>Phone</a:t>
            </a:r>
            <a:r>
              <a:rPr lang="cs-CZ" dirty="0"/>
              <a:t> mohou být založeny na platformě XNA, v aplikaci Windows </a:t>
            </a:r>
            <a:r>
              <a:rPr lang="cs-CZ" dirty="0" err="1"/>
              <a:t>Phone</a:t>
            </a:r>
            <a:r>
              <a:rPr lang="cs-CZ" dirty="0"/>
              <a:t> </a:t>
            </a:r>
            <a:r>
              <a:rPr lang="cs-CZ" dirty="0" err="1"/>
              <a:t>App</a:t>
            </a:r>
            <a:r>
              <a:rPr lang="cs-CZ" dirty="0"/>
              <a:t> Studio založené na rozhraní Windows </a:t>
            </a:r>
            <a:r>
              <a:rPr lang="cs-CZ" dirty="0" err="1"/>
              <a:t>Phone</a:t>
            </a:r>
            <a:r>
              <a:rPr lang="cs-CZ" dirty="0"/>
              <a:t> nebo Windows Runtime, která umožňuje vývojářům rozvíjet aplikaci pro Windows </a:t>
            </a:r>
            <a:r>
              <a:rPr lang="cs-CZ" dirty="0" err="1"/>
              <a:t>Store</a:t>
            </a:r>
            <a:r>
              <a:rPr lang="cs-CZ" dirty="0"/>
              <a:t> a Windows </a:t>
            </a:r>
            <a:r>
              <a:rPr lang="cs-CZ" dirty="0" err="1"/>
              <a:t>Phone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současně. </a:t>
            </a:r>
            <a:endParaRPr lang="cs-CZ" dirty="0" smtClean="0"/>
          </a:p>
          <a:p>
            <a:r>
              <a:rPr lang="cs-CZ" dirty="0" smtClean="0"/>
              <a:t>Vývojáři </a:t>
            </a:r>
            <a:r>
              <a:rPr lang="cs-CZ" dirty="0"/>
              <a:t>aplikací mohou vyvíjet aplikace pomocí C # / </a:t>
            </a:r>
            <a:r>
              <a:rPr lang="cs-CZ" dirty="0" err="1"/>
              <a:t>Visual</a:t>
            </a:r>
            <a:r>
              <a:rPr lang="cs-CZ" dirty="0"/>
              <a:t> Basic.NET (.NET), C ++ (CX) nebo HTML5 / </a:t>
            </a:r>
            <a:r>
              <a:rPr lang="cs-CZ" dirty="0" err="1"/>
              <a:t>Javascript</a:t>
            </a:r>
            <a:r>
              <a:rPr lang="cs-CZ" dirty="0"/>
              <a:t>. </a:t>
            </a:r>
          </a:p>
          <a:p>
            <a:r>
              <a:rPr lang="cs-CZ" dirty="0"/>
              <a:t>Pro aplikace Windows </a:t>
            </a:r>
            <a:r>
              <a:rPr lang="cs-CZ" dirty="0" err="1"/>
              <a:t>Phone</a:t>
            </a:r>
            <a:r>
              <a:rPr lang="cs-CZ" dirty="0"/>
              <a:t>, které mají být navrženy a testovány v rámci </a:t>
            </a:r>
            <a:r>
              <a:rPr lang="cs-CZ" dirty="0" err="1"/>
              <a:t>Visual</a:t>
            </a:r>
            <a:r>
              <a:rPr lang="cs-CZ" dirty="0"/>
              <a:t> Studio nebo </a:t>
            </a:r>
            <a:r>
              <a:rPr lang="cs-CZ" dirty="0" err="1"/>
              <a:t>Visual</a:t>
            </a:r>
            <a:r>
              <a:rPr lang="cs-CZ" dirty="0"/>
              <a:t> Studio Express, nabízí Windows </a:t>
            </a:r>
            <a:r>
              <a:rPr lang="cs-CZ" dirty="0" err="1"/>
              <a:t>Phone</a:t>
            </a:r>
            <a:r>
              <a:rPr lang="cs-CZ" dirty="0"/>
              <a:t> Developer </a:t>
            </a:r>
            <a:r>
              <a:rPr lang="cs-CZ" dirty="0" err="1"/>
              <a:t>Tools</a:t>
            </a:r>
            <a:r>
              <a:rPr lang="cs-CZ" dirty="0"/>
              <a:t>, které se používají pouze jako součást </a:t>
            </a:r>
            <a:r>
              <a:rPr lang="cs-CZ" dirty="0" smtClean="0"/>
              <a:t>Windows </a:t>
            </a:r>
            <a:r>
              <a:rPr lang="cs-CZ" dirty="0"/>
              <a:t>Vista SP2 a novějších. </a:t>
            </a:r>
            <a:endParaRPr lang="cs-CZ" dirty="0" smtClean="0"/>
          </a:p>
          <a:p>
            <a:r>
              <a:rPr lang="cs-CZ" dirty="0" smtClean="0"/>
              <a:t>Microsoft </a:t>
            </a:r>
            <a:r>
              <a:rPr lang="cs-CZ" dirty="0"/>
              <a:t>nabízí také </a:t>
            </a:r>
            <a:r>
              <a:rPr lang="cs-CZ" dirty="0" err="1"/>
              <a:t>Expression</a:t>
            </a:r>
            <a:r>
              <a:rPr lang="cs-CZ" dirty="0"/>
              <a:t> </a:t>
            </a:r>
            <a:r>
              <a:rPr lang="cs-CZ" dirty="0" err="1"/>
              <a:t>Blend</a:t>
            </a:r>
            <a:r>
              <a:rPr lang="cs-CZ" dirty="0"/>
              <a:t> pro Windows </a:t>
            </a:r>
            <a:r>
              <a:rPr lang="cs-CZ" dirty="0" err="1"/>
              <a:t>Phone</a:t>
            </a:r>
            <a:r>
              <a:rPr lang="cs-CZ" dirty="0"/>
              <a:t> zdarma. Dne 29. listopadu 2009 společnost Microsoft oznámila verzi </a:t>
            </a:r>
            <a:r>
              <a:rPr lang="cs-CZ" dirty="0" err="1"/>
              <a:t>Visual</a:t>
            </a:r>
            <a:r>
              <a:rPr lang="cs-CZ" dirty="0"/>
              <a:t> Basic .NET Developer </a:t>
            </a:r>
            <a:r>
              <a:rPr lang="cs-CZ" dirty="0" err="1"/>
              <a:t>Tool</a:t>
            </a:r>
            <a:r>
              <a:rPr lang="cs-CZ" dirty="0"/>
              <a:t>, která je vydána k webu (RTW), která pomáhá při vývoji aplikací Windows </a:t>
            </a:r>
            <a:r>
              <a:rPr lang="cs-CZ" dirty="0" err="1"/>
              <a:t>Phone</a:t>
            </a:r>
            <a:r>
              <a:rPr lang="cs-CZ" dirty="0"/>
              <a:t> v jazyce </a:t>
            </a:r>
            <a:r>
              <a:rPr lang="cs-CZ" dirty="0" err="1"/>
              <a:t>Visual</a:t>
            </a:r>
            <a:r>
              <a:rPr lang="cs-CZ" dirty="0"/>
              <a:t> Basic. </a:t>
            </a:r>
          </a:p>
        </p:txBody>
      </p:sp>
    </p:spTree>
    <p:extLst>
      <p:ext uri="{BB962C8B-B14F-4D97-AF65-F5344CB8AC3E}">
        <p14:creationId xmlns:p14="http://schemas.microsoft.com/office/powerpoint/2010/main" val="22026078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Phone, Windows 10 Mobile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Pro </a:t>
            </a:r>
            <a:r>
              <a:rPr lang="cs-CZ" dirty="0"/>
              <a:t>aplikace Windows </a:t>
            </a:r>
            <a:r>
              <a:rPr lang="cs-CZ" dirty="0" err="1"/>
              <a:t>Phone</a:t>
            </a:r>
            <a:r>
              <a:rPr lang="cs-CZ" dirty="0"/>
              <a:t>, které mají být navrženy a testovány v rámci </a:t>
            </a:r>
            <a:r>
              <a:rPr lang="cs-CZ" dirty="0" err="1"/>
              <a:t>Visual</a:t>
            </a:r>
            <a:r>
              <a:rPr lang="cs-CZ" dirty="0"/>
              <a:t> Studio nebo </a:t>
            </a:r>
            <a:r>
              <a:rPr lang="cs-CZ" dirty="0" err="1"/>
              <a:t>Visual</a:t>
            </a:r>
            <a:r>
              <a:rPr lang="cs-CZ" dirty="0"/>
              <a:t> Studio Express, nabízí Windows </a:t>
            </a:r>
            <a:r>
              <a:rPr lang="cs-CZ" dirty="0" err="1"/>
              <a:t>Phone</a:t>
            </a:r>
            <a:r>
              <a:rPr lang="cs-CZ" dirty="0"/>
              <a:t> Developer </a:t>
            </a:r>
            <a:r>
              <a:rPr lang="cs-CZ" dirty="0" err="1"/>
              <a:t>Tools</a:t>
            </a:r>
            <a:r>
              <a:rPr lang="cs-CZ" dirty="0"/>
              <a:t>, které se používají pouze jako součást </a:t>
            </a:r>
            <a:r>
              <a:rPr lang="cs-CZ" dirty="0" smtClean="0"/>
              <a:t>Windows </a:t>
            </a:r>
            <a:r>
              <a:rPr lang="cs-CZ" dirty="0"/>
              <a:t>Vista SP2 a novějších.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Microsoft </a:t>
            </a:r>
            <a:r>
              <a:rPr lang="cs-CZ" dirty="0"/>
              <a:t>nabízí také </a:t>
            </a:r>
            <a:r>
              <a:rPr lang="cs-CZ" dirty="0" err="1"/>
              <a:t>Expression</a:t>
            </a:r>
            <a:r>
              <a:rPr lang="cs-CZ" dirty="0"/>
              <a:t> </a:t>
            </a:r>
            <a:r>
              <a:rPr lang="cs-CZ" dirty="0" err="1"/>
              <a:t>Blend</a:t>
            </a:r>
            <a:r>
              <a:rPr lang="cs-CZ" dirty="0"/>
              <a:t> pro Windows </a:t>
            </a:r>
            <a:r>
              <a:rPr lang="cs-CZ" dirty="0" err="1"/>
              <a:t>Phone</a:t>
            </a:r>
            <a:r>
              <a:rPr lang="cs-CZ" dirty="0"/>
              <a:t> zdarma.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Dne </a:t>
            </a:r>
            <a:r>
              <a:rPr lang="cs-CZ" dirty="0"/>
              <a:t>29. listopadu 2009 společnost Microsoft oznámila verzi </a:t>
            </a:r>
            <a:r>
              <a:rPr lang="cs-CZ" dirty="0" err="1"/>
              <a:t>Visual</a:t>
            </a:r>
            <a:r>
              <a:rPr lang="cs-CZ" dirty="0"/>
              <a:t> Basic .NET Developer </a:t>
            </a:r>
            <a:r>
              <a:rPr lang="cs-CZ" dirty="0" err="1"/>
              <a:t>Tool</a:t>
            </a:r>
            <a:r>
              <a:rPr lang="cs-CZ" dirty="0"/>
              <a:t>, která je vydána k webu (RTW), která pomáhá při vývoji aplikací Windows </a:t>
            </a:r>
            <a:r>
              <a:rPr lang="cs-CZ" dirty="0" err="1"/>
              <a:t>Phone</a:t>
            </a:r>
            <a:r>
              <a:rPr lang="cs-CZ" dirty="0"/>
              <a:t> v jazyce </a:t>
            </a:r>
            <a:r>
              <a:rPr lang="cs-CZ" dirty="0" err="1"/>
              <a:t>Visual</a:t>
            </a:r>
            <a:r>
              <a:rPr lang="cs-CZ" dirty="0"/>
              <a:t> Basic. </a:t>
            </a:r>
          </a:p>
        </p:txBody>
      </p:sp>
    </p:spTree>
    <p:extLst>
      <p:ext uri="{BB962C8B-B14F-4D97-AF65-F5344CB8AC3E}">
        <p14:creationId xmlns:p14="http://schemas.microsoft.com/office/powerpoint/2010/main" val="14758138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Phone, Windows 10 Mobile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Pozdější verze operačního systému Windows </a:t>
            </a:r>
            <a:r>
              <a:rPr lang="cs-CZ" dirty="0" err="1"/>
              <a:t>Phone</a:t>
            </a:r>
            <a:r>
              <a:rPr lang="cs-CZ" dirty="0"/>
              <a:t> podporují provoz spravovaného kódu </a:t>
            </a:r>
            <a:r>
              <a:rPr lang="cs-CZ" dirty="0" smtClean="0"/>
              <a:t>prostřednictvím </a:t>
            </a:r>
            <a:r>
              <a:rPr lang="cs-CZ" dirty="0"/>
              <a:t>běžného jazykového běhu, podobně jako u samotného operačního systému Windows, na rozdíl od .NET </a:t>
            </a:r>
            <a:r>
              <a:rPr lang="cs-CZ" dirty="0" err="1"/>
              <a:t>Compact</a:t>
            </a:r>
            <a:r>
              <a:rPr lang="cs-CZ" dirty="0"/>
              <a:t> Framework. </a:t>
            </a:r>
            <a:endParaRPr lang="cs-CZ" dirty="0" smtClean="0"/>
          </a:p>
          <a:p>
            <a:pPr algn="just"/>
            <a:r>
              <a:rPr lang="cs-CZ" dirty="0" smtClean="0"/>
              <a:t>To </a:t>
            </a:r>
            <a:r>
              <a:rPr lang="cs-CZ" dirty="0"/>
              <a:t>spolu s podporou nativních knihoven C a C ++ umožňuje některé tradiční desktopové programy Windows snadno přenést na Windows </a:t>
            </a:r>
            <a:r>
              <a:rPr lang="cs-CZ" dirty="0" err="1"/>
              <a:t>Phone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/>
              <a:t>Uživatelé si mohou software pro mobilní zařízení vybavená mobilním operačním systémem </a:t>
            </a:r>
            <a:r>
              <a:rPr lang="cs-CZ" dirty="0" err="1"/>
              <a:t>Win-dows</a:t>
            </a:r>
            <a:r>
              <a:rPr lang="cs-CZ" dirty="0"/>
              <a:t> stáhnout z Microsoft </a:t>
            </a:r>
            <a:r>
              <a:rPr lang="cs-CZ" dirty="0" err="1"/>
              <a:t>Store</a:t>
            </a:r>
            <a:r>
              <a:rPr lang="cs-CZ" dirty="0"/>
              <a:t> (https://www.microsoft.com/</a:t>
            </a:r>
            <a:r>
              <a:rPr lang="cs-CZ" dirty="0" err="1"/>
              <a:t>cs-cz</a:t>
            </a:r>
            <a:r>
              <a:rPr lang="cs-CZ" dirty="0"/>
              <a:t>/</a:t>
            </a:r>
            <a:r>
              <a:rPr lang="cs-CZ" dirty="0" err="1"/>
              <a:t>store</a:t>
            </a:r>
            <a:r>
              <a:rPr lang="cs-CZ" dirty="0"/>
              <a:t>/b/</a:t>
            </a:r>
            <a:r>
              <a:rPr lang="cs-CZ" dirty="0" err="1"/>
              <a:t>home</a:t>
            </a:r>
            <a:r>
              <a:rPr lang="cs-CZ" dirty="0"/>
              <a:t>).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závislosti na nastavené úrovni zabezpečení mobilního zařízení je možné instalovat i SW mimo Microsoft </a:t>
            </a:r>
            <a:r>
              <a:rPr lang="cs-CZ" dirty="0" err="1"/>
              <a:t>Store</a:t>
            </a:r>
            <a:r>
              <a:rPr lang="cs-CZ" dirty="0"/>
              <a:t>, což však společnost Microsoft nedoporučuje (aplikace na Microsoft </a:t>
            </a:r>
            <a:r>
              <a:rPr lang="cs-CZ" dirty="0" err="1"/>
              <a:t>Store</a:t>
            </a:r>
            <a:r>
              <a:rPr lang="cs-CZ" dirty="0"/>
              <a:t> jsou zkontrolovány z </a:t>
            </a:r>
            <a:r>
              <a:rPr lang="cs-CZ" dirty="0" smtClean="0"/>
              <a:t>hlediska </a:t>
            </a:r>
            <a:r>
              <a:rPr lang="cs-CZ" dirty="0"/>
              <a:t>bezpečnosti). </a:t>
            </a:r>
          </a:p>
        </p:txBody>
      </p:sp>
    </p:spTree>
    <p:extLst>
      <p:ext uri="{BB962C8B-B14F-4D97-AF65-F5344CB8AC3E}">
        <p14:creationId xmlns:p14="http://schemas.microsoft.com/office/powerpoint/2010/main" val="3920248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371600" lvl="3" indent="0">
              <a:buNone/>
            </a:pPr>
            <a:r>
              <a:rPr lang="cs-CZ" sz="3600" dirty="0"/>
              <a:t>	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26846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zařízení obecně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První </a:t>
            </a:r>
            <a:r>
              <a:rPr lang="cs-CZ" dirty="0" err="1"/>
              <a:t>smartphony</a:t>
            </a:r>
            <a:r>
              <a:rPr lang="cs-CZ" dirty="0"/>
              <a:t> se okolo roku 2000 vyvinuly ve větší zařízení, tablety, které jsou ale v podstatě stejné jako </a:t>
            </a:r>
            <a:r>
              <a:rPr lang="cs-CZ" dirty="0" err="1"/>
              <a:t>smartphony</a:t>
            </a:r>
            <a:r>
              <a:rPr lang="cs-CZ" dirty="0"/>
              <a:t>, s výjimkou velikosti. </a:t>
            </a:r>
            <a:endParaRPr lang="cs-CZ" dirty="0" smtClean="0"/>
          </a:p>
          <a:p>
            <a:pPr algn="just"/>
            <a:r>
              <a:rPr lang="cs-CZ" dirty="0" smtClean="0"/>
              <a:t>Vstup </a:t>
            </a:r>
            <a:r>
              <a:rPr lang="cs-CZ" dirty="0"/>
              <a:t>a výstup jsou nyní zajišťovány obvykle </a:t>
            </a:r>
            <a:r>
              <a:rPr lang="cs-CZ" dirty="0" smtClean="0"/>
              <a:t>prostřednictvím </a:t>
            </a:r>
            <a:r>
              <a:rPr lang="cs-CZ" dirty="0"/>
              <a:t>rozhraní dotykové obrazovky. </a:t>
            </a:r>
            <a:endParaRPr lang="cs-CZ" dirty="0" smtClean="0"/>
          </a:p>
          <a:p>
            <a:pPr algn="just"/>
            <a:r>
              <a:rPr lang="cs-CZ" dirty="0" smtClean="0"/>
              <a:t>Telefony </a:t>
            </a:r>
            <a:r>
              <a:rPr lang="cs-CZ" dirty="0"/>
              <a:t>/ tablety a osobní digitální asistenti mohou </a:t>
            </a:r>
            <a:r>
              <a:rPr lang="cs-CZ" dirty="0" smtClean="0"/>
              <a:t>poskytnout </a:t>
            </a:r>
            <a:r>
              <a:rPr lang="cs-CZ" dirty="0"/>
              <a:t>mnoho funkcí notebooku / stolního počítače, ale pohodlněji. </a:t>
            </a:r>
            <a:endParaRPr lang="cs-CZ" dirty="0" smtClean="0"/>
          </a:p>
          <a:p>
            <a:pPr algn="just"/>
            <a:r>
              <a:rPr lang="cs-CZ" dirty="0" smtClean="0"/>
              <a:t>Podnikoví </a:t>
            </a:r>
            <a:r>
              <a:rPr lang="cs-CZ" dirty="0"/>
              <a:t>digitální asistenti </a:t>
            </a:r>
            <a:r>
              <a:rPr lang="cs-CZ" dirty="0" smtClean="0"/>
              <a:t>mohou </a:t>
            </a:r>
            <a:r>
              <a:rPr lang="cs-CZ" dirty="0"/>
              <a:t>poskytovat další obchodní funkce, jako je integrované zachycování dat pomocí čteček čárových kódů, RFID a čipových karet. </a:t>
            </a:r>
            <a:endParaRPr lang="cs-CZ" dirty="0" smtClean="0"/>
          </a:p>
          <a:p>
            <a:pPr algn="just"/>
            <a:r>
              <a:rPr lang="cs-CZ" dirty="0" smtClean="0"/>
              <a:t>Mobilní </a:t>
            </a:r>
            <a:r>
              <a:rPr lang="cs-CZ" dirty="0"/>
              <a:t>zařízení často obsahují senzory, jako jsou akcelerometry, </a:t>
            </a:r>
            <a:r>
              <a:rPr lang="cs-CZ" dirty="0" smtClean="0"/>
              <a:t>magnetometry </a:t>
            </a:r>
            <a:r>
              <a:rPr lang="cs-CZ" dirty="0"/>
              <a:t>a gyroskopy, umožňující detekci orientace a pohybu. </a:t>
            </a:r>
            <a:endParaRPr lang="cs-CZ" dirty="0" smtClean="0"/>
          </a:p>
          <a:p>
            <a:pPr algn="just"/>
            <a:r>
              <a:rPr lang="cs-CZ" dirty="0" smtClean="0"/>
              <a:t>Mobilní </a:t>
            </a:r>
            <a:r>
              <a:rPr lang="cs-CZ" dirty="0"/>
              <a:t>zařízení mohou poskytovat ověření biometrie uživatele, například rozpoznávání obličeje nebo rozpoznávání otisků prstů. </a:t>
            </a:r>
          </a:p>
        </p:txBody>
      </p:sp>
    </p:spTree>
    <p:extLst>
      <p:ext uri="{BB962C8B-B14F-4D97-AF65-F5344CB8AC3E}">
        <p14:creationId xmlns:p14="http://schemas.microsoft.com/office/powerpoint/2010/main" val="356316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zařízení obecně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hlavní světové výrobce mobilních zařízení patří společnosti Apple, Samsung, Sony, HTC, LG, Google, Microsoft a Motorola Mobility. </a:t>
            </a:r>
          </a:p>
          <a:p>
            <a:pPr marL="0" indent="0">
              <a:buNone/>
            </a:pPr>
            <a:r>
              <a:rPr lang="cs-CZ" b="1" dirty="0"/>
              <a:t>Mobilitu zařízení lze vidět v kontextu několika vlastností: </a:t>
            </a:r>
            <a:endParaRPr lang="cs-CZ" dirty="0"/>
          </a:p>
          <a:p>
            <a:r>
              <a:rPr lang="cs-CZ" dirty="0"/>
              <a:t>f</a:t>
            </a:r>
            <a:r>
              <a:rPr lang="cs-CZ" dirty="0" smtClean="0"/>
              <a:t>yzické </a:t>
            </a:r>
            <a:r>
              <a:rPr lang="cs-CZ" dirty="0"/>
              <a:t>rozměry a </a:t>
            </a:r>
            <a:r>
              <a:rPr lang="cs-CZ" dirty="0" smtClean="0"/>
              <a:t>hmotnost, </a:t>
            </a:r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da </a:t>
            </a:r>
            <a:r>
              <a:rPr lang="cs-CZ" dirty="0"/>
              <a:t>zařízení je mobilní nebo zda hostitel, ke kterému je připojeno, je </a:t>
            </a:r>
            <a:r>
              <a:rPr lang="cs-CZ" dirty="0" smtClean="0"/>
              <a:t>mobilní, 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jaké typy hostitelských zařízení může být </a:t>
            </a:r>
            <a:r>
              <a:rPr lang="cs-CZ" dirty="0" smtClean="0"/>
              <a:t>připojeno, 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jsou zařízení připojena k </a:t>
            </a:r>
            <a:r>
              <a:rPr lang="cs-CZ" dirty="0" smtClean="0"/>
              <a:t>hostiteli.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21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zařízení obecně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Přísně vzato, mnohá tzv. </a:t>
            </a:r>
            <a:r>
              <a:rPr lang="cs-CZ" dirty="0" smtClean="0"/>
              <a:t>mobilní </a:t>
            </a:r>
            <a:r>
              <a:rPr lang="cs-CZ" dirty="0"/>
              <a:t>zařízení nejsou mobilní.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Je </a:t>
            </a:r>
            <a:r>
              <a:rPr lang="cs-CZ" dirty="0"/>
              <a:t>to hostitel, který je mobilní, tj. </a:t>
            </a:r>
            <a:r>
              <a:rPr lang="cs-CZ" dirty="0" smtClean="0"/>
              <a:t>mobilní </a:t>
            </a:r>
            <a:r>
              <a:rPr lang="cs-CZ" dirty="0"/>
              <a:t>lidský hostitel nosí mobilní </a:t>
            </a:r>
            <a:r>
              <a:rPr lang="cs-CZ" dirty="0" err="1"/>
              <a:t>smartphone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Příkladem </a:t>
            </a:r>
            <a:r>
              <a:rPr lang="cs-CZ" dirty="0"/>
              <a:t>skutečného mobilního výpočetního zařízení, kde je samotné zařízení mobilní, je robot. Jiným příkladem je autonomní vozidlo.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Jak bylo uvedeno výše, nejběžnější velikost mobilního počítačového zařízení je kapesní velikost, </a:t>
            </a:r>
            <a:r>
              <a:rPr lang="cs-CZ" dirty="0" smtClean="0"/>
              <a:t>kterou </a:t>
            </a:r>
            <a:r>
              <a:rPr lang="cs-CZ" dirty="0"/>
              <a:t>lze držet v ruce, ale existují i jiné velikosti pro mobilní zařízení. </a:t>
            </a:r>
          </a:p>
        </p:txBody>
      </p:sp>
    </p:spTree>
    <p:extLst>
      <p:ext uri="{BB962C8B-B14F-4D97-AF65-F5344CB8AC3E}">
        <p14:creationId xmlns:p14="http://schemas.microsoft.com/office/powerpoint/2010/main" val="2547861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zařízení obecně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Přestože mobilita je často považována za synonymum bezdrátového připojení, jsou tyto pojmy </a:t>
            </a:r>
            <a:r>
              <a:rPr lang="cs-CZ" dirty="0" smtClean="0"/>
              <a:t>odlišné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Ne </a:t>
            </a:r>
            <a:r>
              <a:rPr lang="cs-CZ" dirty="0"/>
              <a:t>všichni uživatelé, aplikace a zařízení mobilních sítí potřebují přístup prostřednictvím bez-drátových sítí a naopak. </a:t>
            </a:r>
            <a:endParaRPr lang="cs-CZ" dirty="0" smtClean="0"/>
          </a:p>
          <a:p>
            <a:pPr algn="just"/>
            <a:r>
              <a:rPr lang="cs-CZ" dirty="0" smtClean="0"/>
              <a:t>Bezdrátová </a:t>
            </a:r>
            <a:r>
              <a:rPr lang="cs-CZ" dirty="0"/>
              <a:t>přístupová zařízení mohou být statická a mobilní uživatelé se mohou pohybovat mezi drátovými a bezdrátovými </a:t>
            </a:r>
            <a:r>
              <a:rPr lang="cs-CZ" dirty="0" err="1"/>
              <a:t>hotspoty</a:t>
            </a:r>
            <a:r>
              <a:rPr lang="cs-CZ" dirty="0"/>
              <a:t>, například v internetových kavárnách. </a:t>
            </a:r>
            <a:endParaRPr lang="cs-CZ" dirty="0" smtClean="0"/>
          </a:p>
          <a:p>
            <a:pPr algn="just"/>
            <a:r>
              <a:rPr lang="cs-CZ" dirty="0" smtClean="0"/>
              <a:t>Některá </a:t>
            </a:r>
            <a:r>
              <a:rPr lang="cs-CZ" dirty="0"/>
              <a:t>mobilní zařízení mohou být používána jako mobilní internetová zařízení pro přístup k </a:t>
            </a:r>
            <a:r>
              <a:rPr lang="cs-CZ" dirty="0" smtClean="0"/>
              <a:t>internetu </a:t>
            </a:r>
            <a:r>
              <a:rPr lang="cs-CZ" dirty="0"/>
              <a:t>během pohybu, ale mnoho funkcí telefonu nebo aplikací je stále funkčních i při odpojení od Internetu. </a:t>
            </a:r>
          </a:p>
        </p:txBody>
      </p:sp>
    </p:spTree>
    <p:extLst>
      <p:ext uri="{BB962C8B-B14F-4D97-AF65-F5344CB8AC3E}">
        <p14:creationId xmlns:p14="http://schemas.microsoft.com/office/powerpoint/2010/main" val="286476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mobilních telefonů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Mobilní zařízení se stávají robustnějšími pro použití v oblasti mobilního managementu. </a:t>
            </a:r>
            <a:endParaRPr lang="cs-CZ" dirty="0" smtClean="0"/>
          </a:p>
          <a:p>
            <a:pPr algn="just"/>
            <a:r>
              <a:rPr lang="cs-CZ" dirty="0" smtClean="0"/>
              <a:t>Použití zahrnuje </a:t>
            </a:r>
            <a:r>
              <a:rPr lang="cs-CZ" dirty="0"/>
              <a:t>digitalizaci poznámek, zasílání a přijímání faktur, správu aktiv, záznam podpisů, správu částí a skenování čárových kódů.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roce 2009 vývoj v systémech mobilní spolupráce umožnil použití </a:t>
            </a:r>
            <a:r>
              <a:rPr lang="cs-CZ" dirty="0" smtClean="0"/>
              <a:t>ručních </a:t>
            </a:r>
            <a:r>
              <a:rPr lang="cs-CZ" dirty="0"/>
              <a:t>zařízení, které kombinují možnosti pro vytváření videí, zvuku a kreslení na obrazovce, aby </a:t>
            </a:r>
            <a:r>
              <a:rPr lang="cs-CZ" dirty="0" smtClean="0"/>
              <a:t>umožnily </a:t>
            </a:r>
            <a:r>
              <a:rPr lang="cs-CZ" dirty="0"/>
              <a:t>vícestranné konference v reálném čase nezávisle na umístění. 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797" y="4073497"/>
            <a:ext cx="2765367" cy="21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97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1C2DD-84C4-44F0-8D75-776CDA87B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mobilních telefonů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AE0F7A-6B9B-4C8B-848F-35D17186A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Kapesní </a:t>
            </a:r>
            <a:r>
              <a:rPr lang="cs-CZ" dirty="0"/>
              <a:t>počítače jsou k dispozici v různých formách, včetně </a:t>
            </a:r>
            <a:r>
              <a:rPr lang="cs-CZ" dirty="0" err="1"/>
              <a:t>smartphonů</a:t>
            </a:r>
            <a:r>
              <a:rPr lang="cs-CZ" dirty="0"/>
              <a:t>, kapesních PDA, Ultra-Mobile PC a Tablet PC (Palm OS, </a:t>
            </a:r>
            <a:r>
              <a:rPr lang="cs-CZ" dirty="0" err="1" smtClean="0"/>
              <a:t>WebOS</a:t>
            </a:r>
            <a:r>
              <a:rPr lang="cs-CZ" dirty="0"/>
              <a:t>).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Uživatelé </a:t>
            </a:r>
            <a:r>
              <a:rPr lang="cs-CZ" dirty="0"/>
              <a:t>mohou na některých mobilních zařízeních sledovat televizi prostřednictvím </a:t>
            </a:r>
            <a:r>
              <a:rPr lang="cs-CZ" dirty="0" smtClean="0"/>
              <a:t>internetu </a:t>
            </a:r>
            <a:r>
              <a:rPr lang="cs-CZ" dirty="0"/>
              <a:t>(IPTV</a:t>
            </a:r>
            <a:r>
              <a:rPr lang="cs-CZ" dirty="0" smtClean="0"/>
              <a:t>).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Mobilní </a:t>
            </a:r>
            <a:r>
              <a:rPr lang="cs-CZ" dirty="0"/>
              <a:t>televizní přijímače existují již od šedesátých let, a v 21. století poskytovatelé mobilních telefonů začali vyrábět televizi na mobilních telefonech. </a:t>
            </a:r>
          </a:p>
        </p:txBody>
      </p:sp>
    </p:spTree>
    <p:extLst>
      <p:ext uri="{BB962C8B-B14F-4D97-AF65-F5344CB8AC3E}">
        <p14:creationId xmlns:p14="http://schemas.microsoft.com/office/powerpoint/2010/main" val="1551621739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základní_CZ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915</TotalTime>
  <Words>2978</Words>
  <Application>Microsoft Office PowerPoint</Application>
  <PresentationFormat>Širokoúhlá obrazovka</PresentationFormat>
  <Paragraphs>204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Sablona PPT_základní_CZ</vt:lpstr>
      <vt:lpstr>Mobilní zařízení</vt:lpstr>
      <vt:lpstr>Mobilní zařízení obecně</vt:lpstr>
      <vt:lpstr>Mobilní zařízení obecně</vt:lpstr>
      <vt:lpstr>Mobilní zařízení obecně</vt:lpstr>
      <vt:lpstr>Mobilní zařízení obecně</vt:lpstr>
      <vt:lpstr>Mobilní zařízení obecně</vt:lpstr>
      <vt:lpstr>Mobilní zařízení obecně</vt:lpstr>
      <vt:lpstr>Využití mobilních telefonů</vt:lpstr>
      <vt:lpstr>Využití mobilních telefonů</vt:lpstr>
      <vt:lpstr>Využití mobilních telefonů</vt:lpstr>
      <vt:lpstr>Využití mobilních telefonů</vt:lpstr>
      <vt:lpstr>Typy mobilních zařízení</vt:lpstr>
      <vt:lpstr>Typy mobilních zařízení</vt:lpstr>
      <vt:lpstr>Operační systémy pro mobilní zařízení</vt:lpstr>
      <vt:lpstr>Operační systémy pro mobilní zařízení</vt:lpstr>
      <vt:lpstr>Operační systémy pro mobilní zařízení</vt:lpstr>
      <vt:lpstr>Operační systémy pro mobilní zařízení</vt:lpstr>
      <vt:lpstr>Operační systémy pro mobilní zařízení</vt:lpstr>
      <vt:lpstr>Operační systémy pro mobilní zařízení</vt:lpstr>
      <vt:lpstr>Operační systémy pro mobilní zařízení</vt:lpstr>
      <vt:lpstr>Operační systémy pro mobilní zařízení</vt:lpstr>
      <vt:lpstr>iOS</vt:lpstr>
      <vt:lpstr>iOS</vt:lpstr>
      <vt:lpstr>iOS</vt:lpstr>
      <vt:lpstr>iOS</vt:lpstr>
      <vt:lpstr>iOS</vt:lpstr>
      <vt:lpstr>iOS</vt:lpstr>
      <vt:lpstr>iOS</vt:lpstr>
      <vt:lpstr>iOS</vt:lpstr>
      <vt:lpstr>Windows Phone, Windows 10 Mobile </vt:lpstr>
      <vt:lpstr>Windows Phone, Windows 10 Mobile </vt:lpstr>
      <vt:lpstr>Windows Phone, Windows 10 Mobile </vt:lpstr>
      <vt:lpstr>Windows Phone, Windows 10 Mobile </vt:lpstr>
      <vt:lpstr>Windows Phone, Windows 10 Mobile </vt:lpstr>
      <vt:lpstr>Prezentace aplikace PowerPoint</vt:lpstr>
    </vt:vector>
  </TitlesOfParts>
  <Company>UTB,FAI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informační systémy</dc:title>
  <dc:creator>Uzivatel</dc:creator>
  <cp:lastModifiedBy>Uzivatel</cp:lastModifiedBy>
  <cp:revision>83</cp:revision>
  <dcterms:created xsi:type="dcterms:W3CDTF">2017-08-27T09:58:33Z</dcterms:created>
  <dcterms:modified xsi:type="dcterms:W3CDTF">2021-12-07T08:24:35Z</dcterms:modified>
</cp:coreProperties>
</file>