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sldIdLst>
    <p:sldId id="256" r:id="rId2"/>
    <p:sldId id="532" r:id="rId3"/>
    <p:sldId id="533" r:id="rId4"/>
    <p:sldId id="534" r:id="rId5"/>
    <p:sldId id="535" r:id="rId6"/>
    <p:sldId id="536" r:id="rId7"/>
    <p:sldId id="537" r:id="rId8"/>
    <p:sldId id="538" r:id="rId9"/>
    <p:sldId id="539" r:id="rId10"/>
    <p:sldId id="540" r:id="rId11"/>
    <p:sldId id="541" r:id="rId12"/>
    <p:sldId id="542" r:id="rId13"/>
    <p:sldId id="543" r:id="rId14"/>
    <p:sldId id="544" r:id="rId15"/>
    <p:sldId id="545" r:id="rId16"/>
    <p:sldId id="546" r:id="rId17"/>
    <p:sldId id="547" r:id="rId18"/>
    <p:sldId id="548" r:id="rId19"/>
    <p:sldId id="549" r:id="rId20"/>
    <p:sldId id="550" r:id="rId21"/>
    <p:sldId id="551" r:id="rId22"/>
    <p:sldId id="552" r:id="rId23"/>
    <p:sldId id="553" r:id="rId24"/>
    <p:sldId id="554" r:id="rId25"/>
    <p:sldId id="555" r:id="rId26"/>
    <p:sldId id="556" r:id="rId27"/>
    <p:sldId id="557" r:id="rId28"/>
    <p:sldId id="558" r:id="rId29"/>
    <p:sldId id="559" r:id="rId30"/>
    <p:sldId id="560" r:id="rId31"/>
    <p:sldId id="258" r:id="rId32"/>
    <p:sldId id="259" r:id="rId33"/>
    <p:sldId id="260" r:id="rId34"/>
    <p:sldId id="261" r:id="rId35"/>
    <p:sldId id="561" r:id="rId36"/>
    <p:sldId id="262" r:id="rId37"/>
    <p:sldId id="263" r:id="rId38"/>
    <p:sldId id="264" r:id="rId39"/>
    <p:sldId id="265" r:id="rId40"/>
    <p:sldId id="266" r:id="rId41"/>
    <p:sldId id="267" r:id="rId42"/>
    <p:sldId id="268" r:id="rId43"/>
    <p:sldId id="269" r:id="rId44"/>
    <p:sldId id="270" r:id="rId45"/>
    <p:sldId id="271" r:id="rId46"/>
    <p:sldId id="272" r:id="rId47"/>
    <p:sldId id="273" r:id="rId48"/>
    <p:sldId id="274" r:id="rId49"/>
    <p:sldId id="275" r:id="rId50"/>
    <p:sldId id="276" r:id="rId51"/>
    <p:sldId id="277" r:id="rId52"/>
    <p:sldId id="278" r:id="rId53"/>
    <p:sldId id="279" r:id="rId54"/>
    <p:sldId id="283" r:id="rId5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5828371" y="6138250"/>
            <a:ext cx="6368396" cy="6337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16" b="5584"/>
          <a:stretch/>
        </p:blipFill>
        <p:spPr>
          <a:xfrm>
            <a:off x="6917124" y="1423285"/>
            <a:ext cx="5286488" cy="544777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38200" y="2362672"/>
            <a:ext cx="10515600" cy="2387600"/>
          </a:xfrm>
        </p:spPr>
        <p:txBody>
          <a:bodyPr anchor="b">
            <a:normAutofit/>
          </a:bodyPr>
          <a:lstStyle>
            <a:lvl1pPr algn="l">
              <a:defRPr sz="6000" b="0" cap="all" baseline="0">
                <a:solidFill>
                  <a:srgbClr val="CF1F28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38200" y="4762110"/>
            <a:ext cx="10515600" cy="821602"/>
          </a:xfrm>
        </p:spPr>
        <p:txBody>
          <a:bodyPr/>
          <a:lstStyle>
            <a:lvl1pPr marL="53999" indent="0" algn="l">
              <a:buNone/>
              <a:defRPr sz="1800">
                <a:solidFill>
                  <a:srgbClr val="313131"/>
                </a:solidFill>
                <a:latin typeface="+mj-lt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077" y="6267816"/>
            <a:ext cx="6095124" cy="2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492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347728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222823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1050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838200" y="2362672"/>
            <a:ext cx="10515600" cy="2387600"/>
          </a:xfrm>
        </p:spPr>
        <p:txBody>
          <a:bodyPr anchor="b">
            <a:normAutofit/>
          </a:bodyPr>
          <a:lstStyle>
            <a:lvl1pPr algn="l">
              <a:defRPr sz="4125" b="0" cap="all" baseline="0">
                <a:solidFill>
                  <a:srgbClr val="CF1F28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838200" y="4762110"/>
            <a:ext cx="10515600" cy="821602"/>
          </a:xfrm>
        </p:spPr>
        <p:txBody>
          <a:bodyPr/>
          <a:lstStyle>
            <a:lvl1pPr marL="53999" indent="0" algn="l">
              <a:buNone/>
              <a:defRPr sz="1800">
                <a:solidFill>
                  <a:srgbClr val="313131"/>
                </a:solidFill>
                <a:latin typeface="+mj-lt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6071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670344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300926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311241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404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988965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890514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893" y="6267815"/>
            <a:ext cx="5129308" cy="230400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720000" y="365129"/>
            <a:ext cx="1075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0000" y="1825625"/>
            <a:ext cx="10752000" cy="4081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6"/>
            <a:ext cx="12192000" cy="123825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2259048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4125" b="0" kern="1200" cap="none" baseline="0">
          <a:solidFill>
            <a:srgbClr val="CF1F28"/>
          </a:solidFill>
          <a:latin typeface="+mn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100000"/>
        </a:lnSpc>
        <a:spcBef>
          <a:spcPts val="75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2100" kern="1200">
          <a:solidFill>
            <a:srgbClr val="313131"/>
          </a:solidFill>
          <a:latin typeface="+mj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100000"/>
        </a:lnSpc>
        <a:spcBef>
          <a:spcPts val="75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800" kern="1200">
          <a:solidFill>
            <a:srgbClr val="313131"/>
          </a:solidFill>
          <a:latin typeface="+mj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100000"/>
        </a:lnSpc>
        <a:spcBef>
          <a:spcPts val="75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800" kern="1200">
          <a:solidFill>
            <a:srgbClr val="313131"/>
          </a:solidFill>
          <a:latin typeface="+mj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100000"/>
        </a:lnSpc>
        <a:spcBef>
          <a:spcPts val="75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500" kern="1200">
          <a:solidFill>
            <a:srgbClr val="313131"/>
          </a:solidFill>
          <a:latin typeface="+mj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100000"/>
        </a:lnSpc>
        <a:spcBef>
          <a:spcPts val="75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500" kern="1200">
          <a:solidFill>
            <a:srgbClr val="313131"/>
          </a:solidFill>
          <a:latin typeface="+mj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Aplikační software, software pro ekonomy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Přednášející: Ing. Lukáš Pavlík, Ph.D.</a:t>
            </a:r>
          </a:p>
          <a:p>
            <a:r>
              <a:rPr lang="cs-CZ" dirty="0"/>
              <a:t>Zimní semestr 2021/2022</a:t>
            </a:r>
          </a:p>
          <a:p>
            <a:r>
              <a:rPr lang="cs-CZ" dirty="0"/>
              <a:t>E-mail: lukas.pavlik@mvso.cz</a:t>
            </a:r>
          </a:p>
        </p:txBody>
      </p:sp>
    </p:spTree>
    <p:extLst>
      <p:ext uri="{BB962C8B-B14F-4D97-AF65-F5344CB8AC3E}">
        <p14:creationId xmlns:p14="http://schemas.microsoft.com/office/powerpoint/2010/main" val="3743245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Programování ve VBA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3551F-C396-4D0C-B302-FCA643C4D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25625"/>
            <a:ext cx="10752000" cy="4081204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Podpora VBA byla odstraněna z Mac Excel 2008, protože nebylo jisté, zda bude možno </a:t>
            </a:r>
            <a:r>
              <a:rPr lang="cs-CZ" dirty="0" err="1"/>
              <a:t>implemen-tovat</a:t>
            </a:r>
            <a:r>
              <a:rPr lang="cs-CZ" dirty="0"/>
              <a:t> </a:t>
            </a:r>
            <a:r>
              <a:rPr lang="cs-CZ" dirty="0" err="1"/>
              <a:t>interpreter</a:t>
            </a:r>
            <a:r>
              <a:rPr lang="cs-CZ" dirty="0"/>
              <a:t> jazyka VBA nativně na Mac OS X. </a:t>
            </a:r>
          </a:p>
          <a:p>
            <a:pPr algn="just"/>
            <a:r>
              <a:rPr lang="cs-CZ" dirty="0"/>
              <a:t>Podpora VBA byla obnovena v další verzi, Mac Excel 2011, ačkoli její implementace postrádá podporu pro objekty </a:t>
            </a:r>
            <a:r>
              <a:rPr lang="cs-CZ" dirty="0" err="1"/>
              <a:t>ActiveX</a:t>
            </a:r>
            <a:r>
              <a:rPr lang="cs-CZ" dirty="0"/>
              <a:t>, které jsou pro vývojáře v některých případech nezbytné.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68ABFD-065A-48F0-8266-F132E7BF32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280" y="3364127"/>
            <a:ext cx="3128744" cy="312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859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Programování ve VBA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3551F-C396-4D0C-B302-FCA643C4D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25625"/>
            <a:ext cx="10752000" cy="4081204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Obvyklým a snadným způsobem generování kódu VBA je použití záznamníku maker. </a:t>
            </a:r>
          </a:p>
          <a:p>
            <a:pPr algn="just"/>
            <a:r>
              <a:rPr lang="cs-CZ" dirty="0"/>
              <a:t>Záznam makra zaznamenává akce uživatele a generuje kód VBA ve formě makra. </a:t>
            </a:r>
          </a:p>
          <a:p>
            <a:pPr algn="just"/>
            <a:r>
              <a:rPr lang="cs-CZ" dirty="0"/>
              <a:t>Tyto akce lze potom opakovat automaticky spuštěním makra. </a:t>
            </a:r>
          </a:p>
          <a:p>
            <a:pPr algn="just"/>
            <a:r>
              <a:rPr lang="cs-CZ" dirty="0"/>
              <a:t>Makra lze také propojit s různými typy spouštění, jako jsou klávesové zkratky, příkazové tlačítko apod. </a:t>
            </a:r>
          </a:p>
          <a:p>
            <a:pPr algn="just"/>
            <a:r>
              <a:rPr lang="cs-CZ" dirty="0"/>
              <a:t>Akce v makru lze provádět pomocí uvedených typů spouštění nebo z obecných možností panelu nástrojů. </a:t>
            </a:r>
          </a:p>
          <a:p>
            <a:pPr algn="just"/>
            <a:r>
              <a:rPr lang="cs-CZ" dirty="0"/>
              <a:t>Kód makra ve VBA lze také editovat ve VBE. </a:t>
            </a:r>
          </a:p>
        </p:txBody>
      </p:sp>
    </p:spTree>
    <p:extLst>
      <p:ext uri="{BB962C8B-B14F-4D97-AF65-F5344CB8AC3E}">
        <p14:creationId xmlns:p14="http://schemas.microsoft.com/office/powerpoint/2010/main" val="709202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Programování ve VBA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3551F-C396-4D0C-B302-FCA643C4D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25625"/>
            <a:ext cx="10752000" cy="4081204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Některé funkce, jako jsou funkce smyček, zobrazení dat podle vlastních požadavků a některé grafické položky nelze automaticky zaznamenat - musí být naprogramovány přímo do modulu VBA. </a:t>
            </a:r>
          </a:p>
          <a:p>
            <a:pPr algn="just"/>
            <a:r>
              <a:rPr lang="cs-CZ" dirty="0"/>
              <a:t>Pokročilí uživatelé mohou využívat uživatelská dialogová okna k vytvoření interaktivního programu nebo reagovat na události, jako je například načtení listu nebo jeho změna. </a:t>
            </a:r>
          </a:p>
          <a:p>
            <a:pPr algn="just"/>
            <a:r>
              <a:rPr lang="cs-CZ" dirty="0"/>
              <a:t>Automaticky zaznamenaný kód makra nemusí být kompatibilní mezi jednotlivými verzemi aplikace MS Excel. např. určité části kódu, který jsou použity v aplikaci Excel verze 2010, nelze použít v aplikaci Excel 2003. </a:t>
            </a:r>
          </a:p>
          <a:p>
            <a:pPr algn="just"/>
            <a:r>
              <a:rPr lang="cs-CZ" dirty="0"/>
              <a:t>Konkrétně makra, která mění barvy buněk a provádí změny v jiných vlastnostech buněk, obvykle nejsou zpětně kompatibilní. </a:t>
            </a:r>
          </a:p>
        </p:txBody>
      </p:sp>
    </p:spTree>
    <p:extLst>
      <p:ext uri="{BB962C8B-B14F-4D97-AF65-F5344CB8AC3E}">
        <p14:creationId xmlns:p14="http://schemas.microsoft.com/office/powerpoint/2010/main" val="4228710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Programování ve VBA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3551F-C396-4D0C-B302-FCA643C4D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25625"/>
            <a:ext cx="10752000" cy="4081204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Kód VBA spolupracuje s tabulkou pomocí aplikace Excel </a:t>
            </a:r>
            <a:r>
              <a:rPr lang="cs-CZ" dirty="0" err="1"/>
              <a:t>Object</a:t>
            </a:r>
            <a:r>
              <a:rPr lang="cs-CZ" dirty="0"/>
              <a:t> Model, slovníku identifikujícího objekty tabulek a sady dodaných funkcí nebo metod, které umožňují čtení a zápis do tabulky a interakci s uživateli (například pomocí vlastních panelů nástrojů nebo příkazové řádky a schránky zpráv). 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Uživatelsky vytvořené podprogramy VBA provádějí tyto akce a fungují jako makra generovaná pomocí záznamníku maker, jsou však pružnější a efektivnější.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601899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Microsoft Word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3551F-C396-4D0C-B302-FCA643C4D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25625"/>
            <a:ext cx="10752000" cy="4081204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Microsoft Word (nebo prostě Word) je textový procesor vyvinutý společností Microsoft. </a:t>
            </a:r>
          </a:p>
          <a:p>
            <a:pPr algn="just"/>
            <a:r>
              <a:rPr lang="cs-CZ" dirty="0"/>
              <a:t>To bylo poprvé propuštěno 25. října 1983 pod názvem </a:t>
            </a:r>
            <a:r>
              <a:rPr lang="cs-CZ" dirty="0" err="1"/>
              <a:t>Multi-Tool</a:t>
            </a:r>
            <a:r>
              <a:rPr lang="cs-CZ" dirty="0"/>
              <a:t> slovo pro systémy </a:t>
            </a:r>
            <a:r>
              <a:rPr lang="cs-CZ" dirty="0" err="1"/>
              <a:t>Xenix</a:t>
            </a:r>
            <a:r>
              <a:rPr lang="cs-CZ" dirty="0"/>
              <a:t>. </a:t>
            </a:r>
          </a:p>
          <a:p>
            <a:pPr algn="just"/>
            <a:r>
              <a:rPr lang="cs-CZ" dirty="0"/>
              <a:t>Následné verze byly později napsány pro několik dalších platforem včetně IBM PC se systémem DOS (1983), Apple Macintosh se systémem Mac OS </a:t>
            </a:r>
            <a:r>
              <a:rPr lang="cs-CZ" dirty="0" err="1"/>
              <a:t>Classic</a:t>
            </a:r>
            <a:r>
              <a:rPr lang="cs-CZ" dirty="0"/>
              <a:t> (1985), AT &amp; T Unix PC (1985), </a:t>
            </a:r>
            <a:r>
              <a:rPr lang="cs-CZ" dirty="0" err="1"/>
              <a:t>Atari</a:t>
            </a:r>
            <a:r>
              <a:rPr lang="cs-CZ" dirty="0"/>
              <a:t> ST (1988), OS / 2 Windows (1989), SCO Unix (1994) a OS X (2001). </a:t>
            </a:r>
          </a:p>
          <a:p>
            <a:pPr algn="just"/>
            <a:r>
              <a:rPr lang="cs-CZ" dirty="0"/>
              <a:t>Komerční verze aplikace Word jsou licencovány jako samostatný produkt nebo jako součást aplikace Microsoft Office, Windows RT nebo ukončené sady Microsoft Works. </a:t>
            </a:r>
          </a:p>
          <a:p>
            <a:pPr algn="just"/>
            <a:r>
              <a:rPr lang="cs-CZ" dirty="0"/>
              <a:t>Microsoft Word </a:t>
            </a:r>
            <a:r>
              <a:rPr lang="cs-CZ" dirty="0" err="1"/>
              <a:t>Viewer</a:t>
            </a:r>
            <a:r>
              <a:rPr lang="cs-CZ" dirty="0"/>
              <a:t> a Office Online jsou freewarové edice aplikace Word s omezenými funkcemi.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286192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Word pro Windows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3551F-C396-4D0C-B302-FCA643C4D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25625"/>
            <a:ext cx="10752000" cy="4081204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MS Word pro Windows je k dispozici samostatně nebo jako součást sady Microsoft Office.</a:t>
            </a:r>
          </a:p>
          <a:p>
            <a:pPr marL="0" indent="0" algn="just">
              <a:buNone/>
            </a:pPr>
            <a:r>
              <a:rPr lang="cs-CZ" dirty="0"/>
              <a:t> </a:t>
            </a:r>
          </a:p>
          <a:p>
            <a:pPr algn="just"/>
            <a:r>
              <a:rPr lang="cs-CZ" dirty="0"/>
              <a:t>MS Word obsahuje základní (nejen) možnosti pro editaci textů a jejich publikování a je nejrozšířenějším programem pro zpracování textu na trhu. 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dirty="0"/>
              <a:t>Soubory aplikace Word se běžně používají jako formát odesílání textových dokumentů prostřednictvím e-mailu, protože téměř každý uživatel s počítačem může číst dokument aplikace Word pomocí aplikace Word, Prohlížeče Word nebo textového procesoru, který je schopen importovat formát aplikace Word. </a:t>
            </a:r>
          </a:p>
        </p:txBody>
      </p:sp>
    </p:spTree>
    <p:extLst>
      <p:ext uri="{BB962C8B-B14F-4D97-AF65-F5344CB8AC3E}">
        <p14:creationId xmlns:p14="http://schemas.microsoft.com/office/powerpoint/2010/main" val="3038911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Word pro Windows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3551F-C396-4D0C-B302-FCA643C4D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25625"/>
            <a:ext cx="10752000" cy="4081204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Word 6 pro systém Windows NT byl první 32bi-tovou verzí produktu, která byla vydána s Microsoft Office pro Windows NT ve stejnou dobu jako Windows 95.</a:t>
            </a:r>
          </a:p>
          <a:p>
            <a:pPr marL="0" indent="0" algn="just">
              <a:buNone/>
            </a:pPr>
            <a:r>
              <a:rPr lang="cs-CZ" dirty="0"/>
              <a:t> </a:t>
            </a:r>
          </a:p>
          <a:p>
            <a:pPr algn="just"/>
            <a:r>
              <a:rPr lang="cs-CZ" dirty="0"/>
              <a:t>Počínaje aplikací Word 95, jsou jednotlivé verze aplikace MS pojmenovány podle roku vydání, namísto čísla verze. </a:t>
            </a:r>
            <a:endParaRPr lang="cs-CZ" b="1" dirty="0"/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dirty="0"/>
              <a:t>Word 2010 umožňuje přizpůsobení pásu karet, přidává zobrazení </a:t>
            </a:r>
            <a:r>
              <a:rPr lang="cs-CZ" dirty="0" err="1"/>
              <a:t>Backstage</a:t>
            </a:r>
            <a:r>
              <a:rPr lang="cs-CZ" dirty="0"/>
              <a:t> pro správu souborů, přináší vylepšenou navigaci v dokumentech, umožňuje vytváření a vkládání </a:t>
            </a:r>
            <a:r>
              <a:rPr lang="cs-CZ" dirty="0" err="1"/>
              <a:t>screenshotů</a:t>
            </a:r>
            <a:r>
              <a:rPr lang="cs-CZ" dirty="0"/>
              <a:t> a je </a:t>
            </a:r>
            <a:r>
              <a:rPr lang="cs-CZ" dirty="0" err="1"/>
              <a:t>inte-grována</a:t>
            </a:r>
            <a:r>
              <a:rPr lang="cs-CZ" dirty="0"/>
              <a:t> s aplikací Word Web </a:t>
            </a:r>
            <a:r>
              <a:rPr lang="cs-CZ" dirty="0" err="1"/>
              <a:t>App</a:t>
            </a:r>
            <a:r>
              <a:rPr lang="cs-CZ" dirty="0"/>
              <a:t>.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85915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Word pro MAC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3551F-C396-4D0C-B302-FCA643C4D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25625"/>
            <a:ext cx="10752000" cy="4081204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V roce 1997 založila společnost Microsoft Macintosh Business Unit jako samostatnou skupinu Microsoft zaměřenou na psaní softwaru pro Mac OS. Jeho první verze Word, Word 98, byla vydána s Office 98 Macintosh </a:t>
            </a:r>
            <a:r>
              <a:rPr lang="cs-CZ" dirty="0" err="1"/>
              <a:t>Edition</a:t>
            </a:r>
            <a:r>
              <a:rPr lang="cs-CZ" dirty="0"/>
              <a:t>. 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dirty="0"/>
              <a:t>Kompatibilita dokumentů dosáhla parity s aplikací Word 97 a obsahovala funkce z aplikace Word 97 pro Windows, včetně kontroly gramatiky. 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dirty="0"/>
              <a:t>Uživatelé mohli využívat nabídky a klávesové zkratky podobně jako v aplikaci Word 97 pro Windows nebo Word 5 pro Mac OS.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256210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Word pro MAC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3551F-C396-4D0C-B302-FCA643C4D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25625"/>
            <a:ext cx="10752000" cy="4081204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dirty="0"/>
              <a:t>Word 2001, vydaný v roce 2000, přidal několik nových funkcí, včetně schránky Office, která umožnila uživatelům kopírovat a vkládat více položek. </a:t>
            </a:r>
          </a:p>
          <a:p>
            <a:pPr algn="just"/>
            <a:r>
              <a:rPr lang="cs-CZ" dirty="0"/>
              <a:t>Byla to poslední verze běžící na klasickém operačním systému Mac OS a na Mac OS X mohla fungovat pouze v klasickém prostředí. </a:t>
            </a:r>
          </a:p>
          <a:p>
            <a:pPr algn="just"/>
            <a:r>
              <a:rPr lang="cs-CZ" dirty="0"/>
              <a:t>Aplikace Word X, která byla vydána v roce 2001, byla první verzí, na které se pracovalo nativně a pro kterou byl nezbytný Mac OS X. </a:t>
            </a:r>
          </a:p>
          <a:p>
            <a:pPr algn="just"/>
            <a:r>
              <a:rPr lang="cs-CZ" dirty="0"/>
              <a:t>Tato verze zavedla nekontinuální výběr textu. </a:t>
            </a:r>
          </a:p>
          <a:p>
            <a:pPr algn="just"/>
            <a:r>
              <a:rPr lang="cs-CZ" dirty="0"/>
              <a:t>Aplikace Word 2004 byla vydáno v květnu 2004. </a:t>
            </a:r>
          </a:p>
          <a:p>
            <a:pPr algn="just"/>
            <a:r>
              <a:rPr lang="cs-CZ" dirty="0"/>
              <a:t>Obsahovala nové zobrazení rozložení notebooku pro vytváření poznámek buď pomocí psaní, nebo hlasem. </a:t>
            </a:r>
          </a:p>
          <a:p>
            <a:pPr algn="just"/>
            <a:r>
              <a:rPr lang="cs-CZ" dirty="0"/>
              <a:t>Ostatní funkce, například sledování změn apod., byly více podobné Office pro Windows.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178099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Word pro MAC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3551F-C396-4D0C-B302-FCA643C4D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25625"/>
            <a:ext cx="10752000" cy="4081204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Word 2008, vydaný 15. ledna 2008, obsahoval funkci podobnou pásu karet, nazývanou Galerie elementů, která může být použita k výběru rozvržení stránek a vkládání vlastních diagramů a obrázků.</a:t>
            </a:r>
          </a:p>
          <a:p>
            <a:pPr algn="just"/>
            <a:r>
              <a:rPr lang="cs-CZ" dirty="0"/>
              <a:t>Zahrnuje také nový typ zobrazení zaměřený na rozvržení při publikování, integrovanou bibliografickou správu a nativní podporu nového formátu Office Open XML. </a:t>
            </a:r>
          </a:p>
          <a:p>
            <a:pPr algn="just"/>
            <a:r>
              <a:rPr lang="cs-CZ" dirty="0"/>
              <a:t>Aplikace Word 2008 byla první verzí, která se na počítačích s procesory Intel spouštěla nativně. </a:t>
            </a:r>
          </a:p>
          <a:p>
            <a:pPr algn="just"/>
            <a:r>
              <a:rPr lang="cs-CZ" dirty="0"/>
              <a:t>Word 2011, vydaný v říjnu 2010, nahradil Galerii prvků ve prospěch uživatelského rozhraní </a:t>
            </a:r>
            <a:r>
              <a:rPr lang="cs-CZ" dirty="0" err="1"/>
              <a:t>Ribbon</a:t>
            </a:r>
            <a:r>
              <a:rPr lang="cs-CZ" dirty="0"/>
              <a:t>, které je mnohem podobnější verzi Office pro Windows a zahrnuje režim celé obrazovky, který umožňuje uživatelům soustředit se na čtení a psaní dokumentů, včetně podpory aplikací Office Web </a:t>
            </a:r>
            <a:r>
              <a:rPr lang="cs-CZ" dirty="0" err="1"/>
              <a:t>Apps</a:t>
            </a:r>
            <a:r>
              <a:rPr lang="cs-CZ" dirty="0"/>
              <a:t>.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282808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 ke kapitole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3551F-C396-4D0C-B302-FCA643C4D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25625"/>
            <a:ext cx="10752000" cy="4081204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Na trhu existuje celá řada SW využitelného ekonomy. 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dirty="0"/>
              <a:t>Jedná se o více či méně sofistikované programy, z nichž některé jsou vytvořeny na míru řešení daných problémů, jiné umožňují definici vlastních problémů a jejich řešení, případně simulaci určitých situací. 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dirty="0"/>
              <a:t>Zcela jistě není účelem této kapitoly poskytnout ucelený přehled aplikací dostupných v současné době na trhu. 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7885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MATLAB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3551F-C396-4D0C-B302-FCA643C4D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25625"/>
            <a:ext cx="10752000" cy="4081204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dirty="0"/>
              <a:t>MATLAB je vysoce výkonný jazyk pro technické výpočty. </a:t>
            </a:r>
          </a:p>
          <a:p>
            <a:pPr algn="just"/>
            <a:r>
              <a:rPr lang="cs-CZ" dirty="0"/>
              <a:t>Integruje výpočet, vizualizaci a programování do snadno použitelného prostředí, kde jsou problémy a řešení vyjádřeny známou matematickou notací. </a:t>
            </a:r>
          </a:p>
          <a:p>
            <a:pPr marL="0" indent="0" algn="just">
              <a:buNone/>
            </a:pPr>
            <a:r>
              <a:rPr lang="cs-CZ" dirty="0"/>
              <a:t>Mezi typická použití patří: </a:t>
            </a:r>
          </a:p>
          <a:p>
            <a:pPr algn="just"/>
            <a:r>
              <a:rPr lang="cs-CZ" dirty="0"/>
              <a:t>matematika a výpočet, </a:t>
            </a:r>
          </a:p>
          <a:p>
            <a:pPr algn="just"/>
            <a:r>
              <a:rPr lang="cs-CZ" dirty="0"/>
              <a:t>vývoj algoritmu,</a:t>
            </a:r>
          </a:p>
          <a:p>
            <a:pPr algn="just"/>
            <a:r>
              <a:rPr lang="cs-CZ" dirty="0"/>
              <a:t>modelování, simulace a </a:t>
            </a:r>
            <a:r>
              <a:rPr lang="cs-CZ" dirty="0" err="1"/>
              <a:t>prototypování</a:t>
            </a:r>
            <a:r>
              <a:rPr lang="cs-CZ" dirty="0"/>
              <a:t>, </a:t>
            </a:r>
          </a:p>
          <a:p>
            <a:pPr algn="just"/>
            <a:r>
              <a:rPr lang="cs-CZ" dirty="0"/>
              <a:t>analýza dat, průzkum a vizualizace, </a:t>
            </a:r>
          </a:p>
          <a:p>
            <a:pPr algn="just"/>
            <a:r>
              <a:rPr lang="cs-CZ" dirty="0"/>
              <a:t>vědecká a inženýrská grafika, </a:t>
            </a:r>
          </a:p>
          <a:p>
            <a:pPr algn="just"/>
            <a:r>
              <a:rPr lang="cs-CZ" dirty="0"/>
              <a:t>vývoj aplikací včetně budování grafického uživatelského rozhraní. </a:t>
            </a:r>
          </a:p>
          <a:p>
            <a:pPr algn="just"/>
            <a:endParaRPr lang="cs-CZ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BA19DD6-5C67-466A-B840-971EA85D4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941" y="3044627"/>
            <a:ext cx="2517274" cy="251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7496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MATLAB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3551F-C396-4D0C-B302-FCA643C4D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25625"/>
            <a:ext cx="10752000" cy="4081204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MATLAB je interaktivní systém, jehož základním datovým prvkem je pole, které nevyžaduje zadávání dimenzí. 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dirty="0"/>
              <a:t>To umožňuje za zlomek času vyřešení mnoha technických problémů s výpočetními technikami, zejména těch, které obsahují maticové a vektorové formulace, pro které by bylo zapotřebí napsat program ve skalárním neinteraktivním jazyce, jako je C nebo Fortran. 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dirty="0"/>
              <a:t>Název MATLAB znamená maticovou laboratoř. MATLAB byl původně napsán tak, aby poskytoval snadný přístup k maticovému softwaru vyvinutého projekty LINPACK a EISPACK, které společně představují nejmodernější software pro maticové výpočty.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863197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MATLAB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3551F-C396-4D0C-B302-FCA643C4D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25625"/>
            <a:ext cx="10752000" cy="4081204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MATLAB se vyvíjel v průběhu několika let za přispění názorů a připomínek mnoha uživatelů. </a:t>
            </a:r>
          </a:p>
          <a:p>
            <a:pPr algn="just"/>
            <a:r>
              <a:rPr lang="cs-CZ" dirty="0"/>
              <a:t>V univerzitním prostředí je standardním instruktážním nástrojem pro úvodní a pokročilé kurzy matematiky, strojírenství a vědy a ekonomie. </a:t>
            </a:r>
          </a:p>
          <a:p>
            <a:pPr algn="just"/>
            <a:r>
              <a:rPr lang="cs-CZ" dirty="0"/>
              <a:t>V průmyslu je MATLAB nástrojem výběru pro výzkum, vývoj a analýzu s vysokou produktivitou. </a:t>
            </a:r>
          </a:p>
          <a:p>
            <a:pPr algn="just"/>
            <a:r>
              <a:rPr lang="cs-CZ" dirty="0"/>
              <a:t>MATLAB je vybaven řadou aplikací pro specifická řešení nazývaných </a:t>
            </a:r>
            <a:r>
              <a:rPr lang="cs-CZ" dirty="0" err="1"/>
              <a:t>toolboxy</a:t>
            </a:r>
            <a:r>
              <a:rPr lang="cs-CZ" dirty="0"/>
              <a:t>. </a:t>
            </a:r>
          </a:p>
          <a:p>
            <a:pPr algn="just"/>
            <a:r>
              <a:rPr lang="cs-CZ" dirty="0"/>
              <a:t>Nástroje jsou komplexní sbírky funkcí MATLAB (soubory M), které rozšiřují prostředí MATLAB pro řešení konkrétních tříd problémů. </a:t>
            </a:r>
          </a:p>
          <a:p>
            <a:pPr algn="just"/>
            <a:r>
              <a:rPr lang="cs-CZ" dirty="0"/>
              <a:t>Oblasti, ve kterých jsou k dispozici nástroje, zahrnují zpracování signálů, řídicí systémy, neuronové sítě, fuzzy logiku, zpracování obrazu, simulaci a mnoho dalších.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1135456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MATLAB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3551F-C396-4D0C-B302-FCA643C4D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25625"/>
            <a:ext cx="10752000" cy="40812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b="1" dirty="0"/>
              <a:t>1) Systém MATLAB </a:t>
            </a:r>
          </a:p>
          <a:p>
            <a:pPr marL="0" indent="0" algn="just">
              <a:buNone/>
            </a:pPr>
            <a:r>
              <a:rPr lang="cs-CZ" dirty="0"/>
              <a:t>Systém MATLAB se skládá z pěti hlavních částí: </a:t>
            </a:r>
          </a:p>
          <a:p>
            <a:pPr algn="just"/>
            <a:r>
              <a:rPr lang="cs-CZ" dirty="0"/>
              <a:t>Jazyk MATLAB </a:t>
            </a:r>
          </a:p>
          <a:p>
            <a:pPr algn="just"/>
            <a:r>
              <a:rPr lang="cs-CZ" dirty="0"/>
              <a:t>Pracovní prostředí MATLAB </a:t>
            </a:r>
          </a:p>
          <a:p>
            <a:pPr algn="just"/>
            <a:r>
              <a:rPr lang="cs-CZ" dirty="0"/>
              <a:t>Grafika s </a:t>
            </a:r>
            <a:r>
              <a:rPr lang="cs-CZ" dirty="0" err="1"/>
              <a:t>handlery</a:t>
            </a:r>
            <a:r>
              <a:rPr lang="cs-CZ" dirty="0"/>
              <a:t> </a:t>
            </a:r>
          </a:p>
          <a:p>
            <a:pPr algn="just"/>
            <a:r>
              <a:rPr lang="cs-CZ" dirty="0"/>
              <a:t>Rozhraní aplikačního programu MATLAB (API) </a:t>
            </a:r>
          </a:p>
          <a:p>
            <a:pPr algn="just"/>
            <a:r>
              <a:rPr lang="cs-CZ" dirty="0"/>
              <a:t>Matematická knihovna funkcí MATLAB </a:t>
            </a:r>
          </a:p>
          <a:p>
            <a:pPr algn="just"/>
            <a:endParaRPr lang="cs-CZ" b="1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E284836-B1B5-4A53-A303-06A898481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235" y="2335548"/>
            <a:ext cx="4858798" cy="242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1472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MATLAB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3551F-C396-4D0C-B302-FCA643C4D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25625"/>
            <a:ext cx="10752000" cy="40812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b="1" dirty="0"/>
              <a:t>2) Jazyk MATLAB </a:t>
            </a:r>
          </a:p>
          <a:p>
            <a:pPr algn="just"/>
            <a:r>
              <a:rPr lang="cs-CZ" dirty="0"/>
              <a:t>Jedná se o jazyk vyšší úrovně s příkazy pro řízení toku, funkcemi, datovými strukturami, vstupními / výstupními a objektově orientovanými programovacími funkcemi. Umožňuje jak "programování v malém", tak rychlou tvorbu rozsáhlých a složitých aplikačních programů. </a:t>
            </a:r>
          </a:p>
          <a:p>
            <a:pPr marL="0" indent="0" algn="just">
              <a:buNone/>
            </a:pPr>
            <a:r>
              <a:rPr lang="cs-CZ" b="1" dirty="0"/>
              <a:t>3) Pracovní prostředí MATLAB </a:t>
            </a:r>
          </a:p>
          <a:p>
            <a:pPr algn="just"/>
            <a:r>
              <a:rPr lang="cs-CZ" dirty="0"/>
              <a:t>Jedná se o soubor nástrojů a nabídek, s nimiž pracuje uživatel nebo programátor MATLAB. Obsahuje možnosti pro správu proměnných ve vašem pracovním prostoru, import a export dat. Obsahuje také nástroje pro vývoj, správu, ladění a profilování souborů M (skriptů) a aplikací MATLAB.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2868101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MATLAB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3551F-C396-4D0C-B302-FCA643C4D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25625"/>
            <a:ext cx="10752000" cy="40812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b="1" dirty="0"/>
              <a:t>4) Grafika s </a:t>
            </a:r>
            <a:r>
              <a:rPr lang="cs-CZ" b="1" dirty="0" err="1"/>
              <a:t>handlery</a:t>
            </a:r>
            <a:r>
              <a:rPr lang="cs-CZ" b="1" dirty="0"/>
              <a:t> </a:t>
            </a:r>
          </a:p>
          <a:p>
            <a:pPr algn="just"/>
            <a:r>
              <a:rPr lang="cs-CZ" dirty="0"/>
              <a:t>Toto je grafický systém MATLAB. Obsahuje příkazy na vysoké úrovni pro dvourozměrnou a </a:t>
            </a:r>
            <a:r>
              <a:rPr lang="cs-CZ" dirty="0" err="1"/>
              <a:t>trojroz</a:t>
            </a:r>
            <a:r>
              <a:rPr lang="cs-CZ" dirty="0"/>
              <a:t>-měrnou vizualizaci dat, zpracování obrazu, animaci a prezentační grafiku. Obsahuje také příkazy nízké úrovně, které umožňují plně přizpůsobit vzhled grafiky a vytvářet kompletní grafické uživatelské rozhraní v aplikacích.</a:t>
            </a:r>
          </a:p>
          <a:p>
            <a:pPr marL="0" indent="0" algn="just">
              <a:buNone/>
            </a:pPr>
            <a:r>
              <a:rPr lang="cs-CZ" b="1" dirty="0"/>
              <a:t>5) Matematická knihovna funkcí </a:t>
            </a:r>
            <a:r>
              <a:rPr lang="cs-CZ" b="1" dirty="0" err="1"/>
              <a:t>Matlab</a:t>
            </a:r>
            <a:endParaRPr lang="cs-CZ" b="1" dirty="0"/>
          </a:p>
          <a:p>
            <a:pPr algn="just"/>
            <a:r>
              <a:rPr lang="cs-CZ" dirty="0"/>
              <a:t>Jedná se o rozsáhlou sbírku výpočetních algoritmů od elementárních funkcí, jako jsou součet, sinus, kosinus a komplexní aritmetika, až po sofistikovanější funkce, jako jsou inverzní matice, </a:t>
            </a:r>
            <a:r>
              <a:rPr lang="cs-CZ" dirty="0" err="1"/>
              <a:t>Besselovy</a:t>
            </a:r>
            <a:r>
              <a:rPr lang="cs-CZ" dirty="0"/>
              <a:t> funkce a rychlé Fourierovy transformace.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9128954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MATLAB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3551F-C396-4D0C-B302-FCA643C4D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25625"/>
            <a:ext cx="10752000" cy="40812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b="1" dirty="0"/>
              <a:t>6) Rozhraní aplikačního programu MATLAB (API) </a:t>
            </a:r>
          </a:p>
          <a:p>
            <a:pPr algn="just"/>
            <a:r>
              <a:rPr lang="cs-CZ" dirty="0"/>
              <a:t>Jedná se o knihovnu, která umožňuje psát programy C a Fortran, které spolupracují s aplikací MAT-LAB. Zahrnuje funkce pro volání rutin z </a:t>
            </a:r>
            <a:r>
              <a:rPr lang="cs-CZ" dirty="0" err="1"/>
              <a:t>MATLABu</a:t>
            </a:r>
            <a:r>
              <a:rPr lang="cs-CZ" dirty="0"/>
              <a:t> (dynamické propojení), volání MATLAB jako výpočetního stroje a pro čtení a zápis souborů MAT. </a:t>
            </a:r>
            <a:endParaRPr lang="cs-CZ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790A305-5A6D-4F03-8DF3-14C07F10E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504" y="3335261"/>
            <a:ext cx="3251973" cy="286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0448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Scilab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3551F-C396-4D0C-B302-FCA643C4D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25625"/>
            <a:ext cx="10752000" cy="4081204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Program </a:t>
            </a:r>
            <a:r>
              <a:rPr lang="cs-CZ" dirty="0" err="1"/>
              <a:t>Scilab</a:t>
            </a:r>
            <a:r>
              <a:rPr lang="cs-CZ" dirty="0"/>
              <a:t> je do jisté míry alternativou k programu MATLAB. 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dirty="0"/>
              <a:t>Výhodou této alternativy je do-</a:t>
            </a:r>
            <a:r>
              <a:rPr lang="cs-CZ" dirty="0" err="1"/>
              <a:t>stupnost</a:t>
            </a:r>
            <a:r>
              <a:rPr lang="cs-CZ" dirty="0"/>
              <a:t> a finanční nenáročnost programu – pro soukromé a neziskové využití je (na rozdíl od </a:t>
            </a:r>
            <a:r>
              <a:rPr lang="cs-CZ" dirty="0" err="1"/>
              <a:t>MATLABu</a:t>
            </a:r>
            <a:r>
              <a:rPr lang="cs-CZ" dirty="0"/>
              <a:t>) zcela zdarma. 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dirty="0"/>
              <a:t>Podobně jako MATLAB umožňuje instalaci různých modulů, dle typu řešených problémů.</a:t>
            </a:r>
          </a:p>
          <a:p>
            <a:pPr marL="0" indent="0" algn="just">
              <a:buNone/>
            </a:pPr>
            <a:r>
              <a:rPr lang="cs-CZ" dirty="0"/>
              <a:t> </a:t>
            </a:r>
          </a:p>
          <a:p>
            <a:pPr algn="just"/>
            <a:r>
              <a:rPr lang="cs-CZ" dirty="0"/>
              <a:t>Má podobnou syntaxi jako MATLAB, umožňuje dokonce import/export m-skriptů </a:t>
            </a:r>
            <a:r>
              <a:rPr lang="cs-CZ" dirty="0" err="1"/>
              <a:t>MATLABu</a:t>
            </a:r>
            <a:r>
              <a:rPr lang="cs-CZ" dirty="0"/>
              <a:t> (ne všechny příkazy jsou však plně kompatibilní).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1297060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ERP systémy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3551F-C396-4D0C-B302-FCA643C4D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25625"/>
            <a:ext cx="10752000" cy="4081204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ERP je zkratka anglických slov </a:t>
            </a:r>
            <a:r>
              <a:rPr lang="cs-CZ" dirty="0" err="1"/>
              <a:t>Enterprise</a:t>
            </a:r>
            <a:r>
              <a:rPr lang="cs-CZ" dirty="0"/>
              <a:t> </a:t>
            </a:r>
            <a:r>
              <a:rPr lang="cs-CZ" dirty="0" err="1"/>
              <a:t>Resource</a:t>
            </a:r>
            <a:r>
              <a:rPr lang="cs-CZ" dirty="0"/>
              <a:t> </a:t>
            </a:r>
            <a:r>
              <a:rPr lang="cs-CZ" dirty="0" err="1"/>
              <a:t>Planning</a:t>
            </a:r>
            <a:r>
              <a:rPr lang="cs-CZ" dirty="0"/>
              <a:t> – neboli Plánování podnikových zdrojů. ERP je komplexní software, který dokáže řídit a integrovat všechny firemní procesy - prvotní evidenci dokladů, majetku a smluv, účetnictví, evidenci docházky, zpracování mezd, personalistiku, vzdělávání pracovníků, plánování dovolené, pracovních cest apod. </a:t>
            </a:r>
          </a:p>
          <a:p>
            <a:pPr algn="just"/>
            <a:r>
              <a:rPr lang="cs-CZ" dirty="0"/>
              <a:t>Hlavní výhodou ERP je sjednocený celopodnikový pohled na to, co se v různých odděleních ode-hrává. </a:t>
            </a:r>
          </a:p>
          <a:p>
            <a:pPr algn="just"/>
            <a:r>
              <a:rPr lang="cs-CZ" dirty="0"/>
              <a:t>Vše se zapisuje do jednotné databáze, takže je snadnější získat potřebné výstupy a analyzovat data.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9937918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ERP systémy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3551F-C396-4D0C-B302-FCA643C4D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25625"/>
            <a:ext cx="10752000" cy="4081204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Komplexní ERP se skládá z dílčích aplikací. </a:t>
            </a:r>
          </a:p>
          <a:p>
            <a:pPr algn="just"/>
            <a:r>
              <a:rPr lang="cs-CZ" dirty="0"/>
              <a:t>Každá aplikace zajišťuje administrativu konkrétního útvaru v podniku. </a:t>
            </a:r>
          </a:p>
          <a:p>
            <a:pPr algn="just"/>
            <a:r>
              <a:rPr lang="cs-CZ" dirty="0"/>
              <a:t>Díky tomu si lze ERP systém představit jako puzzle. </a:t>
            </a:r>
          </a:p>
          <a:p>
            <a:pPr algn="just"/>
            <a:r>
              <a:rPr lang="cs-CZ" dirty="0"/>
              <a:t>Poskládáte si integrovaný systém, který má přesně takové funkce, které budete skutečně v každodenní praxi využívat. </a:t>
            </a:r>
          </a:p>
          <a:p>
            <a:pPr algn="just"/>
            <a:r>
              <a:rPr lang="cs-CZ" dirty="0"/>
              <a:t>Všechny aplikace lze navzájem propojit, což zjednodušuje spolupráci napříč odděleními. </a:t>
            </a:r>
          </a:p>
          <a:p>
            <a:pPr algn="just"/>
            <a:r>
              <a:rPr lang="cs-CZ" dirty="0"/>
              <a:t>Jednotlivým uživatelům pak přidělujete uživatelská práva, podle nichž jsou jim přístupné právě ty informace potřebné a důležité pro jejich práci.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501091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 ke kapitole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3551F-C396-4D0C-B302-FCA643C4D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25625"/>
            <a:ext cx="10752000" cy="40812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/>
              <a:t>Mezi takovéto aplikace patří programy: </a:t>
            </a:r>
          </a:p>
          <a:p>
            <a:pPr algn="just"/>
            <a:r>
              <a:rPr lang="cs-CZ" dirty="0"/>
              <a:t>Microsoft Excel </a:t>
            </a:r>
          </a:p>
          <a:p>
            <a:pPr algn="just"/>
            <a:r>
              <a:rPr lang="cs-CZ" dirty="0"/>
              <a:t>Microsoft Word </a:t>
            </a:r>
          </a:p>
          <a:p>
            <a:pPr algn="just"/>
            <a:r>
              <a:rPr lang="cs-CZ" dirty="0" err="1"/>
              <a:t>Matlab</a:t>
            </a:r>
            <a:r>
              <a:rPr lang="cs-CZ" dirty="0"/>
              <a:t> (příp. </a:t>
            </a:r>
            <a:r>
              <a:rPr lang="cs-CZ" dirty="0" err="1"/>
              <a:t>Scilab</a:t>
            </a:r>
            <a:r>
              <a:rPr lang="cs-CZ" dirty="0"/>
              <a:t>). </a:t>
            </a:r>
          </a:p>
          <a:p>
            <a:pPr algn="just"/>
            <a:r>
              <a:rPr lang="cs-CZ" dirty="0"/>
              <a:t>ERP systémy (obecně). </a:t>
            </a:r>
          </a:p>
          <a:p>
            <a:pPr algn="just"/>
            <a:endParaRPr lang="cs-CZ" dirty="0"/>
          </a:p>
          <a:p>
            <a:pPr marL="0" indent="0" algn="just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F4C6CBB-9C9D-42DC-B53D-2CFD528DD4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001" y="2628663"/>
            <a:ext cx="3920068" cy="319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4828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ERP systémy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3551F-C396-4D0C-B302-FCA643C4D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25625"/>
            <a:ext cx="10752000" cy="40812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/>
              <a:t>ERP systémy zahrnují: </a:t>
            </a:r>
          </a:p>
          <a:p>
            <a:pPr algn="just"/>
            <a:r>
              <a:rPr lang="cs-CZ" dirty="0"/>
              <a:t>Integrované a provázané řešení. </a:t>
            </a:r>
          </a:p>
          <a:p>
            <a:pPr algn="just"/>
            <a:r>
              <a:rPr lang="pt-BR" dirty="0"/>
              <a:t>Jednotné informace napříč celou firmou. </a:t>
            </a:r>
          </a:p>
          <a:p>
            <a:pPr algn="just"/>
            <a:r>
              <a:rPr lang="cs-CZ" dirty="0"/>
              <a:t>Kvalitní a komplexní podklady pro rozhodování managementu. </a:t>
            </a:r>
          </a:p>
          <a:p>
            <a:pPr algn="just"/>
            <a:r>
              <a:rPr lang="cs-CZ" dirty="0"/>
              <a:t>Lze lépe kontrolovat a dodržovat interní pracovní procesy a postupy. </a:t>
            </a:r>
          </a:p>
          <a:p>
            <a:pPr algn="just"/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6303792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ERP systémy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ERP systém vytváří prostředí vhodné pro skutečné strategické řízení společnosti, které by jinak bylo časově náročné.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212" y="3059612"/>
            <a:ext cx="4537166" cy="340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761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ERP systémy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/>
              <a:t>Koncepci ERP lze z hlediska funkcionality demonstrovat na následujících modulech a nástrojích:</a:t>
            </a:r>
          </a:p>
          <a:p>
            <a:pPr algn="just"/>
            <a:r>
              <a:rPr lang="cs-CZ" dirty="0"/>
              <a:t>aplikační moduly,</a:t>
            </a:r>
          </a:p>
          <a:p>
            <a:pPr algn="just"/>
            <a:r>
              <a:rPr lang="cs-CZ" dirty="0"/>
              <a:t>dokumentační moduly,</a:t>
            </a:r>
          </a:p>
          <a:p>
            <a:pPr algn="just"/>
            <a:r>
              <a:rPr lang="cs-CZ" dirty="0"/>
              <a:t>technologické a správní moduly,</a:t>
            </a:r>
          </a:p>
          <a:p>
            <a:pPr algn="just"/>
            <a:r>
              <a:rPr lang="cs-CZ" dirty="0"/>
              <a:t>implementační moduly,</a:t>
            </a:r>
          </a:p>
          <a:p>
            <a:pPr algn="just"/>
            <a:r>
              <a:rPr lang="cs-CZ" dirty="0"/>
              <a:t>nástroje sloužícím k úpravám softwaru,</a:t>
            </a:r>
          </a:p>
          <a:p>
            <a:pPr algn="just"/>
            <a:r>
              <a:rPr lang="cs-CZ" dirty="0"/>
              <a:t>vlastní vývojové prostředí,</a:t>
            </a:r>
          </a:p>
          <a:p>
            <a:pPr algn="just"/>
            <a:r>
              <a:rPr lang="cs-CZ" dirty="0"/>
              <a:t>moduly zajišťující rozhraní k základnímu softwaru.</a:t>
            </a:r>
          </a:p>
        </p:txBody>
      </p:sp>
    </p:spTree>
    <p:extLst>
      <p:ext uri="{BB962C8B-B14F-4D97-AF65-F5344CB8AC3E}">
        <p14:creationId xmlns:p14="http://schemas.microsoft.com/office/powerpoint/2010/main" val="14091528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ERP systémy – rozdělení podle velikosti zákazníka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Velké celopodnikové systémy (pro zákazníky s obratem vyšším než 1 mld. USD).</a:t>
            </a:r>
          </a:p>
          <a:p>
            <a:pPr algn="just"/>
            <a:r>
              <a:rPr lang="cs-CZ" dirty="0"/>
              <a:t>Střední celopodnikové systémy (obrat 250 mil. – 1. mld. USD).</a:t>
            </a:r>
          </a:p>
          <a:p>
            <a:pPr algn="just"/>
            <a:r>
              <a:rPr lang="cs-CZ" dirty="0"/>
              <a:t>Menší celopodnikové systémy (obrat 20 – 250 mil. USD).</a:t>
            </a:r>
          </a:p>
          <a:p>
            <a:pPr algn="just"/>
            <a:r>
              <a:rPr lang="cs-CZ" dirty="0"/>
              <a:t>Malé a domácí systémy (obrat méně než 5 mil USD).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První dvě úrovně se označují jako </a:t>
            </a:r>
            <a:r>
              <a:rPr lang="cs-CZ" dirty="0" err="1"/>
              <a:t>High</a:t>
            </a:r>
            <a:r>
              <a:rPr lang="cs-CZ" dirty="0"/>
              <a:t>-end Market. </a:t>
            </a:r>
          </a:p>
          <a:p>
            <a:pPr algn="just"/>
            <a:r>
              <a:rPr lang="cs-CZ" dirty="0"/>
              <a:t>Pro druhé dvě existuje termín </a:t>
            </a:r>
            <a:r>
              <a:rPr lang="cs-CZ" dirty="0" err="1"/>
              <a:t>Mid-range</a:t>
            </a:r>
            <a:r>
              <a:rPr lang="cs-CZ" dirty="0"/>
              <a:t> Market a zbylým úrovním říkáme </a:t>
            </a:r>
            <a:r>
              <a:rPr lang="cs-CZ" dirty="0" err="1"/>
              <a:t>Low</a:t>
            </a:r>
            <a:r>
              <a:rPr lang="cs-CZ" dirty="0"/>
              <a:t>-end Market.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21145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ERP systémy – rozdělení podle odborového a funkčního zaměření – </a:t>
            </a:r>
            <a:r>
              <a:rPr lang="cs-CZ" dirty="0" err="1"/>
              <a:t>All</a:t>
            </a:r>
            <a:r>
              <a:rPr lang="cs-CZ" dirty="0"/>
              <a:t>-in-</a:t>
            </a:r>
            <a:r>
              <a:rPr lang="cs-CZ" dirty="0" err="1"/>
              <a:t>One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Vyznačuje se rozsáhlým aplikačním softwarem  a pokrývá všechny interní podnikové procesy (personalistika, logistika apod.).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Výhodou je komplexní funckionalita, vysoký stupeň integrace, je dostačující pro většinu organizací.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Nevýhodou je vysoká složitost.</a:t>
            </a:r>
          </a:p>
        </p:txBody>
      </p:sp>
    </p:spTree>
    <p:extLst>
      <p:ext uri="{BB962C8B-B14F-4D97-AF65-F5344CB8AC3E}">
        <p14:creationId xmlns:p14="http://schemas.microsoft.com/office/powerpoint/2010/main" val="11769604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ERP systémy – rozdělení podle odborového a funkčního zaměření – </a:t>
            </a:r>
            <a:r>
              <a:rPr lang="cs-CZ" dirty="0" err="1"/>
              <a:t>All</a:t>
            </a:r>
            <a:r>
              <a:rPr lang="cs-CZ" dirty="0"/>
              <a:t>-in-</a:t>
            </a:r>
            <a:r>
              <a:rPr lang="cs-CZ" dirty="0" err="1"/>
              <a:t>One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Vyznačuje se rozsáhlým aplikačním softwarem  a pokrývá všechny interní podnikové procesy (personalistika, logistika apod.).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Výhodou je komplexní funckionalita, vysoký stupeň integrace, je dostačující pro většinu organizací.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Nevýhodou je vysoká složitost.</a:t>
            </a:r>
          </a:p>
        </p:txBody>
      </p:sp>
    </p:spTree>
    <p:extLst>
      <p:ext uri="{BB962C8B-B14F-4D97-AF65-F5344CB8AC3E}">
        <p14:creationId xmlns:p14="http://schemas.microsoft.com/office/powerpoint/2010/main" val="42499572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ERP systémy – Best-</a:t>
            </a:r>
            <a:r>
              <a:rPr lang="cs-CZ" dirty="0" err="1"/>
              <a:t>of</a:t>
            </a:r>
            <a:r>
              <a:rPr lang="cs-CZ" dirty="0"/>
              <a:t>-</a:t>
            </a:r>
            <a:r>
              <a:rPr lang="cs-CZ" dirty="0" err="1"/>
              <a:t>Bread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Orientuje se na určitou podnikovou oblast či procesy, které jsou charakteristické pouze pro podnik určitého odvětví.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Velkou výhodou je detailní a špičková funkcionalita pro danou oblast.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Nevýhodou je, že tyto podnikové systémy nepokrývají celé spektrum podnikového řízení.</a:t>
            </a:r>
          </a:p>
        </p:txBody>
      </p:sp>
    </p:spTree>
    <p:extLst>
      <p:ext uri="{BB962C8B-B14F-4D97-AF65-F5344CB8AC3E}">
        <p14:creationId xmlns:p14="http://schemas.microsoft.com/office/powerpoint/2010/main" val="16454454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ERP systémy – Lite ERP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Tato verze systému je především vhodná pro malé a střední podniky.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Výhodou je nižší cena, menší nároky na rychlost na implementaci systému do firem.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Značnou nevýhodou je jeho funkcionalita, omezené možnosti následného rozšíření a omezení počtu uživatelů.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122" y="429458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1180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Komplexní programové řešení: KARAT Software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KARAT je komplexní ERP podnikový informační systém, který využívá technologii klient/server</a:t>
            </a:r>
          </a:p>
          <a:p>
            <a:endParaRPr lang="cs-CZ" dirty="0"/>
          </a:p>
          <a:p>
            <a:r>
              <a:rPr lang="cs-CZ" dirty="0"/>
              <a:t>předností IS KARAT je podpora více platforem (MS, Linux, UNIX atd.) a jeho jedinečná architektura umožňuje rychlou realizaci specifických úprav dle potřeb zákazníka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314" y="3658310"/>
            <a:ext cx="4472247" cy="238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6530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Komplexní programové řešení: KARAT Express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Tento software je určen rostoucí malé nebo menší firmě s omezeným investicemi na pořízení informačního systému, která se rozhodla investovat do plnohodnotného informačního systému, který je schopen růst spolu s ní.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IS KARAT Express řeší účetnictví a výkazy, finance, majetek, personalistiku, a mzdy atd.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Ve standardní licenci jsou zahrnuty následující moduly: správce organizace, účetnictví, evidence a výkazy DPH, Saldokonto, účetní výkazy, faktury přijaté, příkazy k úhradě atd.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4727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Aplikační software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3551F-C396-4D0C-B302-FCA643C4D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25625"/>
            <a:ext cx="10752000" cy="4081204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Aplikační software je program nebo skupina programů určených pro koncové uživatele. </a:t>
            </a:r>
          </a:p>
          <a:p>
            <a:pPr algn="just"/>
            <a:r>
              <a:rPr lang="cs-CZ" dirty="0"/>
              <a:t>Tyto programy jsou rozděleny do dvou tříd: systémový software a aplikační software. </a:t>
            </a:r>
          </a:p>
          <a:p>
            <a:pPr algn="just"/>
            <a:r>
              <a:rPr lang="cs-CZ" dirty="0"/>
              <a:t>Zatímco systémový software (většinou operační systém) se skládá z </a:t>
            </a:r>
            <a:r>
              <a:rPr lang="cs-CZ" dirty="0" err="1"/>
              <a:t>nízkoúrovňových</a:t>
            </a:r>
            <a:r>
              <a:rPr lang="cs-CZ" dirty="0"/>
              <a:t> programů, které komunikují s počítači na základní úrovni, aplikační software se nachází nad systémovým softwarem a zahrnuje aplikace, jako jsou databázové programy, textové procesory a tabulky. </a:t>
            </a:r>
          </a:p>
          <a:p>
            <a:pPr algn="just"/>
            <a:r>
              <a:rPr lang="cs-CZ" dirty="0"/>
              <a:t>Aplikační software může být dodáván se systémovým softwarem nebo publikován samostatně.</a:t>
            </a:r>
          </a:p>
          <a:p>
            <a:pPr algn="just"/>
            <a:r>
              <a:rPr lang="cs-CZ" dirty="0"/>
              <a:t>Aplikační software může být jednoduše označován jako aplikace.</a:t>
            </a:r>
          </a:p>
          <a:p>
            <a:pPr marL="0" indent="0" algn="just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32991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Komplexní programové řešení – KARAT Advance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KARAT je určen pro střední  a velké firmy.</a:t>
            </a:r>
          </a:p>
          <a:p>
            <a:r>
              <a:rPr lang="cs-CZ" dirty="0"/>
              <a:t>Produkt je snadno modifikovatelný v souladu s měnícími se procesy.</a:t>
            </a:r>
          </a:p>
          <a:p>
            <a:r>
              <a:rPr lang="cs-CZ" dirty="0"/>
              <a:t>Pro vlastní podnikání nepotřebuje vytvoření speciálního firemního modulu a je schopna své procesy pokrýt nabízenými moduly.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Produktová sada zahrnuje:</a:t>
            </a:r>
          </a:p>
          <a:p>
            <a:r>
              <a:rPr lang="cs-CZ" dirty="0"/>
              <a:t>možnost práce až 30 současně pracujících uživatelů,</a:t>
            </a:r>
          </a:p>
          <a:p>
            <a:r>
              <a:rPr lang="cs-CZ" dirty="0"/>
              <a:t>možnost upravovat design sestav a obrazovek,</a:t>
            </a:r>
          </a:p>
          <a:p>
            <a:r>
              <a:rPr lang="cs-CZ" dirty="0"/>
              <a:t>možnost modifikovat tiskové sestavy a reporty dle vlastních potřeb,</a:t>
            </a:r>
          </a:p>
          <a:p>
            <a:r>
              <a:rPr lang="cs-CZ" dirty="0"/>
              <a:t>možnost jednoduchého přechodu na vyšší produkt.</a:t>
            </a:r>
          </a:p>
        </p:txBody>
      </p:sp>
    </p:spTree>
    <p:extLst>
      <p:ext uri="{BB962C8B-B14F-4D97-AF65-F5344CB8AC3E}">
        <p14:creationId xmlns:p14="http://schemas.microsoft.com/office/powerpoint/2010/main" val="14378579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Komplexní programové řešení – KARAT Enterprise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Tento software je určen pro velké firmy.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dirty="0"/>
              <a:t>Výkonnost řešení je vhodné pro firmy s rozsáhlými procesy, velkou dynamičností prostředí a nutností se přizpůsobovat.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dirty="0"/>
              <a:t>Oproti verzi Advance nabízí verze Enterprise řešení pro obchod a marketing.</a:t>
            </a:r>
          </a:p>
        </p:txBody>
      </p:sp>
    </p:spTree>
    <p:extLst>
      <p:ext uri="{BB962C8B-B14F-4D97-AF65-F5344CB8AC3E}">
        <p14:creationId xmlns:p14="http://schemas.microsoft.com/office/powerpoint/2010/main" val="35281219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ERP on-</a:t>
            </a:r>
            <a:r>
              <a:rPr lang="cs-CZ" dirty="0" err="1"/>
              <a:t>demand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Tohoto typu informačního systému, je na trhu široká řada a to v podobě opensourcových řešení jako open-ERP a Adempiere nebo jako komplexní řešení jako SAP a Microsoft Dynamics.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SAP je ERP systém, který na trhu dominuje.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dirty="0"/>
              <a:t>Je založen na platformě SAP NetWeaver a je nabízen v předdefinovaných balících vhodných pro různá odvětví průmyslu.</a:t>
            </a:r>
          </a:p>
        </p:txBody>
      </p:sp>
    </p:spTree>
    <p:extLst>
      <p:ext uri="{BB962C8B-B14F-4D97-AF65-F5344CB8AC3E}">
        <p14:creationId xmlns:p14="http://schemas.microsoft.com/office/powerpoint/2010/main" val="22433739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ERP on-</a:t>
            </a:r>
            <a:r>
              <a:rPr lang="cs-CZ" dirty="0" err="1"/>
              <a:t>demand</a:t>
            </a:r>
            <a:r>
              <a:rPr lang="cs-CZ" dirty="0"/>
              <a:t> - SAP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/>
              <a:t>Důležitými komponentami jsou:</a:t>
            </a:r>
          </a:p>
          <a:p>
            <a:pPr algn="just"/>
            <a:r>
              <a:rPr lang="cs-CZ" dirty="0"/>
              <a:t>mySAP ERP Financial – řízení financí,</a:t>
            </a:r>
          </a:p>
          <a:p>
            <a:pPr algn="just"/>
            <a:r>
              <a:rPr lang="cs-CZ" dirty="0" err="1"/>
              <a:t>mySAP</a:t>
            </a:r>
            <a:r>
              <a:rPr lang="cs-CZ" dirty="0"/>
              <a:t> HCM – řízení lidských zdrojů,</a:t>
            </a:r>
          </a:p>
          <a:p>
            <a:pPr algn="just"/>
            <a:r>
              <a:rPr lang="cs-CZ" dirty="0" err="1"/>
              <a:t>mySAP</a:t>
            </a:r>
            <a:r>
              <a:rPr lang="cs-CZ" dirty="0"/>
              <a:t> CRM – management vztahů se zákazníky,</a:t>
            </a:r>
          </a:p>
          <a:p>
            <a:pPr algn="just"/>
            <a:r>
              <a:rPr lang="cs-CZ" dirty="0" err="1"/>
              <a:t>mySAP</a:t>
            </a:r>
            <a:r>
              <a:rPr lang="cs-CZ" dirty="0"/>
              <a:t> SCM – využití pro Supply </a:t>
            </a:r>
            <a:r>
              <a:rPr lang="cs-CZ" dirty="0" err="1"/>
              <a:t>chain</a:t>
            </a:r>
            <a:r>
              <a:rPr lang="cs-CZ" dirty="0"/>
              <a:t> management,</a:t>
            </a:r>
          </a:p>
          <a:p>
            <a:pPr algn="just"/>
            <a:r>
              <a:rPr lang="cs-CZ" dirty="0" err="1"/>
              <a:t>mySAP</a:t>
            </a:r>
            <a:r>
              <a:rPr lang="cs-CZ" dirty="0"/>
              <a:t> SRM – management vztahů s dodavateli,</a:t>
            </a:r>
          </a:p>
          <a:p>
            <a:pPr algn="just"/>
            <a:r>
              <a:rPr lang="cs-CZ" dirty="0" err="1"/>
              <a:t>mySAP</a:t>
            </a:r>
            <a:r>
              <a:rPr lang="cs-CZ" dirty="0"/>
              <a:t> PLM – využívaný při vývoji produktů.</a:t>
            </a:r>
          </a:p>
          <a:p>
            <a:pPr>
              <a:buFontTx/>
              <a:buChar char="-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43245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ERP on-</a:t>
            </a:r>
            <a:r>
              <a:rPr lang="cs-CZ" dirty="0" err="1"/>
              <a:t>demand</a:t>
            </a:r>
            <a:r>
              <a:rPr lang="cs-CZ" dirty="0"/>
              <a:t> – Microsoft Dynamics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Je populární ERP systém, jehož hlavní výhodou je kompatibilita s ostatním softwarem od společnosti Microsoft a jeho snadné ovládání a známé uživatelské prostředí MS Outlook.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Existuje několik verzí zaměřených na konkrétní procesy:</a:t>
            </a:r>
          </a:p>
          <a:p>
            <a:pPr algn="just">
              <a:buFontTx/>
              <a:buChar char="-"/>
            </a:pPr>
            <a:r>
              <a:rPr lang="cs-CZ" dirty="0"/>
              <a:t>Dynamics CRM – pro komunikaci s obchodními partnery, </a:t>
            </a:r>
          </a:p>
          <a:p>
            <a:pPr algn="just">
              <a:buFontTx/>
              <a:buChar char="-"/>
            </a:pPr>
            <a:r>
              <a:rPr lang="cs-CZ" dirty="0"/>
              <a:t>Dynamics NAV – využití pro Supply </a:t>
            </a:r>
            <a:r>
              <a:rPr lang="cs-CZ" dirty="0" err="1"/>
              <a:t>chain</a:t>
            </a:r>
            <a:r>
              <a:rPr lang="cs-CZ" dirty="0"/>
              <a:t> management,</a:t>
            </a:r>
          </a:p>
          <a:p>
            <a:pPr algn="just">
              <a:buFontTx/>
              <a:buChar char="-"/>
            </a:pPr>
            <a:r>
              <a:rPr lang="cs-CZ" dirty="0"/>
              <a:t>Dynamics AX – využití v obchodním oddělení.</a:t>
            </a:r>
          </a:p>
        </p:txBody>
      </p:sp>
    </p:spTree>
    <p:extLst>
      <p:ext uri="{BB962C8B-B14F-4D97-AF65-F5344CB8AC3E}">
        <p14:creationId xmlns:p14="http://schemas.microsoft.com/office/powerpoint/2010/main" val="28343137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Řízení vztahů </a:t>
            </a:r>
            <a:r>
              <a:rPr lang="cs-CZ"/>
              <a:t>se zákazníky (CRM)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Řízení vztahů se zákazníky (</a:t>
            </a:r>
            <a:r>
              <a:rPr lang="cs-CZ" dirty="0" err="1"/>
              <a:t>Customer</a:t>
            </a:r>
            <a:r>
              <a:rPr lang="cs-CZ" dirty="0"/>
              <a:t> </a:t>
            </a:r>
            <a:r>
              <a:rPr lang="cs-CZ" dirty="0" err="1"/>
              <a:t>Realtionship</a:t>
            </a:r>
            <a:r>
              <a:rPr lang="cs-CZ" dirty="0"/>
              <a:t> Management – CRM), je zákaznicky orientovaný managementem a podnikatelským přístupe, který se vyznačuje aktivní tvorbou a udržováním dlouhodobě prospěšných vztahů se zákazníky.</a:t>
            </a:r>
          </a:p>
          <a:p>
            <a:pPr algn="just"/>
            <a:r>
              <a:rPr lang="cs-CZ" dirty="0"/>
              <a:t>CRM umožňuje poznat, pochopit a předvídat potřeby, přání a nákupní zvyklosti zákazníků a podporuje oboustrannou komunikaci mezi firmou a jejími zákazníky.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143" y="4340270"/>
            <a:ext cx="3067050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3591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Řízení vztahů se zákazníky (CRM)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/>
              <a:t>Obvykle CRM systémy pomáhají především uchovávat informace o zákazníkovi a o:</a:t>
            </a:r>
          </a:p>
          <a:p>
            <a:pPr algn="just"/>
            <a:r>
              <a:rPr lang="cs-CZ" dirty="0"/>
              <a:t>jejich obchodech, zakázkách a aktivitách,</a:t>
            </a:r>
          </a:p>
          <a:p>
            <a:pPr algn="just"/>
            <a:r>
              <a:rPr lang="cs-CZ" dirty="0"/>
              <a:t>chování zákazníků,</a:t>
            </a:r>
          </a:p>
          <a:p>
            <a:pPr algn="just"/>
            <a:r>
              <a:rPr lang="cs-CZ" dirty="0"/>
              <a:t>obchodních interakcích (schůzkách, sociální komunikaci apod.),</a:t>
            </a:r>
          </a:p>
          <a:p>
            <a:pPr algn="just"/>
            <a:r>
              <a:rPr lang="cs-CZ" dirty="0"/>
              <a:t>plnění závazků, obchodní historii,</a:t>
            </a:r>
          </a:p>
          <a:p>
            <a:pPr algn="just"/>
            <a:r>
              <a:rPr lang="cs-CZ" dirty="0"/>
              <a:t>stavu smluv,</a:t>
            </a:r>
          </a:p>
          <a:p>
            <a:pPr algn="just"/>
            <a:r>
              <a:rPr lang="cs-CZ" dirty="0"/>
              <a:t>historii transakcí nebo zakázek,</a:t>
            </a:r>
          </a:p>
          <a:p>
            <a:pPr algn="just"/>
            <a:r>
              <a:rPr lang="cs-CZ" dirty="0"/>
              <a:t>efektivnosti prodejních kanálů.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76571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CRM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/>
              <a:t>CRM systémy obvykle obsahují tři základní oblasti:</a:t>
            </a:r>
          </a:p>
          <a:p>
            <a:pPr algn="just">
              <a:buAutoNum type="arabicParenR"/>
            </a:pPr>
            <a:r>
              <a:rPr lang="cs-CZ" dirty="0"/>
              <a:t>Podpora procesů prodeje, marketingu a zákaznických služeb, tzv. „front office“, nazývá se někdy jako operativní CRM.</a:t>
            </a:r>
          </a:p>
          <a:p>
            <a:pPr algn="just">
              <a:buAutoNum type="arabicParenR"/>
            </a:pPr>
            <a:endParaRPr lang="cs-CZ" dirty="0"/>
          </a:p>
          <a:p>
            <a:pPr algn="just">
              <a:buAutoNum type="arabicParenR"/>
            </a:pPr>
            <a:r>
              <a:rPr lang="cs-CZ" dirty="0"/>
              <a:t>Analýza dat o chování zákazníků, např. analýza marketingových kampaní, hledání nových prodejních příležitostí apod.</a:t>
            </a:r>
          </a:p>
          <a:p>
            <a:pPr algn="just">
              <a:buAutoNum type="arabicParenR"/>
            </a:pPr>
            <a:endParaRPr lang="cs-CZ" dirty="0"/>
          </a:p>
          <a:p>
            <a:pPr algn="just">
              <a:buAutoNum type="arabicParenR"/>
            </a:pPr>
            <a:r>
              <a:rPr lang="cs-CZ" dirty="0"/>
              <a:t>Komunikace se zákazníkem prostřednictvím různých komunikačních kanálů, optimalizace této komunikace, sdílení informací o zákazníkovi uvnitř společnosti – nazývá se jako kolaborativní CRM.</a:t>
            </a:r>
          </a:p>
        </p:txBody>
      </p:sp>
    </p:spTree>
    <p:extLst>
      <p:ext uri="{BB962C8B-B14F-4D97-AF65-F5344CB8AC3E}">
        <p14:creationId xmlns:p14="http://schemas.microsoft.com/office/powerpoint/2010/main" val="4981260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Operativní CRM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Jedná se především o podporu business procesů zahrnující prodej, marketing a služby.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dirty="0"/>
              <a:t>Všechna komunikace se zákazníkem je sledována a uchovávána v databázi a v případě potřeby je efektivně poskytnuta uživatelům.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dirty="0"/>
              <a:t>Jedním z hlavních přínosů pro zákazníka i pro společnost je díky sledování historie možnost komunikace s rozdílnými osobami a pomocí různých kontaktních kanálů.</a:t>
            </a:r>
          </a:p>
        </p:txBody>
      </p:sp>
    </p:spTree>
    <p:extLst>
      <p:ext uri="{BB962C8B-B14F-4D97-AF65-F5344CB8AC3E}">
        <p14:creationId xmlns:p14="http://schemas.microsoft.com/office/powerpoint/2010/main" val="12330484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Analytické CRM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/>
              <a:t>Analytické CRM analyzuje zákaznická data k dosažení rozdílných cílů:</a:t>
            </a:r>
          </a:p>
          <a:p>
            <a:pPr algn="just">
              <a:buAutoNum type="alphaLcParenR"/>
            </a:pPr>
            <a:r>
              <a:rPr lang="cs-CZ" dirty="0"/>
              <a:t>Optimalizace efektivnosti marketingových kampaní a jejich vyhodnocování.</a:t>
            </a:r>
          </a:p>
          <a:p>
            <a:pPr algn="just">
              <a:buAutoNum type="alphaLcParenR"/>
            </a:pPr>
            <a:endParaRPr lang="cs-CZ" dirty="0"/>
          </a:p>
          <a:p>
            <a:pPr algn="just">
              <a:buAutoNum type="alphaLcParenR"/>
            </a:pPr>
            <a:r>
              <a:rPr lang="cs-CZ" dirty="0"/>
              <a:t>Hledání potenciálních prodejních kanálů, </a:t>
            </a:r>
            <a:r>
              <a:rPr lang="cs-CZ" dirty="0" err="1"/>
              <a:t>cross-selling</a:t>
            </a:r>
            <a:r>
              <a:rPr lang="cs-CZ" dirty="0"/>
              <a:t>, up-</a:t>
            </a:r>
            <a:r>
              <a:rPr lang="cs-CZ" dirty="0" err="1"/>
              <a:t>selling</a:t>
            </a:r>
            <a:r>
              <a:rPr lang="cs-CZ" dirty="0"/>
              <a:t>, udržení zákazníka atd.</a:t>
            </a:r>
          </a:p>
          <a:p>
            <a:pPr algn="just">
              <a:buAutoNum type="alphaLcParenR"/>
            </a:pPr>
            <a:endParaRPr lang="cs-CZ" dirty="0"/>
          </a:p>
          <a:p>
            <a:pPr algn="just">
              <a:buAutoNum type="alphaLcParenR"/>
            </a:pPr>
            <a:r>
              <a:rPr lang="cs-CZ" dirty="0"/>
              <a:t>Analýza chování zákazníků – tvorba cen, vývoj nových výrobků.</a:t>
            </a:r>
          </a:p>
          <a:p>
            <a:pPr algn="just">
              <a:buAutoNum type="alphaLcParenR"/>
            </a:pPr>
            <a:endParaRPr lang="cs-CZ" dirty="0"/>
          </a:p>
          <a:p>
            <a:pPr algn="just">
              <a:buAutoNum type="alphaLcParenR"/>
            </a:pPr>
            <a:r>
              <a:rPr lang="cs-CZ" dirty="0"/>
              <a:t>Podpora pro rozhodování – předpovídání a analyzování zákaznické rentability.</a:t>
            </a:r>
          </a:p>
        </p:txBody>
      </p:sp>
    </p:spTree>
    <p:extLst>
      <p:ext uri="{BB962C8B-B14F-4D97-AF65-F5344CB8AC3E}">
        <p14:creationId xmlns:p14="http://schemas.microsoft.com/office/powerpoint/2010/main" val="3071400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Microsoft Excel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3551F-C396-4D0C-B302-FCA643C4D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25625"/>
            <a:ext cx="10752000" cy="4081204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Microsoft Excel je tabulkový procesor vyvinutý společností Microsoft pro Windows, Mac OS, </a:t>
            </a:r>
            <a:r>
              <a:rPr lang="cs-CZ" dirty="0" err="1"/>
              <a:t>An-droid</a:t>
            </a:r>
            <a:r>
              <a:rPr lang="cs-CZ" dirty="0"/>
              <a:t> a </a:t>
            </a:r>
            <a:r>
              <a:rPr lang="cs-CZ" dirty="0" err="1"/>
              <a:t>iOS</a:t>
            </a:r>
            <a:r>
              <a:rPr lang="cs-CZ" dirty="0"/>
              <a:t>. 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dirty="0"/>
              <a:t>Obsahuje nástroje pro výpočty, grafické nástroje, kontingenční tabulky a programovací jazyk nazvaný </a:t>
            </a:r>
            <a:r>
              <a:rPr lang="cs-CZ" dirty="0" err="1"/>
              <a:t>Visual</a:t>
            </a:r>
            <a:r>
              <a:rPr lang="cs-CZ" dirty="0"/>
              <a:t> Basic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Applications</a:t>
            </a:r>
            <a:r>
              <a:rPr lang="cs-CZ" dirty="0"/>
              <a:t> (VBA) umožňující tvorbu sofistikovaných maker. 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dirty="0"/>
              <a:t>Jedná se o velmi rozšířený tabulkový procesor pro uvedené platformy – to platí zejména od verze 5 (1993). 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Aplikace Excel je součástí balíku Microsoft Office. </a:t>
            </a:r>
          </a:p>
        </p:txBody>
      </p:sp>
    </p:spTree>
    <p:extLst>
      <p:ext uri="{BB962C8B-B14F-4D97-AF65-F5344CB8AC3E}">
        <p14:creationId xmlns:p14="http://schemas.microsoft.com/office/powerpoint/2010/main" val="27231786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Kolaborativní CRM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Zahrnuje speciální funkcionalitu, která umožňuje komunikaci společnosti a jeho zákazníků prostřednictvím různorodých kanálů za účelem dosažení vyšší kvality interakce se zákazník.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Jedná se např. o poskytnutí informací o specifických zákaznických požadavcích či dotazů na nové služby z technické podpory prodeje marketingu.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V konečném konceptu hrají významnou roli informační technologie , které vystupují jako podpora a automatizace celého CRM procesu.</a:t>
            </a:r>
          </a:p>
        </p:txBody>
      </p:sp>
    </p:spTree>
    <p:extLst>
      <p:ext uri="{BB962C8B-B14F-4D97-AF65-F5344CB8AC3E}">
        <p14:creationId xmlns:p14="http://schemas.microsoft.com/office/powerpoint/2010/main" val="21785190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CRM systémy od firmy HELIOS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/>
              <a:t>Význam CRM systému nabízeného firmou Helios lze spatřit zejména v:</a:t>
            </a:r>
          </a:p>
          <a:p>
            <a:pPr algn="just"/>
            <a:r>
              <a:rPr lang="cs-CZ" dirty="0"/>
              <a:t>identifikaci potenciálních zákazníků,</a:t>
            </a:r>
          </a:p>
          <a:p>
            <a:pPr algn="just"/>
            <a:r>
              <a:rPr lang="cs-CZ" dirty="0"/>
              <a:t>možnosti získávat, třídit a využívat informace o zákaznících,</a:t>
            </a:r>
          </a:p>
          <a:p>
            <a:pPr algn="just"/>
            <a:r>
              <a:rPr lang="cs-CZ" dirty="0"/>
              <a:t>poskytování přehledu nad všemi interakcemi mezi firmou a klientem,</a:t>
            </a:r>
          </a:p>
          <a:p>
            <a:pPr algn="just"/>
            <a:r>
              <a:rPr lang="cs-CZ" dirty="0"/>
              <a:t>řízení obchodních zástupců,</a:t>
            </a:r>
          </a:p>
          <a:p>
            <a:pPr algn="just"/>
            <a:r>
              <a:rPr lang="cs-CZ" dirty="0"/>
              <a:t>posílení vztahů a obchodními partnery,</a:t>
            </a:r>
          </a:p>
          <a:p>
            <a:pPr algn="just"/>
            <a:r>
              <a:rPr lang="cs-CZ" dirty="0"/>
              <a:t>integrovaném řešení nástrojů komunikace přes e-mail, SMS, telefon, provázanost s MS Outlook apod.</a:t>
            </a:r>
          </a:p>
        </p:txBody>
      </p:sp>
    </p:spTree>
    <p:extLst>
      <p:ext uri="{BB962C8B-B14F-4D97-AF65-F5344CB8AC3E}">
        <p14:creationId xmlns:p14="http://schemas.microsoft.com/office/powerpoint/2010/main" val="32878356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CRM systémy od firmy HELIOS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931" y="2108337"/>
            <a:ext cx="5921912" cy="3881437"/>
          </a:xfrm>
        </p:spPr>
      </p:pic>
    </p:spTree>
    <p:extLst>
      <p:ext uri="{BB962C8B-B14F-4D97-AF65-F5344CB8AC3E}">
        <p14:creationId xmlns:p14="http://schemas.microsoft.com/office/powerpoint/2010/main" val="29719588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CRM systémy od firmy HELIOS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b="1" dirty="0"/>
              <a:t>CRM pro řízení servisu a služeb nabízí: </a:t>
            </a:r>
            <a:r>
              <a:rPr lang="cs-CZ" dirty="0"/>
              <a:t>realizaci obchodních případů, evidenci požadavků, členění servisních zásahů, vyřízení reklamací, rozdělování úkolů mezi servisní techniky apod.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b="1" dirty="0"/>
              <a:t>CRM pro řízení marketingu nabízí: </a:t>
            </a:r>
            <a:r>
              <a:rPr lang="cs-CZ" dirty="0"/>
              <a:t>identifikaci potenciálu trhu, tvorbu marketingového plánu, plánování a vyhodnocování marketingových kampaní apod.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b="1" dirty="0"/>
              <a:t>CRM pro řízení obchodních procesů: </a:t>
            </a:r>
            <a:r>
              <a:rPr lang="cs-CZ" dirty="0"/>
              <a:t>sledování obchodních příležitostí, evidencí aktivit, plánování obchodních zakázek, aktivity obchodníků, rozpracovanost v měsících apod.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13510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1371600" lvl="3" indent="0">
              <a:buNone/>
            </a:pPr>
            <a:r>
              <a:rPr lang="cs-CZ" sz="3600" dirty="0"/>
              <a:t>	Děkuji Vám za pozornost</a:t>
            </a:r>
          </a:p>
        </p:txBody>
      </p:sp>
    </p:spTree>
    <p:extLst>
      <p:ext uri="{BB962C8B-B14F-4D97-AF65-F5344CB8AC3E}">
        <p14:creationId xmlns:p14="http://schemas.microsoft.com/office/powerpoint/2010/main" val="2626846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operace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3551F-C396-4D0C-B302-FCA643C4D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25625"/>
            <a:ext cx="10752000" cy="4081204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Aplikace Microsoft Excel obsahuje základní funkce pro práci s tabulkami. </a:t>
            </a:r>
          </a:p>
          <a:p>
            <a:pPr algn="just"/>
            <a:r>
              <a:rPr lang="cs-CZ" dirty="0"/>
              <a:t>Obsahuje mřížky buněk uspořádaných v očíslovaných řádcích a sloupcích označených písmeny abecedy, pomocí kterých jsou organizovány manipulace s daty, například aritmetické operace. </a:t>
            </a:r>
          </a:p>
          <a:p>
            <a:pPr algn="just"/>
            <a:r>
              <a:rPr lang="cs-CZ" dirty="0"/>
              <a:t>MS Excel disponuje množstvím dodaných funkcí, které odpovídají statistickým, inženýrským a finančním potřebám. </a:t>
            </a:r>
          </a:p>
          <a:p>
            <a:pPr algn="just"/>
            <a:r>
              <a:rPr lang="cs-CZ" dirty="0"/>
              <a:t>Je v něm možné zobrazovat data v grafické podobě - grafy, histogramy a ve velmi omezené míře umožňuje také trojrozměrné grafické zobrazení. </a:t>
            </a:r>
          </a:p>
          <a:p>
            <a:pPr algn="just"/>
            <a:r>
              <a:rPr lang="cs-CZ" dirty="0"/>
              <a:t>Umožňuje rozdělit data na zobrazení v závislosti na různých faktorech pro různé perspektivy (pomocí kontingenčních tabulek a manažera scénářů). </a:t>
            </a:r>
          </a:p>
        </p:txBody>
      </p:sp>
    </p:spTree>
    <p:extLst>
      <p:ext uri="{BB962C8B-B14F-4D97-AF65-F5344CB8AC3E}">
        <p14:creationId xmlns:p14="http://schemas.microsoft.com/office/powerpoint/2010/main" val="2865819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operace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3551F-C396-4D0C-B302-FCA643C4D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25625"/>
            <a:ext cx="10752000" cy="4081204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MS Excel obsahuje programovací nástroj, </a:t>
            </a:r>
            <a:r>
              <a:rPr lang="cs-CZ" dirty="0" err="1"/>
              <a:t>Visual</a:t>
            </a:r>
            <a:r>
              <a:rPr lang="cs-CZ" dirty="0"/>
              <a:t> Basic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Applications</a:t>
            </a:r>
            <a:r>
              <a:rPr lang="cs-CZ" dirty="0"/>
              <a:t>, který umožňuje uživateli používat širokou škálu numerických metod, například pro řešení diferenciálních rovnic a dalších matematických, statistických, fyzikálních a ekonomických problémů a následné uložení výsledků zpět do tabulky. 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dirty="0"/>
              <a:t>Obsahuje také celou řadu interaktivních funkcí disponujících uživatelským rozhraním, které mohou uživateli například skrýt tabulku, takže se tabulka prezentuje jako aplikace nebo obecně jako návrhový nástroj, který klade uživateli otázky a poskytuje odpovědi a zprávy. </a:t>
            </a:r>
          </a:p>
        </p:txBody>
      </p:sp>
    </p:spTree>
    <p:extLst>
      <p:ext uri="{BB962C8B-B14F-4D97-AF65-F5344CB8AC3E}">
        <p14:creationId xmlns:p14="http://schemas.microsoft.com/office/powerpoint/2010/main" val="494102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operace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3551F-C396-4D0C-B302-FCA643C4D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25625"/>
            <a:ext cx="10752000" cy="4081204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V propracovanější realizaci aplikace může MS Excel automaticky prohledávat externí databáze, analyzovat výsledky, vytvářet sestavy aplikace Word nebo prezentace PowerPoint a pravidelně zasílat tyto prezentace e-mailem seznamu účastníků. 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dirty="0"/>
              <a:t>Aplikace MS Excel však nebyla prioritně určena k použití jako databáze i když některé její funkce podporuje. 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dirty="0"/>
              <a:t>Společnost Microsoft umožňuje řadou volitelných přepínačů příkazového řádku ovládat způsob, jakým aplikace Excel spustí. </a:t>
            </a:r>
          </a:p>
        </p:txBody>
      </p:sp>
    </p:spTree>
    <p:extLst>
      <p:ext uri="{BB962C8B-B14F-4D97-AF65-F5344CB8AC3E}">
        <p14:creationId xmlns:p14="http://schemas.microsoft.com/office/powerpoint/2010/main" val="3476021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5962D-7B0B-437C-AE72-637D386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Programování ve VBA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3551F-C396-4D0C-B302-FCA643C4D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25625"/>
            <a:ext cx="10752000" cy="4081204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Verze programu MS Excel pro OS Windows podporuje programování pomocí aplikace Microsoft </a:t>
            </a:r>
            <a:r>
              <a:rPr lang="cs-CZ" dirty="0" err="1"/>
              <a:t>Visual</a:t>
            </a:r>
            <a:r>
              <a:rPr lang="cs-CZ" dirty="0"/>
              <a:t> Basic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Applications</a:t>
            </a:r>
            <a:r>
              <a:rPr lang="cs-CZ" dirty="0"/>
              <a:t> (VBA), což je dialekt jazyka </a:t>
            </a:r>
            <a:r>
              <a:rPr lang="cs-CZ" dirty="0" err="1"/>
              <a:t>Visual</a:t>
            </a:r>
            <a:r>
              <a:rPr lang="cs-CZ" dirty="0"/>
              <a:t> Basic. </a:t>
            </a:r>
          </a:p>
          <a:p>
            <a:pPr algn="just"/>
            <a:r>
              <a:rPr lang="cs-CZ" dirty="0"/>
              <a:t>Programování pomocí VBA umožňuje manipulace s tabulkami, které nejsou přístupné nebo možná pomocí standardních nástrojů vybíraných z nabídky (menu) okna programu MS Excel. </a:t>
            </a:r>
          </a:p>
          <a:p>
            <a:pPr algn="just"/>
            <a:r>
              <a:rPr lang="cs-CZ" dirty="0"/>
              <a:t>Programátoři mohou psát kód přímo pomocí editoru jazyka </a:t>
            </a:r>
            <a:r>
              <a:rPr lang="cs-CZ" dirty="0" err="1"/>
              <a:t>Visual</a:t>
            </a:r>
            <a:r>
              <a:rPr lang="cs-CZ" dirty="0"/>
              <a:t> Basic (VBE), který obsahuje okno pro psaní kódu, ladění kódu a prostředí modulu organizace kódu. </a:t>
            </a:r>
          </a:p>
          <a:p>
            <a:pPr algn="just"/>
            <a:r>
              <a:rPr lang="cs-CZ" dirty="0"/>
              <a:t>Uživatel může implementovat numerické metody stejně jako automatizovat úlohy, jako je formátování nebo organizace dat ve VBA a provádět výpočet pomocí jakýchkoli požadovaných výsledků ukládaných zpět do tabulky. </a:t>
            </a:r>
          </a:p>
        </p:txBody>
      </p:sp>
    </p:spTree>
    <p:extLst>
      <p:ext uri="{BB962C8B-B14F-4D97-AF65-F5344CB8AC3E}">
        <p14:creationId xmlns:p14="http://schemas.microsoft.com/office/powerpoint/2010/main" val="1365091982"/>
      </p:ext>
    </p:extLst>
  </p:cSld>
  <p:clrMapOvr>
    <a:masterClrMapping/>
  </p:clrMapOvr>
</p:sld>
</file>

<file path=ppt/theme/theme1.xml><?xml version="1.0" encoding="utf-8"?>
<a:theme xmlns:a="http://schemas.openxmlformats.org/drawingml/2006/main" name="Sablona PPT_základní_CZ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2" id="{42B34AD4-CC8C-42C8-A123-A24A28B23F52}" vid="{CAA84E04-F411-4E5F-9AFE-C1503F826B3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Sablona PPT_základní_CZ</Template>
  <TotalTime>987</TotalTime>
  <Words>3762</Words>
  <Application>Microsoft Office PowerPoint</Application>
  <PresentationFormat>Širokoúhlá obrazovka</PresentationFormat>
  <Paragraphs>326</Paragraphs>
  <Slides>54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54</vt:i4>
      </vt:variant>
    </vt:vector>
  </HeadingPairs>
  <TitlesOfParts>
    <vt:vector size="58" baseType="lpstr">
      <vt:lpstr>Arial</vt:lpstr>
      <vt:lpstr>Calibri</vt:lpstr>
      <vt:lpstr>Calibri Light</vt:lpstr>
      <vt:lpstr>Sablona PPT_základní_CZ</vt:lpstr>
      <vt:lpstr>Aplikační software, software pro ekonomy</vt:lpstr>
      <vt:lpstr>Úvod ke kapitole</vt:lpstr>
      <vt:lpstr>Úvod ke kapitole</vt:lpstr>
      <vt:lpstr>Aplikační software</vt:lpstr>
      <vt:lpstr>Microsoft Excel</vt:lpstr>
      <vt:lpstr>Základní operace</vt:lpstr>
      <vt:lpstr>Základní operace</vt:lpstr>
      <vt:lpstr>Základní operace</vt:lpstr>
      <vt:lpstr>Programování ve VBA</vt:lpstr>
      <vt:lpstr>Programování ve VBA</vt:lpstr>
      <vt:lpstr>Programování ve VBA</vt:lpstr>
      <vt:lpstr>Programování ve VBA</vt:lpstr>
      <vt:lpstr>Programování ve VBA</vt:lpstr>
      <vt:lpstr>Microsoft Word</vt:lpstr>
      <vt:lpstr>Word pro Windows</vt:lpstr>
      <vt:lpstr>Word pro Windows</vt:lpstr>
      <vt:lpstr>Word pro MAC</vt:lpstr>
      <vt:lpstr>Word pro MAC</vt:lpstr>
      <vt:lpstr>Word pro MAC</vt:lpstr>
      <vt:lpstr>MATLAB</vt:lpstr>
      <vt:lpstr>MATLAB</vt:lpstr>
      <vt:lpstr>MATLAB</vt:lpstr>
      <vt:lpstr>MATLAB</vt:lpstr>
      <vt:lpstr>MATLAB</vt:lpstr>
      <vt:lpstr>MATLAB</vt:lpstr>
      <vt:lpstr>MATLAB</vt:lpstr>
      <vt:lpstr>Scilab</vt:lpstr>
      <vt:lpstr>ERP systémy</vt:lpstr>
      <vt:lpstr>ERP systémy</vt:lpstr>
      <vt:lpstr>ERP systémy</vt:lpstr>
      <vt:lpstr>ERP systémy</vt:lpstr>
      <vt:lpstr>ERP systémy</vt:lpstr>
      <vt:lpstr>ERP systémy – rozdělení podle velikosti zákazníka</vt:lpstr>
      <vt:lpstr>ERP systémy – rozdělení podle odborového a funkčního zaměření – All-in-One</vt:lpstr>
      <vt:lpstr>ERP systémy – rozdělení podle odborového a funkčního zaměření – All-in-One</vt:lpstr>
      <vt:lpstr>ERP systémy – Best-of-Bread</vt:lpstr>
      <vt:lpstr>ERP systémy – Lite ERP</vt:lpstr>
      <vt:lpstr>Komplexní programové řešení: KARAT Software</vt:lpstr>
      <vt:lpstr>Komplexní programové řešení: KARAT Express</vt:lpstr>
      <vt:lpstr>Komplexní programové řešení – KARAT Advance</vt:lpstr>
      <vt:lpstr>Komplexní programové řešení – KARAT Enterprise</vt:lpstr>
      <vt:lpstr>ERP on-demand</vt:lpstr>
      <vt:lpstr>ERP on-demand - SAP</vt:lpstr>
      <vt:lpstr>ERP on-demand – Microsoft Dynamics</vt:lpstr>
      <vt:lpstr>Řízení vztahů se zákazníky (CRM)</vt:lpstr>
      <vt:lpstr>Řízení vztahů se zákazníky (CRM)</vt:lpstr>
      <vt:lpstr>Typy CRM</vt:lpstr>
      <vt:lpstr>Operativní CRM</vt:lpstr>
      <vt:lpstr>Analytické CRM </vt:lpstr>
      <vt:lpstr>Kolaborativní CRM</vt:lpstr>
      <vt:lpstr>CRM systémy od firmy HELIOS</vt:lpstr>
      <vt:lpstr>CRM systémy od firmy HELIOS</vt:lpstr>
      <vt:lpstr>CRM systémy od firmy HELIOS</vt:lpstr>
      <vt:lpstr>Prezentace aplikace PowerPoint</vt:lpstr>
    </vt:vector>
  </TitlesOfParts>
  <Company>UTB,FAI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Podnikové informační systémy</dc:title>
  <dc:creator>Uzivatel</dc:creator>
  <cp:lastModifiedBy>Pavlík Lukáš</cp:lastModifiedBy>
  <cp:revision>105</cp:revision>
  <dcterms:created xsi:type="dcterms:W3CDTF">2017-08-27T09:58:33Z</dcterms:created>
  <dcterms:modified xsi:type="dcterms:W3CDTF">2021-11-16T08:25:26Z</dcterms:modified>
</cp:coreProperties>
</file>