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sldIdLst>
    <p:sldId id="256" r:id="rId2"/>
    <p:sldId id="429" r:id="rId3"/>
    <p:sldId id="430" r:id="rId4"/>
    <p:sldId id="431" r:id="rId5"/>
    <p:sldId id="432" r:id="rId6"/>
    <p:sldId id="433" r:id="rId7"/>
    <p:sldId id="434" r:id="rId8"/>
    <p:sldId id="435" r:id="rId9"/>
    <p:sldId id="436" r:id="rId10"/>
    <p:sldId id="437" r:id="rId11"/>
    <p:sldId id="438" r:id="rId12"/>
    <p:sldId id="440" r:id="rId13"/>
    <p:sldId id="441" r:id="rId14"/>
    <p:sldId id="442" r:id="rId15"/>
    <p:sldId id="443" r:id="rId16"/>
    <p:sldId id="444" r:id="rId17"/>
    <p:sldId id="445" r:id="rId18"/>
    <p:sldId id="446" r:id="rId19"/>
    <p:sldId id="447" r:id="rId20"/>
    <p:sldId id="448" r:id="rId21"/>
    <p:sldId id="449" r:id="rId22"/>
    <p:sldId id="450" r:id="rId23"/>
    <p:sldId id="451" r:id="rId24"/>
    <p:sldId id="475" r:id="rId25"/>
    <p:sldId id="476" r:id="rId26"/>
    <p:sldId id="477" r:id="rId27"/>
    <p:sldId id="478" r:id="rId28"/>
    <p:sldId id="479" r:id="rId29"/>
    <p:sldId id="480" r:id="rId30"/>
    <p:sldId id="481" r:id="rId31"/>
    <p:sldId id="482" r:id="rId32"/>
    <p:sldId id="483" r:id="rId33"/>
    <p:sldId id="484" r:id="rId34"/>
    <p:sldId id="485" r:id="rId35"/>
    <p:sldId id="486" r:id="rId36"/>
    <p:sldId id="487" r:id="rId37"/>
    <p:sldId id="488" r:id="rId38"/>
    <p:sldId id="489" r:id="rId39"/>
    <p:sldId id="490" r:id="rId40"/>
    <p:sldId id="491" r:id="rId41"/>
    <p:sldId id="492" r:id="rId42"/>
    <p:sldId id="493" r:id="rId43"/>
    <p:sldId id="494" r:id="rId44"/>
    <p:sldId id="495" r:id="rId45"/>
    <p:sldId id="496" r:id="rId46"/>
    <p:sldId id="497" r:id="rId47"/>
    <p:sldId id="498" r:id="rId48"/>
    <p:sldId id="499" r:id="rId49"/>
    <p:sldId id="500" r:id="rId50"/>
    <p:sldId id="501" r:id="rId51"/>
    <p:sldId id="502" r:id="rId52"/>
    <p:sldId id="283" r:id="rId5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5828371" y="6138250"/>
            <a:ext cx="6368396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6917124" y="1423285"/>
            <a:ext cx="5286488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38200" y="2362672"/>
            <a:ext cx="105156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38200" y="4762110"/>
            <a:ext cx="105156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8077" y="6267816"/>
            <a:ext cx="6095124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492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34772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222823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1050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838200" y="2362672"/>
            <a:ext cx="105156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838200" y="4762110"/>
            <a:ext cx="105156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6071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670344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300926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311241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1404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988965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890514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3893" y="6267815"/>
            <a:ext cx="5129308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720000" y="365129"/>
            <a:ext cx="1075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0000" y="1825625"/>
            <a:ext cx="10752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6"/>
            <a:ext cx="12192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259048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Model </a:t>
            </a:r>
            <a:r>
              <a:rPr lang="cs-CZ" dirty="0" err="1"/>
              <a:t>iso</a:t>
            </a:r>
            <a:r>
              <a:rPr lang="cs-CZ" dirty="0"/>
              <a:t>/</a:t>
            </a:r>
            <a:r>
              <a:rPr lang="cs-CZ" dirty="0" err="1"/>
              <a:t>osi</a:t>
            </a:r>
            <a:r>
              <a:rPr lang="cs-CZ" dirty="0"/>
              <a:t>, protokol TCP/IP, základní příkazy pro práci se sítí (</a:t>
            </a:r>
            <a:r>
              <a:rPr lang="cs-CZ" dirty="0" err="1"/>
              <a:t>windows</a:t>
            </a:r>
            <a:r>
              <a:rPr lang="cs-CZ" dirty="0"/>
              <a:t>, </a:t>
            </a:r>
            <a:r>
              <a:rPr lang="cs-CZ" dirty="0" err="1"/>
              <a:t>linux</a:t>
            </a:r>
            <a:r>
              <a:rPr lang="cs-CZ" dirty="0"/>
              <a:t>, </a:t>
            </a:r>
            <a:r>
              <a:rPr lang="cs-CZ" dirty="0" err="1"/>
              <a:t>mac</a:t>
            </a:r>
            <a:r>
              <a:rPr lang="cs-CZ" dirty="0"/>
              <a:t> os x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Přednášející: Ing. Lukáš Pavlík, Ph.D.</a:t>
            </a:r>
          </a:p>
          <a:p>
            <a:r>
              <a:rPr lang="cs-CZ" dirty="0"/>
              <a:t>Zimní semestr 2021/2022</a:t>
            </a:r>
          </a:p>
          <a:p>
            <a:r>
              <a:rPr lang="cs-CZ" dirty="0"/>
              <a:t>E-mail: lukas.pavlik@mvso.cz</a:t>
            </a:r>
          </a:p>
        </p:txBody>
      </p:sp>
    </p:spTree>
    <p:extLst>
      <p:ext uri="{BB962C8B-B14F-4D97-AF65-F5344CB8AC3E}">
        <p14:creationId xmlns:p14="http://schemas.microsoft.com/office/powerpoint/2010/main" val="3743245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 základních funkcí vrstev modelu ISO/OSI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3551F-C396-4D0C-B302-FCA643C4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Dalším úkolem linkové vrstvy je pak správné dodržování „tempa“ přenosu - tedy toho, aby příjem-</a:t>
            </a:r>
            <a:r>
              <a:rPr lang="cs-CZ" dirty="0" err="1"/>
              <a:t>ce</a:t>
            </a:r>
            <a:r>
              <a:rPr lang="cs-CZ" dirty="0"/>
              <a:t> stačil přijímat všechno to, co mu odesílatel posílá. </a:t>
            </a:r>
          </a:p>
          <a:p>
            <a:pPr algn="just"/>
            <a:r>
              <a:rPr lang="cs-CZ" dirty="0"/>
              <a:t>Pokud by například příjemce neměl přijímané rámce kam ukládat (neměl by právě k dispozici do-statečně velké vyrovnávací paměti), musel by úspěšně přijatá data okamžitě zahazovat. </a:t>
            </a:r>
          </a:p>
          <a:p>
            <a:pPr algn="just"/>
            <a:r>
              <a:rPr lang="cs-CZ" dirty="0"/>
              <a:t>Příjemce by tedy měl mít možnost diktovat tempo přenosu jednotlivých rámců pomocí vhodného mechanismu pro tzv. řízení toku. 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D00F0504-158C-4374-ADDA-81F38B2E11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3259" y="4557197"/>
            <a:ext cx="5504733" cy="880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581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 základních funkcí vrstev modelu ISO/OSI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3551F-C396-4D0C-B302-FCA643C4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Rámec obsahuje všechny potřebné informace pro úspěšné odeslání dat v sítí LAN.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V záhlaví je zapsána linková adresa příjemce (MAC adresa) a také odesílatele.</a:t>
            </a:r>
          </a:p>
          <a:p>
            <a:pPr marL="0" indent="0" algn="just">
              <a:buNone/>
            </a:pPr>
            <a:r>
              <a:rPr lang="cs-CZ" dirty="0"/>
              <a:t> </a:t>
            </a:r>
          </a:p>
          <a:p>
            <a:pPr algn="just"/>
            <a:r>
              <a:rPr lang="cs-CZ" dirty="0"/>
              <a:t>Data většinou obsahují paket sítové vrstvy.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Zápatí je kontrolní součet celého přenosu, který umožňuje kontrolu bezchybnosti přenosu. Linková adresa (MAC adresa) slouží pro adresaci dat příjemci. </a:t>
            </a:r>
          </a:p>
        </p:txBody>
      </p:sp>
    </p:spTree>
    <p:extLst>
      <p:ext uri="{BB962C8B-B14F-4D97-AF65-F5344CB8AC3E}">
        <p14:creationId xmlns:p14="http://schemas.microsoft.com/office/powerpoint/2010/main" val="1443500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 základních funkcí vrstev modelu ISO/OSI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3551F-C396-4D0C-B302-FCA643C4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MAC adresa (Media Access </a:t>
            </a:r>
            <a:r>
              <a:rPr lang="cs-CZ" b="1" dirty="0" err="1"/>
              <a:t>Control</a:t>
            </a:r>
            <a:r>
              <a:rPr lang="cs-CZ" b="1" dirty="0"/>
              <a:t>) </a:t>
            </a:r>
            <a:endParaRPr lang="cs-CZ" dirty="0"/>
          </a:p>
          <a:p>
            <a:pPr algn="just"/>
            <a:r>
              <a:rPr lang="cs-CZ" dirty="0"/>
              <a:t>MAC adresa je 48 bitová adresa a je pevně vázaná na dané síťové zařízení (síťová karta, </a:t>
            </a:r>
            <a:r>
              <a:rPr lang="cs-CZ" dirty="0" err="1"/>
              <a:t>router</a:t>
            </a:r>
            <a:r>
              <a:rPr lang="cs-CZ" dirty="0"/>
              <a:t>,…). </a:t>
            </a:r>
          </a:p>
          <a:p>
            <a:pPr algn="just"/>
            <a:r>
              <a:rPr lang="cs-CZ" dirty="0"/>
              <a:t>Zapisuje se v šestnáctkové soustavě ve tvaru XX-XX-XX-XX-XX-XX. </a:t>
            </a:r>
          </a:p>
          <a:p>
            <a:pPr algn="just"/>
            <a:r>
              <a:rPr lang="cs-CZ" dirty="0"/>
              <a:t>Například 00-38-4F-19-F6-EC. </a:t>
            </a:r>
          </a:p>
          <a:p>
            <a:pPr algn="just"/>
            <a:r>
              <a:rPr lang="cs-CZ" dirty="0"/>
              <a:t>První tři oktety znamenají výrobce, další oktety zajišťují unikátnost MAC adresy. </a:t>
            </a:r>
          </a:p>
          <a:p>
            <a:pPr algn="just"/>
            <a:r>
              <a:rPr lang="cs-CZ" dirty="0"/>
              <a:t>Linková vrstva zajišťuje přenos pouze v dosahu přímého spojení tj. bez „přestupních stanic“. </a:t>
            </a:r>
          </a:p>
          <a:p>
            <a:pPr algn="just"/>
            <a:r>
              <a:rPr lang="cs-CZ" dirty="0"/>
              <a:t>Důležitou představou je představa o tom, že mezi libovolnými dvěma uzly existuje přímé spojení neboli možnost adresovat každý rámec přímo jeho konečnému adresátovi. </a:t>
            </a:r>
          </a:p>
          <a:p>
            <a:pPr algn="just"/>
            <a:r>
              <a:rPr lang="cs-CZ" dirty="0"/>
              <a:t>Linková vrstva nabízí své bezprostředně vyšší vrstvě služby typu „odešli rámec sousednímu uzlu“, resp. „přijmi rámec od sousedního uzlu“. </a:t>
            </a:r>
          </a:p>
        </p:txBody>
      </p:sp>
    </p:spTree>
    <p:extLst>
      <p:ext uri="{BB962C8B-B14F-4D97-AF65-F5344CB8AC3E}">
        <p14:creationId xmlns:p14="http://schemas.microsoft.com/office/powerpoint/2010/main" val="4268628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 základních funkcí vrstev modelu ISO/OSI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3551F-C396-4D0C-B302-FCA643C4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b="1" dirty="0"/>
              <a:t>Síťová vrstva </a:t>
            </a:r>
          </a:p>
          <a:p>
            <a:pPr algn="just"/>
            <a:r>
              <a:rPr lang="cs-CZ" dirty="0"/>
              <a:t>Síťová vrstva rozhoduje o tom, jakou cestou budou postupně přenášena data, která se mají dostat k určitému konkrétnímu adresátovi. </a:t>
            </a:r>
          </a:p>
          <a:p>
            <a:pPr algn="just"/>
            <a:r>
              <a:rPr lang="cs-CZ" dirty="0"/>
              <a:t>Zformuje zprávu z transportní vrstvy do datových paketů, které pak mohou nižší dvě vrstvy přenášet. </a:t>
            </a:r>
          </a:p>
          <a:p>
            <a:pPr algn="just"/>
            <a:r>
              <a:rPr lang="cs-CZ" dirty="0"/>
              <a:t>Síťová vrstva provádí rozhodování, kterému se obecně říká „směrování“ (</a:t>
            </a:r>
            <a:r>
              <a:rPr lang="cs-CZ" dirty="0" err="1"/>
              <a:t>routing</a:t>
            </a:r>
            <a:r>
              <a:rPr lang="cs-CZ" dirty="0"/>
              <a:t>) - podkladem pro toto rozhodování je znalost topologie sítě a výsledkem rozhodnutí je směr, kterým má být přenos uskutečněn, resp. posloupnost takovýchto směrů (celá postupná cesta od odesílatele k příjemci). </a:t>
            </a:r>
          </a:p>
          <a:p>
            <a:pPr marL="0" indent="0" algn="just">
              <a:buNone/>
            </a:pPr>
            <a:r>
              <a:rPr lang="cs-CZ" dirty="0"/>
              <a:t>Praktická aplikace směrování může být dosti různá: </a:t>
            </a:r>
          </a:p>
          <a:p>
            <a:pPr algn="just"/>
            <a:r>
              <a:rPr lang="cs-CZ" dirty="0"/>
              <a:t>případě spojovaných přenosů je možné nejprve „vytyčit cestu“ mezi příjemcem a odesílatelem, a pak všechna data posílat touto cestou,</a:t>
            </a:r>
          </a:p>
          <a:p>
            <a:pPr algn="just"/>
            <a:r>
              <a:rPr lang="cs-CZ" dirty="0"/>
              <a:t>v případě nespojovaných přenosů je možné rozhodování o směru přenosu provádět pro každý přenášený blok dat vždy znovu, dokonce znovu v každém přestupním uzlu. 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65230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 základních funkcí vrstev modelu ISO/OSI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3551F-C396-4D0C-B302-FCA643C4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/>
              <a:t>Na úrovni síťové vrstvy se ale obvykle pracuje s adresami, které mají dvě logické složky: </a:t>
            </a:r>
          </a:p>
          <a:p>
            <a:pPr algn="just"/>
            <a:r>
              <a:rPr lang="cs-CZ" dirty="0"/>
              <a:t>jedna složka vyjadřuje (dílčí) síť, </a:t>
            </a:r>
          </a:p>
          <a:p>
            <a:pPr algn="just"/>
            <a:r>
              <a:rPr lang="cs-CZ" dirty="0"/>
              <a:t>druhá složka vyjadřuje relativní adresu uzlu v rámci dané (dílčí) sítě – viz např. IP adresa.</a:t>
            </a:r>
          </a:p>
          <a:p>
            <a:pPr marL="0" indent="0" algn="just">
              <a:buNone/>
            </a:pPr>
            <a:r>
              <a:rPr lang="cs-CZ" dirty="0"/>
              <a:t> </a:t>
            </a:r>
          </a:p>
          <a:p>
            <a:pPr algn="just"/>
            <a:r>
              <a:rPr lang="cs-CZ" dirty="0"/>
              <a:t>S touto představou světa členěného na dílčí sítě pak koresponduje i představa o tom, že mezi jednotlivými dílčími sítěmi je možný přenos jen tehdy, pokud tyto jsou propojeny vhodnými přestupními (propojovacími) uzly. </a:t>
            </a:r>
          </a:p>
          <a:p>
            <a:pPr algn="just"/>
            <a:r>
              <a:rPr lang="cs-CZ" dirty="0"/>
              <a:t>Důležitým důsledkem, který z této představy vyplývá, je otázka existence přímého spojení mezi kterýmikoli dvěma uzly - pro některé dvojice může přímé spojení existovat (pokud oba spadají do stejné dílčí sítě), nebo nemusí (pokud oba nepatří do stejné dílčí sítě). </a:t>
            </a:r>
          </a:p>
          <a:p>
            <a:pPr algn="just"/>
            <a:r>
              <a:rPr lang="cs-CZ" dirty="0"/>
              <a:t>V tomto druhém případě pak může existovat jen „nepřímá“ cesta, vedoucí přes jeden nebo několik přestupních uzlů. </a:t>
            </a:r>
          </a:p>
        </p:txBody>
      </p:sp>
    </p:spTree>
    <p:extLst>
      <p:ext uri="{BB962C8B-B14F-4D97-AF65-F5344CB8AC3E}">
        <p14:creationId xmlns:p14="http://schemas.microsoft.com/office/powerpoint/2010/main" val="1351332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 základních funkcí vrstev modelu ISO/OSI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3551F-C396-4D0C-B302-FCA643C4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Rozdíl mezi pojmy rámec a paket </a:t>
            </a:r>
            <a:endParaRPr lang="cs-CZ" dirty="0"/>
          </a:p>
          <a:p>
            <a:pPr algn="just"/>
            <a:r>
              <a:rPr lang="cs-CZ" dirty="0"/>
              <a:t>Rámec je blok dat s hlavičkou na úrovni linkové vrstvy, skládá se ze záhlaví, zápatí a samotných přenášených dat. </a:t>
            </a:r>
          </a:p>
          <a:p>
            <a:pPr algn="just"/>
            <a:r>
              <a:rPr lang="cs-CZ" dirty="0"/>
              <a:t>Záhlaví obsahuje MAC adresu odesílatele i příjemce dat. </a:t>
            </a:r>
          </a:p>
          <a:p>
            <a:pPr algn="just"/>
            <a:r>
              <a:rPr lang="cs-CZ" dirty="0"/>
              <a:t>Naopak paket je blok dat s hlavičkou na úrovni síťové, případně vyšší vrstvy. </a:t>
            </a:r>
          </a:p>
          <a:p>
            <a:pPr algn="just"/>
            <a:r>
              <a:rPr lang="cs-CZ" dirty="0"/>
              <a:t>Součástí paketu jsou síťové adresy (např. IP adresy) obou koncových účastníků a informace potřebné pro potvrzování a případně i řízení toku. </a:t>
            </a:r>
          </a:p>
        </p:txBody>
      </p:sp>
    </p:spTree>
    <p:extLst>
      <p:ext uri="{BB962C8B-B14F-4D97-AF65-F5344CB8AC3E}">
        <p14:creationId xmlns:p14="http://schemas.microsoft.com/office/powerpoint/2010/main" val="5861326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 základních funkcí vrstev modelu ISO/OSI </a:t>
            </a:r>
          </a:p>
        </p:txBody>
      </p:sp>
      <p:pic>
        <p:nvPicPr>
          <p:cNvPr id="10" name="image27.jpeg">
            <a:extLst>
              <a:ext uri="{FF2B5EF4-FFF2-40B4-BE49-F238E27FC236}">
                <a16:creationId xmlns:a16="http://schemas.microsoft.com/office/drawing/2014/main" id="{88562564-CF41-45A5-8BE4-7B3E6CAB3689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35042" y="2382553"/>
            <a:ext cx="33528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0109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 základních funkcí vrstev modelu ISO/OSI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3551F-C396-4D0C-B302-FCA643C4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b="1" dirty="0"/>
              <a:t>Transportní vrstva </a:t>
            </a:r>
          </a:p>
          <a:p>
            <a:pPr algn="just"/>
            <a:r>
              <a:rPr lang="cs-CZ" dirty="0"/>
              <a:t>Zabývá se problémem komunikace mezi odesílatelem a příjemcem komunikace, tedy např. mezi procesy či aplikacemi v komunikujících počítačích). </a:t>
            </a:r>
          </a:p>
          <a:p>
            <a:pPr algn="just"/>
            <a:r>
              <a:rPr lang="cs-CZ" dirty="0"/>
              <a:t>Sestavuje nebo naopak vyjímá pakety z dat, která dostává. </a:t>
            </a:r>
          </a:p>
          <a:p>
            <a:pPr algn="just"/>
            <a:r>
              <a:rPr lang="cs-CZ" dirty="0"/>
              <a:t>Rozdělí data na pakety a přidá informace o pořadí paketu. </a:t>
            </a:r>
          </a:p>
          <a:p>
            <a:pPr algn="just"/>
            <a:r>
              <a:rPr lang="cs-CZ" dirty="0"/>
              <a:t>Je zde od toho, aby vyrovnávala rozdíly mezi schopnostmi tří spodních přenosových vrstev a požadavky tří vyšších, aplikačně orientovaných vrstev. </a:t>
            </a:r>
          </a:p>
          <a:p>
            <a:pPr algn="just"/>
            <a:r>
              <a:rPr lang="cs-CZ" dirty="0"/>
              <a:t>Tedy například to, aby z nespolehlivých přenosových služeb, jaké mohou nabízet tři nejnižší vrstvy, vyrobila spolehlivou službu, jakou požadují horní, aplikačně orientované vrstvy. </a:t>
            </a:r>
          </a:p>
          <a:p>
            <a:pPr algn="just"/>
            <a:r>
              <a:rPr lang="cs-CZ" dirty="0"/>
              <a:t>Má mnoho funkcí včetně několika úrovní rozpoznávání chyb a zotavení po chybě. </a:t>
            </a:r>
          </a:p>
          <a:p>
            <a:pPr algn="just"/>
            <a:r>
              <a:rPr lang="cs-CZ" dirty="0"/>
              <a:t>Na nejvyšší úrovni může transportní vrstva rozpoznávat (či dokonce opravovat) chyby, odhalovat pakety, které byly odeslány v nesprávném pořadí, a přerovnávat je do pořadí správného. </a:t>
            </a:r>
          </a:p>
        </p:txBody>
      </p:sp>
    </p:spTree>
    <p:extLst>
      <p:ext uri="{BB962C8B-B14F-4D97-AF65-F5344CB8AC3E}">
        <p14:creationId xmlns:p14="http://schemas.microsoft.com/office/powerpoint/2010/main" val="36778752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 základních funkcí vrstev modelu ISO/OSI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3551F-C396-4D0C-B302-FCA643C4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Úkolem transportní vrstvy je rovněž data doručená do uzlu převzít, zjistit komu patří (různým pro-gramům, procesům či úlohám) a zařídit jejich cílené předání konkrétnímu příjemci v rámci daného uzlu.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Transportní vrstva je implementována až v koncových uzlech, a nikoli v „přestupních uzlech“ v rámci přenosové části sítě (tedy například „uvnitř“ veřejné datové sítě).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Transportní vrstvu tedy najdeme v koncových počítačích, ale nikoli již ve směrovačích (</a:t>
            </a:r>
            <a:r>
              <a:rPr lang="cs-CZ" dirty="0" err="1"/>
              <a:t>routerech</a:t>
            </a:r>
            <a:r>
              <a:rPr lang="cs-CZ" dirty="0"/>
              <a:t>), mostech či dokonce opakovačích. </a:t>
            </a:r>
          </a:p>
        </p:txBody>
      </p:sp>
    </p:spTree>
    <p:extLst>
      <p:ext uri="{BB962C8B-B14F-4D97-AF65-F5344CB8AC3E}">
        <p14:creationId xmlns:p14="http://schemas.microsoft.com/office/powerpoint/2010/main" val="24798333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 základních funkcí vrstev modelu ISO/OSI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3551F-C396-4D0C-B302-FCA643C4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Relační vrstva </a:t>
            </a:r>
          </a:p>
          <a:p>
            <a:pPr algn="just"/>
            <a:r>
              <a:rPr lang="cs-CZ" dirty="0"/>
              <a:t>Je zodpovědná za vytvoření, navázání, udržování a rušení relací. </a:t>
            </a:r>
          </a:p>
          <a:p>
            <a:pPr algn="just"/>
            <a:r>
              <a:rPr lang="cs-CZ" dirty="0"/>
              <a:t>Řídí, je-li to nutné, komunikaci (tj. kdo, kdy mluví). </a:t>
            </a:r>
          </a:p>
          <a:p>
            <a:pPr algn="just"/>
            <a:r>
              <a:rPr lang="cs-CZ" dirty="0"/>
              <a:t>Relační vrstva může prověřovat heslo zadané uživatelem, kontroluje přístup uživatele a jeho pro-gramů na síť, může sledovat využití systému a účtovat uživatelům spotřebovaný čas a dovoluje, aby se uživatel mohl přihlásit ve vzdáleném víceuživatelském systému a přenesl soubor mezi dvěma počítači. </a:t>
            </a:r>
          </a:p>
          <a:p>
            <a:pPr algn="just"/>
            <a:r>
              <a:rPr lang="cs-CZ" dirty="0"/>
              <a:t>Řeší řízení dialogu mezi jednotlivými počítači. </a:t>
            </a:r>
          </a:p>
          <a:p>
            <a:pPr algn="just"/>
            <a:r>
              <a:rPr lang="cs-CZ" dirty="0"/>
              <a:t>Takto naznačené úkoly relační vrstvy jsou poněkud vágní a nepříliš obsažné, jak říká většina kritiků referenčního modelu ISO/OSI. </a:t>
            </a:r>
          </a:p>
        </p:txBody>
      </p:sp>
    </p:spTree>
    <p:extLst>
      <p:ext uri="{BB962C8B-B14F-4D97-AF65-F5344CB8AC3E}">
        <p14:creationId xmlns:p14="http://schemas.microsoft.com/office/powerpoint/2010/main" val="3976195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Vrstvové síťové modely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3551F-C396-4D0C-B302-FCA643C4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Stejně jako v mezilidské komunikaci, tak i v komunikaci po síti musí platit určitá pravidla. </a:t>
            </a:r>
          </a:p>
          <a:p>
            <a:pPr algn="just"/>
            <a:r>
              <a:rPr lang="cs-CZ" dirty="0"/>
              <a:t>Je zřejmé, že pokud se potřebují domluvit dva manažeři z různých firem, potřebují ke své komunikaci pomocníky. </a:t>
            </a:r>
          </a:p>
          <a:p>
            <a:pPr algn="just"/>
            <a:r>
              <a:rPr lang="cs-CZ" dirty="0"/>
              <a:t>Nejprve sekretářku, která kontaktuje spojovatelku a ta pomocí telefonních kabelů spojení aktivuje. </a:t>
            </a:r>
          </a:p>
          <a:p>
            <a:pPr algn="just"/>
            <a:r>
              <a:rPr lang="cs-CZ" dirty="0"/>
              <a:t>Na opačné straně spojovatelka kontaktuje sekretářku, která předá informaci manažerovi z druhé firmy a ten může odpovědět. </a:t>
            </a:r>
          </a:p>
          <a:p>
            <a:pPr algn="just"/>
            <a:r>
              <a:rPr lang="cs-CZ" dirty="0"/>
              <a:t>Zároveň si určitě rozumí mezi sebou sekretářky, nebo spojovatelky. </a:t>
            </a:r>
          </a:p>
          <a:p>
            <a:pPr algn="just"/>
            <a:r>
              <a:rPr lang="cs-CZ" dirty="0"/>
              <a:t>Tento příklad je sice trochu „kostrbatý“, ale jeho podstata je velmi podobná </a:t>
            </a:r>
            <a:r>
              <a:rPr lang="cs-CZ" dirty="0" err="1"/>
              <a:t>pricipům</a:t>
            </a:r>
            <a:r>
              <a:rPr lang="cs-CZ" dirty="0"/>
              <a:t> komunikace v síti.</a:t>
            </a:r>
          </a:p>
        </p:txBody>
      </p:sp>
    </p:spTree>
    <p:extLst>
      <p:ext uri="{BB962C8B-B14F-4D97-AF65-F5344CB8AC3E}">
        <p14:creationId xmlns:p14="http://schemas.microsoft.com/office/powerpoint/2010/main" val="18181632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 základních funkcí vrstev modelu ISO/OSI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3551F-C396-4D0C-B302-FCA643C4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Prezentační vrstva </a:t>
            </a:r>
          </a:p>
          <a:p>
            <a:pPr algn="just"/>
            <a:r>
              <a:rPr lang="cs-CZ" dirty="0"/>
              <a:t>Přeloží data z aplikační vrstvy tak, aby byla srozumitelná nižším vrstvám. </a:t>
            </a:r>
          </a:p>
          <a:p>
            <a:pPr algn="just"/>
            <a:r>
              <a:rPr lang="cs-CZ" dirty="0"/>
              <a:t>Zajistí, aby data byla zobrazena v takovém kódu, ve kterém je rozpozná cílová stanice. </a:t>
            </a:r>
          </a:p>
          <a:p>
            <a:pPr algn="just"/>
            <a:r>
              <a:rPr lang="cs-CZ" dirty="0"/>
              <a:t>Provádí kompresi a kódování. </a:t>
            </a:r>
          </a:p>
          <a:p>
            <a:pPr algn="just"/>
            <a:r>
              <a:rPr lang="cs-CZ" dirty="0"/>
              <a:t>Jedné a téže posloupnosti bitů, bytů či slov mohou různé počítače přisuzovat různý význam. </a:t>
            </a:r>
          </a:p>
          <a:p>
            <a:pPr algn="just"/>
            <a:r>
              <a:rPr lang="cs-CZ" dirty="0"/>
              <a:t>Mohou například používat různé způsoby kódování znaků, různé formáty čísel v pohyblivé či pevné řádové čárce, obecně jiné datové formáty. </a:t>
            </a:r>
          </a:p>
          <a:p>
            <a:pPr algn="just"/>
            <a:r>
              <a:rPr lang="cs-CZ" dirty="0"/>
              <a:t>Aby takovéto uzly přenášená data také shodně interpretovaly (tj. přikládaly jim shodný význam), jsou nezbytné určité konverze. </a:t>
            </a:r>
          </a:p>
        </p:txBody>
      </p:sp>
    </p:spTree>
    <p:extLst>
      <p:ext uri="{BB962C8B-B14F-4D97-AF65-F5344CB8AC3E}">
        <p14:creationId xmlns:p14="http://schemas.microsoft.com/office/powerpoint/2010/main" val="15662296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 základních funkcí vrstev modelu ISO/OSI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3551F-C396-4D0C-B302-FCA643C4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Aplikační vrstva </a:t>
            </a:r>
          </a:p>
          <a:p>
            <a:pPr algn="just"/>
            <a:r>
              <a:rPr lang="cs-CZ" dirty="0"/>
              <a:t>Slouží jako rozhraní, přes které aplikace přistupují k síťovým službám. </a:t>
            </a:r>
          </a:p>
          <a:p>
            <a:pPr algn="just"/>
            <a:r>
              <a:rPr lang="cs-CZ" dirty="0"/>
              <a:t>To, co se vysílá, je buď zahrnuto, nebo naopak vyčleněno z aplikací. </a:t>
            </a:r>
          </a:p>
          <a:p>
            <a:pPr algn="just"/>
            <a:r>
              <a:rPr lang="cs-CZ" dirty="0"/>
              <a:t>Aplikační vrstva obsahuje pouze „jádro“ aplikací, které má smysl standardizovat, například přenosové mechanismy elektronické pošty, a ostatní části aplikací (typicky uživatelská rozhraní) byly vysunuty nad aplikační vrstvu. </a:t>
            </a:r>
          </a:p>
          <a:p>
            <a:pPr algn="just"/>
            <a:r>
              <a:rPr lang="cs-CZ" dirty="0"/>
              <a:t>V této vrstvě najdete programy pro řízení databází, elektronickou poštu, programy pro souborové servery a tiskové servery a příkazy operačního systému. </a:t>
            </a:r>
          </a:p>
          <a:p>
            <a:pPr algn="just"/>
            <a:r>
              <a:rPr lang="cs-CZ" dirty="0"/>
              <a:t>Ve většině případů jsou funkce vykonávané touto vrstvou závislé na uživateli. </a:t>
            </a:r>
          </a:p>
        </p:txBody>
      </p:sp>
    </p:spTree>
    <p:extLst>
      <p:ext uri="{BB962C8B-B14F-4D97-AF65-F5344CB8AC3E}">
        <p14:creationId xmlns:p14="http://schemas.microsoft.com/office/powerpoint/2010/main" val="5827297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Protokol TCP (</a:t>
            </a:r>
            <a:r>
              <a:rPr lang="cs-CZ" dirty="0" err="1"/>
              <a:t>Transmission</a:t>
            </a:r>
            <a:r>
              <a:rPr lang="cs-CZ" dirty="0"/>
              <a:t> </a:t>
            </a:r>
            <a:r>
              <a:rPr lang="cs-CZ" dirty="0" err="1"/>
              <a:t>Control</a:t>
            </a:r>
            <a:r>
              <a:rPr lang="cs-CZ" dirty="0"/>
              <a:t> </a:t>
            </a:r>
            <a:r>
              <a:rPr lang="cs-CZ" dirty="0" err="1"/>
              <a:t>Protocol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3551F-C396-4D0C-B302-FCA643C4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Protokol TCP je spojovanou službou (</a:t>
            </a:r>
            <a:r>
              <a:rPr lang="cs-CZ" dirty="0" err="1"/>
              <a:t>connection</a:t>
            </a:r>
            <a:r>
              <a:rPr lang="cs-CZ" dirty="0"/>
              <a:t> </a:t>
            </a:r>
            <a:r>
              <a:rPr lang="cs-CZ" dirty="0" err="1"/>
              <a:t>oriented</a:t>
            </a:r>
            <a:r>
              <a:rPr lang="cs-CZ" dirty="0"/>
              <a:t>), tj. službu která mezi dvěma aplikacemi naváže spojení – vytvoří na dobu spojení virtuální okruh. </a:t>
            </a:r>
          </a:p>
          <a:p>
            <a:pPr algn="just"/>
            <a:r>
              <a:rPr lang="cs-CZ" dirty="0"/>
              <a:t>Tento okruh je plně duplexní (data se přenášejí současně na sobě nezávisle oběma směry). </a:t>
            </a:r>
          </a:p>
          <a:p>
            <a:pPr algn="just"/>
            <a:r>
              <a:rPr lang="cs-CZ" dirty="0"/>
              <a:t>Přenášené bajty jsou číslovány. </a:t>
            </a:r>
          </a:p>
          <a:p>
            <a:pPr algn="just"/>
            <a:r>
              <a:rPr lang="cs-CZ" dirty="0"/>
              <a:t>Ztracená nebo poškozená data jsou znovu vyžádána. Integrita přenášených dat je zabezpečena kontrolním součtem. </a:t>
            </a:r>
          </a:p>
          <a:p>
            <a:pPr algn="just"/>
            <a:r>
              <a:rPr lang="cs-CZ" dirty="0"/>
              <a:t>Konce spojení (“odesilatel” a “adresát”) jsou určeny tzv. číslem portu. </a:t>
            </a:r>
          </a:p>
        </p:txBody>
      </p:sp>
    </p:spTree>
    <p:extLst>
      <p:ext uri="{BB962C8B-B14F-4D97-AF65-F5344CB8AC3E}">
        <p14:creationId xmlns:p14="http://schemas.microsoft.com/office/powerpoint/2010/main" val="13426424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Protokol TCP (</a:t>
            </a:r>
            <a:r>
              <a:rPr lang="cs-CZ" dirty="0" err="1"/>
              <a:t>Transmission</a:t>
            </a:r>
            <a:r>
              <a:rPr lang="cs-CZ" dirty="0"/>
              <a:t> </a:t>
            </a:r>
            <a:r>
              <a:rPr lang="cs-CZ" dirty="0" err="1"/>
              <a:t>Control</a:t>
            </a:r>
            <a:r>
              <a:rPr lang="cs-CZ" dirty="0"/>
              <a:t> </a:t>
            </a:r>
            <a:r>
              <a:rPr lang="cs-CZ" dirty="0" err="1"/>
              <a:t>Protocol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3551F-C396-4D0C-B302-FCA643C4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Toto číslo je dvojbajtové, takže může nabývat hodnot 0 až 65535.</a:t>
            </a:r>
          </a:p>
          <a:p>
            <a:pPr marL="0" indent="0" algn="just">
              <a:buNone/>
            </a:pPr>
            <a:r>
              <a:rPr lang="cs-CZ" dirty="0"/>
              <a:t> </a:t>
            </a:r>
          </a:p>
          <a:p>
            <a:pPr algn="just"/>
            <a:r>
              <a:rPr lang="cs-CZ" dirty="0"/>
              <a:t>U čísel portů se často vyjadřuje okolnost, že se jedná o porty protokolu TCP tím, že se za číslo napíše lomítko a název protokolu (</a:t>
            </a:r>
            <a:r>
              <a:rPr lang="cs-CZ" dirty="0" err="1"/>
              <a:t>tcp</a:t>
            </a:r>
            <a:r>
              <a:rPr lang="cs-CZ" dirty="0"/>
              <a:t>).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Pro protokol UDP je jiná sada portů než pro protokol TCP (též 0 až 65535), tj. např. port 53/</a:t>
            </a:r>
            <a:r>
              <a:rPr lang="cs-CZ" dirty="0" err="1"/>
              <a:t>tcp</a:t>
            </a:r>
            <a:r>
              <a:rPr lang="cs-CZ" dirty="0"/>
              <a:t> nemá nic společného s portem 53/</a:t>
            </a:r>
            <a:r>
              <a:rPr lang="cs-CZ" dirty="0" err="1"/>
              <a:t>udp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517226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příkazy pro práci se sítí a síťovým rozhraním v OS Windows/Linux/Mac OS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3551F-C396-4D0C-B302-FCA643C4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Základní řádkové příkazy </a:t>
            </a:r>
          </a:p>
          <a:p>
            <a:pPr algn="just"/>
            <a:r>
              <a:rPr lang="cs-CZ" dirty="0"/>
              <a:t>Proč vlastně řádkové příkazy? </a:t>
            </a:r>
          </a:p>
          <a:p>
            <a:pPr algn="just"/>
            <a:r>
              <a:rPr lang="cs-CZ" dirty="0"/>
              <a:t>Odpověď je jednoduchá, dávají vám nejvyšší možnou kontrolu nad úlohou a jsou vždy po ruce. </a:t>
            </a:r>
          </a:p>
          <a:p>
            <a:pPr algn="just"/>
            <a:r>
              <a:rPr lang="cs-CZ" dirty="0"/>
              <a:t>Na druhé straně to vyžaduje od vás dobré pochopení toho, co příkazy dělají a znalosti jejich základních přepínačů. </a:t>
            </a:r>
          </a:p>
          <a:p>
            <a:pPr algn="just"/>
            <a:r>
              <a:rPr lang="cs-CZ" dirty="0"/>
              <a:t>Někteří uživatelé považují řádkové příkazy za přežilý způsob práce při administraci sítě. </a:t>
            </a:r>
          </a:p>
          <a:p>
            <a:pPr algn="just"/>
            <a:r>
              <a:rPr lang="cs-CZ" dirty="0"/>
              <a:t>Jiní si zase bez nich svoji práci nedovedou představit. </a:t>
            </a:r>
          </a:p>
        </p:txBody>
      </p:sp>
    </p:spTree>
    <p:extLst>
      <p:ext uri="{BB962C8B-B14F-4D97-AF65-F5344CB8AC3E}">
        <p14:creationId xmlns:p14="http://schemas.microsoft.com/office/powerpoint/2010/main" val="11471352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příkazy pro práci se sítí a síťovým rozhraním v OS Windows/Linux/Mac OS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3551F-C396-4D0C-B302-FCA643C4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Většina z nás ale nemá takto vyhraněný postoj.</a:t>
            </a:r>
          </a:p>
          <a:p>
            <a:pPr marL="0" indent="0" algn="just">
              <a:buNone/>
            </a:pPr>
            <a:r>
              <a:rPr lang="cs-CZ" dirty="0"/>
              <a:t> </a:t>
            </a:r>
          </a:p>
          <a:p>
            <a:pPr algn="just"/>
            <a:r>
              <a:rPr lang="cs-CZ" dirty="0"/>
              <a:t>Pro některé příkazy existují výborné grafické nástroje, je ale mnoho příkazů, bez kterých si práci nedovedu představit (tedy dokud bude režim příkazového řádku v systémech dostupný).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U všech dále uvedených příkazů můžete získat seznam dalších parametrů, kterými ovlivníte jejich činnost, zadáním znaků /? za název příkazu.  </a:t>
            </a:r>
          </a:p>
        </p:txBody>
      </p:sp>
    </p:spTree>
    <p:extLst>
      <p:ext uri="{BB962C8B-B14F-4D97-AF65-F5344CB8AC3E}">
        <p14:creationId xmlns:p14="http://schemas.microsoft.com/office/powerpoint/2010/main" val="42628439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příkazy pro práci se sítí a síťovým rozhraním v OS Windows/Linux/Mac OS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3551F-C396-4D0C-B302-FCA643C4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Příkaz PING </a:t>
            </a:r>
          </a:p>
          <a:p>
            <a:r>
              <a:rPr lang="cs-CZ" dirty="0"/>
              <a:t>Ping je prvním nástrojem, který použijete v případě síťového problému. Testuje funkčnost spojení mezi dvěma síťovými rozhraními, při své činnosti periodicky odesílá IP datagramy a očekává ode-zvu protistrany. Při úspěšném obdržení odpovědi vypíše délku zpoždění (latenci) a na závěr statistický souhrn. </a:t>
            </a:r>
          </a:p>
          <a:p>
            <a:pPr marL="0" indent="0">
              <a:buNone/>
            </a:pPr>
            <a:r>
              <a:rPr lang="cs-CZ" dirty="0"/>
              <a:t>Syntaxe (OS Windows): </a:t>
            </a:r>
          </a:p>
          <a:p>
            <a:r>
              <a:rPr lang="cs-CZ" dirty="0"/>
              <a:t>ping [-t] [–n &lt;počet&gt;] [-l &lt;velikost&gt;] [-i &lt;</a:t>
            </a:r>
            <a:r>
              <a:rPr lang="cs-CZ" dirty="0" err="1"/>
              <a:t>ttl</a:t>
            </a:r>
            <a:r>
              <a:rPr lang="cs-CZ" dirty="0"/>
              <a:t>&gt;] &lt;cíl&gt; </a:t>
            </a:r>
          </a:p>
        </p:txBody>
      </p:sp>
    </p:spTree>
    <p:extLst>
      <p:ext uri="{BB962C8B-B14F-4D97-AF65-F5344CB8AC3E}">
        <p14:creationId xmlns:p14="http://schemas.microsoft.com/office/powerpoint/2010/main" val="23150934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příkazy pro práci se sítí a síťovým rozhraním v OS Windows/Linux/Mac OS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3551F-C396-4D0C-B302-FCA643C4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Parametry: </a:t>
            </a:r>
          </a:p>
          <a:p>
            <a:r>
              <a:rPr lang="cs-CZ" b="1" dirty="0"/>
              <a:t>-t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Určuje, že příkaz ping má pokračovat v odesílání zpráv požadavku odezvy, dokud nebude přerušen. Chcete-li odesílání zpráv přerušit a zobrazit statistické údaje, stiskněte kombinaci kláves CTRL+BREAK. Chcete-li přerušit odesílání zpráv a ukončit práci příkazu ping, stiskněte kombinaci kláves CTRL+C. </a:t>
            </a:r>
          </a:p>
          <a:p>
            <a:r>
              <a:rPr lang="cs-CZ" b="1" dirty="0"/>
              <a:t>n </a:t>
            </a:r>
            <a:r>
              <a:rPr lang="cs-CZ" dirty="0"/>
              <a:t>Počet </a:t>
            </a:r>
          </a:p>
          <a:p>
            <a:pPr marL="0" indent="0">
              <a:buNone/>
            </a:pPr>
            <a:r>
              <a:rPr lang="cs-CZ" dirty="0"/>
              <a:t>Určuje počet odeslaných zpráv požadavku odezvy. Výchozí hodnota je 4. </a:t>
            </a:r>
          </a:p>
        </p:txBody>
      </p:sp>
    </p:spTree>
    <p:extLst>
      <p:ext uri="{BB962C8B-B14F-4D97-AF65-F5344CB8AC3E}">
        <p14:creationId xmlns:p14="http://schemas.microsoft.com/office/powerpoint/2010/main" val="27864613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příkazy pro práci se sítí a síťovým rozhraním v OS Windows/Linux/Mac OS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3551F-C396-4D0C-B302-FCA643C4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-l </a:t>
            </a:r>
            <a:r>
              <a:rPr lang="cs-CZ" dirty="0"/>
              <a:t>Velikost </a:t>
            </a:r>
          </a:p>
          <a:p>
            <a:pPr marL="0" indent="0">
              <a:buNone/>
            </a:pPr>
            <a:r>
              <a:rPr lang="cs-CZ" dirty="0"/>
              <a:t>Určuje počet bajtů datového pole v odeslaných zprávách požadavku odezvy. Výchozí hodnota je 32. Maximální hodnota parametru Velikost je 65527. </a:t>
            </a:r>
          </a:p>
          <a:p>
            <a:r>
              <a:rPr lang="cs-CZ" b="1" dirty="0"/>
              <a:t>-i </a:t>
            </a:r>
            <a:r>
              <a:rPr lang="cs-CZ" dirty="0" err="1"/>
              <a:t>Doba_života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Určuje hodnotu pole TTL v záhlaví IP odeslaných zpráv požadavku odezvy. Výchozí hodnotu pole TTL určuje hostitel. Maximální hodnota parametru </a:t>
            </a:r>
            <a:r>
              <a:rPr lang="cs-CZ" dirty="0" err="1"/>
              <a:t>Doba_života</a:t>
            </a:r>
            <a:r>
              <a:rPr lang="cs-CZ" dirty="0"/>
              <a:t> je 255. </a:t>
            </a:r>
          </a:p>
          <a:p>
            <a:r>
              <a:rPr lang="cs-CZ" dirty="0"/>
              <a:t>cíl </a:t>
            </a:r>
          </a:p>
          <a:p>
            <a:pPr marL="0" indent="0">
              <a:buNone/>
            </a:pPr>
            <a:r>
              <a:rPr lang="cs-CZ" dirty="0"/>
              <a:t>Určuje název hostitele nebo adresu IP cíle. </a:t>
            </a:r>
          </a:p>
          <a:p>
            <a:r>
              <a:rPr lang="cs-CZ" dirty="0"/>
              <a:t>/? </a:t>
            </a:r>
          </a:p>
          <a:p>
            <a:pPr marL="0" indent="0">
              <a:buNone/>
            </a:pPr>
            <a:r>
              <a:rPr lang="cs-CZ" dirty="0"/>
              <a:t>Zobrazí v příkazovém řádku nápovědu. </a:t>
            </a:r>
          </a:p>
        </p:txBody>
      </p:sp>
    </p:spTree>
    <p:extLst>
      <p:ext uri="{BB962C8B-B14F-4D97-AF65-F5344CB8AC3E}">
        <p14:creationId xmlns:p14="http://schemas.microsoft.com/office/powerpoint/2010/main" val="37822505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příkazy pro práci se sítí a síťovým rozhraním v OS Windows/Linux/Mac OS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3551F-C396-4D0C-B302-FCA643C4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Poznámky </a:t>
            </a:r>
          </a:p>
          <a:p>
            <a:pPr algn="just"/>
            <a:r>
              <a:rPr lang="cs-CZ" dirty="0"/>
              <a:t>Příkaz ping je možné použít k testování názvu počítače i jeho adresy IP. </a:t>
            </a:r>
          </a:p>
          <a:p>
            <a:pPr algn="just"/>
            <a:r>
              <a:rPr lang="cs-CZ" dirty="0"/>
              <a:t>Je-li testování adresy IP pomocí příkazu ping úspěšné, testování názvu počítače však nikoli, může jít o problém s překladem adres IP. </a:t>
            </a:r>
          </a:p>
          <a:p>
            <a:pPr algn="just"/>
            <a:r>
              <a:rPr lang="cs-CZ" dirty="0"/>
              <a:t>V takovém případě zkontrolujte, zda lze zadaný název počítače převést na adresu IP pomocí místního souboru </a:t>
            </a:r>
            <a:r>
              <a:rPr lang="cs-CZ" dirty="0" err="1"/>
              <a:t>Hosts</a:t>
            </a:r>
            <a:r>
              <a:rPr lang="cs-CZ" dirty="0"/>
              <a:t>, dotazů systému DNS (</a:t>
            </a:r>
            <a:r>
              <a:rPr lang="cs-CZ" dirty="0" err="1"/>
              <a:t>Domain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) nebo technologií převodu názvů systému </a:t>
            </a:r>
            <a:r>
              <a:rPr lang="cs-CZ" dirty="0" err="1"/>
              <a:t>NetBIOS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8942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Vrstvové síťové modely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3D941AB8-234C-4E45-A876-3EF191A259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93534" y="2354162"/>
            <a:ext cx="5686631" cy="2675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1405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příkazy pro práci se sítí a síťovým rozhraním v OS Windows/Linux/Mac OS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3551F-C396-4D0C-B302-FCA643C4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Příklady: </a:t>
            </a:r>
          </a:p>
          <a:p>
            <a:pPr algn="just"/>
            <a:r>
              <a:rPr lang="cs-CZ" dirty="0"/>
              <a:t>ping 192.168.10.5 - cílový uzel podle IP adresy, </a:t>
            </a:r>
          </a:p>
          <a:p>
            <a:pPr algn="just"/>
            <a:r>
              <a:rPr lang="cs-CZ" dirty="0"/>
              <a:t>ping -t www.google.cz - cílový uzel podle DNS jména (provede se překlad) a neskončí po 4 </a:t>
            </a:r>
            <a:r>
              <a:rPr lang="cs-CZ" dirty="0" err="1"/>
              <a:t>pa-ketech</a:t>
            </a:r>
            <a:r>
              <a:rPr lang="cs-CZ" dirty="0"/>
              <a:t>, ale opakovaně odešle určenému hostiteli žádost o ozvěnu až do ukončení zobrazení statistiky a pokračování - </a:t>
            </a:r>
            <a:r>
              <a:rPr lang="cs-CZ" dirty="0" err="1"/>
              <a:t>Control-Break</a:t>
            </a:r>
            <a:r>
              <a:rPr lang="cs-CZ" dirty="0"/>
              <a:t> nebo ukončení - </a:t>
            </a:r>
            <a:r>
              <a:rPr lang="cs-CZ" dirty="0" err="1"/>
              <a:t>Control</a:t>
            </a:r>
            <a:r>
              <a:rPr lang="cs-CZ"/>
              <a:t>-C, </a:t>
            </a:r>
            <a:endParaRPr lang="cs-CZ" dirty="0"/>
          </a:p>
          <a:p>
            <a:pPr algn="just"/>
            <a:r>
              <a:rPr lang="cs-CZ" dirty="0"/>
              <a:t>ping -n 10 -l 1000 10.0.99.221 – textování cílové adresy 10.0.99.221 s použitím deseti zpráv požadavku odezvy o délce datového pole 1 000 bajtů. 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14665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příkazy pro práci se sítí a síťovým rozhraním v OS Windows/Linux/Mac OS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3551F-C396-4D0C-B302-FCA643C4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Syntaxe (OS Linux): </a:t>
            </a:r>
          </a:p>
          <a:p>
            <a:pPr algn="just"/>
            <a:r>
              <a:rPr lang="cs-CZ" dirty="0"/>
              <a:t>ping [–c &lt;počet&gt;] [-i &lt;pauza&gt;] [-f] [-s &lt;velikost&gt;] &lt;cíl&gt; </a:t>
            </a:r>
          </a:p>
          <a:p>
            <a:pPr algn="just"/>
            <a:r>
              <a:rPr lang="cs-CZ" dirty="0"/>
              <a:t>Parametry </a:t>
            </a:r>
          </a:p>
          <a:p>
            <a:pPr algn="just"/>
            <a:r>
              <a:rPr lang="cs-CZ" dirty="0"/>
              <a:t>-</a:t>
            </a:r>
            <a:r>
              <a:rPr lang="cs-CZ" b="1" dirty="0"/>
              <a:t>c </a:t>
            </a:r>
            <a:r>
              <a:rPr lang="cs-CZ" dirty="0"/>
              <a:t>udává počet zaslaných paketů </a:t>
            </a:r>
          </a:p>
          <a:p>
            <a:pPr algn="just"/>
            <a:r>
              <a:rPr lang="nn-NO" dirty="0"/>
              <a:t>-</a:t>
            </a:r>
            <a:r>
              <a:rPr lang="nn-NO" b="1" dirty="0"/>
              <a:t>i </a:t>
            </a:r>
            <a:r>
              <a:rPr lang="nn-NO" dirty="0"/>
              <a:t>určuje interval mezi zaslanými pakety </a:t>
            </a:r>
          </a:p>
          <a:p>
            <a:pPr algn="just"/>
            <a:r>
              <a:rPr lang="cs-CZ" dirty="0"/>
              <a:t>-</a:t>
            </a:r>
            <a:r>
              <a:rPr lang="cs-CZ" b="1" dirty="0"/>
              <a:t>f </a:t>
            </a:r>
            <a:r>
              <a:rPr lang="cs-CZ" dirty="0"/>
              <a:t>určuje, že žádosti mají být zasílány nepřetržitě maximální rychlostí </a:t>
            </a:r>
          </a:p>
          <a:p>
            <a:pPr algn="just"/>
            <a:r>
              <a:rPr lang="cs-CZ" dirty="0"/>
              <a:t>-</a:t>
            </a:r>
            <a:r>
              <a:rPr lang="cs-CZ" b="1" dirty="0"/>
              <a:t>s </a:t>
            </a:r>
            <a:r>
              <a:rPr lang="cs-CZ" dirty="0"/>
              <a:t>určuje velikost zasílaného paketu </a:t>
            </a:r>
          </a:p>
          <a:p>
            <a:pPr algn="just"/>
            <a:r>
              <a:rPr lang="cs-CZ" dirty="0"/>
              <a:t>&lt;cíl&gt; určuje cílovou IP adresu (nebo doménové jméno) </a:t>
            </a:r>
          </a:p>
        </p:txBody>
      </p:sp>
    </p:spTree>
    <p:extLst>
      <p:ext uri="{BB962C8B-B14F-4D97-AF65-F5344CB8AC3E}">
        <p14:creationId xmlns:p14="http://schemas.microsoft.com/office/powerpoint/2010/main" val="19386111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příkazy pro práci se sítí a síťovým rozhraním v OS Windows/Linux/Mac OS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3551F-C396-4D0C-B302-FCA643C4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Příkaz TRACERT </a:t>
            </a:r>
          </a:p>
          <a:p>
            <a:pPr algn="just"/>
            <a:r>
              <a:rPr lang="cs-CZ" dirty="0" err="1"/>
              <a:t>Tracert</a:t>
            </a:r>
            <a:r>
              <a:rPr lang="cs-CZ" dirty="0"/>
              <a:t> je po pingu hned druhým nástrojem, který použijete v případě řešení problému se síťovým spojením. </a:t>
            </a:r>
          </a:p>
          <a:p>
            <a:pPr algn="just"/>
            <a:r>
              <a:rPr lang="cs-CZ" dirty="0"/>
              <a:t>Zatímco ping vám řekne, zdali jste vůbec připojeni, </a:t>
            </a:r>
            <a:r>
              <a:rPr lang="cs-CZ" dirty="0" err="1"/>
              <a:t>tracert</a:t>
            </a:r>
            <a:r>
              <a:rPr lang="cs-CZ" dirty="0"/>
              <a:t> vám řekne, kde se problém vyskytuje. </a:t>
            </a:r>
          </a:p>
          <a:p>
            <a:pPr algn="just"/>
            <a:r>
              <a:rPr lang="cs-CZ" dirty="0"/>
              <a:t>Vypisuje uzly (směrovače) na cestě datagramů od zdroje až k zadanému cíli. </a:t>
            </a:r>
          </a:p>
          <a:p>
            <a:pPr algn="just"/>
            <a:r>
              <a:rPr lang="cs-CZ" dirty="0"/>
              <a:t>Uzly jsou zjišťovány pomocí snížení hodnoty TTL v hlavičce datagramů. </a:t>
            </a:r>
          </a:p>
          <a:p>
            <a:pPr algn="just"/>
            <a:r>
              <a:rPr lang="cs-CZ" dirty="0"/>
              <a:t>Díky výpisu jednotlivých uzlů, přes které paket prochází, se zjistí přesná cesta k počítači nebo nějaké stanici v síti. </a:t>
            </a:r>
          </a:p>
        </p:txBody>
      </p:sp>
    </p:spTree>
    <p:extLst>
      <p:ext uri="{BB962C8B-B14F-4D97-AF65-F5344CB8AC3E}">
        <p14:creationId xmlns:p14="http://schemas.microsoft.com/office/powerpoint/2010/main" val="22840169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příkazy pro práci se sítí a síťovým rozhraním v OS Windows/Linux/Mac OS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3551F-C396-4D0C-B302-FCA643C4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b="1" dirty="0"/>
              <a:t>Syntaxe (OS Windows): </a:t>
            </a:r>
          </a:p>
          <a:p>
            <a:pPr algn="just"/>
            <a:r>
              <a:rPr lang="pt-BR" dirty="0"/>
              <a:t>Tracert [-d ] [-h &lt;max. přeskoků&gt;] &lt;cíl&gt; </a:t>
            </a:r>
          </a:p>
          <a:p>
            <a:pPr marL="0" indent="0" algn="just">
              <a:buNone/>
            </a:pPr>
            <a:r>
              <a:rPr lang="cs-CZ" b="1" dirty="0"/>
              <a:t>Parametry: </a:t>
            </a:r>
          </a:p>
          <a:p>
            <a:pPr algn="just"/>
            <a:r>
              <a:rPr lang="cs-CZ" b="1" dirty="0"/>
              <a:t>-d </a:t>
            </a:r>
            <a:endParaRPr lang="cs-CZ" dirty="0"/>
          </a:p>
          <a:p>
            <a:pPr marL="0" indent="0" algn="just">
              <a:buNone/>
            </a:pPr>
            <a:r>
              <a:rPr lang="cs-CZ" dirty="0"/>
              <a:t>Způsobí, že příkaz </a:t>
            </a:r>
            <a:r>
              <a:rPr lang="cs-CZ" dirty="0" err="1"/>
              <a:t>tracert</a:t>
            </a:r>
            <a:r>
              <a:rPr lang="cs-CZ" dirty="0"/>
              <a:t> nebude překládat adresy IP zprostředkujících směrovačů na jejich názvy. Tímto lze zobrazení výstupu příkazu </a:t>
            </a:r>
            <a:r>
              <a:rPr lang="cs-CZ" dirty="0" err="1"/>
              <a:t>tracert</a:t>
            </a:r>
            <a:r>
              <a:rPr lang="cs-CZ" dirty="0"/>
              <a:t> urychlit. </a:t>
            </a:r>
          </a:p>
          <a:p>
            <a:pPr algn="just"/>
            <a:r>
              <a:rPr lang="cs-CZ" b="1" dirty="0"/>
              <a:t>-h </a:t>
            </a:r>
            <a:r>
              <a:rPr lang="cs-CZ" dirty="0"/>
              <a:t>Max. přeskoků </a:t>
            </a:r>
          </a:p>
          <a:p>
            <a:pPr marL="0" indent="0" algn="just">
              <a:buNone/>
            </a:pPr>
            <a:r>
              <a:rPr lang="cs-CZ" dirty="0"/>
              <a:t>Určuje maximální počet směrování v cestě pro vyhledání cíle. Výchozí počet je 30 směrování. </a:t>
            </a:r>
          </a:p>
          <a:p>
            <a:pPr algn="just"/>
            <a:r>
              <a:rPr lang="cs-CZ" dirty="0"/>
              <a:t>cíl </a:t>
            </a:r>
          </a:p>
          <a:p>
            <a:pPr marL="0" indent="0" algn="just">
              <a:buNone/>
            </a:pPr>
            <a:r>
              <a:rPr lang="cs-CZ" dirty="0"/>
              <a:t>Určuje název hostitele nebo adresu IP cíle. </a:t>
            </a:r>
          </a:p>
        </p:txBody>
      </p:sp>
    </p:spTree>
    <p:extLst>
      <p:ext uri="{BB962C8B-B14F-4D97-AF65-F5344CB8AC3E}">
        <p14:creationId xmlns:p14="http://schemas.microsoft.com/office/powerpoint/2010/main" val="11517876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příkazy pro práci se sítí a síťovým rozhraním v OS Windows/Linux/Mac OS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3551F-C396-4D0C-B302-FCA643C4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Příklad: </a:t>
            </a:r>
          </a:p>
          <a:p>
            <a:pPr algn="just"/>
            <a:r>
              <a:rPr lang="cs-CZ" dirty="0" err="1"/>
              <a:t>tracert</a:t>
            </a:r>
            <a:r>
              <a:rPr lang="cs-CZ" dirty="0"/>
              <a:t> www.google.cz - sleduje cestu k cíli (přes jaké uzly </a:t>
            </a:r>
          </a:p>
          <a:p>
            <a:pPr algn="just"/>
            <a:endParaRPr lang="cs-CZ" dirty="0"/>
          </a:p>
          <a:p>
            <a:pPr marL="0" indent="0" algn="just">
              <a:buNone/>
            </a:pPr>
            <a:r>
              <a:rPr lang="cs-CZ" dirty="0"/>
              <a:t>Syntaxe (OS Linux) </a:t>
            </a:r>
          </a:p>
          <a:p>
            <a:pPr algn="just"/>
            <a:r>
              <a:rPr lang="cs-CZ" dirty="0" err="1"/>
              <a:t>traceroute</a:t>
            </a:r>
            <a:r>
              <a:rPr lang="cs-CZ" dirty="0"/>
              <a:t> [-m &lt;max. přeskoků&gt;] &lt;cíl&gt; </a:t>
            </a:r>
          </a:p>
        </p:txBody>
      </p:sp>
    </p:spTree>
    <p:extLst>
      <p:ext uri="{BB962C8B-B14F-4D97-AF65-F5344CB8AC3E}">
        <p14:creationId xmlns:p14="http://schemas.microsoft.com/office/powerpoint/2010/main" val="39157409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příkazy pro práci se sítí a síťovým rozhraním v OS Windows/Linux/Mac OS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3551F-C396-4D0C-B302-FCA643C4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Příkaz PATHPING </a:t>
            </a:r>
          </a:p>
          <a:p>
            <a:pPr algn="just"/>
            <a:r>
              <a:rPr lang="cs-CZ" dirty="0" err="1"/>
              <a:t>Pathping</a:t>
            </a:r>
            <a:r>
              <a:rPr lang="cs-CZ" dirty="0"/>
              <a:t> –je nástroj pro sledování tras kombinující funkce příkazů ping a </a:t>
            </a:r>
            <a:r>
              <a:rPr lang="cs-CZ" dirty="0" err="1"/>
              <a:t>tracert</a:t>
            </a:r>
            <a:r>
              <a:rPr lang="cs-CZ" dirty="0"/>
              <a:t> s dalšími informacemi, které neposkytuje žádný z těchto příkazů. </a:t>
            </a:r>
          </a:p>
          <a:p>
            <a:pPr algn="just"/>
            <a:r>
              <a:rPr lang="cs-CZ" dirty="0"/>
              <a:t>Příkaz </a:t>
            </a:r>
            <a:r>
              <a:rPr lang="cs-CZ" dirty="0" err="1"/>
              <a:t>pathping</a:t>
            </a:r>
            <a:r>
              <a:rPr lang="cs-CZ" dirty="0"/>
              <a:t> odesílá každému směrovači na cestě k cíli po určitou dobu pakety a poté na základě vrácených paketů z jednotlivých směrování vypočítává výsledek. </a:t>
            </a:r>
          </a:p>
          <a:p>
            <a:pPr algn="just"/>
            <a:r>
              <a:rPr lang="cs-CZ" dirty="0"/>
              <a:t>Protože tento příkaz udává podíl ztracených paketů na každém směrovači nebo pro-pojení, umožňuje snadné vyhledání směrovačů a propojení způsobujících potíže se sítí. </a:t>
            </a:r>
          </a:p>
          <a:p>
            <a:pPr algn="just"/>
            <a:r>
              <a:rPr lang="cs-CZ" dirty="0" err="1"/>
              <a:t>Pathping</a:t>
            </a:r>
            <a:r>
              <a:rPr lang="cs-CZ" dirty="0"/>
              <a:t> je kombinací příkazů ping a </a:t>
            </a:r>
            <a:r>
              <a:rPr lang="cs-CZ" dirty="0" err="1"/>
              <a:t>tracert</a:t>
            </a:r>
            <a:r>
              <a:rPr lang="cs-CZ" dirty="0"/>
              <a:t>, poskytující navíc některé doplňující informace. Nástroj využívá protokol ICMP. </a:t>
            </a:r>
          </a:p>
        </p:txBody>
      </p:sp>
    </p:spTree>
    <p:extLst>
      <p:ext uri="{BB962C8B-B14F-4D97-AF65-F5344CB8AC3E}">
        <p14:creationId xmlns:p14="http://schemas.microsoft.com/office/powerpoint/2010/main" val="12898126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příkazy pro práci se sítí a síťovým rozhraním v OS Windows/Linux/Mac OS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3551F-C396-4D0C-B302-FCA643C4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/>
              <a:t>Syntaxe (OS Windows): </a:t>
            </a:r>
          </a:p>
          <a:p>
            <a:pPr algn="just"/>
            <a:r>
              <a:rPr lang="cs-CZ" dirty="0" err="1"/>
              <a:t>pathping</a:t>
            </a:r>
            <a:r>
              <a:rPr lang="cs-CZ" dirty="0"/>
              <a:t> &lt;název domény či IP adresa&gt; </a:t>
            </a:r>
          </a:p>
          <a:p>
            <a:pPr algn="just"/>
            <a:r>
              <a:rPr lang="cs-CZ" dirty="0"/>
              <a:t>Další parametry zjistíme zadáním: </a:t>
            </a:r>
            <a:r>
              <a:rPr lang="cs-CZ" dirty="0" err="1"/>
              <a:t>pathping</a:t>
            </a:r>
            <a:r>
              <a:rPr lang="cs-CZ" dirty="0"/>
              <a:t> /?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Příklad: </a:t>
            </a:r>
          </a:p>
          <a:p>
            <a:r>
              <a:rPr lang="cs-CZ" dirty="0"/>
              <a:t> </a:t>
            </a:r>
            <a:r>
              <a:rPr lang="cs-CZ" dirty="0" err="1"/>
              <a:t>pathping</a:t>
            </a:r>
            <a:r>
              <a:rPr lang="cs-CZ" dirty="0"/>
              <a:t> -q 10 www.google.cz - dotaz na cíl podle DNS, 10 dotazů pro každý hop (zkrátí se délka provedení) 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101786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příkazy pro práci se sítí a síťovým rozhraním v OS Windows/Linux/Mac OS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3551F-C396-4D0C-B302-FCA643C4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Příkaz IPCONFIG </a:t>
            </a:r>
          </a:p>
          <a:p>
            <a:pPr algn="just"/>
            <a:r>
              <a:rPr lang="cs-CZ" dirty="0" err="1"/>
              <a:t>Ipconfig</a:t>
            </a:r>
            <a:r>
              <a:rPr lang="cs-CZ" dirty="0"/>
              <a:t> poskytuje diagnostické informace týkající se konfigurace sítě TCP/IP, také přijímá různé pří-kazy protokolu a umožňuje tak systému aktualizovat nebo uvolnit svoji konfiguraci sítě. </a:t>
            </a:r>
          </a:p>
          <a:p>
            <a:pPr algn="just"/>
            <a:r>
              <a:rPr lang="cs-CZ" dirty="0"/>
              <a:t>Pokud zadáte příkaz </a:t>
            </a:r>
            <a:r>
              <a:rPr lang="cs-CZ" dirty="0" err="1"/>
              <a:t>ipconfig</a:t>
            </a:r>
            <a:r>
              <a:rPr lang="cs-CZ" dirty="0"/>
              <a:t> bez parametrů, zobrazí se podrobné informace týkající se </a:t>
            </a:r>
            <a:r>
              <a:rPr lang="cs-CZ" dirty="0" err="1"/>
              <a:t>interneto-vého</a:t>
            </a:r>
            <a:r>
              <a:rPr lang="cs-CZ" dirty="0"/>
              <a:t> připojení. </a:t>
            </a:r>
          </a:p>
          <a:p>
            <a:pPr algn="just"/>
            <a:r>
              <a:rPr lang="cs-CZ" dirty="0"/>
              <a:t>Zřejmě nejužitečnějším údajem je v tomto výpisu IP adresa výchozí brány, která představuje IP adresu vašeho směrovače. </a:t>
            </a:r>
          </a:p>
          <a:p>
            <a:pPr algn="just"/>
            <a:r>
              <a:rPr lang="cs-CZ" dirty="0"/>
              <a:t>Zadáte-li tuto IP adresu do internetového prohlížeče, zob-razí se vám rozhraní pro konfiguraci tohoto směrovače.  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08621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příkazy pro práci se sítí a síťovým rozhraním v OS Windows/Linux/Mac OS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3551F-C396-4D0C-B302-FCA643C4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/>
              <a:t>Syntaxe (OS Windows): </a:t>
            </a:r>
          </a:p>
          <a:p>
            <a:pPr algn="just"/>
            <a:r>
              <a:rPr lang="cs-CZ" dirty="0" err="1"/>
              <a:t>ipconfig</a:t>
            </a:r>
            <a:r>
              <a:rPr lang="cs-CZ" dirty="0"/>
              <a:t> [/</a:t>
            </a:r>
            <a:r>
              <a:rPr lang="cs-CZ" dirty="0" err="1"/>
              <a:t>all</a:t>
            </a:r>
            <a:r>
              <a:rPr lang="cs-CZ" dirty="0"/>
              <a:t>] [/</a:t>
            </a:r>
            <a:r>
              <a:rPr lang="cs-CZ" dirty="0" err="1"/>
              <a:t>renew</a:t>
            </a:r>
            <a:r>
              <a:rPr lang="cs-CZ" dirty="0"/>
              <a:t> [&lt;Adapter&gt;]] [/</a:t>
            </a:r>
            <a:r>
              <a:rPr lang="cs-CZ" dirty="0" err="1"/>
              <a:t>release</a:t>
            </a:r>
            <a:r>
              <a:rPr lang="cs-CZ" dirty="0"/>
              <a:t> [&lt;Adapter&gt;] [/</a:t>
            </a:r>
            <a:r>
              <a:rPr lang="cs-CZ" dirty="0" err="1"/>
              <a:t>registerdns</a:t>
            </a:r>
            <a:r>
              <a:rPr lang="cs-CZ" dirty="0"/>
              <a:t>]] </a:t>
            </a:r>
          </a:p>
          <a:p>
            <a:pPr algn="just"/>
            <a:r>
              <a:rPr lang="cs-CZ" dirty="0"/>
              <a:t>Příkazem </a:t>
            </a:r>
            <a:r>
              <a:rPr lang="cs-CZ" dirty="0" err="1"/>
              <a:t>ipconfig</a:t>
            </a:r>
            <a:r>
              <a:rPr lang="cs-CZ" dirty="0"/>
              <a:t> /</a:t>
            </a:r>
            <a:r>
              <a:rPr lang="cs-CZ" dirty="0" err="1"/>
              <a:t>release</a:t>
            </a:r>
            <a:r>
              <a:rPr lang="cs-CZ" dirty="0"/>
              <a:t> se připojení uvolní, tj. zruší (proto tento příkaz nepoužívejte, pokud musíte být připojeni k Internetu). Příkaz </a:t>
            </a:r>
            <a:r>
              <a:rPr lang="cs-CZ" dirty="0" err="1"/>
              <a:t>ipconfig</a:t>
            </a:r>
            <a:r>
              <a:rPr lang="cs-CZ" dirty="0"/>
              <a:t> /</a:t>
            </a:r>
            <a:r>
              <a:rPr lang="cs-CZ" dirty="0" err="1"/>
              <a:t>renew</a:t>
            </a:r>
            <a:r>
              <a:rPr lang="cs-CZ" dirty="0"/>
              <a:t> zajistí připojení k Internetu s novou IP adresou. </a:t>
            </a:r>
          </a:p>
          <a:p>
            <a:pPr marL="0" indent="0" algn="just">
              <a:buNone/>
            </a:pPr>
            <a:r>
              <a:rPr lang="cs-CZ" b="1" dirty="0"/>
              <a:t>Příklady: </a:t>
            </a:r>
          </a:p>
          <a:p>
            <a:pPr algn="just"/>
            <a:r>
              <a:rPr lang="cs-CZ" dirty="0" err="1"/>
              <a:t>ipconfig</a:t>
            </a:r>
            <a:r>
              <a:rPr lang="cs-CZ" dirty="0"/>
              <a:t> /</a:t>
            </a:r>
            <a:r>
              <a:rPr lang="cs-CZ" dirty="0" err="1"/>
              <a:t>all</a:t>
            </a:r>
            <a:r>
              <a:rPr lang="cs-CZ" dirty="0"/>
              <a:t> - podrobný výpis všech rozhraní </a:t>
            </a:r>
          </a:p>
          <a:p>
            <a:pPr algn="just"/>
            <a:r>
              <a:rPr lang="cs-CZ" dirty="0" err="1"/>
              <a:t>ipconfg</a:t>
            </a:r>
            <a:r>
              <a:rPr lang="cs-CZ" dirty="0"/>
              <a:t> /</a:t>
            </a:r>
            <a:r>
              <a:rPr lang="cs-CZ" dirty="0" err="1"/>
              <a:t>renew</a:t>
            </a:r>
            <a:r>
              <a:rPr lang="cs-CZ" dirty="0"/>
              <a:t> - obnoví IP adresu všech rozhraní </a:t>
            </a:r>
          </a:p>
          <a:p>
            <a:pPr algn="just"/>
            <a:r>
              <a:rPr lang="cs-CZ" dirty="0" err="1"/>
              <a:t>ipconfig</a:t>
            </a:r>
            <a:r>
              <a:rPr lang="cs-CZ" dirty="0"/>
              <a:t> /</a:t>
            </a:r>
            <a:r>
              <a:rPr lang="cs-CZ" dirty="0" err="1"/>
              <a:t>registerdns</a:t>
            </a:r>
            <a:r>
              <a:rPr lang="cs-CZ" dirty="0"/>
              <a:t> - obnoví DHCP pronájem a znovu zaregistruje adresu u DNS 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023429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příkazy pro práci se sítí a síťovým rozhraním v OS Windows/Linux/Mac OS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3551F-C396-4D0C-B302-FCA643C4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/>
              <a:t>Syntaxe (OS Linux) </a:t>
            </a:r>
          </a:p>
          <a:p>
            <a:pPr algn="just"/>
            <a:r>
              <a:rPr lang="cs-CZ" dirty="0" err="1"/>
              <a:t>ifconfig</a:t>
            </a:r>
            <a:r>
              <a:rPr lang="cs-CZ" dirty="0"/>
              <a:t> [</a:t>
            </a:r>
            <a:r>
              <a:rPr lang="cs-CZ" dirty="0" err="1"/>
              <a:t>ethX</a:t>
            </a:r>
            <a:r>
              <a:rPr lang="cs-CZ" dirty="0"/>
              <a:t> [&lt;adresa&gt; </a:t>
            </a:r>
            <a:r>
              <a:rPr lang="cs-CZ" dirty="0" err="1"/>
              <a:t>netmask</a:t>
            </a:r>
            <a:r>
              <a:rPr lang="cs-CZ" dirty="0"/>
              <a:t> &lt;maska&gt;]]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Bez parametru vypisuje nastavení veškerých síťových rozhraní na počítači </a:t>
            </a:r>
          </a:p>
          <a:p>
            <a:pPr algn="just"/>
            <a:r>
              <a:rPr lang="cs-CZ" dirty="0"/>
              <a:t>S parametrem </a:t>
            </a:r>
            <a:r>
              <a:rPr lang="cs-CZ" dirty="0" err="1"/>
              <a:t>ethX</a:t>
            </a:r>
            <a:r>
              <a:rPr lang="cs-CZ" dirty="0"/>
              <a:t> vypisuje nebo nastavuje parametry specifikovaného rozhraní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&lt;adresa&gt; </a:t>
            </a:r>
            <a:r>
              <a:rPr lang="cs-CZ" dirty="0" err="1"/>
              <a:t>netmask</a:t>
            </a:r>
            <a:r>
              <a:rPr lang="cs-CZ" dirty="0"/>
              <a:t> &lt;maska&gt; nastavuje IP adresu počítače a masku podsítě, např. </a:t>
            </a:r>
          </a:p>
          <a:p>
            <a:pPr algn="just"/>
            <a:r>
              <a:rPr lang="en-US" dirty="0"/>
              <a:t>ifconfig eth1 10.0.1.1 netmask 255.255.255.0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3484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Vrstvové síťové modely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3551F-C396-4D0C-B302-FCA643C4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Vývoj standardizace síťové komunikace začínal v 70. letech, kdy vznikaly první významnější rozlehlé sítě, budované podle vlastních koncepcí předních výrobců počítačů.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Brzy vznikla potřeba jednotného standardu, kterým by bylo možno propojit počítačové systémy různých typů a koncepcí, pocházející od různých výrobců.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V roce 1977 se tohoto úkolu ujala organizace ISO a v roce 1979 byl dokončen návrh standardu, který byl přijat pod názvem „Reference Model </a:t>
            </a:r>
            <a:r>
              <a:rPr lang="cs-CZ" dirty="0" err="1"/>
              <a:t>of</a:t>
            </a:r>
            <a:r>
              <a:rPr lang="cs-CZ" dirty="0"/>
              <a:t> Open Systems </a:t>
            </a:r>
            <a:r>
              <a:rPr lang="cs-CZ" dirty="0" err="1"/>
              <a:t>Inteconnection</a:t>
            </a:r>
            <a:r>
              <a:rPr lang="cs-CZ" dirty="0"/>
              <a:t>“ (Referenční model propojování otevřených systémů) označovaný RM OSI nebo ISO/OSI se sedmi vrstvami. </a:t>
            </a:r>
          </a:p>
        </p:txBody>
      </p:sp>
    </p:spTree>
    <p:extLst>
      <p:ext uri="{BB962C8B-B14F-4D97-AF65-F5344CB8AC3E}">
        <p14:creationId xmlns:p14="http://schemas.microsoft.com/office/powerpoint/2010/main" val="207155786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příkazy pro práci se sítí a síťovým rozhraním v OS Windows/Linux/Mac OS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3551F-C396-4D0C-B302-FCA643C4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Příkaz NETSTAT </a:t>
            </a:r>
          </a:p>
          <a:p>
            <a:pPr algn="just"/>
            <a:r>
              <a:rPr lang="cs-CZ" dirty="0" err="1"/>
              <a:t>Netstat</a:t>
            </a:r>
            <a:r>
              <a:rPr lang="cs-CZ" dirty="0"/>
              <a:t> zobrazí aktivní připojení TCP portů. </a:t>
            </a:r>
          </a:p>
          <a:p>
            <a:pPr algn="just"/>
            <a:r>
              <a:rPr lang="cs-CZ" dirty="0"/>
              <a:t>Přes tyto porty počítač přijímá požadavky, statistické údaje z </a:t>
            </a:r>
            <a:r>
              <a:rPr lang="cs-CZ" dirty="0" err="1"/>
              <a:t>Ethernetu</a:t>
            </a:r>
            <a:r>
              <a:rPr lang="cs-CZ" dirty="0"/>
              <a:t>, směrovací tabulky IP, statistiky IPv4 a IPv6. </a:t>
            </a:r>
          </a:p>
          <a:p>
            <a:pPr algn="just"/>
            <a:r>
              <a:rPr lang="cs-CZ" dirty="0"/>
              <a:t>Pokud </a:t>
            </a:r>
            <a:r>
              <a:rPr lang="cs-CZ" dirty="0" err="1"/>
              <a:t>netstat</a:t>
            </a:r>
            <a:r>
              <a:rPr lang="cs-CZ" dirty="0"/>
              <a:t> zadáme bez parametrů, zobrazíme aktivní připojení TCP. </a:t>
            </a:r>
          </a:p>
          <a:p>
            <a:pPr marL="0" indent="0" algn="just">
              <a:buNone/>
            </a:pPr>
            <a:r>
              <a:rPr lang="cs-CZ" dirty="0"/>
              <a:t>Syntaxe (OS Windows): </a:t>
            </a:r>
          </a:p>
          <a:p>
            <a:pPr algn="just"/>
            <a:r>
              <a:rPr lang="pt-BR" dirty="0"/>
              <a:t>netstat [-a][-b][-n][-r]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299315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příkazy pro práci se sítí a síťovým rozhraním v OS Windows/Linux/Mac OS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3551F-C396-4D0C-B302-FCA643C4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Parametry: </a:t>
            </a:r>
          </a:p>
          <a:p>
            <a:pPr algn="just"/>
            <a:r>
              <a:rPr lang="cs-CZ" b="1" dirty="0"/>
              <a:t>-a </a:t>
            </a:r>
            <a:r>
              <a:rPr lang="cs-CZ" dirty="0"/>
              <a:t>- zobrazí všechna aktivní spojení a TCP a UDP porty na kterých naslouchají spuštěné procesy </a:t>
            </a:r>
          </a:p>
          <a:p>
            <a:pPr algn="just"/>
            <a:r>
              <a:rPr lang="cs-CZ" b="1" dirty="0"/>
              <a:t>-b </a:t>
            </a:r>
            <a:r>
              <a:rPr lang="cs-CZ" dirty="0"/>
              <a:t>- zobrazí názvy spustitelných souborů (programů), které mají otevřené spojení nebo naslouchají na síťovém portu </a:t>
            </a:r>
          </a:p>
          <a:p>
            <a:pPr algn="just"/>
            <a:r>
              <a:rPr lang="cs-CZ" b="1" dirty="0"/>
              <a:t>-n </a:t>
            </a:r>
            <a:r>
              <a:rPr lang="cs-CZ" dirty="0"/>
              <a:t>– zobrazí aktivní připojení TCP. K zobrazení adres a čísel portů jsou ale použitý číselné hodnoty. Tyto hodnoty příkaz nepřevádí na názvy</a:t>
            </a:r>
          </a:p>
          <a:p>
            <a:pPr algn="just"/>
            <a:r>
              <a:rPr lang="cs-CZ" b="1" dirty="0"/>
              <a:t>-r </a:t>
            </a:r>
            <a:r>
              <a:rPr lang="cs-CZ" dirty="0"/>
              <a:t>- vypíše r obsah směrovací tabulky protokolu IP </a:t>
            </a:r>
          </a:p>
        </p:txBody>
      </p:sp>
    </p:spTree>
    <p:extLst>
      <p:ext uri="{BB962C8B-B14F-4D97-AF65-F5344CB8AC3E}">
        <p14:creationId xmlns:p14="http://schemas.microsoft.com/office/powerpoint/2010/main" val="328337832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příkazy pro práci se sítí a síťovým rozhraním v OS Windows/Linux/Mac OS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3551F-C396-4D0C-B302-FCA643C4D7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25625"/>
            <a:ext cx="10752000" cy="40812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Příkaz NET </a:t>
            </a:r>
          </a:p>
          <a:p>
            <a:pPr algn="just"/>
            <a:r>
              <a:rPr lang="cs-CZ" dirty="0"/>
              <a:t>Net – široká paleta příkazů okolo sítí, sdílení, účtů, služeb. </a:t>
            </a:r>
          </a:p>
          <a:p>
            <a:pPr algn="just"/>
            <a:r>
              <a:rPr lang="cs-CZ" dirty="0"/>
              <a:t>Připojí nebo naopak odpojí stanici od sdíleného zdroje. </a:t>
            </a:r>
          </a:p>
          <a:p>
            <a:pPr algn="just"/>
            <a:r>
              <a:rPr lang="cs-CZ" dirty="0"/>
              <a:t>Navíc umí zobrazit informace o všech síťových připojeních stanice. </a:t>
            </a:r>
          </a:p>
          <a:p>
            <a:pPr algn="just"/>
            <a:r>
              <a:rPr lang="cs-CZ" dirty="0"/>
              <a:t>Je velmi vhodný pro použití ve skriptech. </a:t>
            </a:r>
          </a:p>
          <a:p>
            <a:pPr algn="just"/>
            <a:r>
              <a:rPr lang="cs-CZ" dirty="0"/>
              <a:t>Použijete-li příkaz </a:t>
            </a:r>
            <a:r>
              <a:rPr lang="cs-CZ" dirty="0" err="1"/>
              <a:t>net</a:t>
            </a:r>
            <a:r>
              <a:rPr lang="cs-CZ" dirty="0"/>
              <a:t> use bez parametrů, zobrazí se seznam síťových při-pojení. </a:t>
            </a:r>
          </a:p>
          <a:p>
            <a:pPr algn="just"/>
            <a:r>
              <a:rPr lang="cs-CZ" dirty="0" err="1"/>
              <a:t>net</a:t>
            </a:r>
            <a:r>
              <a:rPr lang="cs-CZ" dirty="0"/>
              <a:t> use [Název zařízení] [Cesta ke sdílenému zařízení] /[Parametry] </a:t>
            </a:r>
          </a:p>
        </p:txBody>
      </p:sp>
    </p:spTree>
    <p:extLst>
      <p:ext uri="{BB962C8B-B14F-4D97-AF65-F5344CB8AC3E}">
        <p14:creationId xmlns:p14="http://schemas.microsoft.com/office/powerpoint/2010/main" val="24951768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příkazy pro práci se sítí a síťovým rozhraním v OS Windows/Linux/Mac OS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3551F-C396-4D0C-B302-FCA643C4D7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25625"/>
            <a:ext cx="10752000" cy="40812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Parametry: </a:t>
            </a:r>
          </a:p>
          <a:p>
            <a:pPr algn="just"/>
            <a:r>
              <a:rPr lang="cs-CZ" dirty="0"/>
              <a:t>/user (Udává jiné uživatelské jméno, pomocí kterého bude vytvořeno připojení. Tento parametr nelze kombinovat s parametrem /</a:t>
            </a:r>
            <a:r>
              <a:rPr lang="cs-CZ" dirty="0" err="1"/>
              <a:t>savecred</a:t>
            </a:r>
            <a:r>
              <a:rPr lang="cs-CZ" dirty="0"/>
              <a:t>.) </a:t>
            </a:r>
          </a:p>
          <a:p>
            <a:pPr algn="just"/>
            <a:r>
              <a:rPr lang="cs-CZ" dirty="0"/>
              <a:t>/</a:t>
            </a:r>
            <a:r>
              <a:rPr lang="cs-CZ" dirty="0" err="1"/>
              <a:t>savecred</a:t>
            </a:r>
            <a:r>
              <a:rPr lang="cs-CZ" dirty="0"/>
              <a:t> (Pokud je uživatel vyzván k zadání hesla, ukládá zadané pověřovací údaje pro opakované použití. Tento parametr nelze kombinovat s parametry /</a:t>
            </a:r>
            <a:r>
              <a:rPr lang="cs-CZ" dirty="0" err="1"/>
              <a:t>smartcard</a:t>
            </a:r>
            <a:r>
              <a:rPr lang="cs-CZ" dirty="0"/>
              <a:t> a /user.) </a:t>
            </a:r>
          </a:p>
          <a:p>
            <a:pPr algn="just"/>
            <a:r>
              <a:rPr lang="cs-CZ" dirty="0"/>
              <a:t>/</a:t>
            </a:r>
            <a:r>
              <a:rPr lang="cs-CZ" dirty="0" err="1"/>
              <a:t>smartcard</a:t>
            </a:r>
            <a:r>
              <a:rPr lang="cs-CZ" dirty="0"/>
              <a:t> (Určuje, že pro připojení k síti mají být použita pověření obsažená na kartě Smart </a:t>
            </a:r>
            <a:r>
              <a:rPr lang="cs-CZ" dirty="0" err="1"/>
              <a:t>Card</a:t>
            </a:r>
            <a:r>
              <a:rPr lang="cs-CZ" dirty="0"/>
              <a:t>. Je-li k dispozici více karet Smart </a:t>
            </a:r>
            <a:r>
              <a:rPr lang="cs-CZ" dirty="0" err="1"/>
              <a:t>Card</a:t>
            </a:r>
            <a:r>
              <a:rPr lang="cs-CZ" dirty="0"/>
              <a:t>, budete vyzváni k upřesnění požadovaných přihlašovacích údajů. Tento parametr nelze kombinovat s parametrem /</a:t>
            </a:r>
            <a:r>
              <a:rPr lang="cs-CZ" dirty="0" err="1"/>
              <a:t>savecred</a:t>
            </a:r>
            <a:r>
              <a:rPr lang="cs-CZ" dirty="0"/>
              <a:t>.) </a:t>
            </a:r>
          </a:p>
        </p:txBody>
      </p:sp>
    </p:spTree>
    <p:extLst>
      <p:ext uri="{BB962C8B-B14F-4D97-AF65-F5344CB8AC3E}">
        <p14:creationId xmlns:p14="http://schemas.microsoft.com/office/powerpoint/2010/main" val="8967800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příkazy pro práci se sítí a síťovým rozhraním v OS Windows/Linux/Mac OS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3551F-C396-4D0C-B302-FCA643C4D7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25625"/>
            <a:ext cx="10752000" cy="4081204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/</a:t>
            </a:r>
            <a:r>
              <a:rPr lang="cs-CZ" dirty="0" err="1"/>
              <a:t>delete</a:t>
            </a:r>
            <a:r>
              <a:rPr lang="cs-CZ" dirty="0"/>
              <a:t> (Zruší určené síťové připojení. Pokud určíte připojení pomocí hvězdičky (*), budou zrušena všechna síťová připojení.) </a:t>
            </a:r>
          </a:p>
          <a:p>
            <a:pPr algn="just"/>
            <a:r>
              <a:rPr lang="cs-CZ" dirty="0"/>
              <a:t>/</a:t>
            </a:r>
            <a:r>
              <a:rPr lang="cs-CZ" dirty="0" err="1"/>
              <a:t>persistent</a:t>
            </a:r>
            <a:r>
              <a:rPr lang="cs-CZ" dirty="0"/>
              <a:t>:{</a:t>
            </a:r>
            <a:r>
              <a:rPr lang="cs-CZ" dirty="0" err="1"/>
              <a:t>yes|no</a:t>
            </a:r>
            <a:r>
              <a:rPr lang="cs-CZ" dirty="0"/>
              <a:t>} (Řídí používání trvalých síťových připojení. Výchozí nastavení je určeno napo-sledy použitým parametrem. Připojení bez zařízení nejsou trvalá. Parametr </a:t>
            </a:r>
            <a:r>
              <a:rPr lang="cs-CZ" dirty="0" err="1"/>
              <a:t>yes</a:t>
            </a:r>
            <a:r>
              <a:rPr lang="cs-CZ" dirty="0"/>
              <a:t> uloží všechna při-pojení tak, jak jsou vytvořena, a obnoví je při příštím přihlášení. Parametr no neuloží vytvářené nebo následující připojení. Existující připojení budou při příštím přihlášení obnovena. Pokud chcete ode-</a:t>
            </a:r>
            <a:r>
              <a:rPr lang="cs-CZ" dirty="0" err="1"/>
              <a:t>brat</a:t>
            </a:r>
            <a:r>
              <a:rPr lang="cs-CZ" dirty="0"/>
              <a:t> trvalá připojení, použijte přepínač /</a:t>
            </a:r>
            <a:r>
              <a:rPr lang="cs-CZ" dirty="0" err="1"/>
              <a:t>delete</a:t>
            </a:r>
            <a:r>
              <a:rPr lang="cs-CZ" dirty="0"/>
              <a:t>.)</a:t>
            </a:r>
          </a:p>
          <a:p>
            <a:pPr algn="just"/>
            <a:r>
              <a:rPr lang="cs-CZ" dirty="0"/>
              <a:t>/</a:t>
            </a:r>
            <a:r>
              <a:rPr lang="cs-CZ" dirty="0" err="1"/>
              <a:t>home</a:t>
            </a:r>
            <a:r>
              <a:rPr lang="cs-CZ" dirty="0"/>
              <a:t> (Připojí uživatele k domovskému adresáři.)  </a:t>
            </a:r>
          </a:p>
        </p:txBody>
      </p:sp>
    </p:spTree>
    <p:extLst>
      <p:ext uri="{BB962C8B-B14F-4D97-AF65-F5344CB8AC3E}">
        <p14:creationId xmlns:p14="http://schemas.microsoft.com/office/powerpoint/2010/main" val="129966313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příkazy pro práci se sítí a síťovým rozhraním v OS Windows/Linux/Mac OS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3551F-C396-4D0C-B302-FCA643C4D7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25625"/>
            <a:ext cx="10752000" cy="408120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/>
              <a:t>Příklady: </a:t>
            </a:r>
          </a:p>
          <a:p>
            <a:pPr algn="just"/>
            <a:r>
              <a:rPr lang="cs-CZ" dirty="0" err="1"/>
              <a:t>net</a:t>
            </a:r>
            <a:r>
              <a:rPr lang="cs-CZ" dirty="0"/>
              <a:t> use - zobrazí </a:t>
            </a:r>
            <a:r>
              <a:rPr lang="cs-CZ" dirty="0" err="1"/>
              <a:t>namapované</a:t>
            </a:r>
            <a:r>
              <a:rPr lang="cs-CZ" dirty="0"/>
              <a:t> </a:t>
            </a:r>
            <a:r>
              <a:rPr lang="cs-CZ" dirty="0" err="1"/>
              <a:t>shary</a:t>
            </a:r>
            <a:r>
              <a:rPr lang="cs-CZ" dirty="0"/>
              <a:t> </a:t>
            </a:r>
          </a:p>
          <a:p>
            <a:pPr algn="just"/>
            <a:r>
              <a:rPr lang="cs-CZ" dirty="0" err="1"/>
              <a:t>net</a:t>
            </a:r>
            <a:r>
              <a:rPr lang="cs-CZ" dirty="0"/>
              <a:t> use </a:t>
            </a:r>
            <a:r>
              <a:rPr lang="cs-CZ" dirty="0" err="1"/>
              <a:t>Administrator</a:t>
            </a:r>
            <a:r>
              <a:rPr lang="cs-CZ" dirty="0"/>
              <a:t> heslo - změna hesla lokálního uživatele </a:t>
            </a:r>
            <a:r>
              <a:rPr lang="cs-CZ" dirty="0" err="1"/>
              <a:t>Administrator</a:t>
            </a:r>
            <a:r>
              <a:rPr lang="cs-CZ" dirty="0"/>
              <a:t> na heslo </a:t>
            </a:r>
          </a:p>
          <a:p>
            <a:pPr algn="just"/>
            <a:r>
              <a:rPr lang="pl-PL" dirty="0"/>
              <a:t>net use u: \\ok\d - namapuje síťovou cestu na disk </a:t>
            </a:r>
          </a:p>
          <a:p>
            <a:pPr algn="just"/>
            <a:r>
              <a:rPr lang="pt-BR" dirty="0"/>
              <a:t>net user uzivatel - zobrazí informace o lokálním účtu </a:t>
            </a:r>
          </a:p>
          <a:p>
            <a:pPr algn="just"/>
            <a:r>
              <a:rPr lang="cs-CZ" dirty="0" err="1"/>
              <a:t>net</a:t>
            </a:r>
            <a:r>
              <a:rPr lang="cs-CZ" dirty="0"/>
              <a:t> </a:t>
            </a:r>
            <a:r>
              <a:rPr lang="cs-CZ" dirty="0" err="1"/>
              <a:t>help</a:t>
            </a:r>
            <a:r>
              <a:rPr lang="cs-CZ" dirty="0"/>
              <a:t> user - nápověda k příkazu </a:t>
            </a:r>
            <a:r>
              <a:rPr lang="cs-CZ" dirty="0" err="1"/>
              <a:t>net</a:t>
            </a:r>
            <a:r>
              <a:rPr lang="cs-CZ" dirty="0"/>
              <a:t> user </a:t>
            </a:r>
          </a:p>
          <a:p>
            <a:pPr algn="just"/>
            <a:r>
              <a:rPr lang="cs-CZ" dirty="0" err="1"/>
              <a:t>net</a:t>
            </a:r>
            <a:r>
              <a:rPr lang="cs-CZ" dirty="0"/>
              <a:t> </a:t>
            </a:r>
            <a:r>
              <a:rPr lang="cs-CZ" dirty="0" err="1"/>
              <a:t>localgroup</a:t>
            </a:r>
            <a:r>
              <a:rPr lang="cs-CZ" dirty="0"/>
              <a:t> - vypíše existující lokální skupiny </a:t>
            </a:r>
          </a:p>
          <a:p>
            <a:pPr algn="just"/>
            <a:r>
              <a:rPr lang="cs-CZ" dirty="0" err="1"/>
              <a:t>net</a:t>
            </a:r>
            <a:r>
              <a:rPr lang="cs-CZ" dirty="0"/>
              <a:t> </a:t>
            </a:r>
            <a:r>
              <a:rPr lang="cs-CZ" dirty="0" err="1"/>
              <a:t>localgroup</a:t>
            </a:r>
            <a:r>
              <a:rPr lang="cs-CZ" dirty="0"/>
              <a:t> /</a:t>
            </a:r>
            <a:r>
              <a:rPr lang="cs-CZ" dirty="0" err="1"/>
              <a:t>domain</a:t>
            </a:r>
            <a:r>
              <a:rPr lang="cs-CZ" dirty="0"/>
              <a:t> - vypíše existující skupiny v doméně </a:t>
            </a:r>
          </a:p>
          <a:p>
            <a:pPr algn="just"/>
            <a:r>
              <a:rPr lang="cs-CZ" dirty="0" err="1"/>
              <a:t>net</a:t>
            </a:r>
            <a:r>
              <a:rPr lang="cs-CZ" dirty="0"/>
              <a:t> start </a:t>
            </a:r>
            <a:r>
              <a:rPr lang="cs-CZ" dirty="0" err="1"/>
              <a:t>jmeno</a:t>
            </a:r>
            <a:r>
              <a:rPr lang="cs-CZ" dirty="0"/>
              <a:t> - spustí službu </a:t>
            </a:r>
          </a:p>
          <a:p>
            <a:pPr algn="just"/>
            <a:r>
              <a:rPr lang="cs-CZ" dirty="0" err="1"/>
              <a:t>net</a:t>
            </a:r>
            <a:r>
              <a:rPr lang="cs-CZ" dirty="0"/>
              <a:t> stop </a:t>
            </a:r>
            <a:r>
              <a:rPr lang="cs-CZ" dirty="0" err="1"/>
              <a:t>jmeno</a:t>
            </a:r>
            <a:r>
              <a:rPr lang="cs-CZ" dirty="0"/>
              <a:t> - zastaví službu 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242650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příkazy pro práci se sítí a síťovým rozhraním v OS Windows/Linux/Mac OS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3551F-C396-4D0C-B302-FCA643C4D7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25625"/>
            <a:ext cx="10752000" cy="40812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Příkaz ROUTE </a:t>
            </a:r>
          </a:p>
          <a:p>
            <a:pPr algn="just"/>
            <a:r>
              <a:rPr lang="cs-CZ" dirty="0"/>
              <a:t>Route zobrazí a upraví položky v místní směrovací tabulce IP. </a:t>
            </a:r>
          </a:p>
          <a:p>
            <a:pPr algn="just"/>
            <a:r>
              <a:rPr lang="cs-CZ" dirty="0"/>
              <a:t>Syntaxe v OS Windows: </a:t>
            </a:r>
          </a:p>
          <a:p>
            <a:pPr algn="just"/>
            <a:r>
              <a:rPr lang="cs-CZ" dirty="0" err="1"/>
              <a:t>route</a:t>
            </a:r>
            <a:r>
              <a:rPr lang="cs-CZ" dirty="0"/>
              <a:t> [-f ] [-p ] [Příkaz [Cíl] 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b="1" dirty="0"/>
              <a:t>Parametry: </a:t>
            </a:r>
          </a:p>
          <a:p>
            <a:pPr algn="just"/>
            <a:r>
              <a:rPr lang="cs-CZ" b="1" dirty="0"/>
              <a:t>-f </a:t>
            </a:r>
            <a:endParaRPr lang="cs-CZ" dirty="0"/>
          </a:p>
          <a:p>
            <a:pPr algn="just"/>
            <a:r>
              <a:rPr lang="cs-CZ" dirty="0"/>
              <a:t>Vymaže ze směrovací tabulky všechny položky, které nepředstavují trasy hostitelů (trasy s maskou sítě 255.255.255.255), síťovou trasu zpětné smyčky (trasy s cílem 127.0.0.0 a maskou sítě 255.0.0.0), ani trasy </a:t>
            </a:r>
            <a:r>
              <a:rPr lang="cs-CZ" dirty="0" err="1"/>
              <a:t>vícesměrového</a:t>
            </a:r>
            <a:r>
              <a:rPr lang="cs-CZ" dirty="0"/>
              <a:t> vysílání (trasy s cílem 224.0.0.0 a maskou sítě 240.0.0.0). </a:t>
            </a:r>
          </a:p>
        </p:txBody>
      </p:sp>
    </p:spTree>
    <p:extLst>
      <p:ext uri="{BB962C8B-B14F-4D97-AF65-F5344CB8AC3E}">
        <p14:creationId xmlns:p14="http://schemas.microsoft.com/office/powerpoint/2010/main" val="415146354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příkazy pro práci se sítí a síťovým rozhraním v OS Windows/Linux/Mac OS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3551F-C396-4D0C-B302-FCA643C4D7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25625"/>
            <a:ext cx="10752000" cy="4081204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Pokud je tento parametr použit spolu s jedním z příkazů (například s příkazem </a:t>
            </a:r>
            <a:r>
              <a:rPr lang="cs-CZ" dirty="0" err="1"/>
              <a:t>add</a:t>
            </a:r>
            <a:r>
              <a:rPr lang="cs-CZ" dirty="0"/>
              <a:t>, </a:t>
            </a:r>
            <a:r>
              <a:rPr lang="cs-CZ" dirty="0" err="1"/>
              <a:t>change</a:t>
            </a:r>
            <a:r>
              <a:rPr lang="cs-CZ" dirty="0"/>
              <a:t> nebo de-lete), bude před spuštěním příkazu tato tabulka smazána. </a:t>
            </a:r>
          </a:p>
          <a:p>
            <a:pPr algn="just"/>
            <a:r>
              <a:rPr lang="cs-CZ" b="1" dirty="0"/>
              <a:t>-p </a:t>
            </a:r>
            <a:endParaRPr lang="cs-CZ" dirty="0"/>
          </a:p>
          <a:p>
            <a:pPr marL="0" indent="0" algn="just">
              <a:buNone/>
            </a:pPr>
            <a:r>
              <a:rPr lang="cs-CZ" dirty="0"/>
              <a:t>Pokud je tento parametr použit spolu s příkazem </a:t>
            </a:r>
            <a:r>
              <a:rPr lang="cs-CZ" dirty="0" err="1"/>
              <a:t>add</a:t>
            </a:r>
            <a:r>
              <a:rPr lang="cs-CZ" dirty="0"/>
              <a:t>, je určená trasa přidána do registru a použita k inicializaci směrovací tabulky IP při každém spuštění protokolu TCP/IP. Ve výchozím nastavení se po restartování protokolu TCP/IP přidané trasy neuchovávají. Je-li tento parametr použit spolu s pří-kazem </a:t>
            </a:r>
            <a:r>
              <a:rPr lang="cs-CZ" dirty="0" err="1"/>
              <a:t>print</a:t>
            </a:r>
            <a:r>
              <a:rPr lang="cs-CZ" dirty="0"/>
              <a:t>, zobrazí se seznam trvalých tras. </a:t>
            </a:r>
          </a:p>
          <a:p>
            <a:pPr algn="just"/>
            <a:r>
              <a:rPr lang="cs-CZ" dirty="0"/>
              <a:t>Cíl </a:t>
            </a:r>
          </a:p>
          <a:p>
            <a:pPr marL="0" indent="0" algn="just">
              <a:buNone/>
            </a:pPr>
            <a:r>
              <a:rPr lang="cs-CZ" dirty="0"/>
              <a:t>Určuje cíl trasy v síti. Cílem může být adresa sítě IP (jejíž hostitelské bity jsou nastaveny na hodno-tu 0), adresa IP trasy k hostiteli nebo adresa 0.0.0.0 jakožto výchozí trasa. </a:t>
            </a:r>
          </a:p>
        </p:txBody>
      </p:sp>
    </p:spTree>
    <p:extLst>
      <p:ext uri="{BB962C8B-B14F-4D97-AF65-F5344CB8AC3E}">
        <p14:creationId xmlns:p14="http://schemas.microsoft.com/office/powerpoint/2010/main" val="175628572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příkazy pro práci se sítí a síťovým rozhraním v OS Windows/Linux/Mac OS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3551F-C396-4D0C-B302-FCA643C4D7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25625"/>
            <a:ext cx="10752000" cy="40812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Příklady: </a:t>
            </a:r>
          </a:p>
          <a:p>
            <a:pPr algn="just"/>
            <a:r>
              <a:rPr lang="cs-CZ" dirty="0" err="1"/>
              <a:t>route</a:t>
            </a:r>
            <a:r>
              <a:rPr lang="cs-CZ" dirty="0"/>
              <a:t> </a:t>
            </a:r>
            <a:r>
              <a:rPr lang="cs-CZ" dirty="0" err="1"/>
              <a:t>print</a:t>
            </a:r>
            <a:r>
              <a:rPr lang="cs-CZ" dirty="0"/>
              <a:t> - vypíše </a:t>
            </a:r>
            <a:r>
              <a:rPr lang="cs-CZ" dirty="0" err="1"/>
              <a:t>routovací</a:t>
            </a:r>
            <a:r>
              <a:rPr lang="cs-CZ" dirty="0"/>
              <a:t> tabulku </a:t>
            </a:r>
          </a:p>
          <a:p>
            <a:pPr algn="just"/>
            <a:r>
              <a:rPr lang="cs-CZ" dirty="0" err="1"/>
              <a:t>route</a:t>
            </a:r>
            <a:r>
              <a:rPr lang="cs-CZ" dirty="0"/>
              <a:t> </a:t>
            </a:r>
            <a:r>
              <a:rPr lang="cs-CZ" dirty="0" err="1"/>
              <a:t>add</a:t>
            </a:r>
            <a:r>
              <a:rPr lang="cs-CZ" dirty="0"/>
              <a:t> default </a:t>
            </a:r>
            <a:r>
              <a:rPr lang="cs-CZ" dirty="0" err="1"/>
              <a:t>gw</a:t>
            </a:r>
            <a:r>
              <a:rPr lang="cs-CZ" dirty="0"/>
              <a:t> 192.168.0.1 - nastaví defaultní bránu na adresu 192.168.0.1 </a:t>
            </a:r>
          </a:p>
          <a:p>
            <a:pPr algn="just"/>
            <a:endParaRPr lang="cs-CZ" dirty="0"/>
          </a:p>
          <a:p>
            <a:pPr marL="0" indent="0" algn="just">
              <a:buNone/>
            </a:pPr>
            <a:r>
              <a:rPr lang="cs-CZ" dirty="0"/>
              <a:t>Syntaxe v OS Linux </a:t>
            </a:r>
          </a:p>
          <a:p>
            <a:pPr algn="just"/>
            <a:r>
              <a:rPr lang="cs-CZ" dirty="0" err="1"/>
              <a:t>route</a:t>
            </a:r>
            <a:r>
              <a:rPr lang="cs-CZ" dirty="0"/>
              <a:t> [</a:t>
            </a:r>
            <a:r>
              <a:rPr lang="cs-CZ" dirty="0" err="1"/>
              <a:t>add</a:t>
            </a:r>
            <a:r>
              <a:rPr lang="cs-CZ" dirty="0"/>
              <a:t> default </a:t>
            </a:r>
            <a:r>
              <a:rPr lang="cs-CZ" dirty="0" err="1"/>
              <a:t>gw</a:t>
            </a:r>
            <a:r>
              <a:rPr lang="cs-CZ" dirty="0"/>
              <a:t> &lt;brána&gt;] </a:t>
            </a:r>
          </a:p>
          <a:p>
            <a:pPr algn="just"/>
            <a:r>
              <a:rPr lang="cs-CZ" dirty="0" err="1"/>
              <a:t>route</a:t>
            </a:r>
            <a:r>
              <a:rPr lang="cs-CZ" dirty="0"/>
              <a:t> –n - vypíše směrovací tabulku jádra bez překladu IP adres na jména (výhodné, pokud v síti není DNS server). </a:t>
            </a:r>
          </a:p>
        </p:txBody>
      </p:sp>
    </p:spTree>
    <p:extLst>
      <p:ext uri="{BB962C8B-B14F-4D97-AF65-F5344CB8AC3E}">
        <p14:creationId xmlns:p14="http://schemas.microsoft.com/office/powerpoint/2010/main" val="291143454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příkazy pro práci se sítí a síťovým rozhraním v OS Windows/Linux/Mac OS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3551F-C396-4D0C-B302-FCA643C4D7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25625"/>
            <a:ext cx="10752000" cy="40812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Příkaz NSLOOKUP</a:t>
            </a:r>
          </a:p>
          <a:p>
            <a:pPr algn="just"/>
            <a:r>
              <a:rPr lang="cs-CZ" dirty="0" err="1"/>
              <a:t>Nslookup</a:t>
            </a:r>
            <a:r>
              <a:rPr lang="cs-CZ" dirty="0"/>
              <a:t> je nejčastěji používaný diagnostický program DNS. </a:t>
            </a:r>
          </a:p>
          <a:p>
            <a:pPr algn="just"/>
            <a:r>
              <a:rPr lang="cs-CZ" dirty="0"/>
              <a:t>Tento program má jednu velikou </a:t>
            </a:r>
            <a:r>
              <a:rPr lang="cs-CZ" dirty="0" err="1"/>
              <a:t>vý</a:t>
            </a:r>
            <a:r>
              <a:rPr lang="cs-CZ" dirty="0"/>
              <a:t>-hodu: je dnes totiž obsažen prakticky v každém síťovém operačním systému (Linux, Unix, Windows 2000, Novell). </a:t>
            </a:r>
          </a:p>
          <a:p>
            <a:pPr algn="just"/>
            <a:r>
              <a:rPr lang="cs-CZ" dirty="0"/>
              <a:t>Proto není nutné nic instalovat. </a:t>
            </a:r>
          </a:p>
          <a:p>
            <a:pPr algn="just"/>
            <a:r>
              <a:rPr lang="pt-BR" dirty="0"/>
              <a:t>Programem nslookup posíláme DNS dotazy na DNS server a kontrolujeme, zda DNS server odpovídá správně.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5376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vrstev modelu ISO/OSI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3551F-C396-4D0C-B302-FCA643C4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Činnost modelu je rozdělena do sedmi vrstev.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V každé vrstvě jsou vykonávány přesně specifikované činnosti, ale nejsou specifikovány žádné protokoly, pomocí kterých se činnosti mají řešit.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Naopak součástí modelu TCP/IP jsou již také konkrétní protokoly pro komunikaci na stejnolehlých vrstvách.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Komunikace probíhá mezi vrstvami ve vertikálním směru, tzn., že komunikují vždy dvě sousední vrstvy nad sebou. Nikdy se nemohou přímo dorozumět vrstvy, které spolu nesousedí. </a:t>
            </a:r>
          </a:p>
        </p:txBody>
      </p:sp>
    </p:spTree>
    <p:extLst>
      <p:ext uri="{BB962C8B-B14F-4D97-AF65-F5344CB8AC3E}">
        <p14:creationId xmlns:p14="http://schemas.microsoft.com/office/powerpoint/2010/main" val="180111386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příkazy pro práci se sítí a síťovým rozhraním v OS Windows/Linux/Mac OS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3551F-C396-4D0C-B302-FCA643C4D7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25625"/>
            <a:ext cx="10752000" cy="40812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Parametry: </a:t>
            </a:r>
          </a:p>
          <a:p>
            <a:pPr algn="just"/>
            <a:r>
              <a:rPr lang="cs-CZ" dirty="0"/>
              <a:t>Příkaz bez parametru zobrazí jméno a adresu výchozího DNS serveru a výzvu (&gt;) k zadávání podpoří-kazů. </a:t>
            </a:r>
          </a:p>
          <a:p>
            <a:pPr algn="just"/>
            <a:r>
              <a:rPr lang="cs-CZ" dirty="0" err="1"/>
              <a:t>ls</a:t>
            </a:r>
            <a:r>
              <a:rPr lang="cs-CZ" dirty="0"/>
              <a:t> -d {</a:t>
            </a:r>
            <a:r>
              <a:rPr lang="cs-CZ" dirty="0" err="1"/>
              <a:t>domena</a:t>
            </a:r>
            <a:r>
              <a:rPr lang="cs-CZ" dirty="0"/>
              <a:t>} - výpis všech záznamů (pokud mám oprávnění) = </a:t>
            </a:r>
            <a:r>
              <a:rPr lang="cs-CZ" dirty="0" err="1"/>
              <a:t>Zone</a:t>
            </a:r>
            <a:r>
              <a:rPr lang="cs-CZ" dirty="0"/>
              <a:t> Transfer </a:t>
            </a:r>
          </a:p>
          <a:p>
            <a:pPr marL="0" indent="0" algn="just">
              <a:buNone/>
            </a:pPr>
            <a:endParaRPr lang="cs-CZ" b="1" dirty="0"/>
          </a:p>
          <a:p>
            <a:pPr marL="0" indent="0" algn="just">
              <a:buNone/>
            </a:pPr>
            <a:r>
              <a:rPr lang="cs-CZ" b="1" dirty="0"/>
              <a:t>Příklady: </a:t>
            </a:r>
          </a:p>
          <a:p>
            <a:pPr algn="just"/>
            <a:r>
              <a:rPr lang="cs-CZ" dirty="0" err="1"/>
              <a:t>nslookup</a:t>
            </a:r>
            <a:r>
              <a:rPr lang="cs-CZ" dirty="0"/>
              <a:t> www.seznam.cz - vrátí záznam z primárního DNS pro zadanou doménu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507415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příkazy pro práci se sítí a síťovým rozhraním v OS Windows/Linux/Mac OS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3551F-C396-4D0C-B302-FCA643C4D7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25625"/>
            <a:ext cx="10752000" cy="40812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Poznámka: </a:t>
            </a:r>
          </a:p>
          <a:p>
            <a:pPr algn="just"/>
            <a:r>
              <a:rPr lang="cs-CZ" dirty="0"/>
              <a:t>Program </a:t>
            </a:r>
            <a:r>
              <a:rPr lang="cs-CZ" dirty="0" err="1"/>
              <a:t>nslookup</a:t>
            </a:r>
            <a:r>
              <a:rPr lang="cs-CZ" dirty="0"/>
              <a:t> je považován za zastaralý nástroj a dnes jej nahrazuje program </a:t>
            </a:r>
            <a:r>
              <a:rPr lang="cs-CZ" dirty="0" err="1"/>
              <a:t>dig</a:t>
            </a:r>
            <a:r>
              <a:rPr lang="cs-CZ" dirty="0"/>
              <a:t>. </a:t>
            </a:r>
          </a:p>
          <a:p>
            <a:pPr algn="just"/>
            <a:r>
              <a:rPr lang="cs-CZ" dirty="0"/>
              <a:t>Program </a:t>
            </a:r>
            <a:r>
              <a:rPr lang="cs-CZ" dirty="0" err="1"/>
              <a:t>dig</a:t>
            </a:r>
            <a:r>
              <a:rPr lang="cs-CZ" dirty="0"/>
              <a:t> je nástroj pro ruční kladení otázek DNS serverům. </a:t>
            </a:r>
          </a:p>
          <a:p>
            <a:pPr algn="just"/>
            <a:r>
              <a:rPr lang="cs-CZ" dirty="0"/>
              <a:t>V distribuci Fedora a </a:t>
            </a:r>
            <a:r>
              <a:rPr lang="cs-CZ" dirty="0" err="1"/>
              <a:t>Red</a:t>
            </a:r>
            <a:r>
              <a:rPr lang="cs-CZ" dirty="0"/>
              <a:t> </a:t>
            </a:r>
            <a:r>
              <a:rPr lang="cs-CZ" dirty="0" err="1"/>
              <a:t>Hat</a:t>
            </a:r>
            <a:r>
              <a:rPr lang="cs-CZ" dirty="0"/>
              <a:t> </a:t>
            </a:r>
            <a:r>
              <a:rPr lang="cs-CZ" dirty="0" err="1"/>
              <a:t>Enterprise</a:t>
            </a:r>
            <a:r>
              <a:rPr lang="cs-CZ" dirty="0"/>
              <a:t> Linux ho najdete v balíčku </a:t>
            </a:r>
            <a:r>
              <a:rPr lang="cs-CZ" dirty="0" err="1"/>
              <a:t>bind-utils</a:t>
            </a:r>
            <a:r>
              <a:rPr lang="cs-CZ" dirty="0"/>
              <a:t>. </a:t>
            </a:r>
          </a:p>
          <a:p>
            <a:pPr algn="just"/>
            <a:r>
              <a:rPr lang="cs-CZ" dirty="0"/>
              <a:t>Program </a:t>
            </a:r>
            <a:r>
              <a:rPr lang="cs-CZ" dirty="0" err="1"/>
              <a:t>dig</a:t>
            </a:r>
            <a:r>
              <a:rPr lang="cs-CZ" dirty="0"/>
              <a:t> je nástupcem programu </a:t>
            </a:r>
            <a:r>
              <a:rPr lang="cs-CZ" dirty="0" err="1"/>
              <a:t>nslookup</a:t>
            </a:r>
            <a:r>
              <a:rPr lang="cs-CZ" dirty="0"/>
              <a:t> (který není již dále vyvíjen a nejsou v něm ani opravovány známé chyby), (4). </a:t>
            </a:r>
          </a:p>
          <a:p>
            <a:pPr marL="0" indent="0" algn="just">
              <a:buNone/>
            </a:pPr>
            <a:r>
              <a:rPr lang="cs-CZ" dirty="0"/>
              <a:t>Syntaxe: </a:t>
            </a:r>
          </a:p>
          <a:p>
            <a:pPr algn="just"/>
            <a:r>
              <a:rPr lang="cs-CZ" dirty="0" err="1"/>
              <a:t>dig</a:t>
            </a:r>
            <a:r>
              <a:rPr lang="cs-CZ" dirty="0"/>
              <a:t>/</a:t>
            </a:r>
            <a:r>
              <a:rPr lang="cs-CZ" dirty="0" err="1"/>
              <a:t>nslookup</a:t>
            </a:r>
            <a:r>
              <a:rPr lang="cs-CZ" dirty="0"/>
              <a:t> &lt;doménové jméno&gt; </a:t>
            </a:r>
          </a:p>
        </p:txBody>
      </p:sp>
    </p:spTree>
    <p:extLst>
      <p:ext uri="{BB962C8B-B14F-4D97-AF65-F5344CB8AC3E}">
        <p14:creationId xmlns:p14="http://schemas.microsoft.com/office/powerpoint/2010/main" val="93439690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1371600" lvl="3" indent="0">
              <a:buNone/>
            </a:pPr>
            <a:r>
              <a:rPr lang="cs-CZ" sz="3600" dirty="0"/>
              <a:t>	Děkuji Vám za pozornost</a:t>
            </a:r>
          </a:p>
        </p:txBody>
      </p:sp>
    </p:spTree>
    <p:extLst>
      <p:ext uri="{BB962C8B-B14F-4D97-AF65-F5344CB8AC3E}">
        <p14:creationId xmlns:p14="http://schemas.microsoft.com/office/powerpoint/2010/main" val="2626846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vrstev modelu ISO/OSI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3551F-C396-4D0C-B302-FCA643C4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Vyšší vrstva může žádat nižší vrstvu o službu, naopak nižší vrstva poskytuje služby vyšší vrstvě. </a:t>
            </a:r>
          </a:p>
          <a:p>
            <a:pPr algn="just"/>
            <a:r>
              <a:rPr lang="cs-CZ" dirty="0"/>
              <a:t>Vrstvy jsou číslovány od nejnižší po nejvyšší a toto číslování je natolik ustálené, že se někdy používá místo názvu vrstvy její číslo v RM ISO/OSI, např. místo termínu „síťová vrstva“ pojem „3. vrstva“. </a:t>
            </a:r>
          </a:p>
          <a:p>
            <a:pPr algn="just"/>
            <a:r>
              <a:rPr lang="cs-CZ" dirty="0"/>
              <a:t>Současně mezi sebou komunikují vrstvy na stejné úrovni v horizontálním směru (byť ve skutečnosti prostřednictvím nižších vrstev). </a:t>
            </a:r>
          </a:p>
          <a:p>
            <a:pPr algn="just"/>
            <a:r>
              <a:rPr lang="cs-CZ" dirty="0"/>
              <a:t>K datům, která jsou přenášena ve fyzické vrstvě v podobě bitů, jsou na každé vrstvě připojeny další informace o přenosu ve formě hlavičky. </a:t>
            </a:r>
          </a:p>
        </p:txBody>
      </p:sp>
    </p:spTree>
    <p:extLst>
      <p:ext uri="{BB962C8B-B14F-4D97-AF65-F5344CB8AC3E}">
        <p14:creationId xmlns:p14="http://schemas.microsoft.com/office/powerpoint/2010/main" val="2919138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vrstev modelu ISO/OSI</a:t>
            </a:r>
          </a:p>
        </p:txBody>
      </p:sp>
      <p:pic>
        <p:nvPicPr>
          <p:cNvPr id="19" name="Zástupný symbol pro obsah 18">
            <a:extLst>
              <a:ext uri="{FF2B5EF4-FFF2-40B4-BE49-F238E27FC236}">
                <a16:creationId xmlns:a16="http://schemas.microsoft.com/office/drawing/2014/main" id="{648DA937-E45C-42FC-8E33-A60EEF5A66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4378" y="1514522"/>
            <a:ext cx="4424691" cy="4617829"/>
          </a:xfrm>
        </p:spPr>
      </p:pic>
    </p:spTree>
    <p:extLst>
      <p:ext uri="{BB962C8B-B14F-4D97-AF65-F5344CB8AC3E}">
        <p14:creationId xmlns:p14="http://schemas.microsoft.com/office/powerpoint/2010/main" val="1287733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 základních funkcí vrstev modelu ISO/OSI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3551F-C396-4D0C-B302-FCA643C4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Fyzická vrstva </a:t>
            </a:r>
          </a:p>
          <a:p>
            <a:pPr algn="just"/>
            <a:r>
              <a:rPr lang="cs-CZ" dirty="0"/>
              <a:t>Jejím úkolem je přenos jednotlivých bitů mezi příjemcem a odesílatelem. </a:t>
            </a:r>
          </a:p>
          <a:p>
            <a:pPr algn="just"/>
            <a:r>
              <a:rPr lang="cs-CZ" dirty="0"/>
              <a:t>Využívá přenosových cest, na které je tato vrstva napojena a řídí je. </a:t>
            </a:r>
          </a:p>
          <a:p>
            <a:pPr algn="just"/>
            <a:r>
              <a:rPr lang="cs-CZ" dirty="0"/>
              <a:t>Na této vrstvě jsou definovány spíše technologické záležitosti – jaké napětí je 0 a jaké 1, kolik </a:t>
            </a:r>
            <a:r>
              <a:rPr lang="cs-CZ" dirty="0" err="1"/>
              <a:t>kon</a:t>
            </a:r>
            <a:r>
              <a:rPr lang="cs-CZ" dirty="0"/>
              <a:t>-taktů má mít konektor, jaké kabely jsou použity apod. </a:t>
            </a:r>
          </a:p>
          <a:p>
            <a:pPr algn="just"/>
            <a:r>
              <a:rPr lang="cs-CZ" dirty="0"/>
              <a:t>Nezabývá se významem bitů, pouze je zasílá. </a:t>
            </a:r>
          </a:p>
          <a:p>
            <a:pPr algn="just"/>
            <a:r>
              <a:rPr lang="cs-CZ" dirty="0"/>
              <a:t>Dále se zabývá otázkami typu kódování, modulace, časování a synchronizací přenosu dat. </a:t>
            </a:r>
          </a:p>
          <a:p>
            <a:pPr algn="just"/>
            <a:r>
              <a:rPr lang="cs-CZ" dirty="0"/>
              <a:t>Fyzická vrstva nabízí vyšší vrstvě služby typu „přijmi bit“ a „odešli bit“ a musí zajistit, že v případě vyslání jedničkového bitu jej druhá strana přijme jako jedničkový a ne jako nulový. </a:t>
            </a:r>
          </a:p>
        </p:txBody>
      </p:sp>
    </p:spTree>
    <p:extLst>
      <p:ext uri="{BB962C8B-B14F-4D97-AF65-F5344CB8AC3E}">
        <p14:creationId xmlns:p14="http://schemas.microsoft.com/office/powerpoint/2010/main" val="3135780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5962D-7B0B-437C-AE72-637D3863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 základních funkcí vrstev modelu ISO/OSI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83551F-C396-4D0C-B302-FCA643C4D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b="1" dirty="0"/>
              <a:t>Linková vrstva </a:t>
            </a:r>
          </a:p>
          <a:p>
            <a:pPr algn="just"/>
            <a:r>
              <a:rPr lang="cs-CZ" dirty="0"/>
              <a:t>Také je nazývaná Spojová vrstva. </a:t>
            </a:r>
          </a:p>
          <a:p>
            <a:pPr algn="just"/>
            <a:r>
              <a:rPr lang="cs-CZ" dirty="0"/>
              <a:t>Zajišťuje přenos datových bloků (rámců) mezi 2 uzly, mezi který-mi je přímé spojení. </a:t>
            </a:r>
          </a:p>
          <a:p>
            <a:pPr algn="just"/>
            <a:r>
              <a:rPr lang="cs-CZ" dirty="0"/>
              <a:t>Musí poznat začátek a konec rámce a jeho části, kontroluje jejich správnost (pomocí CRC kódů – kontrolních součtů), potvrdí přijetí rámce nebo vyžádá nový. </a:t>
            </a:r>
          </a:p>
          <a:p>
            <a:pPr algn="just"/>
            <a:r>
              <a:rPr lang="cs-CZ" dirty="0"/>
              <a:t>Prověřování chyb může probíhat tak, že se na stranu přijímače odešle informace o určitém datovém rámci, a pak se čeká na potvrzení, že vše bylo správně přijato. </a:t>
            </a:r>
          </a:p>
          <a:p>
            <a:pPr algn="just"/>
            <a:r>
              <a:rPr lang="cs-CZ" dirty="0"/>
              <a:t>Pokud pak linková vrstva nemusí zajišťovat spolehlivost přenosu (resp. není to po ní požadováno), může takovýto poškozený rámec jednoduše zahodit, a dále již se nemusí o nic starat. </a:t>
            </a:r>
          </a:p>
          <a:p>
            <a:pPr algn="just"/>
            <a:r>
              <a:rPr lang="cs-CZ" dirty="0"/>
              <a:t>Pokud je ale již po linkové vrstvě požadováno zajištění spolehlivého přenosu, musí se sama postarat o nápravu - musí si se svým protějškem (odesílatelem) </a:t>
            </a:r>
            <a:r>
              <a:rPr lang="cs-CZ" dirty="0" err="1"/>
              <a:t>vykore-pondovat</a:t>
            </a:r>
            <a:r>
              <a:rPr lang="cs-CZ" dirty="0"/>
              <a:t> opakované odeslání rámce, který byl přijat jako poškozený. </a:t>
            </a:r>
          </a:p>
        </p:txBody>
      </p:sp>
    </p:spTree>
    <p:extLst>
      <p:ext uri="{BB962C8B-B14F-4D97-AF65-F5344CB8AC3E}">
        <p14:creationId xmlns:p14="http://schemas.microsoft.com/office/powerpoint/2010/main" val="3766583867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 PPT_základní_CZ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1027</TotalTime>
  <Words>4722</Words>
  <Application>Microsoft Office PowerPoint</Application>
  <PresentationFormat>Širokoúhlá obrazovka</PresentationFormat>
  <Paragraphs>342</Paragraphs>
  <Slides>52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52</vt:i4>
      </vt:variant>
    </vt:vector>
  </HeadingPairs>
  <TitlesOfParts>
    <vt:vector size="56" baseType="lpstr">
      <vt:lpstr>Arial</vt:lpstr>
      <vt:lpstr>Calibri</vt:lpstr>
      <vt:lpstr>Calibri Light</vt:lpstr>
      <vt:lpstr>Sablona PPT_základní_CZ</vt:lpstr>
      <vt:lpstr>Model iso/osi, protokol TCP/IP, základní příkazy pro práci se sítí (windows, linux, mac os x</vt:lpstr>
      <vt:lpstr>Vrstvové síťové modely</vt:lpstr>
      <vt:lpstr>Vrstvové síťové modely</vt:lpstr>
      <vt:lpstr>Vrstvové síťové modely</vt:lpstr>
      <vt:lpstr>Charakteristika vrstev modelu ISO/OSI</vt:lpstr>
      <vt:lpstr>Charakteristika vrstev modelu ISO/OSI</vt:lpstr>
      <vt:lpstr>Charakteristika vrstev modelu ISO/OSI</vt:lpstr>
      <vt:lpstr>Popis základních funkcí vrstev modelu ISO/OSI </vt:lpstr>
      <vt:lpstr>Popis základních funkcí vrstev modelu ISO/OSI </vt:lpstr>
      <vt:lpstr>Popis základních funkcí vrstev modelu ISO/OSI </vt:lpstr>
      <vt:lpstr>Popis základních funkcí vrstev modelu ISO/OSI </vt:lpstr>
      <vt:lpstr>Popis základních funkcí vrstev modelu ISO/OSI </vt:lpstr>
      <vt:lpstr>Popis základních funkcí vrstev modelu ISO/OSI </vt:lpstr>
      <vt:lpstr>Popis základních funkcí vrstev modelu ISO/OSI </vt:lpstr>
      <vt:lpstr>Popis základních funkcí vrstev modelu ISO/OSI </vt:lpstr>
      <vt:lpstr>Popis základních funkcí vrstev modelu ISO/OSI </vt:lpstr>
      <vt:lpstr>Popis základních funkcí vrstev modelu ISO/OSI </vt:lpstr>
      <vt:lpstr>Popis základních funkcí vrstev modelu ISO/OSI </vt:lpstr>
      <vt:lpstr>Popis základních funkcí vrstev modelu ISO/OSI </vt:lpstr>
      <vt:lpstr>Popis základních funkcí vrstev modelu ISO/OSI </vt:lpstr>
      <vt:lpstr>Popis základních funkcí vrstev modelu ISO/OSI </vt:lpstr>
      <vt:lpstr>Protokol TCP (Transmission Control Protocol)</vt:lpstr>
      <vt:lpstr>Protokol TCP (Transmission Control Protocol)</vt:lpstr>
      <vt:lpstr>Základní příkazy pro práci se sítí a síťovým rozhraním v OS Windows/Linux/Mac OS</vt:lpstr>
      <vt:lpstr>Základní příkazy pro práci se sítí a síťovým rozhraním v OS Windows/Linux/Mac OS</vt:lpstr>
      <vt:lpstr>Základní příkazy pro práci se sítí a síťovým rozhraním v OS Windows/Linux/Mac OS</vt:lpstr>
      <vt:lpstr>Základní příkazy pro práci se sítí a síťovým rozhraním v OS Windows/Linux/Mac OS</vt:lpstr>
      <vt:lpstr>Základní příkazy pro práci se sítí a síťovým rozhraním v OS Windows/Linux/Mac OS</vt:lpstr>
      <vt:lpstr>Základní příkazy pro práci se sítí a síťovým rozhraním v OS Windows/Linux/Mac OS</vt:lpstr>
      <vt:lpstr>Základní příkazy pro práci se sítí a síťovým rozhraním v OS Windows/Linux/Mac OS</vt:lpstr>
      <vt:lpstr>Základní příkazy pro práci se sítí a síťovým rozhraním v OS Windows/Linux/Mac OS</vt:lpstr>
      <vt:lpstr>Základní příkazy pro práci se sítí a síťovým rozhraním v OS Windows/Linux/Mac OS</vt:lpstr>
      <vt:lpstr>Základní příkazy pro práci se sítí a síťovým rozhraním v OS Windows/Linux/Mac OS</vt:lpstr>
      <vt:lpstr>Základní příkazy pro práci se sítí a síťovým rozhraním v OS Windows/Linux/Mac OS</vt:lpstr>
      <vt:lpstr>Základní příkazy pro práci se sítí a síťovým rozhraním v OS Windows/Linux/Mac OS</vt:lpstr>
      <vt:lpstr>Základní příkazy pro práci se sítí a síťovým rozhraním v OS Windows/Linux/Mac OS</vt:lpstr>
      <vt:lpstr>Základní příkazy pro práci se sítí a síťovým rozhraním v OS Windows/Linux/Mac OS</vt:lpstr>
      <vt:lpstr>Základní příkazy pro práci se sítí a síťovým rozhraním v OS Windows/Linux/Mac OS</vt:lpstr>
      <vt:lpstr>Základní příkazy pro práci se sítí a síťovým rozhraním v OS Windows/Linux/Mac OS</vt:lpstr>
      <vt:lpstr>Základní příkazy pro práci se sítí a síťovým rozhraním v OS Windows/Linux/Mac OS</vt:lpstr>
      <vt:lpstr>Základní příkazy pro práci se sítí a síťovým rozhraním v OS Windows/Linux/Mac OS</vt:lpstr>
      <vt:lpstr>Základní příkazy pro práci se sítí a síťovým rozhraním v OS Windows/Linux/Mac OS</vt:lpstr>
      <vt:lpstr>Základní příkazy pro práci se sítí a síťovým rozhraním v OS Windows/Linux/Mac OS</vt:lpstr>
      <vt:lpstr>Základní příkazy pro práci se sítí a síťovým rozhraním v OS Windows/Linux/Mac OS</vt:lpstr>
      <vt:lpstr>Základní příkazy pro práci se sítí a síťovým rozhraním v OS Windows/Linux/Mac OS</vt:lpstr>
      <vt:lpstr>Základní příkazy pro práci se sítí a síťovým rozhraním v OS Windows/Linux/Mac OS</vt:lpstr>
      <vt:lpstr>Základní příkazy pro práci se sítí a síťovým rozhraním v OS Windows/Linux/Mac OS</vt:lpstr>
      <vt:lpstr>Základní příkazy pro práci se sítí a síťovým rozhraním v OS Windows/Linux/Mac OS</vt:lpstr>
      <vt:lpstr>Základní příkazy pro práci se sítí a síťovým rozhraním v OS Windows/Linux/Mac OS</vt:lpstr>
      <vt:lpstr>Základní příkazy pro práci se sítí a síťovým rozhraním v OS Windows/Linux/Mac OS</vt:lpstr>
      <vt:lpstr>Základní příkazy pro práci se sítí a síťovým rozhraním v OS Windows/Linux/Mac OS</vt:lpstr>
      <vt:lpstr>Prezentace aplikace PowerPoint</vt:lpstr>
    </vt:vector>
  </TitlesOfParts>
  <Company>UTB,FAI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Podnikové informační systémy</dc:title>
  <dc:creator>Uzivatel</dc:creator>
  <cp:lastModifiedBy>Lukáš Pavlík</cp:lastModifiedBy>
  <cp:revision>98</cp:revision>
  <dcterms:created xsi:type="dcterms:W3CDTF">2017-08-27T09:58:33Z</dcterms:created>
  <dcterms:modified xsi:type="dcterms:W3CDTF">2021-11-01T13:38:24Z</dcterms:modified>
</cp:coreProperties>
</file>