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8" r:id="rId12"/>
    <p:sldId id="395" r:id="rId13"/>
    <p:sldId id="399" r:id="rId14"/>
    <p:sldId id="396" r:id="rId15"/>
    <p:sldId id="397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283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828371" y="6138250"/>
            <a:ext cx="6368396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6917124" y="1423285"/>
            <a:ext cx="5286488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7" y="6267816"/>
            <a:ext cx="6095124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772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28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07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03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092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112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40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89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9051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93" y="6267815"/>
            <a:ext cx="5129308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2590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Počítačové sítě, základní druhy sítí, síťové prvky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Přednášející: Ing. Lukáš Pavlík, Ph.D.</a:t>
            </a:r>
          </a:p>
          <a:p>
            <a:r>
              <a:rPr lang="cs-CZ" dirty="0"/>
              <a:t>Zimní semestr 2021/2022</a:t>
            </a:r>
          </a:p>
          <a:p>
            <a:r>
              <a:rPr lang="cs-CZ" dirty="0"/>
              <a:t>E-mail: lukas.pavlik@mvso.cz</a:t>
            </a:r>
          </a:p>
        </p:txBody>
      </p:sp>
    </p:spTree>
    <p:extLst>
      <p:ext uri="{BB962C8B-B14F-4D97-AF65-F5344CB8AC3E}">
        <p14:creationId xmlns:p14="http://schemas.microsoft.com/office/powerpoint/2010/main" val="374324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Lokální počítačová síť zajišťuje následující služby:</a:t>
            </a:r>
          </a:p>
          <a:p>
            <a:pPr algn="just"/>
            <a:r>
              <a:rPr lang="cs-CZ" dirty="0"/>
              <a:t>sdílení nákladných periferií (laserové tiskárny, velkokapacitní diskové systémy, systémy CD-ROM, apod.),</a:t>
            </a:r>
          </a:p>
          <a:p>
            <a:pPr algn="just"/>
            <a:r>
              <a:rPr lang="cs-CZ" dirty="0"/>
              <a:t>sdílení společných dat a aplikací (zajišťující aktuálnost dat, úsporu diskového prostoru, snadné zálohování, přechody na vyšší verzi produktů, apod.),</a:t>
            </a:r>
          </a:p>
          <a:p>
            <a:pPr algn="just"/>
            <a:r>
              <a:rPr lang="cs-CZ" dirty="0"/>
              <a:t>využívání intranetu a jednoduchou komunikaci mezi uživateli (posílání zpráv, počítačová pošta).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Přístup k lokálním službám je víceméně neustálý. U LAN je doba vysílání </a:t>
            </a:r>
            <a:r>
              <a:rPr lang="cs-CZ" dirty="0" err="1"/>
              <a:t>tv</a:t>
            </a:r>
            <a:r>
              <a:rPr lang="cs-CZ" dirty="0"/>
              <a:t> vyšší než doba šíření signálu </a:t>
            </a:r>
            <a:r>
              <a:rPr lang="cs-CZ" dirty="0" err="1"/>
              <a:t>ts</a:t>
            </a:r>
            <a:r>
              <a:rPr lang="cs-CZ" dirty="0"/>
              <a:t> po přenosovém médiu (</a:t>
            </a:r>
            <a:r>
              <a:rPr lang="cs-CZ" dirty="0" err="1"/>
              <a:t>tv</a:t>
            </a:r>
            <a:r>
              <a:rPr lang="cs-CZ" dirty="0"/>
              <a:t> &gt; </a:t>
            </a:r>
            <a:r>
              <a:rPr lang="cs-CZ" dirty="0" err="1"/>
              <a:t>ts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0465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A03B747-CF8F-44C1-9501-13863D6E6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72" y="2317533"/>
            <a:ext cx="6681355" cy="3340678"/>
          </a:xfrm>
        </p:spPr>
      </p:pic>
    </p:spTree>
    <p:extLst>
      <p:ext uri="{BB962C8B-B14F-4D97-AF65-F5344CB8AC3E}">
        <p14:creationId xmlns:p14="http://schemas.microsoft.com/office/powerpoint/2010/main" val="224019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MAN - Metropolitan Area Network, metropolitní sítě</a:t>
            </a:r>
          </a:p>
          <a:p>
            <a:pPr algn="just"/>
            <a:r>
              <a:rPr lang="cs-CZ" dirty="0"/>
              <a:t>V dnešní době se díky vysokým přenosovým rychlostem tyto sítě chovají jako sítě lokální. </a:t>
            </a:r>
          </a:p>
          <a:p>
            <a:pPr algn="just"/>
            <a:r>
              <a:rPr lang="cs-CZ" dirty="0"/>
              <a:t>Propojují lokální sítě v městské zástavbě, slouží pro přenos dat, hlasu a obrazu. </a:t>
            </a:r>
          </a:p>
          <a:p>
            <a:pPr algn="just"/>
            <a:r>
              <a:rPr lang="cs-CZ" dirty="0"/>
              <a:t>Spojují vzdálenosti řádově jednotek až desítek km.</a:t>
            </a:r>
          </a:p>
          <a:p>
            <a:pPr algn="just"/>
            <a:r>
              <a:rPr lang="cs-CZ" dirty="0"/>
              <a:t>Tato síť je menší než WAN, ale větší než LAN. </a:t>
            </a:r>
          </a:p>
          <a:p>
            <a:pPr algn="just"/>
            <a:r>
              <a:rPr lang="cs-CZ" dirty="0"/>
              <a:t>Pro klasifikaci pro ní platí přibližně to samé co v síti LAN. </a:t>
            </a:r>
          </a:p>
          <a:p>
            <a:pPr algn="just"/>
            <a:r>
              <a:rPr lang="cs-CZ" dirty="0"/>
              <a:t>Síť MAN má přibližně stejnou dobu vysílání jako šíření signálu (</a:t>
            </a:r>
            <a:r>
              <a:rPr lang="cs-CZ" dirty="0" err="1"/>
              <a:t>tv</a:t>
            </a:r>
            <a:r>
              <a:rPr lang="cs-CZ" dirty="0"/>
              <a:t> = </a:t>
            </a:r>
            <a:r>
              <a:rPr lang="cs-CZ" dirty="0" err="1"/>
              <a:t>ts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833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468517E-3C20-4F1B-9FAB-03DD2DD93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87" y="1933831"/>
            <a:ext cx="4914900" cy="3648075"/>
          </a:xfrm>
        </p:spPr>
      </p:pic>
    </p:spTree>
    <p:extLst>
      <p:ext uri="{BB962C8B-B14F-4D97-AF65-F5344CB8AC3E}">
        <p14:creationId xmlns:p14="http://schemas.microsoft.com/office/powerpoint/2010/main" val="169853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WAN - </a:t>
            </a:r>
            <a:r>
              <a:rPr lang="cs-CZ" b="1" dirty="0" err="1"/>
              <a:t>Wide</a:t>
            </a:r>
            <a:r>
              <a:rPr lang="cs-CZ" b="1" dirty="0"/>
              <a:t> Area Network – rozsáhlé sítě</a:t>
            </a:r>
          </a:p>
          <a:p>
            <a:pPr algn="just"/>
            <a:r>
              <a:rPr lang="cs-CZ" dirty="0"/>
              <a:t>Spojují LAN a MAN sítě s působností po celé zemi nebo kontinentu, na libovolné vzdálenosti. </a:t>
            </a:r>
          </a:p>
          <a:p>
            <a:pPr algn="just"/>
            <a:r>
              <a:rPr lang="cs-CZ" dirty="0"/>
              <a:t>S růstem geografického dosahu sítí připojováním uživatelů v různých městech nebo státech přerůstá síť LAN a MAN do sítě WAN (</a:t>
            </a:r>
            <a:r>
              <a:rPr lang="cs-CZ" dirty="0" err="1"/>
              <a:t>Wide</a:t>
            </a:r>
            <a:r>
              <a:rPr lang="cs-CZ" dirty="0"/>
              <a:t> Area Network).</a:t>
            </a:r>
          </a:p>
          <a:p>
            <a:pPr algn="just"/>
            <a:r>
              <a:rPr lang="cs-CZ" dirty="0"/>
              <a:t>Počet uživatelů v takové síti může činit od deseti do několik tisíc uživatelů.</a:t>
            </a:r>
          </a:p>
          <a:p>
            <a:pPr algn="just"/>
            <a:r>
              <a:rPr lang="cs-CZ" dirty="0"/>
              <a:t>Můžeme bez nadsázky říct, že velikost sítí WAN je dnes omezena velikostí Země. </a:t>
            </a:r>
          </a:p>
          <a:p>
            <a:pPr algn="just"/>
            <a:r>
              <a:rPr lang="cs-CZ" dirty="0"/>
              <a:t>Sítě WAN jsou tvořeny řídicími počítači (tzv. uzlovými počítači, anglicky host), které jsou propojeny mezi sebou prostřednictvím komunikační podsítě.</a:t>
            </a:r>
          </a:p>
        </p:txBody>
      </p:sp>
    </p:spTree>
    <p:extLst>
      <p:ext uri="{BB962C8B-B14F-4D97-AF65-F5344CB8AC3E}">
        <p14:creationId xmlns:p14="http://schemas.microsoft.com/office/powerpoint/2010/main" val="406802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Komunikační podsít‘ tvoří většinou speciální datové spoje organizací poskytujících telekomunikační služby. </a:t>
            </a:r>
          </a:p>
          <a:p>
            <a:pPr algn="just"/>
            <a:r>
              <a:rPr lang="cs-CZ" dirty="0"/>
              <a:t>Jedná se nejčastěji o pevné telefonní linky nebo optické kabely, existují však i možnosti mikrovlnného a družicového spojení. </a:t>
            </a:r>
          </a:p>
          <a:p>
            <a:pPr algn="just"/>
            <a:r>
              <a:rPr lang="cs-CZ" dirty="0"/>
              <a:t>Uzly WAN jsou obvykle výkonné počítače, které jsou schopné sloužit většímu počtu uživatelů současně a pracující nepřetržitě. </a:t>
            </a:r>
          </a:p>
          <a:p>
            <a:pPr algn="just"/>
            <a:r>
              <a:rPr lang="cs-CZ" dirty="0"/>
              <a:t>V poslední době se za uzly WAN považují i jednotlivé LAN, které mezi sebou komunikují právě prostřednictvím rozlehlé sítě. </a:t>
            </a:r>
          </a:p>
          <a:p>
            <a:pPr algn="just"/>
            <a:r>
              <a:rPr lang="cs-CZ" dirty="0"/>
              <a:t>U rozlehlých sítí není prakticky možné propojit každý počítač s každým. </a:t>
            </a:r>
          </a:p>
          <a:p>
            <a:pPr algn="just"/>
            <a:r>
              <a:rPr lang="cs-CZ" dirty="0"/>
              <a:t>Vzájemné propojení tedy probíhá zprostředkovaně. </a:t>
            </a:r>
          </a:p>
          <a:p>
            <a:pPr algn="just"/>
            <a:r>
              <a:rPr lang="cs-CZ" dirty="0"/>
              <a:t>Zpráva je předávána postupně od jednoho počítače ke druhému, a to až k cílovému místu.</a:t>
            </a:r>
          </a:p>
        </p:txBody>
      </p:sp>
    </p:spTree>
    <p:extLst>
      <p:ext uri="{BB962C8B-B14F-4D97-AF65-F5344CB8AC3E}">
        <p14:creationId xmlns:p14="http://schemas.microsoft.com/office/powerpoint/2010/main" val="224520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Rozlehlá počítačová síť poskytuje tyto služby:</a:t>
            </a:r>
          </a:p>
          <a:p>
            <a:pPr algn="just"/>
            <a:r>
              <a:rPr lang="cs-CZ" dirty="0"/>
              <a:t>práce na vzdálených počítačích (</a:t>
            </a:r>
            <a:r>
              <a:rPr lang="cs-CZ" dirty="0" err="1"/>
              <a:t>remote</a:t>
            </a:r>
            <a:r>
              <a:rPr lang="cs-CZ" dirty="0"/>
              <a:t> login),</a:t>
            </a:r>
          </a:p>
          <a:p>
            <a:pPr algn="just"/>
            <a:r>
              <a:rPr lang="cs-CZ" dirty="0"/>
              <a:t>přenos dat (</a:t>
            </a:r>
            <a:r>
              <a:rPr lang="cs-CZ" dirty="0" err="1"/>
              <a:t>ftp</a:t>
            </a:r>
            <a:r>
              <a:rPr lang="cs-CZ" dirty="0"/>
              <a:t>), elektronická pošta (e-mail),</a:t>
            </a:r>
          </a:p>
          <a:p>
            <a:pPr algn="just"/>
            <a:r>
              <a:rPr lang="cs-CZ" dirty="0"/>
              <a:t>přístup do rozsáhlých informačních databází, konference, diskusní kluby, </a:t>
            </a:r>
          </a:p>
          <a:p>
            <a:pPr algn="just"/>
            <a:r>
              <a:rPr lang="cs-CZ" dirty="0"/>
              <a:t>WWW (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Web).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Příkladem může být síť českých univerzit a vědeckých institucí CESNET2 a samozřejmě největší světová síť Internet. Doba vysílání je menší než doba šíření (</a:t>
            </a:r>
            <a:r>
              <a:rPr lang="cs-CZ" dirty="0" err="1"/>
              <a:t>tv</a:t>
            </a:r>
            <a:r>
              <a:rPr lang="cs-CZ" dirty="0"/>
              <a:t> &lt; </a:t>
            </a:r>
            <a:r>
              <a:rPr lang="cs-CZ" dirty="0" err="1"/>
              <a:t>ts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411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1A9E7F-5DFD-4C7F-B701-FE7F1C614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459" y="2361406"/>
            <a:ext cx="6544906" cy="2706540"/>
          </a:xfrm>
        </p:spPr>
      </p:pic>
    </p:spTree>
    <p:extLst>
      <p:ext uri="{BB962C8B-B14F-4D97-AF65-F5344CB8AC3E}">
        <p14:creationId xmlns:p14="http://schemas.microsoft.com/office/powerpoint/2010/main" val="407410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PAN - </a:t>
            </a:r>
            <a:r>
              <a:rPr lang="cs-CZ" b="1" dirty="0" err="1"/>
              <a:t>Personal</a:t>
            </a:r>
            <a:r>
              <a:rPr lang="cs-CZ" b="1" dirty="0"/>
              <a:t> Area Network, osobní síť</a:t>
            </a:r>
          </a:p>
          <a:p>
            <a:pPr algn="just"/>
            <a:r>
              <a:rPr lang="cs-CZ" dirty="0"/>
              <a:t>Popisuje velice malou počítačovou síť (například Bluetooth, </a:t>
            </a:r>
            <a:r>
              <a:rPr lang="cs-CZ" dirty="0" err="1"/>
              <a:t>IrDA</a:t>
            </a:r>
            <a:r>
              <a:rPr lang="cs-CZ" dirty="0"/>
              <a:t> nebo </a:t>
            </a:r>
            <a:r>
              <a:rPr lang="cs-CZ" dirty="0" err="1"/>
              <a:t>ZigBee</a:t>
            </a:r>
            <a:r>
              <a:rPr lang="cs-CZ" dirty="0"/>
              <a:t>), kterou člověk používá pro propojení jeho osobních elektronických zařízení, jakými jsou např. mobilní telefon, PDA, notebook apod. </a:t>
            </a:r>
          </a:p>
          <a:p>
            <a:pPr algn="just"/>
            <a:r>
              <a:rPr lang="cs-CZ" dirty="0"/>
              <a:t>Osobní počítačové sítě si nekladou za cíl co nejvyšší přenosovou rychlost (ta u PAN typicky nepřekračuje jednotky Mbit/s), jako spíše odolnost proti rušení, nízkou spotřebu energie nebo snadnou </a:t>
            </a:r>
            <a:r>
              <a:rPr lang="cs-CZ" dirty="0" err="1"/>
              <a:t>konfigurovatelnost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Jejich dosah je typicky pouze několik metrů.</a:t>
            </a:r>
          </a:p>
        </p:txBody>
      </p:sp>
    </p:spTree>
    <p:extLst>
      <p:ext uri="{BB962C8B-B14F-4D97-AF65-F5344CB8AC3E}">
        <p14:creationId xmlns:p14="http://schemas.microsoft.com/office/powerpoint/2010/main" val="271151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EBA935-3A6A-43BC-81CA-536ADDD0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9" y="1910867"/>
            <a:ext cx="5234352" cy="3757996"/>
          </a:xfrm>
        </p:spPr>
      </p:pic>
    </p:spTree>
    <p:extLst>
      <p:ext uri="{BB962C8B-B14F-4D97-AF65-F5344CB8AC3E}">
        <p14:creationId xmlns:p14="http://schemas.microsoft.com/office/powerpoint/2010/main" val="71563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pojmu počítačová síť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Počítačová síť je systém, který vznikne vzájemným propojením počítačů s cílem komunikovat a společně využívat prostředky připojené k jednotlivým počítačům.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Základními důvody pro vytvoření prvních počítačových sítí byla potřeba společného přístupu k datům, přenos dat mezi počítači (zejména za účelem připojení uživatele k jinému počítači pro provádění výpočtů a jiných operací na dálku, obvykle formou tzv. vzdálené terminálové relace) a v neposlední řadě tisk na tiskárně připojené k jinému počítači.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Skupina počítačů spojených dohromady, umožňující více uživatelům přistupovat k jedněm zdrojům, sdílet jedna data a využívat je, se nazývá počítačová síť.</a:t>
            </a:r>
          </a:p>
        </p:txBody>
      </p:sp>
    </p:spTree>
    <p:extLst>
      <p:ext uri="{BB962C8B-B14F-4D97-AF65-F5344CB8AC3E}">
        <p14:creationId xmlns:p14="http://schemas.microsoft.com/office/powerpoint/2010/main" val="416153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sítí podle vztahu mezi uzly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Na základě toho, jak jsou počítače v síti nakonfigurovány a jak přistupují k informacím, dělíme sítě na dva základní typy: </a:t>
            </a:r>
          </a:p>
          <a:p>
            <a:pPr marL="0" indent="0" algn="just">
              <a:buNone/>
            </a:pPr>
            <a:r>
              <a:rPr lang="cs-CZ" b="1" dirty="0"/>
              <a:t>Peer-to-Peer a Klient-Server</a:t>
            </a:r>
          </a:p>
          <a:p>
            <a:pPr algn="just"/>
            <a:r>
              <a:rPr lang="cs-CZ" dirty="0"/>
              <a:t>Tento název se nejčastěji překládá do češtiny jako „rovný s rovným“. </a:t>
            </a:r>
          </a:p>
          <a:p>
            <a:pPr algn="just"/>
            <a:r>
              <a:rPr lang="cs-CZ" dirty="0"/>
              <a:t>Je to typ počítačové sítě, ve které není žádný počítač nadřazen ostatním. </a:t>
            </a:r>
          </a:p>
          <a:p>
            <a:pPr algn="just"/>
            <a:r>
              <a:rPr lang="cs-CZ" dirty="0"/>
              <a:t>Používá se při relativně malém počtu počítačů. </a:t>
            </a:r>
          </a:p>
          <a:p>
            <a:pPr algn="just"/>
            <a:r>
              <a:rPr lang="cs-CZ" dirty="0"/>
              <a:t>Síti typu Peer-to-Peer se také říká pracovní skupina. </a:t>
            </a:r>
          </a:p>
          <a:p>
            <a:pPr algn="just"/>
            <a:r>
              <a:rPr lang="cs-CZ" dirty="0"/>
              <a:t>Je to malá skupina jednotlivců (obvykle do deseti), pracujících spolu.</a:t>
            </a:r>
          </a:p>
        </p:txBody>
      </p:sp>
    </p:spTree>
    <p:extLst>
      <p:ext uri="{BB962C8B-B14F-4D97-AF65-F5344CB8AC3E}">
        <p14:creationId xmlns:p14="http://schemas.microsoft.com/office/powerpoint/2010/main" val="56485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sítí podle vztahu mezi uzly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Taková síť nemá žádného správce a je určena ve většině případů k řešení problematiky sdílení zdrojů, např. problém tisku v malé organizaci.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Počítače se propojí do sítě a na jeden z nich se při-pojí tiskárna, ta se potom jednoduše „</a:t>
            </a:r>
            <a:r>
              <a:rPr lang="cs-CZ" dirty="0" err="1"/>
              <a:t>vysdílí</a:t>
            </a:r>
            <a:r>
              <a:rPr lang="cs-CZ" dirty="0"/>
              <a:t>“ (zpřístupní) ostatním uživatelům, kteří ji od tohoto okamžiku mohou využívat.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Většina dnes používaných operačních systémů má už v sobě vše potřebné pro zprovoznění tohoto typu sítě.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Jako příklad můžeme uvést Windows 2000, všechny druhy Linuxu i operační systémy Mac OS.</a:t>
            </a:r>
          </a:p>
        </p:txBody>
      </p:sp>
    </p:spTree>
    <p:extLst>
      <p:ext uri="{BB962C8B-B14F-4D97-AF65-F5344CB8AC3E}">
        <p14:creationId xmlns:p14="http://schemas.microsoft.com/office/powerpoint/2010/main" val="543692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sítí podle vztahu mezi uzly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Klient - Server</a:t>
            </a:r>
          </a:p>
          <a:p>
            <a:pPr algn="just"/>
            <a:r>
              <a:rPr lang="cs-CZ" dirty="0"/>
              <a:t>Toto slovní spojení už v českém jazyce zdomácnělo, i když byly doby, kdy jazykoví puristé chtěli, aby se místo pojmu server používal český ekvivalent „obslužná stanice“. </a:t>
            </a:r>
          </a:p>
          <a:p>
            <a:pPr algn="just"/>
            <a:r>
              <a:rPr lang="cs-CZ" dirty="0"/>
              <a:t>V takové síti existuje jeden nebo více počítačů, které ostatním nabízejí své služby a to jsou právě servery. </a:t>
            </a:r>
          </a:p>
          <a:p>
            <a:pPr algn="just"/>
            <a:r>
              <a:rPr lang="cs-CZ" dirty="0"/>
              <a:t>Naopak ty počítače, které využívají jejich služby a většinou ostatním žádné služby nenabízejí, se nazývají klienti, někdy také stanice nebo pracovní stanice. </a:t>
            </a:r>
          </a:p>
          <a:p>
            <a:pPr algn="just"/>
            <a:r>
              <a:rPr lang="cs-CZ" dirty="0"/>
              <a:t>Taková síť je dnes typickým příkladem počítačové sítě a najdete ji na ve většině organizací nebo firem.</a:t>
            </a:r>
          </a:p>
        </p:txBody>
      </p:sp>
    </p:spTree>
    <p:extLst>
      <p:ext uri="{BB962C8B-B14F-4D97-AF65-F5344CB8AC3E}">
        <p14:creationId xmlns:p14="http://schemas.microsoft.com/office/powerpoint/2010/main" val="3167836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sítí podle vztahu mezi uzly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767952-5A2C-4C2F-960C-68A432DB5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692" y="1690692"/>
            <a:ext cx="5274913" cy="4350571"/>
          </a:xfrm>
        </p:spPr>
      </p:pic>
    </p:spTree>
    <p:extLst>
      <p:ext uri="{BB962C8B-B14F-4D97-AF65-F5344CB8AC3E}">
        <p14:creationId xmlns:p14="http://schemas.microsoft.com/office/powerpoint/2010/main" val="271165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sítí podle vztahu mezi uzly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SAN – </a:t>
            </a:r>
            <a:r>
              <a:rPr lang="cs-CZ" b="1" dirty="0" err="1"/>
              <a:t>Storage</a:t>
            </a:r>
            <a:r>
              <a:rPr lang="cs-CZ" b="1" dirty="0"/>
              <a:t> Area Network - síť úložišť</a:t>
            </a:r>
          </a:p>
          <a:p>
            <a:pPr algn="just"/>
            <a:r>
              <a:rPr lang="cs-CZ" dirty="0"/>
              <a:t>Je to síť specializovaná na přenos velkých množství dat. </a:t>
            </a:r>
          </a:p>
          <a:p>
            <a:pPr algn="just"/>
            <a:r>
              <a:rPr lang="cs-CZ" dirty="0"/>
              <a:t>Data, která se přenášení mezi jednotlivými úložišti a servery, nezatěžují jiné běžně používané linky. </a:t>
            </a:r>
          </a:p>
          <a:p>
            <a:pPr algn="just"/>
            <a:r>
              <a:rPr lang="cs-CZ" dirty="0"/>
              <a:t>Tato síť je zaměřena na výkon a dostupnost.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3D3F60-E141-413C-94CA-AB89F919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3" y="3957245"/>
            <a:ext cx="4702020" cy="231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sítí podle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Fyzická a logická topologie – návrh uspořádání sítě</a:t>
            </a:r>
          </a:p>
          <a:p>
            <a:pPr algn="just"/>
            <a:r>
              <a:rPr lang="cs-CZ" dirty="0"/>
              <a:t>Topologie sítě znamená uspořádání nebo fyzické umístění uzlů v sítí. </a:t>
            </a:r>
          </a:p>
          <a:p>
            <a:pPr algn="just"/>
            <a:r>
              <a:rPr lang="cs-CZ" dirty="0"/>
              <a:t>Zvolení určité topologie má vliv na typ a možnosti vybavení, růst a správu sítě. </a:t>
            </a:r>
          </a:p>
          <a:p>
            <a:pPr algn="just"/>
            <a:r>
              <a:rPr lang="cs-CZ" dirty="0"/>
              <a:t>Topologie může určovat, i jak budou počítače v sítí komunikovat.</a:t>
            </a:r>
          </a:p>
          <a:p>
            <a:pPr algn="just"/>
            <a:r>
              <a:rPr lang="cs-CZ" dirty="0"/>
              <a:t>Topologie popisuje fyzické nebo logické uspořádání sítě. </a:t>
            </a:r>
          </a:p>
          <a:p>
            <a:pPr algn="just"/>
            <a:r>
              <a:rPr lang="cs-CZ" dirty="0"/>
              <a:t>Topologií se lokální počítačové sítě liší od rozsáhlých počítačových sítí.</a:t>
            </a:r>
          </a:p>
        </p:txBody>
      </p:sp>
    </p:spTree>
    <p:extLst>
      <p:ext uri="{BB962C8B-B14F-4D97-AF65-F5344CB8AC3E}">
        <p14:creationId xmlns:p14="http://schemas.microsoft.com/office/powerpoint/2010/main" val="286567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sítí podle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/>
              <a:t>Fyzická topologie </a:t>
            </a:r>
            <a:r>
              <a:rPr lang="cs-CZ" dirty="0"/>
              <a:t>definuje kabelové rozložení sítě, týká se toho, jakým způsobem kabelový rozvod spojuje uzly. Existuje několik fyzických topologií, včetně sběrnicové, kruhové, hvězdicové a kruhu spojeného do hvězdy nebo jiné hybridní topologie.</a:t>
            </a:r>
          </a:p>
          <a:p>
            <a:pPr algn="just"/>
            <a:r>
              <a:rPr lang="cs-CZ" b="1" dirty="0"/>
              <a:t>Logická topologie </a:t>
            </a:r>
            <a:r>
              <a:rPr lang="cs-CZ" dirty="0"/>
              <a:t>popisuje, jakým způsobem jsou mezi uzly předávány informace. </a:t>
            </a:r>
          </a:p>
          <a:p>
            <a:pPr marL="0" indent="0" algn="just">
              <a:buNone/>
            </a:pPr>
            <a:r>
              <a:rPr lang="cs-CZ" dirty="0"/>
              <a:t>Existují dvě základní logické topologie:</a:t>
            </a:r>
          </a:p>
          <a:p>
            <a:pPr algn="just"/>
            <a:r>
              <a:rPr lang="cs-CZ" b="1" dirty="0"/>
              <a:t>Sběrnicová </a:t>
            </a:r>
          </a:p>
          <a:p>
            <a:pPr algn="just"/>
            <a:r>
              <a:rPr lang="cs-CZ" b="1" dirty="0"/>
              <a:t>Kruhová</a:t>
            </a:r>
          </a:p>
          <a:p>
            <a:pPr marL="0" indent="0" algn="just">
              <a:buNone/>
            </a:pPr>
            <a:r>
              <a:rPr lang="cs-CZ" dirty="0"/>
              <a:t>Volba topologie má vliv na řadu vlastnosti sítě jako je rozšiřitelnost (možnost a snadnost doplňování stanic do existující sítě), </a:t>
            </a:r>
            <a:r>
              <a:rPr lang="cs-CZ" dirty="0" err="1"/>
              <a:t>rekonfigurovatelnost</a:t>
            </a:r>
            <a:r>
              <a:rPr lang="cs-CZ" dirty="0"/>
              <a:t> (možnost modifikovat síť při závadě komponenty), spolehlivost (odolnost sítě proti výpadkům komponent), složitost obsluhy a výkonnost (využití přenosové kapacity média a zpoždění zprávy).</a:t>
            </a:r>
          </a:p>
        </p:txBody>
      </p:sp>
    </p:spTree>
    <p:extLst>
      <p:ext uri="{BB962C8B-B14F-4D97-AF65-F5344CB8AC3E}">
        <p14:creationId xmlns:p14="http://schemas.microsoft.com/office/powerpoint/2010/main" val="358712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Sběrnicová topologie (</a:t>
            </a:r>
            <a:r>
              <a:rPr lang="cs-CZ" b="1" dirty="0" err="1"/>
              <a:t>serial</a:t>
            </a:r>
            <a:r>
              <a:rPr lang="cs-CZ" b="1" dirty="0"/>
              <a:t> hub)</a:t>
            </a:r>
          </a:p>
          <a:p>
            <a:pPr algn="just"/>
            <a:r>
              <a:rPr lang="cs-CZ" dirty="0"/>
              <a:t>Sběrnicová topologie je také známa jako lineární sběrnice. </a:t>
            </a:r>
          </a:p>
          <a:p>
            <a:pPr algn="just"/>
            <a:r>
              <a:rPr lang="cs-CZ" dirty="0"/>
              <a:t>Jde o nejjednodušší a nejčastější způsob zapojení počítačů do sítě. </a:t>
            </a:r>
          </a:p>
          <a:p>
            <a:pPr algn="just"/>
            <a:r>
              <a:rPr lang="cs-CZ" dirty="0"/>
              <a:t>Skládá se z jediného kabelu nazývaného hlavní kabel (také páteř nebo segment), který v jedné řadě propojuje všechny počítače v síti.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FFE4E4-B192-4F5A-90AF-9348E742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71" y="4247020"/>
            <a:ext cx="6007099" cy="16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72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Hvězdicová topologie (</a:t>
            </a:r>
            <a:r>
              <a:rPr lang="cs-CZ" b="1" dirty="0" err="1"/>
              <a:t>star</a:t>
            </a:r>
            <a:r>
              <a:rPr lang="cs-CZ" b="1" dirty="0"/>
              <a:t>)</a:t>
            </a:r>
          </a:p>
          <a:p>
            <a:pPr algn="just"/>
            <a:r>
              <a:rPr lang="cs-CZ" dirty="0"/>
              <a:t>Ve hvězdicové topologii jsou počítače propojeny pomocí kabelových segmentů k centrálnímu prvku sítě, nazývanému rozbočovač (HUB). </a:t>
            </a:r>
          </a:p>
          <a:p>
            <a:pPr algn="just"/>
            <a:r>
              <a:rPr lang="cs-CZ" dirty="0"/>
              <a:t>Signály se přenáší z vysílacího počítače přes rozbočovače do všech počítačů v síti. </a:t>
            </a:r>
          </a:p>
          <a:p>
            <a:pPr algn="just"/>
            <a:r>
              <a:rPr lang="cs-CZ" dirty="0"/>
              <a:t>Tato topologie pochází z počátků používání výpočetní techniky, kdy bývaly počítače připojeny k centrálnímu počítači mainframe. </a:t>
            </a:r>
          </a:p>
          <a:p>
            <a:pPr algn="just"/>
            <a:r>
              <a:rPr lang="cs-CZ" dirty="0"/>
              <a:t>Mezi každými dvěma stanicemi musí existovat jen jedna cesta!</a:t>
            </a:r>
          </a:p>
        </p:txBody>
      </p:sp>
    </p:spTree>
    <p:extLst>
      <p:ext uri="{BB962C8B-B14F-4D97-AF65-F5344CB8AC3E}">
        <p14:creationId xmlns:p14="http://schemas.microsoft.com/office/powerpoint/2010/main" val="117973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Hvězdicová topologie nabízí centralizované zdroje a správu. </a:t>
            </a:r>
          </a:p>
          <a:p>
            <a:pPr algn="just"/>
            <a:r>
              <a:rPr lang="cs-CZ" dirty="0"/>
              <a:t>Protože jsou však všechny počítače připojeny k centrálnímu bodu, vyžaduje tato topologie při instalaci velké sítě velké množství kabelů. </a:t>
            </a:r>
          </a:p>
          <a:p>
            <a:pPr algn="just"/>
            <a:r>
              <a:rPr lang="cs-CZ" dirty="0"/>
              <a:t>Selhání hubu ve hvězdicové topologii způsobí "spadnutí" sítě u stanic k němu připojených. </a:t>
            </a:r>
          </a:p>
          <a:p>
            <a:pPr algn="just"/>
            <a:r>
              <a:rPr lang="cs-CZ" dirty="0"/>
              <a:t>Je proto vhodné ho chránit před výpadkem el. proudu zdrojem UPS.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E05529-436C-491C-8B2A-AAF6C44E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580" y="4055004"/>
            <a:ext cx="2504883" cy="21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pojmu počítačová síť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6E240F-0305-404C-9DC4-0B90E4DBE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426" y="2805401"/>
            <a:ext cx="6652616" cy="2309039"/>
          </a:xfrm>
        </p:spPr>
      </p:pic>
    </p:spTree>
    <p:extLst>
      <p:ext uri="{BB962C8B-B14F-4D97-AF65-F5344CB8AC3E}">
        <p14:creationId xmlns:p14="http://schemas.microsoft.com/office/powerpoint/2010/main" val="408153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Prstencová topologie (ring)</a:t>
            </a:r>
          </a:p>
          <a:p>
            <a:pPr algn="just"/>
            <a:r>
              <a:rPr lang="cs-CZ" dirty="0"/>
              <a:t>Prstencová topologie propojuje počítače pomocí kabelu v jediném okruhu. </a:t>
            </a:r>
          </a:p>
          <a:p>
            <a:pPr algn="just"/>
            <a:r>
              <a:rPr lang="cs-CZ" dirty="0"/>
              <a:t>Neexistují žádné zakončené konce. </a:t>
            </a:r>
          </a:p>
          <a:p>
            <a:pPr algn="just"/>
            <a:r>
              <a:rPr lang="cs-CZ" dirty="0"/>
              <a:t>Signál postupuje po smyčce v jednom směru a prochází všemi počítači. </a:t>
            </a:r>
          </a:p>
          <a:p>
            <a:pPr algn="just"/>
            <a:r>
              <a:rPr lang="cs-CZ" dirty="0"/>
              <a:t>Na rozdíl od pasivní sběrnicové topologie funguje každý počítač jako opakovač, tzn., že zesiluje signál a posílá ho do dalšího počítače. </a:t>
            </a:r>
          </a:p>
          <a:p>
            <a:pPr algn="just"/>
            <a:r>
              <a:rPr lang="cs-CZ" dirty="0"/>
              <a:t>Protože signál prochází všemi počítači, může mít selhání jednoho počítače dopad na celou síť.</a:t>
            </a:r>
          </a:p>
        </p:txBody>
      </p:sp>
    </p:spTree>
    <p:extLst>
      <p:ext uri="{BB962C8B-B14F-4D97-AF65-F5344CB8AC3E}">
        <p14:creationId xmlns:p14="http://schemas.microsoft.com/office/powerpoint/2010/main" val="2166537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Jeden způsob přenosu dat po kruhu se nazývá předávání známky. </a:t>
            </a:r>
          </a:p>
          <a:p>
            <a:pPr algn="just"/>
            <a:r>
              <a:rPr lang="cs-CZ" dirty="0"/>
              <a:t>Známka (token – speciální paket) se posílá z jednoho počítače na druhý, dokud se nedostane do počítače, který má data k odeslání. </a:t>
            </a:r>
          </a:p>
          <a:p>
            <a:pPr algn="just"/>
            <a:r>
              <a:rPr lang="cs-CZ" dirty="0"/>
              <a:t>Vysílající počítač známku pozmění, přiřadí datům elektronickou adresu a pošle ji dál po okruhu. </a:t>
            </a:r>
          </a:p>
          <a:p>
            <a:pPr algn="just"/>
            <a:r>
              <a:rPr lang="cs-CZ" dirty="0"/>
              <a:t>Data procházejí všemi počítači, dokud nenaleznou počítač s adresou, která odpovídá jim přiřazené adrese.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B34ED2-E5EE-4BF0-A802-92BF2B57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04" y="4172434"/>
            <a:ext cx="2754177" cy="20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98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Hybridní topologie (Strom)</a:t>
            </a:r>
          </a:p>
          <a:p>
            <a:pPr algn="just"/>
            <a:r>
              <a:rPr lang="cs-CZ" dirty="0"/>
              <a:t>hvězdicově sběrnicová</a:t>
            </a:r>
          </a:p>
          <a:p>
            <a:pPr algn="just"/>
            <a:r>
              <a:rPr lang="cs-CZ" dirty="0"/>
              <a:t>hvězdicově prstencová.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Hvězdicově sběrnicová topologie kombinuje několik hvězdicových sítí navzájem propojených po-mocí lineární sběrnice.</a:t>
            </a:r>
          </a:p>
          <a:p>
            <a:pPr algn="just"/>
            <a:r>
              <a:rPr lang="cs-CZ" dirty="0"/>
              <a:t>Hvězdicově prstencová topologie se někdy nazývá hvězda zapojena do kruhu. </a:t>
            </a:r>
          </a:p>
          <a:p>
            <a:pPr algn="just"/>
            <a:r>
              <a:rPr lang="cs-CZ" dirty="0"/>
              <a:t>Ke spojení počítačů se používají rozbočovače (</a:t>
            </a:r>
            <a:r>
              <a:rPr lang="cs-CZ" dirty="0" err="1"/>
              <a:t>víceportové</a:t>
            </a:r>
            <a:r>
              <a:rPr lang="cs-CZ" dirty="0"/>
              <a:t> opakovače).</a:t>
            </a:r>
          </a:p>
        </p:txBody>
      </p:sp>
    </p:spTree>
    <p:extLst>
      <p:ext uri="{BB962C8B-B14F-4D97-AF65-F5344CB8AC3E}">
        <p14:creationId xmlns:p14="http://schemas.microsoft.com/office/powerpoint/2010/main" val="1672324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topologie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E293FB-DA84-41D3-B592-FD9A7C595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725" y="1793378"/>
            <a:ext cx="5943600" cy="3990975"/>
          </a:xfrm>
        </p:spPr>
      </p:pic>
    </p:spTree>
    <p:extLst>
      <p:ext uri="{BB962C8B-B14F-4D97-AF65-F5344CB8AC3E}">
        <p14:creationId xmlns:p14="http://schemas.microsoft.com/office/powerpoint/2010/main" val="231124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Fyzická topologie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Logická topologie</a:t>
            </a:r>
          </a:p>
          <a:p>
            <a:pPr algn="just"/>
            <a:r>
              <a:rPr lang="cs-CZ" dirty="0"/>
              <a:t>Logická topologie definuje logické rozložení sítě. </a:t>
            </a:r>
          </a:p>
          <a:p>
            <a:pPr algn="just"/>
            <a:r>
              <a:rPr lang="cs-CZ" dirty="0"/>
              <a:t>Toto rozložení specifikuje, jakým způsobem mezi sebou komunikují prvky v sítí, a jak jsou přenášeny informace v síti. </a:t>
            </a:r>
          </a:p>
          <a:p>
            <a:pPr algn="just"/>
            <a:r>
              <a:rPr lang="cs-CZ" dirty="0"/>
              <a:t>Mezi dvě hlavní topologie patří sběrnice a kruh.</a:t>
            </a:r>
          </a:p>
          <a:p>
            <a:pPr algn="just"/>
            <a:r>
              <a:rPr lang="cs-CZ" dirty="0"/>
              <a:t>Ve sběrnicové logické topologii jsou informace vysílány současně ke všem uzlům. </a:t>
            </a:r>
          </a:p>
          <a:p>
            <a:pPr algn="just"/>
            <a:r>
              <a:rPr lang="cs-CZ" dirty="0"/>
              <a:t>Uzly, ale čtou pouze zprávy, které jsou určené pouze pro ně určené. </a:t>
            </a:r>
          </a:p>
          <a:p>
            <a:pPr algn="just"/>
            <a:r>
              <a:rPr lang="cs-CZ" dirty="0"/>
              <a:t>Před zahájením vysílání je nutné čekat, dokud nebude síť dočasně volná.</a:t>
            </a:r>
          </a:p>
          <a:p>
            <a:pPr algn="just"/>
            <a:r>
              <a:rPr lang="cs-CZ" dirty="0"/>
              <a:t>V kruhové topologii probíhá komunikace od jednoho uzlu k dalšímu. Informace jsou předávány sekvenčně v pořadí určeném předdefinovaným procesem.</a:t>
            </a:r>
          </a:p>
        </p:txBody>
      </p:sp>
    </p:spTree>
    <p:extLst>
      <p:ext uri="{BB962C8B-B14F-4D97-AF65-F5344CB8AC3E}">
        <p14:creationId xmlns:p14="http://schemas.microsoft.com/office/powerpoint/2010/main" val="2554606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Síťová karta (adaptér)</a:t>
            </a:r>
          </a:p>
          <a:p>
            <a:pPr algn="just"/>
            <a:r>
              <a:rPr lang="cs-CZ" dirty="0"/>
              <a:t>Síťová karta zprostředkovává komunikaci mezi počítačem a kabelem podle pravidel daných síťovým standardem. </a:t>
            </a:r>
          </a:p>
          <a:p>
            <a:pPr algn="just"/>
            <a:r>
              <a:rPr lang="cs-CZ" dirty="0"/>
              <a:t>Převádí data z podoby, které rozumí počítač, tak aby mohla být přenesena po médiu, tzn., překládá paralelní signál na sériový. </a:t>
            </a:r>
          </a:p>
          <a:p>
            <a:pPr algn="just"/>
            <a:r>
              <a:rPr lang="cs-CZ" dirty="0"/>
              <a:t>Teprve po instalaci síťové karty do počítače získáme možnost připojit počítač k síti. </a:t>
            </a:r>
          </a:p>
          <a:p>
            <a:pPr algn="just"/>
            <a:r>
              <a:rPr lang="cs-CZ" dirty="0"/>
              <a:t>Při výrobě je síťové kartě přiřazena unikátní fyzická adresa, MAC adresa.</a:t>
            </a:r>
          </a:p>
        </p:txBody>
      </p:sp>
    </p:spTree>
    <p:extLst>
      <p:ext uri="{BB962C8B-B14F-4D97-AF65-F5344CB8AC3E}">
        <p14:creationId xmlns:p14="http://schemas.microsoft.com/office/powerpoint/2010/main" val="2042709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Někdy je možné ji síťově změnit, ale v jedné lokální síti musí mít každé koncové zařízení nastaveno jinou MAC adresu, jinak dochází k problémům s adresací a přenosem.</a:t>
            </a:r>
          </a:p>
          <a:p>
            <a:pPr algn="just"/>
            <a:r>
              <a:rPr lang="cs-CZ" dirty="0"/>
              <a:t>Mac adresa je 48bitová adresa zapisovaná většinou jako šest hexadecimálních dvouciferných čísel oddělených pomlčkou nebo dvojtečkou – např. 00-B2-63-E2-A6-4E.</a:t>
            </a:r>
          </a:p>
          <a:p>
            <a:pPr marL="0" indent="0" algn="just">
              <a:buNone/>
            </a:pPr>
            <a:r>
              <a:rPr lang="cs-CZ" b="1" dirty="0" err="1"/>
              <a:t>Repeater</a:t>
            </a:r>
            <a:r>
              <a:rPr lang="cs-CZ" b="1" dirty="0"/>
              <a:t> </a:t>
            </a:r>
            <a:r>
              <a:rPr lang="cs-CZ" dirty="0"/>
              <a:t>(opakovač)</a:t>
            </a:r>
          </a:p>
          <a:p>
            <a:pPr algn="just"/>
            <a:r>
              <a:rPr lang="cs-CZ" dirty="0"/>
              <a:t>Jak jsme si řekli již na začátku, žádné vedení přenášející signál se k tomuto signálu nechová ideálně tak, že by jej během přenosu vůbec neovlivňovalo. </a:t>
            </a:r>
          </a:p>
          <a:p>
            <a:pPr algn="just"/>
            <a:r>
              <a:rPr lang="cs-CZ" dirty="0"/>
              <a:t>Každý přenášený signál je nějakým způsobem ovlivněn (zeslaben, utlumen, zkreslen). </a:t>
            </a:r>
          </a:p>
        </p:txBody>
      </p:sp>
    </p:spTree>
    <p:extLst>
      <p:ext uri="{BB962C8B-B14F-4D97-AF65-F5344CB8AC3E}">
        <p14:creationId xmlns:p14="http://schemas.microsoft.com/office/powerpoint/2010/main" val="144303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Právě to je jedním z důvodů, proč je délka každého přenosového média omezená. </a:t>
            </a:r>
          </a:p>
          <a:p>
            <a:pPr algn="just"/>
            <a:r>
              <a:rPr lang="cs-CZ" dirty="0"/>
              <a:t>Chceme-li signál dopravit na delší vzdálenost, musíme ho po cestě vhodně upravit (zesílit, opravit jeho průběh,…).</a:t>
            </a:r>
          </a:p>
          <a:p>
            <a:pPr algn="just"/>
            <a:r>
              <a:rPr lang="cs-CZ" dirty="0"/>
              <a:t>Zařízení, které tuto opravu signálu provádí, se nazývá </a:t>
            </a:r>
            <a:r>
              <a:rPr lang="cs-CZ" dirty="0" err="1"/>
              <a:t>repeater</a:t>
            </a:r>
            <a:r>
              <a:rPr lang="cs-CZ" dirty="0"/>
              <a:t> (opakovač). </a:t>
            </a:r>
          </a:p>
          <a:p>
            <a:pPr algn="just"/>
            <a:r>
              <a:rPr lang="cs-CZ" dirty="0"/>
              <a:t>Obvykle se jedná o dvou-portové zařízení, které na jeden port přijme signál, upraví ho a z druhé strany ho pošle dále. </a:t>
            </a:r>
          </a:p>
          <a:p>
            <a:pPr algn="just"/>
            <a:r>
              <a:rPr lang="cs-CZ" dirty="0" err="1"/>
              <a:t>Repeater</a:t>
            </a:r>
            <a:r>
              <a:rPr lang="cs-CZ" dirty="0"/>
              <a:t> pracuje na první (fyzické) vrstvě ISO/OSI modelu.</a:t>
            </a:r>
          </a:p>
        </p:txBody>
      </p:sp>
    </p:spTree>
    <p:extLst>
      <p:ext uri="{BB962C8B-B14F-4D97-AF65-F5344CB8AC3E}">
        <p14:creationId xmlns:p14="http://schemas.microsoft.com/office/powerpoint/2010/main" val="1762650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Transceiver (převodník)</a:t>
            </a:r>
          </a:p>
          <a:p>
            <a:pPr algn="just"/>
            <a:r>
              <a:rPr lang="cs-CZ" dirty="0"/>
              <a:t>Zařízení podobné zesilovači, kromě zesílení a úpravy signálu však ještě umožnuje převod z jednoho typu přenosového média na jiný. </a:t>
            </a:r>
          </a:p>
          <a:p>
            <a:pPr algn="just"/>
            <a:r>
              <a:rPr lang="cs-CZ" dirty="0"/>
              <a:t>Nejčastější je v dnešní době převod z optického vlákna na kroucenou dvojlinku. </a:t>
            </a:r>
          </a:p>
          <a:p>
            <a:pPr algn="just"/>
            <a:r>
              <a:rPr lang="cs-CZ" dirty="0"/>
              <a:t>Převodník, stejně jako </a:t>
            </a:r>
            <a:r>
              <a:rPr lang="cs-CZ" dirty="0" err="1"/>
              <a:t>repeater</a:t>
            </a:r>
            <a:r>
              <a:rPr lang="cs-CZ" dirty="0"/>
              <a:t>, pracuje na první fyzické vrstvě ISO/OSI modelu.</a:t>
            </a:r>
          </a:p>
          <a:p>
            <a:pPr algn="just"/>
            <a:r>
              <a:rPr lang="cs-CZ" dirty="0"/>
              <a:t>Převodník převádí signál z jednoho typu na jiný (pro různá přenosová média je třeba upravit signál do různého tvaru). </a:t>
            </a:r>
          </a:p>
          <a:p>
            <a:pPr algn="just"/>
            <a:r>
              <a:rPr lang="cs-CZ" dirty="0"/>
              <a:t>Převodník je buďto samostatné zařízení, nebo je přímo součástí jiného aktivního prvku.</a:t>
            </a:r>
          </a:p>
        </p:txBody>
      </p:sp>
    </p:spTree>
    <p:extLst>
      <p:ext uri="{BB962C8B-B14F-4D97-AF65-F5344CB8AC3E}">
        <p14:creationId xmlns:p14="http://schemas.microsoft.com/office/powerpoint/2010/main" val="47890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HUB (rozbočovač)</a:t>
            </a:r>
          </a:p>
          <a:p>
            <a:pPr algn="just"/>
            <a:r>
              <a:rPr lang="cs-CZ" dirty="0"/>
              <a:t>Zařízení sloužící k rozbočování (větvení) signálu. </a:t>
            </a:r>
          </a:p>
          <a:p>
            <a:pPr algn="just"/>
            <a:r>
              <a:rPr lang="cs-CZ" dirty="0"/>
              <a:t>Je základním prvkem v sítích s hvězdicovou topologií. </a:t>
            </a:r>
          </a:p>
          <a:p>
            <a:pPr algn="just"/>
            <a:r>
              <a:rPr lang="cs-CZ" dirty="0"/>
              <a:t>HUB také umí stejně jako převodník zesilovat a převádět signál. </a:t>
            </a:r>
          </a:p>
          <a:p>
            <a:pPr algn="just"/>
            <a:r>
              <a:rPr lang="cs-CZ" dirty="0"/>
              <a:t>HUB pracuje také na fyzické vrstvě ISO/OSI modelu, jak je již patrné z jeho funkce. </a:t>
            </a:r>
          </a:p>
          <a:p>
            <a:pPr algn="just"/>
            <a:r>
              <a:rPr lang="cs-CZ" dirty="0"/>
              <a:t>V dnešní době HUB již nahrazuje „inteligentní“ prvek zvaný switch.</a:t>
            </a:r>
          </a:p>
        </p:txBody>
      </p:sp>
      <p:pic>
        <p:nvPicPr>
          <p:cNvPr id="5" name="Obrázek 4" descr="Obsah obrázku elektronika, adaptér, nabíječka&#10;&#10;Popis byl vytvořen automaticky">
            <a:extLst>
              <a:ext uri="{FF2B5EF4-FFF2-40B4-BE49-F238E27FC236}">
                <a16:creationId xmlns:a16="http://schemas.microsoft.com/office/drawing/2014/main" id="{3000C23C-6E4D-42BD-8405-BF584F88D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53" y="4223267"/>
            <a:ext cx="2233613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počítačové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Každá počítačová síť se skládá z jednotlivých stanic (počítačů), síťového hardwaru (síťové karty, kabely, konektory, aktivní prvky atd.) a síťového softwaru (programů pro práci v síti).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Podle úlohy, kterou daný počítač – koncový uzel – v síti plní rozdělujeme počítače na:</a:t>
            </a:r>
          </a:p>
          <a:p>
            <a:pPr algn="just"/>
            <a:r>
              <a:rPr lang="cs-CZ" dirty="0"/>
              <a:t>servery,</a:t>
            </a:r>
          </a:p>
          <a:p>
            <a:pPr algn="just"/>
            <a:r>
              <a:rPr lang="cs-CZ" dirty="0"/>
              <a:t>pracovní stanice (Workstation).</a:t>
            </a:r>
          </a:p>
        </p:txBody>
      </p:sp>
    </p:spTree>
    <p:extLst>
      <p:ext uri="{BB962C8B-B14F-4D97-AF65-F5344CB8AC3E}">
        <p14:creationId xmlns:p14="http://schemas.microsoft.com/office/powerpoint/2010/main" val="3324387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err="1"/>
              <a:t>Bridge</a:t>
            </a:r>
            <a:r>
              <a:rPr lang="cs-CZ" b="1" dirty="0"/>
              <a:t> (most)</a:t>
            </a:r>
          </a:p>
          <a:p>
            <a:pPr algn="just"/>
            <a:r>
              <a:rPr lang="cs-CZ" dirty="0" err="1"/>
              <a:t>Bridge</a:t>
            </a:r>
            <a:r>
              <a:rPr lang="cs-CZ" dirty="0"/>
              <a:t> je prvním „inteligentním“ prvkem, se kterým se setkáváme, tzn., že data jen nezesiluje, ale zajímá se o samotná přenášená data. </a:t>
            </a:r>
          </a:p>
          <a:p>
            <a:pPr marL="0" indent="0" algn="just">
              <a:buNone/>
            </a:pPr>
            <a:r>
              <a:rPr lang="cs-CZ" dirty="0"/>
              <a:t>Jedná se o zařízení plnící dva hlavní úkoly:</a:t>
            </a:r>
          </a:p>
          <a:p>
            <a:pPr algn="just"/>
            <a:r>
              <a:rPr lang="cs-CZ" dirty="0"/>
              <a:t>Propojení sítí různých standardů</a:t>
            </a:r>
          </a:p>
          <a:p>
            <a:pPr algn="just"/>
            <a:r>
              <a:rPr lang="cs-CZ" dirty="0"/>
              <a:t>Filtrace paketů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Propojení sítí různých standardů pomocí </a:t>
            </a:r>
            <a:r>
              <a:rPr lang="cs-CZ" dirty="0" err="1"/>
              <a:t>bridge</a:t>
            </a:r>
            <a:r>
              <a:rPr lang="cs-CZ" dirty="0"/>
              <a:t>. Most pracuje na druhé linkové vrstvě ISO/OSI modelu a z tohoto důvodu se již nezajímá o fyzické odlišnosti sítí.</a:t>
            </a:r>
          </a:p>
        </p:txBody>
      </p:sp>
    </p:spTree>
    <p:extLst>
      <p:ext uri="{BB962C8B-B14F-4D97-AF65-F5344CB8AC3E}">
        <p14:creationId xmlns:p14="http://schemas.microsoft.com/office/powerpoint/2010/main" val="1768973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/>
              <a:t>Switch (přepínač)</a:t>
            </a:r>
          </a:p>
          <a:p>
            <a:pPr algn="just"/>
            <a:r>
              <a:rPr lang="cs-CZ" dirty="0"/>
              <a:t>Je nejpoužívanějším zařízením v sítích s hvězdicovou topologií, kde již skoro zcela nahradil dříve </a:t>
            </a:r>
            <a:r>
              <a:rPr lang="cs-CZ" dirty="0" smtClean="0"/>
              <a:t>používaný </a:t>
            </a:r>
            <a:r>
              <a:rPr lang="cs-CZ" dirty="0"/>
              <a:t>HUB. </a:t>
            </a:r>
            <a:endParaRPr lang="cs-CZ" dirty="0" smtClean="0"/>
          </a:p>
          <a:p>
            <a:pPr algn="just"/>
            <a:r>
              <a:rPr lang="cs-CZ" dirty="0" smtClean="0"/>
              <a:t>Má </a:t>
            </a:r>
            <a:r>
              <a:rPr lang="cs-CZ" dirty="0"/>
              <a:t>stejnou funkci jako HUB ve spojení s </a:t>
            </a:r>
            <a:r>
              <a:rPr lang="cs-CZ" dirty="0" err="1"/>
              <a:t>bridgem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Slouží tedy k větvení signálu a jeho filtraci. </a:t>
            </a:r>
          </a:p>
          <a:p>
            <a:pPr algn="just"/>
            <a:r>
              <a:rPr lang="cs-CZ" dirty="0"/>
              <a:t>Filtraci paketu provádí mezi jednotlivými porty (zdířkami). </a:t>
            </a:r>
          </a:p>
          <a:p>
            <a:pPr algn="just"/>
            <a:r>
              <a:rPr lang="cs-CZ" dirty="0"/>
              <a:t>Komunikace pomocí switche může tedy probíhat mezi více porty současně. </a:t>
            </a:r>
          </a:p>
          <a:p>
            <a:pPr algn="just"/>
            <a:r>
              <a:rPr lang="cs-CZ" dirty="0"/>
              <a:t>Filtrace paketu probíhá stejně jako u </a:t>
            </a:r>
            <a:r>
              <a:rPr lang="cs-CZ" dirty="0" err="1"/>
              <a:t>bridge</a:t>
            </a:r>
            <a:r>
              <a:rPr lang="cs-CZ" dirty="0"/>
              <a:t> – tedy pomocí MAC adres. </a:t>
            </a:r>
          </a:p>
          <a:p>
            <a:pPr algn="just"/>
            <a:r>
              <a:rPr lang="cs-CZ" dirty="0"/>
              <a:t>Získávání tabulky MAC adres je stejné jako u </a:t>
            </a:r>
            <a:r>
              <a:rPr lang="cs-CZ" dirty="0" err="1"/>
              <a:t>bridge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Switch také obsahuje vyrovnávací paměť a díky této paměti umožňuje propojení síťových zařízení s různými přenosovými rychlostmi.</a:t>
            </a:r>
          </a:p>
        </p:txBody>
      </p:sp>
    </p:spTree>
    <p:extLst>
      <p:ext uri="{BB962C8B-B14F-4D97-AF65-F5344CB8AC3E}">
        <p14:creationId xmlns:p14="http://schemas.microsoft.com/office/powerpoint/2010/main" val="1351561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Router (směrovač)</a:t>
            </a:r>
          </a:p>
          <a:p>
            <a:pPr algn="just"/>
            <a:r>
              <a:rPr lang="cs-CZ" dirty="0"/>
              <a:t>Jedná se o prvek sítě pracující na třetí, sítové vrstvě ISO/OSI modelu. </a:t>
            </a:r>
          </a:p>
          <a:p>
            <a:pPr algn="just"/>
            <a:r>
              <a:rPr lang="cs-CZ" dirty="0"/>
              <a:t>Slouží ke vzájemnému propojování sítí LAN, prostřednictvím adresování třetí vrstvy.</a:t>
            </a:r>
          </a:p>
          <a:p>
            <a:pPr algn="just"/>
            <a:r>
              <a:rPr lang="cs-CZ" dirty="0"/>
              <a:t>Během své činnosti zjišťuje router adresy počítačů a sítí, připojených k jednotlivým rozhraním a je-jich seznam si ukládá do tabulky. </a:t>
            </a:r>
          </a:p>
          <a:p>
            <a:pPr algn="just"/>
            <a:r>
              <a:rPr lang="cs-CZ" dirty="0"/>
              <a:t>Úkolem routeru je tedy rozhodnout, kterým směrem posílat jednotlivé pakety tak, aby se dostaly až ke svým adresátům. </a:t>
            </a:r>
            <a:endParaRPr lang="cs-CZ" dirty="0" smtClean="0"/>
          </a:p>
          <a:p>
            <a:pPr algn="just"/>
            <a:r>
              <a:rPr lang="cs-CZ" dirty="0" smtClean="0"/>
              <a:t>Tomuto </a:t>
            </a:r>
            <a:r>
              <a:rPr lang="cs-CZ" dirty="0"/>
              <a:t>rozhodování se říká </a:t>
            </a:r>
            <a:r>
              <a:rPr lang="cs-CZ" dirty="0" err="1"/>
              <a:t>routing</a:t>
            </a:r>
            <a:r>
              <a:rPr lang="cs-CZ" dirty="0"/>
              <a:t> (směrování).</a:t>
            </a:r>
          </a:p>
        </p:txBody>
      </p:sp>
    </p:spTree>
    <p:extLst>
      <p:ext uri="{BB962C8B-B14F-4D97-AF65-F5344CB8AC3E}">
        <p14:creationId xmlns:p14="http://schemas.microsoft.com/office/powerpoint/2010/main" val="2468745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Základem směrování je směrovací tabulka. </a:t>
            </a:r>
          </a:p>
          <a:p>
            <a:pPr algn="just"/>
            <a:r>
              <a:rPr lang="cs-CZ" dirty="0"/>
              <a:t>Tato tabulka obsahuje sadu ukazatelů, podle kterých se rozhoduje, co udělat s daným paketem. </a:t>
            </a:r>
          </a:p>
          <a:p>
            <a:pPr algn="just"/>
            <a:r>
              <a:rPr lang="cs-CZ" dirty="0"/>
              <a:t>Směrovací tabulka obsahuje cílovou adresu, které je paket určen.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6BD5B3-295D-408D-B83D-D8ED58410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58" y="3302436"/>
            <a:ext cx="3729925" cy="27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5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Router může s paketem udělat dvě věci:</a:t>
            </a:r>
          </a:p>
          <a:p>
            <a:pPr algn="just"/>
            <a:r>
              <a:rPr lang="cs-CZ" dirty="0"/>
              <a:t>doručit ho přímo adresátovi,</a:t>
            </a:r>
          </a:p>
          <a:p>
            <a:pPr algn="just"/>
            <a:r>
              <a:rPr lang="cs-CZ" dirty="0"/>
              <a:t>předat některému ze sousedů.</a:t>
            </a:r>
          </a:p>
          <a:p>
            <a:pPr marL="0" indent="0" algn="just">
              <a:buNone/>
            </a:pPr>
            <a:r>
              <a:rPr lang="cs-CZ" b="1" dirty="0" err="1"/>
              <a:t>Gateway</a:t>
            </a:r>
            <a:r>
              <a:rPr lang="cs-CZ" b="1" dirty="0"/>
              <a:t> (brána)</a:t>
            </a:r>
          </a:p>
          <a:p>
            <a:pPr algn="just"/>
            <a:r>
              <a:rPr lang="cs-CZ" dirty="0"/>
              <a:t>Mosty, switche a směrovače se nezajímají o datový obsah rámců resp. paketů. </a:t>
            </a:r>
          </a:p>
          <a:p>
            <a:pPr algn="just"/>
            <a:r>
              <a:rPr lang="cs-CZ" dirty="0"/>
              <a:t>Mohou propojovat jen takové systémy, které do rámců/paketů „balí“ stejná data tj. stejné systémy, eventuálně systémy lišící se v přenosových technologiích nižších vrstev. </a:t>
            </a:r>
          </a:p>
          <a:p>
            <a:pPr algn="just"/>
            <a:r>
              <a:rPr lang="cs-CZ" dirty="0"/>
              <a:t>Pro spolupráci odlišných systémů je nutné rozumět přenášeným datům a provádět jejich konverzi. </a:t>
            </a:r>
          </a:p>
          <a:p>
            <a:pPr algn="just"/>
            <a:r>
              <a:rPr lang="cs-CZ" dirty="0"/>
              <a:t>To je úkolem bran (</a:t>
            </a:r>
            <a:r>
              <a:rPr lang="cs-CZ" dirty="0" err="1"/>
              <a:t>gateways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09628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síťová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Brány jsou vždy aplikačně orientované, rozumí jen datům od určité aplikace, pracují tedy na aplikační vrstvě. </a:t>
            </a:r>
          </a:p>
          <a:p>
            <a:pPr algn="just"/>
            <a:r>
              <a:rPr lang="cs-CZ" dirty="0"/>
              <a:t>Slouží k připojení počítačové sítě k jiné síti, k nějakému cizímu prostředí. </a:t>
            </a:r>
          </a:p>
          <a:p>
            <a:pPr algn="just"/>
            <a:r>
              <a:rPr lang="cs-CZ" dirty="0"/>
              <a:t>Brány jsou realizovány softwarově a jsou vždy aplikačně orientované, např. brána pro přenos elektronické pošty, pro tisk atd. </a:t>
            </a:r>
          </a:p>
          <a:p>
            <a:pPr algn="just"/>
            <a:r>
              <a:rPr lang="cs-CZ" dirty="0"/>
              <a:t>Brány jsou nutné pro spolupráci odlišných systémů.</a:t>
            </a:r>
          </a:p>
        </p:txBody>
      </p:sp>
    </p:spTree>
    <p:extLst>
      <p:ext uri="{BB962C8B-B14F-4D97-AF65-F5344CB8AC3E}">
        <p14:creationId xmlns:p14="http://schemas.microsoft.com/office/powerpoint/2010/main" val="1818163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371600" lvl="3" indent="0">
              <a:buNone/>
            </a:pPr>
            <a:r>
              <a:rPr lang="cs-CZ" sz="3600" dirty="0"/>
              <a:t>	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2684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počítačové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Servery</a:t>
            </a:r>
            <a:r>
              <a:rPr lang="cs-CZ" dirty="0"/>
              <a:t>:</a:t>
            </a:r>
          </a:p>
          <a:p>
            <a:pPr algn="just"/>
            <a:r>
              <a:rPr lang="cs-CZ" dirty="0"/>
              <a:t>poskytují ostatním stanicím určité služby (souborové, aplikační, tiskové, poštovní, databázové, terminálové),</a:t>
            </a:r>
          </a:p>
          <a:p>
            <a:pPr algn="just"/>
            <a:r>
              <a:rPr lang="cs-CZ" dirty="0"/>
              <a:t>současně plní funkci řídící stanice v síti,</a:t>
            </a:r>
          </a:p>
          <a:p>
            <a:pPr algn="just"/>
            <a:r>
              <a:rPr lang="cs-CZ" dirty="0"/>
              <a:t>v síti může být jeden nebo více serverů (v malých sítích nemusí být žádný – viz síť peer-to-peer níže).</a:t>
            </a:r>
          </a:p>
        </p:txBody>
      </p:sp>
    </p:spTree>
    <p:extLst>
      <p:ext uri="{BB962C8B-B14F-4D97-AF65-F5344CB8AC3E}">
        <p14:creationId xmlns:p14="http://schemas.microsoft.com/office/powerpoint/2010/main" val="219229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počítačové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Server je počítač, který ostatním nabízí své služby. </a:t>
            </a:r>
          </a:p>
          <a:p>
            <a:pPr algn="just"/>
            <a:r>
              <a:rPr lang="cs-CZ" dirty="0"/>
              <a:t>Z tohoto důvodu bývá vybaven odlišným hardwarem i softwarem, než mají běžné stanice. </a:t>
            </a:r>
          </a:p>
          <a:p>
            <a:pPr algn="just"/>
            <a:r>
              <a:rPr lang="cs-CZ" dirty="0"/>
              <a:t>Hardware pro servery bývá jednak výkonnější, jednak odolnější vůči chybám, musí obsahovat zdroj nepřerušitelného napájení elektrickou energií (UPS) a taky zálohovací systém.</a:t>
            </a:r>
          </a:p>
          <a:p>
            <a:pPr algn="just"/>
            <a:r>
              <a:rPr lang="cs-CZ" dirty="0"/>
              <a:t>Po stránce software může být použit jiný operační systém, než mají běžné stanice. </a:t>
            </a:r>
          </a:p>
          <a:p>
            <a:pPr algn="just"/>
            <a:r>
              <a:rPr lang="cs-CZ" dirty="0"/>
              <a:t>Síťový operační systém typu server se skládá ze dvou částí: síťový software nainstalovaný na klientech a nainstalovaný na serverech. </a:t>
            </a:r>
          </a:p>
          <a:p>
            <a:pPr algn="just"/>
            <a:r>
              <a:rPr lang="cs-CZ" dirty="0"/>
              <a:t>Tak tomu je například u operačního systému Windows, který dnes může vidět např. ve verzích Windows 2000 server, Windows 2003 server, Windows Server (adaptovaný na cloudové služby), různé verze Linux serverů, apod.</a:t>
            </a:r>
          </a:p>
        </p:txBody>
      </p:sp>
    </p:spTree>
    <p:extLst>
      <p:ext uri="{BB962C8B-B14F-4D97-AF65-F5344CB8AC3E}">
        <p14:creationId xmlns:p14="http://schemas.microsoft.com/office/powerpoint/2010/main" val="48808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počítačové sítě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Pracovní stanice (</a:t>
            </a:r>
            <a:r>
              <a:rPr lang="cs-CZ" b="1" dirty="0" err="1"/>
              <a:t>workstation</a:t>
            </a:r>
            <a:r>
              <a:rPr lang="cs-CZ" b="1" dirty="0"/>
              <a:t>)</a:t>
            </a:r>
          </a:p>
          <a:p>
            <a:pPr algn="just"/>
            <a:r>
              <a:rPr lang="cs-CZ" dirty="0"/>
              <a:t>Počítač, u kterého pracuje uživatel, využívá služeb poskytovaných serverem.</a:t>
            </a:r>
          </a:p>
          <a:p>
            <a:pPr algn="just"/>
            <a:r>
              <a:rPr lang="cs-CZ" dirty="0"/>
              <a:t>Pracovní stanice jsou obvykle určeny pro práci jednoho uživatele, i když mohou být zpřístupněny i vzdáleně dalším uživatelům.</a:t>
            </a:r>
          </a:p>
          <a:p>
            <a:pPr algn="just"/>
            <a:r>
              <a:rPr lang="cs-CZ" dirty="0"/>
              <a:t>Nabízejí obvykle vyšší výkon než běžná výpočetní technika. </a:t>
            </a:r>
          </a:p>
          <a:p>
            <a:pPr algn="just"/>
            <a:r>
              <a:rPr lang="cs-CZ" dirty="0"/>
              <a:t>Mají obvykle vyšší výkon grafiky, procesoru, velikost paměti a schopnost multitaskingu.</a:t>
            </a:r>
          </a:p>
          <a:p>
            <a:pPr algn="just"/>
            <a:r>
              <a:rPr lang="cs-CZ" dirty="0"/>
              <a:t>Pracovní stanice jsou obvykle přizpůsobeny pro zobrazování komplexních informací a manipulaci s nimi (např. 3D konstrukce, výsledky technické simulace a matematické diagramy). </a:t>
            </a:r>
          </a:p>
        </p:txBody>
      </p:sp>
    </p:spTree>
    <p:extLst>
      <p:ext uri="{BB962C8B-B14F-4D97-AF65-F5344CB8AC3E}">
        <p14:creationId xmlns:p14="http://schemas.microsoft.com/office/powerpoint/2010/main" val="225228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Sítě se (podle kritéria rozsahu) rozdělují podle poměru doby vysílání a přijímání dat.</a:t>
            </a:r>
          </a:p>
          <a:p>
            <a:pPr marL="0" indent="0" algn="just">
              <a:buNone/>
            </a:pPr>
            <a:r>
              <a:rPr lang="cs-CZ" b="1" dirty="0"/>
              <a:t>LAN – </a:t>
            </a:r>
            <a:r>
              <a:rPr lang="cs-CZ" b="1" dirty="0" err="1"/>
              <a:t>Local</a:t>
            </a:r>
            <a:r>
              <a:rPr lang="cs-CZ" b="1" dirty="0"/>
              <a:t> Area Network - lokální sítě</a:t>
            </a:r>
          </a:p>
          <a:p>
            <a:pPr algn="just"/>
            <a:r>
              <a:rPr lang="cs-CZ" dirty="0"/>
              <a:t>Prvky takové sítě jsou rozmístěny v určitém ohraničeném objektu, který se rozprostírá v rozmezí stovek metrů. </a:t>
            </a:r>
          </a:p>
          <a:p>
            <a:pPr algn="just"/>
            <a:r>
              <a:rPr lang="cs-CZ" dirty="0"/>
              <a:t>Většinou se jedná o učebnu, školu, firmu, závod atd. </a:t>
            </a:r>
          </a:p>
          <a:p>
            <a:pPr algn="just"/>
            <a:r>
              <a:rPr lang="cs-CZ" dirty="0"/>
              <a:t>Celá síť je pod kontrolou (logickou i fyzickou) jednoho pracovníka, označovaného jako správce sítě (supervisor, administrátor).</a:t>
            </a:r>
          </a:p>
        </p:txBody>
      </p:sp>
    </p:spTree>
    <p:extLst>
      <p:ext uri="{BB962C8B-B14F-4D97-AF65-F5344CB8AC3E}">
        <p14:creationId xmlns:p14="http://schemas.microsoft.com/office/powerpoint/2010/main" val="123291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počítačových sítí podle jejich rozsahu (velikosti)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dnešní době, kdy lokální sítě nabývají značných rozsahů, může být správců několik, nicméně po-řád musí tvořit jednotný a koordinovaný tým.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Síť se skládá obvykle z osobních počítačů doplněných o potřebné hardwarové prostředky (síťové adaptéry, konektory) a spojené síťovými kabely.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Přenosová média jsou různá – od kroucené dvoulinky přes koaxiální kabel až po vysokorychlostní optické kabely.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Žádnou výjimkou už dnes nejsou ani bezdrátové spoje.</a:t>
            </a:r>
          </a:p>
        </p:txBody>
      </p:sp>
    </p:spTree>
    <p:extLst>
      <p:ext uri="{BB962C8B-B14F-4D97-AF65-F5344CB8AC3E}">
        <p14:creationId xmlns:p14="http://schemas.microsoft.com/office/powerpoint/2010/main" val="1646298985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PPT_základní_CZ</Template>
  <TotalTime>772</TotalTime>
  <Words>3164</Words>
  <Application>Microsoft Office PowerPoint</Application>
  <PresentationFormat>Širokoúhlá obrazovka</PresentationFormat>
  <Paragraphs>265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Sablona PPT_základní_CZ</vt:lpstr>
      <vt:lpstr>Počítačové sítě, základní druhy sítí, síťové prvky</vt:lpstr>
      <vt:lpstr>Vymezení pojmu počítačová síť</vt:lpstr>
      <vt:lpstr>Vymezení pojmu počítačová síť</vt:lpstr>
      <vt:lpstr>Struktura počítačové sítě</vt:lpstr>
      <vt:lpstr>Struktura počítačové sítě</vt:lpstr>
      <vt:lpstr>Struktura počítačové sítě</vt:lpstr>
      <vt:lpstr>Struktura počítačové sítě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počítačových sítí podle jejich rozsahu (velikosti)</vt:lpstr>
      <vt:lpstr>Rozdělení sítí podle vztahu mezi uzly</vt:lpstr>
      <vt:lpstr>Rozdělení sítí podle vztahu mezi uzly</vt:lpstr>
      <vt:lpstr>Rozdělení sítí podle vztahu mezi uzly</vt:lpstr>
      <vt:lpstr>Rozdělení sítí podle vztahu mezi uzly</vt:lpstr>
      <vt:lpstr>Rozdělení sítí podle vztahu mezi uzly</vt:lpstr>
      <vt:lpstr>Dělení sítí podle topologie</vt:lpstr>
      <vt:lpstr>Dělení sítí podle topologie</vt:lpstr>
      <vt:lpstr>Fyzická topologie</vt:lpstr>
      <vt:lpstr>Fyzická topologie</vt:lpstr>
      <vt:lpstr>Fyzická topologie</vt:lpstr>
      <vt:lpstr>Fyzická topologie</vt:lpstr>
      <vt:lpstr>Fyzická topologie</vt:lpstr>
      <vt:lpstr>Fyzická topologie</vt:lpstr>
      <vt:lpstr>Fyzická topologie</vt:lpstr>
      <vt:lpstr>Fyzická topologie</vt:lpstr>
      <vt:lpstr>Základní síťová zařízení</vt:lpstr>
      <vt:lpstr>Základní síťová zařízení</vt:lpstr>
      <vt:lpstr>Základní síťová zařízení</vt:lpstr>
      <vt:lpstr>Základní síťová zařízení</vt:lpstr>
      <vt:lpstr>Základní síťová zařízení</vt:lpstr>
      <vt:lpstr>Základní síťová zařízení</vt:lpstr>
      <vt:lpstr>Základní síťová zařízení</vt:lpstr>
      <vt:lpstr>Základní síťová zařízení</vt:lpstr>
      <vt:lpstr>Základní síťová zařízení</vt:lpstr>
      <vt:lpstr>Základní síťová zařízení</vt:lpstr>
      <vt:lpstr>Základní síťová zařízení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Uzivatel</dc:creator>
  <cp:lastModifiedBy>Uzivatel</cp:lastModifiedBy>
  <cp:revision>79</cp:revision>
  <dcterms:created xsi:type="dcterms:W3CDTF">2017-08-27T09:58:33Z</dcterms:created>
  <dcterms:modified xsi:type="dcterms:W3CDTF">2021-10-19T04:39:37Z</dcterms:modified>
</cp:coreProperties>
</file>