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37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283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5828371" y="6138250"/>
            <a:ext cx="6368396" cy="633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6" b="5584"/>
          <a:stretch/>
        </p:blipFill>
        <p:spPr>
          <a:xfrm>
            <a:off x="6917124" y="1423285"/>
            <a:ext cx="5286488" cy="54477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2362672"/>
            <a:ext cx="10515600" cy="2387600"/>
          </a:xfrm>
        </p:spPr>
        <p:txBody>
          <a:bodyPr anchor="b">
            <a:normAutofit/>
          </a:bodyPr>
          <a:lstStyle>
            <a:lvl1pPr algn="l">
              <a:defRPr sz="6000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200" y="4762110"/>
            <a:ext cx="105156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77" y="6267816"/>
            <a:ext cx="6095124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9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4772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2282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105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838200" y="2362672"/>
            <a:ext cx="10515600" cy="2387600"/>
          </a:xfrm>
        </p:spPr>
        <p:txBody>
          <a:bodyPr anchor="b">
            <a:normAutofit/>
          </a:bodyPr>
          <a:lstStyle>
            <a:lvl1pPr algn="l">
              <a:defRPr sz="4125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838200" y="4762110"/>
            <a:ext cx="105156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607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7034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0092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31124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40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98896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89051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93" y="6267815"/>
            <a:ext cx="5129308" cy="2304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0000" y="365129"/>
            <a:ext cx="1075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00" y="1825625"/>
            <a:ext cx="10752000" cy="408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6"/>
            <a:ext cx="12192000" cy="123825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25904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4125" b="0" kern="1200" cap="none" baseline="0">
          <a:solidFill>
            <a:srgbClr val="CF1F28"/>
          </a:solidFill>
          <a:latin typeface="+mn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100" kern="1200">
          <a:solidFill>
            <a:srgbClr val="313131"/>
          </a:solidFill>
          <a:latin typeface="+mj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Hardwarové součásti počítače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Přednášející: Ing. Lukáš Pavlík, Ph.D.</a:t>
            </a:r>
          </a:p>
          <a:p>
            <a:r>
              <a:rPr lang="cs-CZ" dirty="0"/>
              <a:t>Zimní semestr 2021/2022</a:t>
            </a:r>
          </a:p>
          <a:p>
            <a:r>
              <a:rPr lang="cs-CZ" dirty="0"/>
              <a:t>E-mail: lukas.pavlik@mvso.cz</a:t>
            </a:r>
          </a:p>
        </p:txBody>
      </p:sp>
    </p:spTree>
    <p:extLst>
      <p:ext uri="{BB962C8B-B14F-4D97-AF65-F5344CB8AC3E}">
        <p14:creationId xmlns:p14="http://schemas.microsoft.com/office/powerpoint/2010/main" val="3743245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EFA595-595E-482C-958F-55B34016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Operační paměť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8F67B7-6138-41F1-8698-55EA9E1C8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Jedná se o paměť RAM, která dovoluje čtení i zápis. </a:t>
            </a:r>
          </a:p>
          <a:p>
            <a:pPr algn="just"/>
            <a:r>
              <a:rPr lang="cs-CZ" dirty="0"/>
              <a:t>Aplikace a data, která jsou počítačem v určitou chvíli zpracovávána, potřebují být také někde dočasně uložena. </a:t>
            </a:r>
          </a:p>
          <a:p>
            <a:pPr algn="just"/>
            <a:r>
              <a:rPr lang="cs-CZ" dirty="0"/>
              <a:t>Toto dočasné uložení zprostředkovává právě paměť RAM.</a:t>
            </a:r>
          </a:p>
          <a:p>
            <a:pPr algn="just"/>
            <a:r>
              <a:rPr lang="cs-CZ" dirty="0"/>
              <a:t>Operační paměť je využívána například John Von Neumannovou architekturou, která se vyznačuje jednotnou pamětí pro veškeré instrukce a data, nebo Harvardskou architekturou, která se vyznačuje dvěma samostatnými paměťmi pro data a instrukce.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798F158-968B-4D0A-AAA0-02B546AB7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489" y="4511055"/>
            <a:ext cx="3298233" cy="206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07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BCA452-FE93-4A25-BB14-F1A875F7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HDD – pevný disk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61D41F-E205-4FBA-AD0A-D7BDC784B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/>
              <a:t>Pevný disk, často označovaný také jako Harddisk (HDD) je důležitým paměťovým médiem, na které jsou ukládána data, která zůstávají zachována i po odpojení počítače od zdroje napájení (na rozdíl od paměti RAM). </a:t>
            </a:r>
          </a:p>
          <a:p>
            <a:pPr algn="just"/>
            <a:r>
              <a:rPr lang="cs-CZ" dirty="0"/>
              <a:t>Alespoň na jednom harddisku v počítači je obvykle nainstalován operační systém, programy a data, které chceme v počítači uchovat.</a:t>
            </a:r>
          </a:p>
          <a:p>
            <a:pPr algn="just"/>
            <a:r>
              <a:rPr lang="cs-CZ" dirty="0"/>
              <a:t>Při koupi harddisku se díváme především na jeho kapacitu (stovky MB nebo jednotky TB). </a:t>
            </a:r>
          </a:p>
          <a:p>
            <a:pPr algn="just"/>
            <a:r>
              <a:rPr lang="cs-CZ" dirty="0"/>
              <a:t>Měli bychom se zaměřit i na rychlost přenosu dat a počet otáček za minutu a velikost vyrovnávací paměti (</a:t>
            </a:r>
            <a:r>
              <a:rPr lang="cs-CZ" dirty="0" err="1"/>
              <a:t>cashe</a:t>
            </a:r>
            <a:r>
              <a:rPr lang="cs-CZ" dirty="0"/>
              <a:t>). </a:t>
            </a:r>
          </a:p>
          <a:p>
            <a:pPr algn="just"/>
            <a:r>
              <a:rPr lang="cs-CZ" dirty="0" err="1"/>
              <a:t>řenos</a:t>
            </a:r>
            <a:r>
              <a:rPr lang="cs-CZ" dirty="0"/>
              <a:t> dat mezi harddiskem a sběrnicí urychluje právě paměť </a:t>
            </a:r>
            <a:r>
              <a:rPr lang="cs-CZ" dirty="0" err="1"/>
              <a:t>cache</a:t>
            </a:r>
            <a:r>
              <a:rPr lang="cs-CZ" dirty="0"/>
              <a:t>.</a:t>
            </a:r>
          </a:p>
          <a:p>
            <a:pPr algn="just"/>
            <a:r>
              <a:rPr lang="cs-CZ" dirty="0"/>
              <a:t>V dnešní době je k dispozici několik typů disků, z nichž nejznámější jsou mechanické, SSD nebo hybridní.</a:t>
            </a:r>
          </a:p>
        </p:txBody>
      </p:sp>
    </p:spTree>
    <p:extLst>
      <p:ext uri="{BB962C8B-B14F-4D97-AF65-F5344CB8AC3E}">
        <p14:creationId xmlns:p14="http://schemas.microsoft.com/office/powerpoint/2010/main" val="3485888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9EFBB-12ED-40A4-9EF9-8C796B90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HDD – pevný disk</a:t>
            </a:r>
          </a:p>
        </p:txBody>
      </p:sp>
      <p:pic>
        <p:nvPicPr>
          <p:cNvPr id="5" name="Zástupný obsah 4" descr="Obsah obrázku text, elektronika&#10;&#10;Popis byl vytvořen automaticky">
            <a:extLst>
              <a:ext uri="{FF2B5EF4-FFF2-40B4-BE49-F238E27FC236}">
                <a16:creationId xmlns:a16="http://schemas.microsoft.com/office/drawing/2014/main" id="{EFFA19E3-CDD6-4558-A66C-C1DDA9A39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16" y="1798605"/>
            <a:ext cx="4714148" cy="4056166"/>
          </a:xfrm>
        </p:spPr>
      </p:pic>
    </p:spTree>
    <p:extLst>
      <p:ext uri="{BB962C8B-B14F-4D97-AF65-F5344CB8AC3E}">
        <p14:creationId xmlns:p14="http://schemas.microsoft.com/office/powerpoint/2010/main" val="3681334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06AD91-9A55-46E1-AC61-1560248F2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CF716F-C75B-4E16-99AD-80B2DDCBF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Zařízení sloužící k zobrazování dat z počítače. </a:t>
            </a:r>
          </a:p>
          <a:p>
            <a:pPr algn="just"/>
            <a:r>
              <a:rPr lang="cs-CZ" dirty="0"/>
              <a:t>Připojuje se (obvykle) ze zadní strany skříně pomocí konektoru VGA, DVI nebo HDMI. </a:t>
            </a:r>
          </a:p>
          <a:p>
            <a:pPr algn="just"/>
            <a:r>
              <a:rPr lang="cs-CZ" dirty="0"/>
              <a:t>Ve většině případů se jedná o výstupní zařízení – prostřednictvím monitoru nelze do počítače zadávat data (výjimkou jsou dotekové monitory). </a:t>
            </a:r>
          </a:p>
          <a:p>
            <a:pPr algn="just"/>
            <a:r>
              <a:rPr lang="cs-CZ" dirty="0"/>
              <a:t>Této funkcionality je využíváno spíše v případě tabletu či smartphonu, vybavených dotykovou obrazovku, pomocí které můžeme data do počítače (kterým tablet nebo smartphone také je) přenést. </a:t>
            </a:r>
          </a:p>
          <a:p>
            <a:pPr algn="just"/>
            <a:r>
              <a:rPr lang="cs-CZ" dirty="0"/>
              <a:t>V tomto případě by se monitor či displej dal označit jako vstupně-výstupní zařízení.</a:t>
            </a:r>
          </a:p>
        </p:txBody>
      </p:sp>
    </p:spTree>
    <p:extLst>
      <p:ext uri="{BB962C8B-B14F-4D97-AF65-F5344CB8AC3E}">
        <p14:creationId xmlns:p14="http://schemas.microsoft.com/office/powerpoint/2010/main" val="747002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766FA4-B784-44EB-9362-9556EB48C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</a:t>
            </a:r>
          </a:p>
        </p:txBody>
      </p:sp>
      <p:pic>
        <p:nvPicPr>
          <p:cNvPr id="5" name="Zástupný obsah 4" descr="Obsah obrázku text, displej, elektronika&#10;&#10;Popis byl vytvořen automaticky">
            <a:extLst>
              <a:ext uri="{FF2B5EF4-FFF2-40B4-BE49-F238E27FC236}">
                <a16:creationId xmlns:a16="http://schemas.microsoft.com/office/drawing/2014/main" id="{8B1699BE-1B71-4084-9126-F75D38246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42" y="2887258"/>
            <a:ext cx="4081463" cy="4081463"/>
          </a:xfrm>
        </p:spPr>
      </p:pic>
      <p:pic>
        <p:nvPicPr>
          <p:cNvPr id="7" name="Obrázek 6" descr="Obsah obrázku text, elektronika, displej&#10;&#10;Popis byl vytvořen automaticky">
            <a:extLst>
              <a:ext uri="{FF2B5EF4-FFF2-40B4-BE49-F238E27FC236}">
                <a16:creationId xmlns:a16="http://schemas.microsoft.com/office/drawing/2014/main" id="{4E3EF300-7100-42EA-96E0-E9D6B01312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015" y="1427188"/>
            <a:ext cx="2920139" cy="2920139"/>
          </a:xfrm>
          <a:prstGeom prst="rect">
            <a:avLst/>
          </a:prstGeom>
        </p:spPr>
      </p:pic>
      <p:pic>
        <p:nvPicPr>
          <p:cNvPr id="9" name="Obrázek 8" descr="Obsah obrázku text, displej, elektronika&#10;&#10;Popis byl vytvořen automaticky">
            <a:extLst>
              <a:ext uri="{FF2B5EF4-FFF2-40B4-BE49-F238E27FC236}">
                <a16:creationId xmlns:a16="http://schemas.microsoft.com/office/drawing/2014/main" id="{C07A48A0-33A0-4317-AEE6-4D4272BB05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154" y="3498742"/>
            <a:ext cx="4487718" cy="245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19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33DA1-9036-4693-B293-5905903AE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Klávesnice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B8C984-ECFC-46ED-8A82-110B42A2D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Klávesnice je vstupní zařízení, pomocí kterého zadáváme data do počítače.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Jedná se tedy o vstupní zařízení.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Po stisku určité klávesy je do počítače zaslán její kód, který je dále zpracováván (přeložen na příkaz nebo alfanumerický znak).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Klávesnici připojujeme k počítači obvykle pomocí portu USB nebo můžeme využít bezdrátovou komunikaci pomocí </a:t>
            </a:r>
            <a:r>
              <a:rPr lang="cs-CZ" dirty="0" err="1"/>
              <a:t>bluetooth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4658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C8B83C-BF9D-43C4-94CF-5AEFE35C1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Klávesnice</a:t>
            </a:r>
          </a:p>
        </p:txBody>
      </p:sp>
      <p:pic>
        <p:nvPicPr>
          <p:cNvPr id="5" name="Zástupný obsah 4" descr="Obsah obrázku text, klávesnice, počítač, elektronika&#10;&#10;Popis byl vytvořen automaticky">
            <a:extLst>
              <a:ext uri="{FF2B5EF4-FFF2-40B4-BE49-F238E27FC236}">
                <a16:creationId xmlns:a16="http://schemas.microsoft.com/office/drawing/2014/main" id="{F1A98E6C-A2CE-4C0F-BB40-B801AC818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7" y="4057382"/>
            <a:ext cx="4111852" cy="1746734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E054776-843E-4363-9F04-64A59670C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68" y="1662846"/>
            <a:ext cx="4376979" cy="2261439"/>
          </a:xfrm>
          <a:prstGeom prst="rect">
            <a:avLst/>
          </a:prstGeom>
        </p:spPr>
      </p:pic>
      <p:pic>
        <p:nvPicPr>
          <p:cNvPr id="9" name="Obrázek 8" descr="Obsah obrázku elektronika, klávesnice, psací stroj&#10;&#10;Popis byl vytvořen automaticky">
            <a:extLst>
              <a:ext uri="{FF2B5EF4-FFF2-40B4-BE49-F238E27FC236}">
                <a16:creationId xmlns:a16="http://schemas.microsoft.com/office/drawing/2014/main" id="{06F1DBDC-B067-41A3-98DB-B60DE1721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15840"/>
            <a:ext cx="4834180" cy="214181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964CA12-0DC9-48D0-AF3C-AF12656339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484" y="1085415"/>
            <a:ext cx="3928509" cy="28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21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Myš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Na ploše monitoru pomocí myši ovládáme kurzor, kterým je možné ovládat různé funkce počítače.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Myš do počítače vysílá data korespondující s vertikálními a horizontálními souřadnicemi polohy kurzoru na obrazovce a údaje o stisku některého z tlačítek.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Po vyhodnocení souřadnic a stisku tlačítka obslužný program provádí určené činnosti.</a:t>
            </a:r>
          </a:p>
        </p:txBody>
      </p:sp>
    </p:spTree>
    <p:extLst>
      <p:ext uri="{BB962C8B-B14F-4D97-AF65-F5344CB8AC3E}">
        <p14:creationId xmlns:p14="http://schemas.microsoft.com/office/powerpoint/2010/main" val="4161530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A85E74-E9F8-424B-BC1F-9AFDC417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Myš</a:t>
            </a:r>
          </a:p>
        </p:txBody>
      </p:sp>
      <p:pic>
        <p:nvPicPr>
          <p:cNvPr id="5" name="Zástupný obsah 4" descr="Obsah obrázku zelená, interiér, klávesnice, elektronika&#10;&#10;Popis byl vytvořen automaticky">
            <a:extLst>
              <a:ext uri="{FF2B5EF4-FFF2-40B4-BE49-F238E27FC236}">
                <a16:creationId xmlns:a16="http://schemas.microsoft.com/office/drawing/2014/main" id="{34A913F1-4A18-4214-A4D5-3E804E1135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0" y="3685575"/>
            <a:ext cx="4415500" cy="2095965"/>
          </a:xfrm>
        </p:spPr>
      </p:pic>
      <p:pic>
        <p:nvPicPr>
          <p:cNvPr id="7" name="Obrázek 6" descr="Obsah obrázku čelenka, helma, myš&#10;&#10;Popis byl vytvořen automaticky">
            <a:extLst>
              <a:ext uri="{FF2B5EF4-FFF2-40B4-BE49-F238E27FC236}">
                <a16:creationId xmlns:a16="http://schemas.microsoft.com/office/drawing/2014/main" id="{5687EEE6-2676-4813-BF20-5ECBC0C40D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00" y="1286641"/>
            <a:ext cx="2885268" cy="2163951"/>
          </a:xfrm>
          <a:prstGeom prst="rect">
            <a:avLst/>
          </a:prstGeom>
        </p:spPr>
      </p:pic>
      <p:pic>
        <p:nvPicPr>
          <p:cNvPr id="9" name="Obrázek 8" descr="Obsah obrázku myš, interiér&#10;&#10;Popis byl vytvořen automaticky">
            <a:extLst>
              <a:ext uri="{FF2B5EF4-FFF2-40B4-BE49-F238E27FC236}">
                <a16:creationId xmlns:a16="http://schemas.microsoft.com/office/drawing/2014/main" id="{B0E8A6D2-E8AC-4623-86F4-C3898032D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913" y="3290924"/>
            <a:ext cx="2885268" cy="288526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4FE49A1-3A70-466E-80DC-B74B8E363B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559" y="2017940"/>
            <a:ext cx="4238259" cy="238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0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1371600" lvl="3" indent="0">
              <a:buNone/>
            </a:pPr>
            <a:r>
              <a:rPr lang="cs-CZ" sz="3600" dirty="0"/>
              <a:t>	Děkuji Vám za pozornost</a:t>
            </a:r>
          </a:p>
        </p:txBody>
      </p:sp>
    </p:spTree>
    <p:extLst>
      <p:ext uri="{BB962C8B-B14F-4D97-AF65-F5344CB8AC3E}">
        <p14:creationId xmlns:p14="http://schemas.microsoft.com/office/powerpoint/2010/main" val="262684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1BFA4B-8C15-4910-84AD-C0D60C8A6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Skříň počítače (case)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C27DDD-63C1-4E66-813C-386117E1F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Do skříně počítače zasazujeme základní desku, zdroj a další komponenty, které jsou chráněny ze všech stran kovovým nebo plastovým krytem. </a:t>
            </a:r>
          </a:p>
          <a:p>
            <a:pPr algn="just"/>
            <a:r>
              <a:rPr lang="cs-CZ" dirty="0"/>
              <a:t>Tento kryt je obvykle možné z jedné nebo více stran sejmout. </a:t>
            </a:r>
          </a:p>
          <a:p>
            <a:pPr algn="just"/>
            <a:r>
              <a:rPr lang="cs-CZ" dirty="0"/>
              <a:t>V pření části se obvykle nachází místo pro CD/DVD mechaniku (v minulosti pro diskety), LED diody, které signalizují různé funkce počítače (zapnutí, činnost pevného disku apod.) a tlačítka pro zapnutí nebo reset počítače. </a:t>
            </a:r>
          </a:p>
          <a:p>
            <a:pPr algn="just"/>
            <a:r>
              <a:rPr lang="cs-CZ" dirty="0"/>
              <a:t>U většiny dnešních skříní nalezneme na přední straně také porty USB či konektory pro práci se zvukem. </a:t>
            </a:r>
          </a:p>
          <a:p>
            <a:pPr algn="just"/>
            <a:r>
              <a:rPr lang="cs-CZ" dirty="0"/>
              <a:t>Zařízení jako monitor, klávesnice, myš, apod. se většinou připojují ze zadní části skříně, přímo na konektory integrované na základní desce.</a:t>
            </a:r>
          </a:p>
        </p:txBody>
      </p:sp>
    </p:spTree>
    <p:extLst>
      <p:ext uri="{BB962C8B-B14F-4D97-AF65-F5344CB8AC3E}">
        <p14:creationId xmlns:p14="http://schemas.microsoft.com/office/powerpoint/2010/main" val="2093400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8CBE2C-CE09-439A-BEAD-7D29B4E38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Skříň počítače (case)</a:t>
            </a:r>
          </a:p>
        </p:txBody>
      </p:sp>
      <p:pic>
        <p:nvPicPr>
          <p:cNvPr id="5" name="Zástupný obsah 4" descr="Obsah obrázku text, elektronika&#10;&#10;Popis byl vytvořen automaticky">
            <a:extLst>
              <a:ext uri="{FF2B5EF4-FFF2-40B4-BE49-F238E27FC236}">
                <a16:creationId xmlns:a16="http://schemas.microsoft.com/office/drawing/2014/main" id="{4733BAF2-F5D1-43CC-B046-15864DD08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81" y="1967690"/>
            <a:ext cx="3568492" cy="4081463"/>
          </a:xfrm>
        </p:spPr>
      </p:pic>
      <p:pic>
        <p:nvPicPr>
          <p:cNvPr id="7" name="Obrázek 6" descr="Obsah obrázku text, pouzdro&#10;&#10;Popis byl vytvořen automaticky">
            <a:extLst>
              <a:ext uri="{FF2B5EF4-FFF2-40B4-BE49-F238E27FC236}">
                <a16:creationId xmlns:a16="http://schemas.microsoft.com/office/drawing/2014/main" id="{6138A75D-43E7-4B4A-83E1-3A87085B3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94" y="1439579"/>
            <a:ext cx="4085710" cy="3064283"/>
          </a:xfrm>
          <a:prstGeom prst="rect">
            <a:avLst/>
          </a:prstGeom>
        </p:spPr>
      </p:pic>
      <p:pic>
        <p:nvPicPr>
          <p:cNvPr id="9" name="Obrázek 8" descr="Obsah obrázku elektronika, disk, projektor&#10;&#10;Popis byl vytvořen automaticky">
            <a:extLst>
              <a:ext uri="{FF2B5EF4-FFF2-40B4-BE49-F238E27FC236}">
                <a16:creationId xmlns:a16="http://schemas.microsoft.com/office/drawing/2014/main" id="{80C989E9-55D4-4E56-A2A8-6A8DD95A9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8" y="4503862"/>
            <a:ext cx="2776951" cy="161063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C012EB1-3836-4313-B95B-C7C4BF4D6B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159" y="2765142"/>
            <a:ext cx="2758841" cy="14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53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E55D54-EADC-4FA5-8AED-53E665944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deska (motherboard)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1260D-3ED9-4C32-BC3A-2EAF5E34D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/>
              <a:t>Základní deska zabezpečuje bezproblémový provoz počítače.</a:t>
            </a:r>
          </a:p>
          <a:p>
            <a:pPr marL="0" indent="0" algn="just">
              <a:buNone/>
            </a:pPr>
            <a:r>
              <a:rPr lang="cs-CZ" dirty="0"/>
              <a:t> </a:t>
            </a:r>
          </a:p>
          <a:p>
            <a:pPr algn="just"/>
            <a:r>
              <a:rPr lang="cs-CZ" dirty="0"/>
              <a:t>Se základní deskou se propojují veškeré další komponenty počítače.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Některé komponenty je nutné se základní deskou spojit pomocí kabelů.</a:t>
            </a:r>
          </a:p>
          <a:p>
            <a:pPr marL="0" indent="0" algn="just">
              <a:buNone/>
            </a:pPr>
            <a:r>
              <a:rPr lang="cs-CZ" dirty="0"/>
              <a:t> </a:t>
            </a:r>
          </a:p>
          <a:p>
            <a:pPr algn="just"/>
            <a:r>
              <a:rPr lang="cs-CZ" dirty="0"/>
              <a:t>Základní deska je obvykle přišroubována ke skříni počítače.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Její součástí jsou různé sloty, </a:t>
            </a:r>
            <a:r>
              <a:rPr lang="cs-CZ" dirty="0" err="1"/>
              <a:t>sockety</a:t>
            </a:r>
            <a:r>
              <a:rPr lang="cs-CZ" dirty="0"/>
              <a:t> apod., které pak slouží k připojení dalších komponent, např. paměti RAM, procesoru, </a:t>
            </a:r>
            <a:r>
              <a:rPr lang="cs-CZ" dirty="0" smtClean="0"/>
              <a:t>přídavných </a:t>
            </a:r>
            <a:r>
              <a:rPr lang="cs-CZ" dirty="0"/>
              <a:t>karet (grafická, zvuková), pevných disků, atd.</a:t>
            </a:r>
          </a:p>
        </p:txBody>
      </p:sp>
    </p:spTree>
    <p:extLst>
      <p:ext uri="{BB962C8B-B14F-4D97-AF65-F5344CB8AC3E}">
        <p14:creationId xmlns:p14="http://schemas.microsoft.com/office/powerpoint/2010/main" val="44355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D55858-3920-4D4F-B8C1-4828A25F9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deska (motherboard)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7F5D41F-4865-46F4-9FBC-F6F59BD61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657" y="2639287"/>
            <a:ext cx="4467883" cy="3312062"/>
          </a:xfrm>
        </p:spPr>
      </p:pic>
      <p:pic>
        <p:nvPicPr>
          <p:cNvPr id="7" name="Obrázek 6" descr="Obsah obrázku elektronika, obvod&#10;&#10;Popis byl vytvořen automaticky">
            <a:extLst>
              <a:ext uri="{FF2B5EF4-FFF2-40B4-BE49-F238E27FC236}">
                <a16:creationId xmlns:a16="http://schemas.microsoft.com/office/drawing/2014/main" id="{77597CBC-76E2-40F5-A0A6-952DB6370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418" y="1422830"/>
            <a:ext cx="3258088" cy="2073329"/>
          </a:xfrm>
          <a:prstGeom prst="rect">
            <a:avLst/>
          </a:prstGeom>
        </p:spPr>
      </p:pic>
      <p:pic>
        <p:nvPicPr>
          <p:cNvPr id="9" name="Obrázek 8" descr="Obsah obrázku elektronika, obvod&#10;&#10;Popis byl vytvořen automaticky">
            <a:extLst>
              <a:ext uri="{FF2B5EF4-FFF2-40B4-BE49-F238E27FC236}">
                <a16:creationId xmlns:a16="http://schemas.microsoft.com/office/drawing/2014/main" id="{F82E6808-231E-487F-ACE4-D20F2A7B1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922" y="3590763"/>
            <a:ext cx="4381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5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7D426-6297-4526-98B6-01783DD7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0BB4EA-0A55-4950-B723-570D0A508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Pomocí portů připojujeme k počítači periferní zařízení sloužící pro vstup nebo výstup dat. </a:t>
            </a:r>
          </a:p>
          <a:p>
            <a:pPr algn="just"/>
            <a:r>
              <a:rPr lang="cs-CZ" dirty="0"/>
              <a:t>V počítačové skříni jsou obvykle umístěny v zadní části (nejčastěji jsou součástí základní desky).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6A982FF-CD2F-4707-A39F-D5FD7E642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483" y="2919908"/>
            <a:ext cx="5721781" cy="298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50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5797A-8ECA-4CAC-A42A-18BB388AB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E3CD76-26E9-462F-94D6-11F9EF78C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/>
              <a:t>Paralelní port </a:t>
            </a:r>
            <a:r>
              <a:rPr lang="cs-CZ" dirty="0"/>
              <a:t>- jako paralelní port označujeme port s názvem LPT, respektive LPT1, LPT2, který slouží k připojení tiskárny či scanneru. </a:t>
            </a:r>
          </a:p>
          <a:p>
            <a:pPr algn="just"/>
            <a:r>
              <a:rPr lang="cs-CZ" dirty="0"/>
              <a:t>Paralelní porty se vyznačují přenosem více bitů najednou, tzn., že by sériové porty měly být pomalejší. </a:t>
            </a:r>
          </a:p>
          <a:p>
            <a:pPr algn="just"/>
            <a:r>
              <a:rPr lang="cs-CZ" dirty="0"/>
              <a:t>V dnešní době již nejsou paralelní porty příliš využívány.</a:t>
            </a:r>
          </a:p>
          <a:p>
            <a:pPr algn="just"/>
            <a:r>
              <a:rPr lang="cs-CZ" b="1" dirty="0"/>
              <a:t>Sériový port </a:t>
            </a:r>
            <a:r>
              <a:rPr lang="cs-CZ" dirty="0"/>
              <a:t>- Jako sériový port označujeme port s názvem COM, respektive COM1, COM2, atd., který slouží k připojení zařízení podporujících sériový přenos dat, tzn., přenos bit po bitu. </a:t>
            </a:r>
          </a:p>
          <a:p>
            <a:pPr algn="just"/>
            <a:r>
              <a:rPr lang="cs-CZ" dirty="0"/>
              <a:t>Z důvodu sériového přenosu je tento přenos spolehlivější než přenos paralelní. </a:t>
            </a:r>
            <a:r>
              <a:rPr lang="cs-CZ" dirty="0" smtClean="0"/>
              <a:t>Mezi </a:t>
            </a:r>
            <a:r>
              <a:rPr lang="cs-CZ" dirty="0"/>
              <a:t>sériové porty patří i port USB ve všech svých verzích.</a:t>
            </a:r>
          </a:p>
        </p:txBody>
      </p:sp>
    </p:spTree>
    <p:extLst>
      <p:ext uri="{BB962C8B-B14F-4D97-AF65-F5344CB8AC3E}">
        <p14:creationId xmlns:p14="http://schemas.microsoft.com/office/powerpoint/2010/main" val="2396742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232C14-FEB0-4D4D-A031-BE0E6A55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Sběrnice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53801D-0BA3-4C51-9A07-240B65920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Jde o systém většího množství vodičů.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Těmito vodiči vysíláme řídící instrukce, adresy a data mezi všemi komponentami v počítači.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Veškeré komponenty počítače jsou pomocí sběrnice propojeny s mikroprocesorem.</a:t>
            </a:r>
          </a:p>
        </p:txBody>
      </p:sp>
      <p:pic>
        <p:nvPicPr>
          <p:cNvPr id="5" name="Obrázek 4" descr="Obsah obrázku text, elektronika, obvod&#10;&#10;Popis byl vytvořen automaticky">
            <a:extLst>
              <a:ext uri="{FF2B5EF4-FFF2-40B4-BE49-F238E27FC236}">
                <a16:creationId xmlns:a16="http://schemas.microsoft.com/office/drawing/2014/main" id="{8AFABDCA-E9AB-4F51-BFB2-19F86432FA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27" y="4021210"/>
            <a:ext cx="2716078" cy="271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11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2795C7-C2BA-4549-8075-DDF90EAFB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Procesor (CPU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Processing</a:t>
            </a:r>
            <a:r>
              <a:rPr lang="cs-CZ" dirty="0"/>
              <a:t> Unit)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CC345-C9DE-41B9-A3F5-CF5B950C2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Procesor je situován na základní desce a řídí vše, co se v počítači děje. </a:t>
            </a:r>
          </a:p>
          <a:p>
            <a:pPr algn="just"/>
            <a:r>
              <a:rPr lang="cs-CZ" dirty="0"/>
              <a:t>Po spuštění je aplikace převedena do strojového kódu. </a:t>
            </a:r>
          </a:p>
          <a:p>
            <a:pPr algn="just"/>
            <a:r>
              <a:rPr lang="cs-CZ" dirty="0"/>
              <a:t>Právě tento kód procesor provádí pomocí strojových instrukcí, které jsou uloženy v operační paměti.</a:t>
            </a:r>
          </a:p>
        </p:txBody>
      </p:sp>
      <p:pic>
        <p:nvPicPr>
          <p:cNvPr id="5" name="Obrázek 4" descr="Obsah obrázku obvod, elektronika&#10;&#10;Popis byl vytvořen automaticky">
            <a:extLst>
              <a:ext uri="{FF2B5EF4-FFF2-40B4-BE49-F238E27FC236}">
                <a16:creationId xmlns:a16="http://schemas.microsoft.com/office/drawing/2014/main" id="{45FA3E7C-86D6-4721-A70D-5A75DCCED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767" y="3365066"/>
            <a:ext cx="3988673" cy="267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17730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 PPT_základní_CZ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42B34AD4-CC8C-42C8-A123-A24A28B23F52}" vid="{CAA84E04-F411-4E5F-9AFE-C1503F826B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 PPT_základní_CZ</Template>
  <TotalTime>646</TotalTime>
  <Words>885</Words>
  <Application>Microsoft Office PowerPoint</Application>
  <PresentationFormat>Širokoúhlá obrazovka</PresentationFormat>
  <Paragraphs>82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Sablona PPT_základní_CZ</vt:lpstr>
      <vt:lpstr>Hardwarové součásti počítače</vt:lpstr>
      <vt:lpstr>Skříň počítače (case)</vt:lpstr>
      <vt:lpstr>Skříň počítače (case)</vt:lpstr>
      <vt:lpstr>Základní deska (motherboard)</vt:lpstr>
      <vt:lpstr>Základní deska (motherboard)</vt:lpstr>
      <vt:lpstr>Port</vt:lpstr>
      <vt:lpstr>Port</vt:lpstr>
      <vt:lpstr>Sběrnice</vt:lpstr>
      <vt:lpstr>Procesor (CPU Central Processing Unit)</vt:lpstr>
      <vt:lpstr>Operační paměť</vt:lpstr>
      <vt:lpstr>HDD – pevný disk</vt:lpstr>
      <vt:lpstr>HDD – pevný disk</vt:lpstr>
      <vt:lpstr>Monitor</vt:lpstr>
      <vt:lpstr>Monitor</vt:lpstr>
      <vt:lpstr>Klávesnice</vt:lpstr>
      <vt:lpstr>Klávesnice</vt:lpstr>
      <vt:lpstr>Myš</vt:lpstr>
      <vt:lpstr>Myš</vt:lpstr>
      <vt:lpstr>Prezentace aplikace PowerPoint</vt:lpstr>
    </vt:vector>
  </TitlesOfParts>
  <Company>UTB,FAI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Podnikové informační systémy</dc:title>
  <dc:creator>Uzivatel</dc:creator>
  <cp:lastModifiedBy>Uzivatel</cp:lastModifiedBy>
  <cp:revision>68</cp:revision>
  <dcterms:created xsi:type="dcterms:W3CDTF">2017-08-27T09:58:33Z</dcterms:created>
  <dcterms:modified xsi:type="dcterms:W3CDTF">2021-10-12T04:41:44Z</dcterms:modified>
</cp:coreProperties>
</file>