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28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principy fungování počítače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2021/2022</a:t>
            </a:r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BDC8D-33F2-4D7C-81B8-3BD78F24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B3786-458C-48D9-8C48-012A2446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 tohoto uspořádání plynou výhody i nevýhody. </a:t>
            </a:r>
          </a:p>
          <a:p>
            <a:pPr algn="just"/>
            <a:r>
              <a:rPr lang="cs-CZ" dirty="0"/>
              <a:t>Výhodou je například možnost paralelního (současného) čtení a zpracovávání programových instrukcí i dat, což je v určitých případech urychlujícím faktorem. </a:t>
            </a:r>
          </a:p>
          <a:p>
            <a:pPr algn="just"/>
            <a:r>
              <a:rPr lang="cs-CZ" dirty="0"/>
              <a:t>Na druhé straně je však nutné zajistit správu dvou pamětí, což je z hlediska celkového pohledu řízení procesů náročnější (výkon procesoru je pak čerpán tímto řízením). </a:t>
            </a:r>
          </a:p>
          <a:p>
            <a:pPr algn="just"/>
            <a:r>
              <a:rPr lang="cs-CZ" dirty="0"/>
              <a:t>Rovněž z hlediska programování aplikací je jejich vývoj náročnější než u Von Neumannovy architektury (programátor musí vzít do úvahy rozdílné způsoby adresování obou pamětí, bezpečnou synchronizaci instrukcí a dat, apod.). </a:t>
            </a:r>
          </a:p>
          <a:p>
            <a:pPr algn="just"/>
            <a:r>
              <a:rPr lang="cs-CZ" dirty="0"/>
              <a:t>U této architektury mohou být obě paměti naprosto odlišné – mohou pracovat s jiným typem adresování, s jinými šířkami sběrnic apod.</a:t>
            </a:r>
          </a:p>
        </p:txBody>
      </p:sp>
    </p:spTree>
    <p:extLst>
      <p:ext uri="{BB962C8B-B14F-4D97-AF65-F5344CB8AC3E}">
        <p14:creationId xmlns:p14="http://schemas.microsoft.com/office/powerpoint/2010/main" val="124748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5BCB5-65AE-4043-8704-9CFF5861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5026524-73C9-457E-ADA1-369573695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2824" y="2079451"/>
            <a:ext cx="5383256" cy="3391451"/>
          </a:xfrm>
        </p:spPr>
      </p:pic>
    </p:spTree>
    <p:extLst>
      <p:ext uri="{BB962C8B-B14F-4D97-AF65-F5344CB8AC3E}">
        <p14:creationId xmlns:p14="http://schemas.microsoft.com/office/powerpoint/2010/main" val="499237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4A44E-3B05-4DF2-8B14-E7A492FB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Hardware a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215F9-382C-4EF7-947F-7CAFCCFB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 výše uvedeného je zřejmé, že počítač pro svou funkci vyžaduje jak fyzická zařízení (dle </a:t>
            </a:r>
            <a:r>
              <a:rPr lang="cs-CZ" dirty="0" err="1"/>
              <a:t>architek</a:t>
            </a:r>
            <a:r>
              <a:rPr lang="cs-CZ" dirty="0"/>
              <a:t>-tury), tedy hardware (HW), tak softwarové vybavení (program – sled prováděných instrukcí, pří-</a:t>
            </a:r>
            <a:r>
              <a:rPr lang="cs-CZ" dirty="0" err="1"/>
              <a:t>padně</a:t>
            </a:r>
            <a:r>
              <a:rPr lang="cs-CZ" dirty="0"/>
              <a:t> data) - SW.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Mezi software patří například operační systémy (Windows, Linux, Android, iOS, Mac OS), aplikační programy (např. Microsoft Word, internetový prohlížeč, databáze, nástroje pro správu dat, atd</a:t>
            </a:r>
            <a:r>
              <a:rPr lang="cs-CZ" dirty="0" smtClean="0"/>
              <a:t>.).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Software není nic jiného, než série instrukcí, prostřednictvím kterých jsme schopni se s počítačem spojit a ovládat tak například hardware počítače a plnit různé úkoly.</a:t>
            </a:r>
          </a:p>
        </p:txBody>
      </p:sp>
    </p:spTree>
    <p:extLst>
      <p:ext uri="{BB962C8B-B14F-4D97-AF65-F5344CB8AC3E}">
        <p14:creationId xmlns:p14="http://schemas.microsoft.com/office/powerpoint/2010/main" val="1143628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9ED98-88C8-449B-AD2A-7621C1A7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Hardware a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4AF37-844E-4ADA-A835-E27812E62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 kategorie hardwaru patří veškerá fyzická (technická) zařízení počítače – základní deska, zvu-ková/grafická karta, paměť RAM, tiskárna, monitor, myš, displej, apod.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Počítač by nebyl funkční a využitelný bez patřičného softwarového vybavení a opačně, software by bez hardwaru neměl na čem běžet.</a:t>
            </a:r>
          </a:p>
        </p:txBody>
      </p:sp>
    </p:spTree>
    <p:extLst>
      <p:ext uri="{BB962C8B-B14F-4D97-AF65-F5344CB8AC3E}">
        <p14:creationId xmlns:p14="http://schemas.microsoft.com/office/powerpoint/2010/main" val="345821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D4A9F-7874-4957-929E-820B9D9F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Peopleware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D5F912-10BA-4086-B17A-28F971800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Peopleware</a:t>
            </a:r>
            <a:r>
              <a:rPr lang="cs-CZ" dirty="0"/>
              <a:t> označuje význam a úlohu lidského faktoru, v informačním systému a technickém vybavení firmy.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Tato problematika je zařazena do struktury IS proto, že informační technika je obsluhována lidmi (programátory, ale i administrátory a uživateli), a proto je tato složka považována za třetí část, vztahující se k IS.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Každý, kdo se podílí na konstruování a používání počítačových systémů, je označován jako </a:t>
            </a:r>
            <a:r>
              <a:rPr lang="cs-CZ" dirty="0" err="1"/>
              <a:t>peopleware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6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BFA4B-8C15-4910-84AD-C0D60C8A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Orgware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27DDD-63C1-4E66-813C-386117E1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případě pojmu </a:t>
            </a:r>
            <a:r>
              <a:rPr lang="cs-CZ" dirty="0" err="1"/>
              <a:t>orgware</a:t>
            </a:r>
            <a:r>
              <a:rPr lang="cs-CZ" dirty="0"/>
              <a:t> se jedná o pravidla a nařízení, která jsou definována pro využívání, fungování a provozování IS.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Patří sem také doporučené pracovní postupy, nařízení a povinnosti.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Konkrétní pravidla pro využívání, fungování a provozování IS, jsou obsažena v informační strategii organizace.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40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počítače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objasnění principů fungování počítače využijeme pojmu architektura počítače a uvedeme si její dvě základní varianty.</a:t>
            </a:r>
          </a:p>
          <a:p>
            <a:pPr algn="just"/>
            <a:r>
              <a:rPr lang="cs-CZ" dirty="0"/>
              <a:t>Architektura počítače označuje konkrétní způsob, jakým je počítač realizován, tzn. jakými součástmi je počítač tvořen a jak jsou tyto součásti vzájemně propojeny tak, aby vytvořily funkční celek – počítač.</a:t>
            </a:r>
          </a:p>
          <a:p>
            <a:pPr marL="0" indent="0" algn="just">
              <a:buNone/>
            </a:pPr>
            <a:r>
              <a:rPr lang="cs-CZ" dirty="0"/>
              <a:t>Za nejznámější typy jsou považovány dvě základní architektury počítačů:</a:t>
            </a:r>
          </a:p>
          <a:p>
            <a:pPr algn="just"/>
            <a:r>
              <a:rPr lang="cs-CZ" dirty="0"/>
              <a:t>Von Neumannova architektura</a:t>
            </a:r>
          </a:p>
          <a:p>
            <a:pPr algn="just"/>
            <a:r>
              <a:rPr lang="cs-CZ" dirty="0"/>
              <a:t>Harvardská architektura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 dalších částech prezentace se podíváme na jejich základní vlastnosti a rozdíly.</a:t>
            </a:r>
          </a:p>
        </p:txBody>
      </p:sp>
    </p:spTree>
    <p:extLst>
      <p:ext uri="{BB962C8B-B14F-4D97-AF65-F5344CB8AC3E}">
        <p14:creationId xmlns:p14="http://schemas.microsoft.com/office/powerpoint/2010/main" val="295162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92AE8-969C-487B-902C-57A29B42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D48A4-1E0A-4D5C-928D-BF7D8E7A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Von Neumannova architektura počítače obsahuje několik základních součástí. Jsou to:</a:t>
            </a:r>
          </a:p>
          <a:p>
            <a:pPr algn="just"/>
            <a:r>
              <a:rPr lang="cs-CZ" dirty="0"/>
              <a:t>Řadič,</a:t>
            </a:r>
          </a:p>
          <a:p>
            <a:pPr algn="just"/>
            <a:r>
              <a:rPr lang="cs-CZ" dirty="0"/>
              <a:t>aritmeticko-logická jednotka (ALU),</a:t>
            </a:r>
          </a:p>
          <a:p>
            <a:pPr algn="just"/>
            <a:r>
              <a:rPr lang="cs-CZ" dirty="0"/>
              <a:t>(vnitřní) paměť,</a:t>
            </a:r>
          </a:p>
          <a:p>
            <a:pPr algn="just"/>
            <a:r>
              <a:rPr lang="cs-CZ" dirty="0"/>
              <a:t>vstupní a výstupní zařízení,</a:t>
            </a:r>
          </a:p>
          <a:p>
            <a:pPr algn="just"/>
            <a:r>
              <a:rPr lang="cs-CZ" dirty="0"/>
              <a:t>vnější paměť,</a:t>
            </a:r>
          </a:p>
          <a:p>
            <a:pPr algn="just"/>
            <a:r>
              <a:rPr lang="cs-CZ" dirty="0"/>
              <a:t>Naše požadavky na funkci.</a:t>
            </a:r>
          </a:p>
        </p:txBody>
      </p:sp>
    </p:spTree>
    <p:extLst>
      <p:ext uri="{BB962C8B-B14F-4D97-AF65-F5344CB8AC3E}">
        <p14:creationId xmlns:p14="http://schemas.microsoft.com/office/powerpoint/2010/main" val="12506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73B01-A2E4-4180-9339-260899EE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9D8BB0-43C0-4CD8-A3AD-8CD28A5F1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Naše požadavky na funkci počítače (určení co má počítač provádět, včetně zadávání vstupních dat) počítači sdělujeme pomocí vstupních zařízení (klávesnice, myš, dříve také děrná páska apod.).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Počítač své zpracované výstupy (výsledky operací, okno s obrazem apod.) sděluje pomocí výstup-</a:t>
            </a:r>
            <a:r>
              <a:rPr lang="cs-CZ" dirty="0" err="1"/>
              <a:t>ních</a:t>
            </a:r>
            <a:r>
              <a:rPr lang="cs-CZ" dirty="0"/>
              <a:t> zařízení, kterými mohou být například monitor, tiskárna, zvuková karta apod.).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Zjednodušeně lze říci, že ALU (Aritmeticko-logická jednotka), která je často společně s řadičem in-</a:t>
            </a:r>
            <a:r>
              <a:rPr lang="cs-CZ" dirty="0" err="1"/>
              <a:t>tegrována</a:t>
            </a:r>
            <a:r>
              <a:rPr lang="cs-CZ" dirty="0"/>
              <a:t> přímo v procesoru náš vstupní požadavek vyhodnotí, zpracuje, provede aritmetické operace (sčítání, násobení, odčítání a dělení) a výstup pošle na výstupní zařízení.</a:t>
            </a:r>
          </a:p>
        </p:txBody>
      </p:sp>
    </p:spTree>
    <p:extLst>
      <p:ext uri="{BB962C8B-B14F-4D97-AF65-F5344CB8AC3E}">
        <p14:creationId xmlns:p14="http://schemas.microsoft.com/office/powerpoint/2010/main" val="318763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506B0-BEB7-4610-AC28-AE2CA2AF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B2F1-13B4-44ED-ADD2-EE8CBE15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Termín řadič vystihuje jeho funkci: řadič řadí instrukce zpracovávané procesorem postupně tak, jak jsou prováděny (pomocí priorit a dalších závislostí). </a:t>
            </a:r>
            <a:endParaRPr lang="cs-CZ" dirty="0" smtClean="0"/>
          </a:p>
          <a:p>
            <a:pPr algn="just"/>
            <a:r>
              <a:rPr lang="cs-CZ" dirty="0" smtClean="0"/>
              <a:t>Funkce </a:t>
            </a:r>
            <a:r>
              <a:rPr lang="cs-CZ" dirty="0"/>
              <a:t>počítače je tedy pouze sekvenční – instrukce jsou prováděny jedna za druhou.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Všechny části počítače jsou propojeny (za účelem vzájemné komunikace) prostřednictvím sběrnice (angl. bus). U této (nejen) architektury rozlišujeme tři části sběrnice: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adresní</a:t>
            </a:r>
            <a:r>
              <a:rPr lang="cs-CZ" dirty="0"/>
              <a:t> – šířkou této sběrnice je dán maximální rozsah paměti, kterou lze adresovat. Využívá se k adresování (předávání adresy) při komunikaci s vnitřní pamětí a dalšími zařízeními.</a:t>
            </a:r>
          </a:p>
        </p:txBody>
      </p:sp>
    </p:spTree>
    <p:extLst>
      <p:ext uri="{BB962C8B-B14F-4D97-AF65-F5344CB8AC3E}">
        <p14:creationId xmlns:p14="http://schemas.microsoft.com/office/powerpoint/2010/main" val="106455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FD982-17A7-4EA9-A434-AA710DF1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3390D-99F0-4D2C-AB88-BEE46D42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datovou</a:t>
            </a:r>
            <a:r>
              <a:rPr lang="cs-CZ" dirty="0"/>
              <a:t> – prostřednictvím této sběrnice jsou předávána data mezi jednotlivými součástmi a zařízeními.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řídicí</a:t>
            </a:r>
            <a:r>
              <a:rPr lang="cs-CZ" dirty="0"/>
              <a:t> – přenáší řídicí signály, jako například signál přerušení, přijetí přerušení, určení režimu čtení/zápisu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Pojem šířka sběrnice označuje počet vodičů, po kterých je možné signály přenášet (současně).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Operační paměť u této architektury slouží jak pro ukládání programu, tak i pro ukládání dat.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toho plyne i stejný způsob čtení/zápisu a adresování programových instrukcí a dat.</a:t>
            </a:r>
          </a:p>
        </p:txBody>
      </p:sp>
    </p:spTree>
    <p:extLst>
      <p:ext uri="{BB962C8B-B14F-4D97-AF65-F5344CB8AC3E}">
        <p14:creationId xmlns:p14="http://schemas.microsoft.com/office/powerpoint/2010/main" val="386474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0D5E4-F8B2-4457-80E9-8F2DA7AA3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7F6746E4-0561-4BB6-BDEE-1131CC20D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190" y="1900196"/>
            <a:ext cx="5588915" cy="3725943"/>
          </a:xfrm>
        </p:spPr>
      </p:pic>
    </p:spTree>
    <p:extLst>
      <p:ext uri="{BB962C8B-B14F-4D97-AF65-F5344CB8AC3E}">
        <p14:creationId xmlns:p14="http://schemas.microsoft.com/office/powerpoint/2010/main" val="255356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C2956-38BD-4755-A3E7-9A8F35AD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Von Neumannova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4A201-66F2-4201-9F42-559C9AF2E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Von Neumannova architektura je využívána ve většině běžných zařízení – stolní počítače, </a:t>
            </a:r>
            <a:r>
              <a:rPr lang="cs-CZ" dirty="0" smtClean="0"/>
              <a:t>notebooky</a:t>
            </a:r>
            <a:r>
              <a:rPr lang="cs-CZ" dirty="0"/>
              <a:t>, mobilní telefony, tablety, atd., nezávisle na programovém vybavení (operačním systému).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Hlavní odlišností s dále popisovanou Harvardskou architekturou je přístup k paměti – paměť je jednoho typu a společná pro data i instrukce, což znamená, že se jak k datům, tak i k instrukcím přistupuje stejným způsobem a sekvenčně.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Nelze číst zároveň data i instrukce.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Použijeme-li v počítači založeném na Von Neumannově architektuře více fyzických pamětí (tvořících jeden celek operační paměti), pak musí být tyto paměti stejného typu, pokud jde o šířku sběrnice a další vlastnosti (netýká se kapacity pamětí, ta se lišit může).</a:t>
            </a:r>
          </a:p>
        </p:txBody>
      </p:sp>
    </p:spTree>
    <p:extLst>
      <p:ext uri="{BB962C8B-B14F-4D97-AF65-F5344CB8AC3E}">
        <p14:creationId xmlns:p14="http://schemas.microsoft.com/office/powerpoint/2010/main" val="174342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19745-D356-477A-8D52-6A5B1FF1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Harvardská architektura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94053-F24F-4E16-B293-4B519BAA7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Harvardská architektura je tvořena stejnými součástmi jako Von Neumannova architektura, s výjimkou operační paměti. </a:t>
            </a:r>
          </a:p>
          <a:p>
            <a:pPr marL="0" indent="0">
              <a:buNone/>
            </a:pPr>
            <a:r>
              <a:rPr lang="cs-CZ" dirty="0"/>
              <a:t>Ta je u této architektury rozdělena na:</a:t>
            </a:r>
          </a:p>
          <a:p>
            <a:r>
              <a:rPr lang="cs-CZ" dirty="0"/>
              <a:t>paměť pro data</a:t>
            </a:r>
          </a:p>
          <a:p>
            <a:r>
              <a:rPr lang="cs-CZ" dirty="0"/>
              <a:t>paměť pro instrukce (program)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2DD3855-3219-4F38-9BBB-526D6DC43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692" y="3359480"/>
            <a:ext cx="4790308" cy="268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13477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600</TotalTime>
  <Words>1019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Sablona PPT_základní_CZ</vt:lpstr>
      <vt:lpstr>Základní principy fungování počítače</vt:lpstr>
      <vt:lpstr>Architektura počítače</vt:lpstr>
      <vt:lpstr>Von Neumannova architektura</vt:lpstr>
      <vt:lpstr>Von Neumannova architektura</vt:lpstr>
      <vt:lpstr>Von Neumannova architektura</vt:lpstr>
      <vt:lpstr>Von Neumannova architektura</vt:lpstr>
      <vt:lpstr>Von Neumannova architektura</vt:lpstr>
      <vt:lpstr>Von Neumannova architektura</vt:lpstr>
      <vt:lpstr>Harvardská architektura</vt:lpstr>
      <vt:lpstr>Harvardská architektura</vt:lpstr>
      <vt:lpstr>Harvardská architektura</vt:lpstr>
      <vt:lpstr>Hardware a Software</vt:lpstr>
      <vt:lpstr>Hardware a Software</vt:lpstr>
      <vt:lpstr>Peopleware</vt:lpstr>
      <vt:lpstr>Orgware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63</cp:revision>
  <dcterms:created xsi:type="dcterms:W3CDTF">2017-08-27T09:58:33Z</dcterms:created>
  <dcterms:modified xsi:type="dcterms:W3CDTF">2021-10-12T04:41:48Z</dcterms:modified>
</cp:coreProperties>
</file>