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2" r:id="rId1"/>
  </p:sldMasterIdLst>
  <p:sldIdLst>
    <p:sldId id="256" r:id="rId2"/>
    <p:sldId id="358" r:id="rId3"/>
    <p:sldId id="359" r:id="rId4"/>
    <p:sldId id="360" r:id="rId5"/>
    <p:sldId id="361" r:id="rId6"/>
    <p:sldId id="362" r:id="rId7"/>
    <p:sldId id="363" r:id="rId8"/>
    <p:sldId id="364" r:id="rId9"/>
    <p:sldId id="365" r:id="rId10"/>
    <p:sldId id="366" r:id="rId11"/>
    <p:sldId id="367" r:id="rId12"/>
    <p:sldId id="368" r:id="rId13"/>
    <p:sldId id="369" r:id="rId14"/>
    <p:sldId id="370" r:id="rId15"/>
    <p:sldId id="371" r:id="rId16"/>
    <p:sldId id="283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5828371" y="6138250"/>
            <a:ext cx="6368396" cy="6337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16" b="5584"/>
          <a:stretch/>
        </p:blipFill>
        <p:spPr>
          <a:xfrm>
            <a:off x="6917124" y="1423285"/>
            <a:ext cx="5286488" cy="544777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38200" y="2362672"/>
            <a:ext cx="10515600" cy="2387600"/>
          </a:xfrm>
        </p:spPr>
        <p:txBody>
          <a:bodyPr anchor="b">
            <a:normAutofit/>
          </a:bodyPr>
          <a:lstStyle>
            <a:lvl1pPr algn="l">
              <a:defRPr sz="6000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38200" y="4762110"/>
            <a:ext cx="105156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8077" y="6267816"/>
            <a:ext cx="6095124" cy="2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9492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347728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222823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1050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838200" y="2362672"/>
            <a:ext cx="10515600" cy="2387600"/>
          </a:xfrm>
        </p:spPr>
        <p:txBody>
          <a:bodyPr anchor="b">
            <a:normAutofit/>
          </a:bodyPr>
          <a:lstStyle>
            <a:lvl1pPr algn="l">
              <a:defRPr sz="4125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838200" y="4762110"/>
            <a:ext cx="105156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6071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670344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300926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3311241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1404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31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3988965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31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3890514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3893" y="6267815"/>
            <a:ext cx="5129308" cy="23040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720000" y="365129"/>
            <a:ext cx="10752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0000" y="1825625"/>
            <a:ext cx="10752000" cy="4081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Obdélník 6"/>
          <p:cNvSpPr/>
          <p:nvPr/>
        </p:nvSpPr>
        <p:spPr>
          <a:xfrm>
            <a:off x="0" y="6"/>
            <a:ext cx="12192000" cy="123825"/>
          </a:xfrm>
          <a:prstGeom prst="rect">
            <a:avLst/>
          </a:prstGeom>
          <a:solidFill>
            <a:srgbClr val="CF1F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2259048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4125" b="0" kern="1200" cap="none" baseline="0">
          <a:solidFill>
            <a:srgbClr val="CF1F28"/>
          </a:solidFill>
          <a:latin typeface="+mn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100" kern="1200">
          <a:solidFill>
            <a:srgbClr val="313131"/>
          </a:solidFill>
          <a:latin typeface="+mj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Základní principy fungování počítače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Přednášející: Ing. Lukáš Pavlík, Ph.D.</a:t>
            </a:r>
          </a:p>
          <a:p>
            <a:r>
              <a:rPr lang="cs-CZ" dirty="0"/>
              <a:t>Zimní semestr 2021/2022</a:t>
            </a:r>
          </a:p>
          <a:p>
            <a:r>
              <a:rPr lang="cs-CZ" dirty="0"/>
              <a:t>E-mail: lukas.pavlik@mvso.cz</a:t>
            </a:r>
          </a:p>
        </p:txBody>
      </p:sp>
    </p:spTree>
    <p:extLst>
      <p:ext uri="{BB962C8B-B14F-4D97-AF65-F5344CB8AC3E}">
        <p14:creationId xmlns:p14="http://schemas.microsoft.com/office/powerpoint/2010/main" val="37432455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FBDC8D-33F2-4D7C-81B8-3BD78F2450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Harvardská architektura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6CB3786-458C-48D9-8C48-012A24468A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Z tohoto uspořádání plynou výhody i nevýhody. </a:t>
            </a:r>
          </a:p>
          <a:p>
            <a:pPr algn="just"/>
            <a:r>
              <a:rPr lang="cs-CZ" dirty="0"/>
              <a:t>Výhodou je například možnost paralelního (současného) čtení a zpracovávání programových instrukcí i dat, což je v určitých případech urychlujícím faktorem. </a:t>
            </a:r>
          </a:p>
          <a:p>
            <a:pPr algn="just"/>
            <a:r>
              <a:rPr lang="cs-CZ" dirty="0"/>
              <a:t>Na druhé straně je však nutné zajistit správu dvou pamětí, což je z hlediska celkového pohledu řízení procesů náročnější (výkon procesoru je pak čerpán tímto řízením). </a:t>
            </a:r>
          </a:p>
          <a:p>
            <a:pPr algn="just"/>
            <a:r>
              <a:rPr lang="cs-CZ" dirty="0"/>
              <a:t>Rovněž z hlediska programování aplikací je jejich vývoj náročnější než u Von Neumannovy architektury (programátor musí vzít do úvahy rozdílné způsoby adresování obou pamětí, bezpečnou synchronizaci instrukcí a dat, apod.). </a:t>
            </a:r>
          </a:p>
          <a:p>
            <a:pPr algn="just"/>
            <a:r>
              <a:rPr lang="cs-CZ" dirty="0"/>
              <a:t>U této architektury mohou být obě paměti naprosto odlišné – mohou pracovat s jiným typem adresování, s jinými šířkami sběrnic apod.</a:t>
            </a:r>
          </a:p>
        </p:txBody>
      </p:sp>
    </p:spTree>
    <p:extLst>
      <p:ext uri="{BB962C8B-B14F-4D97-AF65-F5344CB8AC3E}">
        <p14:creationId xmlns:p14="http://schemas.microsoft.com/office/powerpoint/2010/main" val="12474893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A5BCB5-65AE-4043-8704-9CFF5861D7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Harvardská architektura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B5026524-73C9-457E-ADA1-36957369535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32824" y="2079451"/>
            <a:ext cx="5383256" cy="3391451"/>
          </a:xfrm>
        </p:spPr>
      </p:pic>
    </p:spTree>
    <p:extLst>
      <p:ext uri="{BB962C8B-B14F-4D97-AF65-F5344CB8AC3E}">
        <p14:creationId xmlns:p14="http://schemas.microsoft.com/office/powerpoint/2010/main" val="4992379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74A44E-3B05-4DF2-8B14-E7A492FB8E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Hardware a Software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A215F9-382C-4EF7-947F-7CAFCCFB95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Z výše uvedeného je zřejmé, že počítač pro svou funkci vyžaduje jak fyzická zařízení (dle </a:t>
            </a:r>
            <a:r>
              <a:rPr lang="cs-CZ" dirty="0" err="1"/>
              <a:t>architek</a:t>
            </a:r>
            <a:r>
              <a:rPr lang="cs-CZ" dirty="0"/>
              <a:t>-tury), tedy hardware (HW), tak softwarové vybavení (program – sled prováděných instrukcí, pří-</a:t>
            </a:r>
            <a:r>
              <a:rPr lang="cs-CZ" dirty="0" err="1"/>
              <a:t>padně</a:t>
            </a:r>
            <a:r>
              <a:rPr lang="cs-CZ" dirty="0"/>
              <a:t> data) - SW.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Mezi software patří například operační systémy (Windows, Linux, Android, iOS, Mac OS), aplikační programy (např. Microsoft Word, internetový prohlížeč, databáze, nástroje pro správu dat, atd</a:t>
            </a:r>
            <a:r>
              <a:rPr lang="cs-CZ" dirty="0" smtClean="0"/>
              <a:t>.). </a:t>
            </a:r>
            <a:endParaRPr lang="cs-CZ" dirty="0"/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Software není nic jiného, než série instrukcí, prostřednictvím kterých jsme schopni se s počítačem spojit a ovládat tak například hardware počítače a plnit různé úkoly.</a:t>
            </a:r>
          </a:p>
        </p:txBody>
      </p:sp>
    </p:spTree>
    <p:extLst>
      <p:ext uri="{BB962C8B-B14F-4D97-AF65-F5344CB8AC3E}">
        <p14:creationId xmlns:p14="http://schemas.microsoft.com/office/powerpoint/2010/main" val="11436284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49ED98-88C8-449B-AD2A-7621C1A73B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Hardware a Software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834AF37-844E-4ADA-A835-E27812E623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Do kategorie hardwaru patří veškerá fyzická (technická) zařízení počítače – základní deska, zvu-ková/grafická karta, paměť RAM, tiskárna, monitor, myš, displej, apod.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Počítač by nebyl funkční a využitelný bez patřičného softwarového vybavení a opačně, software by bez hardwaru neměl na čem běžet.</a:t>
            </a:r>
          </a:p>
        </p:txBody>
      </p:sp>
    </p:spTree>
    <p:extLst>
      <p:ext uri="{BB962C8B-B14F-4D97-AF65-F5344CB8AC3E}">
        <p14:creationId xmlns:p14="http://schemas.microsoft.com/office/powerpoint/2010/main" val="34582105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CD4A9F-7874-4957-929E-820B9D9F4E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Peopleware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3D5F912-10BA-4086-B17A-28F9718007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err="1"/>
              <a:t>Peopleware</a:t>
            </a:r>
            <a:r>
              <a:rPr lang="cs-CZ" dirty="0"/>
              <a:t> označuje význam a úlohu lidského faktoru, v informačním systému a technickém vybavení firmy. 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Tato problematika je zařazena do struktury IS proto, že informační technika je obsluhována lidmi (programátory, ale i administrátory a uživateli), a proto je tato složka považována za třetí část, vztahující se k IS. 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Každý, kdo se podílí na konstruování a používání počítačových systémů, je označován jako </a:t>
            </a:r>
            <a:r>
              <a:rPr lang="cs-CZ" dirty="0" err="1"/>
              <a:t>peopleware</a:t>
            </a:r>
            <a:r>
              <a:rPr lang="cs-CZ" dirty="0"/>
              <a:t>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3698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1BFA4B-8C15-4910-84AD-C0D60C8A65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Orgware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DC27DDD-63C1-4E66-813C-386117E1F6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V případě pojmu </a:t>
            </a:r>
            <a:r>
              <a:rPr lang="cs-CZ" dirty="0" err="1"/>
              <a:t>orgware</a:t>
            </a:r>
            <a:r>
              <a:rPr lang="cs-CZ" dirty="0"/>
              <a:t> se jedná o pravidla a nařízení, která jsou definována pro využívání, fungování a provozování IS. 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Patří sem také doporučené pracovní postupy, nařízení a povinnosti. 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Konkrétní pravidla pro využívání, fungování a provozování IS, jsou obsažena v informační strategii organizace.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34007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1371600" lvl="3" indent="0">
              <a:buNone/>
            </a:pPr>
            <a:r>
              <a:rPr lang="cs-CZ" sz="3600" dirty="0"/>
              <a:t>	Děkuji Vám za pozornost</a:t>
            </a:r>
          </a:p>
        </p:txBody>
      </p:sp>
    </p:spTree>
    <p:extLst>
      <p:ext uri="{BB962C8B-B14F-4D97-AF65-F5344CB8AC3E}">
        <p14:creationId xmlns:p14="http://schemas.microsoft.com/office/powerpoint/2010/main" val="26268469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21C2DD-84C4-44F0-8D75-776CDA87B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Architektura počítače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AE0F7A-6B9B-4C8B-848F-35D17186AB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Pro objasnění principů fungování počítače využijeme pojmu architektura počítače a uvedeme si její dvě základní varianty.</a:t>
            </a:r>
          </a:p>
          <a:p>
            <a:pPr algn="just"/>
            <a:r>
              <a:rPr lang="cs-CZ" dirty="0"/>
              <a:t>Architektura počítače označuje konkrétní způsob, jakým je počítač realizován, tzn. jakými součástmi je počítač tvořen a jak jsou tyto součásti vzájemně propojeny tak, aby vytvořily funkční celek – počítač.</a:t>
            </a:r>
          </a:p>
          <a:p>
            <a:pPr marL="0" indent="0" algn="just">
              <a:buNone/>
            </a:pPr>
            <a:r>
              <a:rPr lang="cs-CZ" dirty="0"/>
              <a:t>Za nejznámější typy jsou považovány dvě základní architektury počítačů:</a:t>
            </a:r>
          </a:p>
          <a:p>
            <a:pPr algn="just"/>
            <a:r>
              <a:rPr lang="cs-CZ" dirty="0"/>
              <a:t>Von Neumannova architektura</a:t>
            </a:r>
          </a:p>
          <a:p>
            <a:pPr algn="just"/>
            <a:r>
              <a:rPr lang="cs-CZ" dirty="0"/>
              <a:t>Harvardská architektura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dirty="0"/>
              <a:t>V dalších částech prezentace se podíváme na jejich základní vlastnosti a rozdíly.</a:t>
            </a:r>
          </a:p>
        </p:txBody>
      </p:sp>
    </p:spTree>
    <p:extLst>
      <p:ext uri="{BB962C8B-B14F-4D97-AF65-F5344CB8AC3E}">
        <p14:creationId xmlns:p14="http://schemas.microsoft.com/office/powerpoint/2010/main" val="29516263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992AE8-969C-487B-902C-57A29B425E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Von Neumannova architektura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38D48A4-1E0A-4D5C-928D-BF7D8E7A0C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/>
              <a:t>Von Neumannova architektura počítače obsahuje několik základních součástí. Jsou to:</a:t>
            </a:r>
          </a:p>
          <a:p>
            <a:pPr algn="just"/>
            <a:r>
              <a:rPr lang="cs-CZ" dirty="0"/>
              <a:t>Řadič,</a:t>
            </a:r>
          </a:p>
          <a:p>
            <a:pPr algn="just"/>
            <a:r>
              <a:rPr lang="cs-CZ" dirty="0"/>
              <a:t>aritmeticko-logická jednotka (ALU),</a:t>
            </a:r>
          </a:p>
          <a:p>
            <a:pPr algn="just"/>
            <a:r>
              <a:rPr lang="cs-CZ" dirty="0"/>
              <a:t>(vnitřní) paměť,</a:t>
            </a:r>
          </a:p>
          <a:p>
            <a:pPr algn="just"/>
            <a:r>
              <a:rPr lang="cs-CZ" dirty="0"/>
              <a:t>vstupní a výstupní zařízení,</a:t>
            </a:r>
          </a:p>
          <a:p>
            <a:pPr algn="just"/>
            <a:r>
              <a:rPr lang="cs-CZ" dirty="0"/>
              <a:t>vnější paměť,</a:t>
            </a:r>
          </a:p>
          <a:p>
            <a:pPr algn="just"/>
            <a:r>
              <a:rPr lang="cs-CZ" dirty="0"/>
              <a:t>Naše požadavky na funkci.</a:t>
            </a:r>
          </a:p>
        </p:txBody>
      </p:sp>
    </p:spTree>
    <p:extLst>
      <p:ext uri="{BB962C8B-B14F-4D97-AF65-F5344CB8AC3E}">
        <p14:creationId xmlns:p14="http://schemas.microsoft.com/office/powerpoint/2010/main" val="1250606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573B01-A2E4-4180-9339-260899EE0A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Von Neumannova architektura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19D8BB0-43C0-4CD8-A3AD-8CD28A5F1B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Naše požadavky na funkci počítače (určení co má počítač provádět, včetně zadávání vstupních dat) počítači sdělujeme pomocí vstupních zařízení (klávesnice, myš, dříve také děrná páska apod.).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Počítač své zpracované výstupy (výsledky operací, okno s obrazem apod.) sděluje pomocí výstup-</a:t>
            </a:r>
            <a:r>
              <a:rPr lang="cs-CZ" dirty="0" err="1"/>
              <a:t>ních</a:t>
            </a:r>
            <a:r>
              <a:rPr lang="cs-CZ" dirty="0"/>
              <a:t> zařízení, kterými mohou být například monitor, tiskárna, zvuková karta apod.).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Zjednodušeně lze říci, že ALU (Aritmeticko-logická jednotka), která je často společně s řadičem in-</a:t>
            </a:r>
            <a:r>
              <a:rPr lang="cs-CZ" dirty="0" err="1"/>
              <a:t>tegrována</a:t>
            </a:r>
            <a:r>
              <a:rPr lang="cs-CZ" dirty="0"/>
              <a:t> přímo v procesoru náš vstupní požadavek vyhodnotí, zpracuje, provede aritmetické operace (sčítání, násobení, odčítání a dělení) a výstup pošle na výstupní zařízení.</a:t>
            </a:r>
          </a:p>
        </p:txBody>
      </p:sp>
    </p:spTree>
    <p:extLst>
      <p:ext uri="{BB962C8B-B14F-4D97-AF65-F5344CB8AC3E}">
        <p14:creationId xmlns:p14="http://schemas.microsoft.com/office/powerpoint/2010/main" val="31876365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B506B0-BEB7-4610-AC28-AE2CA2AF8C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Von Neumannova architektura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05CB2F1-13B4-44ED-ADD2-EE8CBE1576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Termín řadič vystihuje jeho funkci: řadič řadí instrukce zpracovávané procesorem postupně tak, jak jsou prováděny (pomocí priorit a dalších závislostí). </a:t>
            </a:r>
            <a:endParaRPr lang="cs-CZ" dirty="0" smtClean="0"/>
          </a:p>
          <a:p>
            <a:pPr algn="just"/>
            <a:r>
              <a:rPr lang="cs-CZ" dirty="0" smtClean="0"/>
              <a:t>Funkce </a:t>
            </a:r>
            <a:r>
              <a:rPr lang="cs-CZ" dirty="0"/>
              <a:t>počítače je tedy pouze sekvenční – instrukce jsou prováděny jedna za druhou.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dirty="0"/>
              <a:t>Všechny části počítače jsou propojeny (za účelem vzájemné komunikace) prostřednictvím sběrnice (angl. bus). U této (nejen) architektury rozlišujeme tři části sběrnice: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b="1" dirty="0"/>
              <a:t>adresní</a:t>
            </a:r>
            <a:r>
              <a:rPr lang="cs-CZ" dirty="0"/>
              <a:t> – šířkou této sběrnice je dán maximální rozsah paměti, kterou lze adresovat. Využívá se k adresování (předávání adresy) při komunikaci s vnitřní pamětí a dalšími zařízeními.</a:t>
            </a:r>
          </a:p>
        </p:txBody>
      </p:sp>
    </p:spTree>
    <p:extLst>
      <p:ext uri="{BB962C8B-B14F-4D97-AF65-F5344CB8AC3E}">
        <p14:creationId xmlns:p14="http://schemas.microsoft.com/office/powerpoint/2010/main" val="10645514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1FD982-17A7-4EA9-A434-AA710DF141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Von Neumannova architektura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23390D-99F0-4D2C-AB88-BEE46D42B0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b="1" dirty="0"/>
              <a:t>datovou</a:t>
            </a:r>
            <a:r>
              <a:rPr lang="cs-CZ" dirty="0"/>
              <a:t> – prostřednictvím této sběrnice jsou předávána data mezi jednotlivými součástmi a zařízeními.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b="1" dirty="0"/>
              <a:t>řídicí</a:t>
            </a:r>
            <a:r>
              <a:rPr lang="cs-CZ" dirty="0"/>
              <a:t> – přenáší řídicí signály, jako například signál přerušení, přijetí přerušení, určení režimu čtení/zápisu apod.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Pojem šířka sběrnice označuje počet vodičů, po kterých je možné signály přenášet (současně).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Operační paměť u této architektury slouží jak pro ukládání programu, tak i pro ukládání dat. 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Z toho plyne i stejný způsob čtení/zápisu a adresování programových instrukcí a dat.</a:t>
            </a:r>
          </a:p>
        </p:txBody>
      </p:sp>
    </p:spTree>
    <p:extLst>
      <p:ext uri="{BB962C8B-B14F-4D97-AF65-F5344CB8AC3E}">
        <p14:creationId xmlns:p14="http://schemas.microsoft.com/office/powerpoint/2010/main" val="38647432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F0D5E4-F8B2-4457-80E9-8F2DA7AA3C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Von Neumannova architektura</a:t>
            </a:r>
          </a:p>
        </p:txBody>
      </p:sp>
      <p:pic>
        <p:nvPicPr>
          <p:cNvPr id="9" name="Zástupný obsah 8">
            <a:extLst>
              <a:ext uri="{FF2B5EF4-FFF2-40B4-BE49-F238E27FC236}">
                <a16:creationId xmlns:a16="http://schemas.microsoft.com/office/drawing/2014/main" id="{7F6746E4-0561-4BB6-BDEE-1131CC20DC0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6190" y="1900196"/>
            <a:ext cx="5588915" cy="3725943"/>
          </a:xfrm>
        </p:spPr>
      </p:pic>
    </p:spTree>
    <p:extLst>
      <p:ext uri="{BB962C8B-B14F-4D97-AF65-F5344CB8AC3E}">
        <p14:creationId xmlns:p14="http://schemas.microsoft.com/office/powerpoint/2010/main" val="25535629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0C2956-38BD-4755-A3E7-9A8F35ADB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Von Neumannova architektura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214A201-66F2-4201-9F42-559C9AF2E1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dirty="0"/>
              <a:t>Von Neumannova architektura je využívána ve většině běžných zařízení – stolní počítače, </a:t>
            </a:r>
            <a:r>
              <a:rPr lang="cs-CZ" dirty="0" smtClean="0"/>
              <a:t>notebooky</a:t>
            </a:r>
            <a:r>
              <a:rPr lang="cs-CZ" dirty="0"/>
              <a:t>, mobilní telefony, tablety, atd., nezávisle na programovém vybavení (operačním systému).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Hlavní odlišností s dále popisovanou Harvardskou architekturou je přístup k paměti – paměť je jednoho typu a společná pro data i instrukce, což znamená, že se jak k datům, tak i k instrukcím přistupuje stejným způsobem a sekvenčně.</a:t>
            </a:r>
          </a:p>
          <a:p>
            <a:pPr marL="0" indent="0" algn="just">
              <a:buNone/>
            </a:pPr>
            <a:r>
              <a:rPr lang="cs-CZ" dirty="0"/>
              <a:t> </a:t>
            </a:r>
          </a:p>
          <a:p>
            <a:pPr algn="just"/>
            <a:r>
              <a:rPr lang="cs-CZ" dirty="0"/>
              <a:t>Nelze číst zároveň data i instrukce. 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Použijeme-li v počítači založeném na Von Neumannově architektuře více fyzických pamětí (tvořících jeden celek operační paměti), pak musí být tyto paměti stejného typu, pokud jde o šířku sběrnice a další vlastnosti (netýká se kapacity pamětí, ta se lišit může).</a:t>
            </a:r>
          </a:p>
        </p:txBody>
      </p:sp>
    </p:spTree>
    <p:extLst>
      <p:ext uri="{BB962C8B-B14F-4D97-AF65-F5344CB8AC3E}">
        <p14:creationId xmlns:p14="http://schemas.microsoft.com/office/powerpoint/2010/main" val="17434293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F19745-D356-477A-8D52-6A5B1FF1A8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Harvardská architektura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594053-F24F-4E16-B293-4B519BAA78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Harvardská architektura je tvořena stejnými součástmi jako Von Neumannova architektura, s výjimkou operační paměti. </a:t>
            </a:r>
          </a:p>
          <a:p>
            <a:pPr marL="0" indent="0">
              <a:buNone/>
            </a:pPr>
            <a:r>
              <a:rPr lang="cs-CZ" dirty="0"/>
              <a:t>Ta je u této architektury rozdělena na:</a:t>
            </a:r>
          </a:p>
          <a:p>
            <a:r>
              <a:rPr lang="cs-CZ" dirty="0"/>
              <a:t>paměť pro data</a:t>
            </a:r>
          </a:p>
          <a:p>
            <a:r>
              <a:rPr lang="cs-CZ" dirty="0"/>
              <a:t>paměť pro instrukce (program)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D2DD3855-3219-4F38-9BBB-526D6DC43D8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1692" y="3359480"/>
            <a:ext cx="4790308" cy="2682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2613477"/>
      </p:ext>
    </p:extLst>
  </p:cSld>
  <p:clrMapOvr>
    <a:masterClrMapping/>
  </p:clrMapOvr>
</p:sld>
</file>

<file path=ppt/theme/theme1.xml><?xml version="1.0" encoding="utf-8"?>
<a:theme xmlns:a="http://schemas.openxmlformats.org/drawingml/2006/main" name="Sablona PPT_základní_CZ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2" id="{42B34AD4-CC8C-42C8-A123-A24A28B23F52}" vid="{CAA84E04-F411-4E5F-9AFE-C1503F826B3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 PPT_základní_CZ</Template>
  <TotalTime>600</TotalTime>
  <Words>1019</Words>
  <Application>Microsoft Office PowerPoint</Application>
  <PresentationFormat>Širokoúhlá obrazovka</PresentationFormat>
  <Paragraphs>91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Sablona PPT_základní_CZ</vt:lpstr>
      <vt:lpstr>Základní principy fungování počítače</vt:lpstr>
      <vt:lpstr>Architektura počítače</vt:lpstr>
      <vt:lpstr>Von Neumannova architektura</vt:lpstr>
      <vt:lpstr>Von Neumannova architektura</vt:lpstr>
      <vt:lpstr>Von Neumannova architektura</vt:lpstr>
      <vt:lpstr>Von Neumannova architektura</vt:lpstr>
      <vt:lpstr>Von Neumannova architektura</vt:lpstr>
      <vt:lpstr>Von Neumannova architektura</vt:lpstr>
      <vt:lpstr>Harvardská architektura</vt:lpstr>
      <vt:lpstr>Harvardská architektura</vt:lpstr>
      <vt:lpstr>Harvardská architektura</vt:lpstr>
      <vt:lpstr>Hardware a Software</vt:lpstr>
      <vt:lpstr>Hardware a Software</vt:lpstr>
      <vt:lpstr>Peopleware</vt:lpstr>
      <vt:lpstr>Orgware</vt:lpstr>
      <vt:lpstr>Prezentace aplikace PowerPoint</vt:lpstr>
    </vt:vector>
  </TitlesOfParts>
  <Company>UTB,FAI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Podnikové informační systémy</dc:title>
  <dc:creator>Uzivatel</dc:creator>
  <cp:lastModifiedBy>Uzivatel</cp:lastModifiedBy>
  <cp:revision>63</cp:revision>
  <dcterms:created xsi:type="dcterms:W3CDTF">2017-08-27T09:58:33Z</dcterms:created>
  <dcterms:modified xsi:type="dcterms:W3CDTF">2021-10-12T04:41:48Z</dcterms:modified>
</cp:coreProperties>
</file>