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39" r:id="rId3"/>
    <p:sldId id="340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283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Zásady bezpečného využívání kyberprostoru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</a:t>
            </a:r>
            <a:r>
              <a:rPr lang="cs-CZ" dirty="0" smtClean="0"/>
              <a:t>2021/2022</a:t>
            </a:r>
            <a:endParaRPr lang="cs-CZ" dirty="0"/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Uživatelé musí dodržovat následující nejdůležitější povinnosti při práci s hesly: </a:t>
            </a:r>
          </a:p>
          <a:p>
            <a:pPr algn="just"/>
            <a:r>
              <a:rPr lang="cs-CZ" dirty="0"/>
              <a:t>Hesla nesmí být jakýmkoliv způsobem sdělena jiné osobě. </a:t>
            </a:r>
          </a:p>
          <a:p>
            <a:pPr algn="just"/>
            <a:r>
              <a:rPr lang="cs-CZ" dirty="0"/>
              <a:t>Hesla nesmí být nikde poznamenána a musí se udržovat v tajnosti. </a:t>
            </a:r>
          </a:p>
          <a:p>
            <a:pPr algn="just"/>
            <a:r>
              <a:rPr lang="cs-CZ" dirty="0"/>
              <a:t>Nesmí být, jakkoliv umožněno jiné osobě seznámit se s heslem. </a:t>
            </a:r>
          </a:p>
          <a:p>
            <a:pPr algn="just"/>
            <a:r>
              <a:rPr lang="cs-CZ" dirty="0"/>
              <a:t>Jako hesla nesmí být použita jména blízkých osob, zvířat a další slova, která mohou být odhadnuta ze znalosti držitele hesla, nebo neobsahovalo po sobě jdoucí stejné. </a:t>
            </a:r>
          </a:p>
          <a:p>
            <a:pPr algn="just"/>
            <a:r>
              <a:rPr lang="cs-CZ" dirty="0"/>
              <a:t>Heslo musí být dostatečně silné, tak aby se nedalo jednoduše strojově nebo ručně prolomit (kombinace velkých a malých písmen a číslic, délka alespoň 10 znaků) a mělo by být pravidelně měněno v závislosti rizicích spojených s prolomením. </a:t>
            </a:r>
          </a:p>
          <a:p>
            <a:pPr algn="just"/>
            <a:r>
              <a:rPr lang="cs-CZ" dirty="0"/>
              <a:t>Hesla nesmí být zaznamenána na papíře nebo v obdobné podobě (výjimku tvoří bezpečné uložení administrátorských hesel pro případ havárií).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8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Hesla se musí změnit v případě jakéhokoliv náznaku možného kompromitování systému nebo hesla. </a:t>
            </a:r>
          </a:p>
          <a:p>
            <a:r>
              <a:rPr lang="cs-CZ" dirty="0"/>
              <a:t>Plnění těchto požadavků nelze nechat na samotných uživatelích, je nutno implementovat do informačních systémů řešení, které řádnou správu hesel vynucovat.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993" y="3591066"/>
            <a:ext cx="38100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6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Funkce autorizace umožňuje správcům systému omezit některé speciální oprávnění na určité role nebo funkce, které zaměstnanci vykonávají v rámci organizace. </a:t>
            </a:r>
          </a:p>
          <a:p>
            <a:pPr algn="just"/>
            <a:r>
              <a:rPr lang="cs-CZ" dirty="0"/>
              <a:t>S využitím autorizace je tak řešeno strukturování oprávnění jednotlivých uživatelů informačního systému. </a:t>
            </a:r>
          </a:p>
          <a:p>
            <a:pPr algn="just"/>
            <a:r>
              <a:rPr lang="cs-CZ" dirty="0"/>
              <a:t>Například všichni uživatelé v dané společnosti mohou mít e-mailový účet pro všeobecné použití, ale pouze omezený počet zaměstnanců by měl privilegovaný přístup k definovaným aplikacím. </a:t>
            </a:r>
          </a:p>
          <a:p>
            <a:pPr algn="just"/>
            <a:r>
              <a:rPr lang="cs-CZ" dirty="0"/>
              <a:t>V tomto případě systém umožňuje administrátorovi systému, aby zajistil kontrolu určitých omezených funkcí. </a:t>
            </a:r>
          </a:p>
        </p:txBody>
      </p:sp>
    </p:spTree>
    <p:extLst>
      <p:ext uri="{BB962C8B-B14F-4D97-AF65-F5344CB8AC3E}">
        <p14:creationId xmlns:p14="http://schemas.microsoft.com/office/powerpoint/2010/main" val="130708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Jiným příkladem jsou systémy s jednotlivými aplikacemi, ve kterých jsou odděleny typy povinností a pravomocí dle dané role jednotlivých uživatelů. např. personál, který má přístup k citlivým </a:t>
            </a:r>
            <a:r>
              <a:rPr lang="cs-CZ" dirty="0" err="1"/>
              <a:t>infor-macím</a:t>
            </a:r>
            <a:r>
              <a:rPr lang="cs-CZ" dirty="0"/>
              <a:t>, (například mzda).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Správa autorizačních oprávnění musí zjistit, kdo přistupuje k vymezeným systémům a jaké činnosti zde provádí.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Musí být navržen systém pravidelného provádění vnitřních auditů, pro kontrolu, že nikdo nepřistupuje k systémům bez řádné autorizace nebo se záměrem nevhodného použití. </a:t>
            </a:r>
          </a:p>
        </p:txBody>
      </p:sp>
    </p:spTree>
    <p:extLst>
      <p:ext uri="{BB962C8B-B14F-4D97-AF65-F5344CB8AC3E}">
        <p14:creationId xmlns:p14="http://schemas.microsoft.com/office/powerpoint/2010/main" val="1534439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Například všichni zaměstnanci v dané finanční oblasti mohou být oprávněni k přístupu do systému plánování podnikových zdrojů (ERP) společnosti.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Pokud ovšem auditor zjistí, že zaměstnanci používají systém v době mimo provozní dobu bez přítomnosti supervizorů, může být nezbytné provést další šetření, aby se zajistilo, že tyto činnosti jsou vhodné.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Správa uživatelských účtů ve více systémech je obtížná úloha a software pro jednotné přihlášení je součástí řešení tohoto problému (Single Sign on – SSO).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Tato řešení poskytují jediné ID uživatele a heslo pro přístup k více systémům, které mohou existovat v dané společnosti. </a:t>
            </a:r>
          </a:p>
        </p:txBody>
      </p:sp>
    </p:spTree>
    <p:extLst>
      <p:ext uri="{BB962C8B-B14F-4D97-AF65-F5344CB8AC3E}">
        <p14:creationId xmlns:p14="http://schemas.microsoft.com/office/powerpoint/2010/main" val="2666983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SW pro přihlášení s jediným přístupem však přináší významné bezpečnostní zranitelnosti v případech, kdy jsou v pod-niku provozovány systémy s odlišnou architekturou. </a:t>
            </a:r>
          </a:p>
          <a:p>
            <a:pPr algn="just"/>
            <a:r>
              <a:rPr lang="cs-CZ" dirty="0"/>
              <a:t>V těchto případech může SSO, které vytváří bezpečnější prostředí ve vztahu k uživatelům, způsobit rizika při implementaci do širokého spektra podnikových aplikací. </a:t>
            </a:r>
          </a:p>
          <a:p>
            <a:pPr algn="just"/>
            <a:r>
              <a:rPr lang="cs-CZ" dirty="0"/>
              <a:t>Správa účtů, jako třetí z nástrojů při řešení přístupu, slouží jak k auditu, a tak i kontrole využití zdrojů</a:t>
            </a:r>
            <a:r>
              <a:rPr lang="cs-CZ"/>
              <a:t>. </a:t>
            </a:r>
          </a:p>
          <a:p>
            <a:pPr algn="just"/>
            <a:r>
              <a:rPr lang="cs-CZ"/>
              <a:t>Z </a:t>
            </a:r>
            <a:r>
              <a:rPr lang="cs-CZ" dirty="0"/>
              <a:t>pohledu auditu je důležité mít dobré znalosti o tom, kdo přistupuje k různým zdrojům v rámci podniku a mít přehled o činnosti uživatelů. </a:t>
            </a:r>
          </a:p>
          <a:p>
            <a:pPr algn="just"/>
            <a:r>
              <a:rPr lang="cs-CZ" dirty="0"/>
              <a:t>Tento přístup spadá do „dobré praxe“, vyžadované při revizi protokolů kritických systémů (nejenom), aby bylo zajištěno, že k nim mají přístup pouze oprávnění uživatelé. </a:t>
            </a:r>
          </a:p>
        </p:txBody>
      </p:sp>
    </p:spTree>
    <p:extLst>
      <p:ext uri="{BB962C8B-B14F-4D97-AF65-F5344CB8AC3E}">
        <p14:creationId xmlns:p14="http://schemas.microsoft.com/office/powerpoint/2010/main" val="23742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účtů je těsně spojena s autorizací, kdy základem je pravidelná kontrola uživatelů, kteří mají přístup do vyhrazených oblastí, jako je datové centrum podniku apod.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Navíc je nutnou podmínkou při vytváření prostředí, kde lze zajistit dohledání o činnostech s příslušnými informacemi (daty, elektronickými dokumenty) v celém jejich životním cyklu. </a:t>
            </a:r>
          </a:p>
        </p:txBody>
      </p:sp>
    </p:spTree>
    <p:extLst>
      <p:ext uri="{BB962C8B-B14F-4D97-AF65-F5344CB8AC3E}">
        <p14:creationId xmlns:p14="http://schemas.microsoft.com/office/powerpoint/2010/main" val="3130278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kybernetického prostoru – </a:t>
            </a:r>
            <a:r>
              <a:rPr lang="cs-CZ" dirty="0" err="1" smtClean="0"/>
              <a:t>tracking</a:t>
            </a:r>
            <a:r>
              <a:rPr lang="cs-CZ" dirty="0" smtClean="0"/>
              <a:t> </a:t>
            </a:r>
            <a:r>
              <a:rPr lang="cs-CZ" dirty="0" err="1" smtClean="0"/>
              <a:t>cookies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Cookies</a:t>
            </a:r>
            <a:r>
              <a:rPr lang="cs-CZ" dirty="0"/>
              <a:t> prohlížečů, sledovací soubory </a:t>
            </a:r>
            <a:r>
              <a:rPr lang="cs-CZ" dirty="0" err="1"/>
              <a:t>cookie</a:t>
            </a:r>
            <a:r>
              <a:rPr lang="cs-CZ" dirty="0"/>
              <a:t> nebo jednoduše soubory </a:t>
            </a:r>
            <a:r>
              <a:rPr lang="cs-CZ" dirty="0" err="1"/>
              <a:t>cookie</a:t>
            </a:r>
            <a:r>
              <a:rPr lang="cs-CZ" dirty="0"/>
              <a:t> jsou malé textové soubory, které jsou uloženy v prohlížeči během surfování na webu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Soubory </a:t>
            </a:r>
            <a:r>
              <a:rPr lang="cs-CZ" dirty="0" err="1"/>
              <a:t>cookies</a:t>
            </a:r>
            <a:r>
              <a:rPr lang="cs-CZ" dirty="0"/>
              <a:t> se používají k personalizaci vašeho zážitku při prohlížení sledováním a ukládáním vašich aktivit.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Použitím </a:t>
            </a:r>
            <a:r>
              <a:rPr lang="cs-CZ" dirty="0"/>
              <a:t>vaší </a:t>
            </a:r>
            <a:r>
              <a:rPr lang="cs-CZ" dirty="0" smtClean="0"/>
              <a:t>adresy </a:t>
            </a:r>
            <a:r>
              <a:rPr lang="cs-CZ" dirty="0"/>
              <a:t>IP, abyste jednoznačně identifikovali vás, je myšlenka, že získáte bohatší a přizpůsobený zážitek. </a:t>
            </a:r>
          </a:p>
        </p:txBody>
      </p:sp>
    </p:spTree>
    <p:extLst>
      <p:ext uri="{BB962C8B-B14F-4D97-AF65-F5344CB8AC3E}">
        <p14:creationId xmlns:p14="http://schemas.microsoft.com/office/powerpoint/2010/main" val="3247917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kybernetického prostoru –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17312"/>
            <a:ext cx="10752000" cy="4081204"/>
          </a:xfrm>
        </p:spPr>
        <p:txBody>
          <a:bodyPr/>
          <a:lstStyle/>
          <a:p>
            <a:pPr algn="just"/>
            <a:r>
              <a:rPr lang="cs-CZ" dirty="0"/>
              <a:t>Například: Už jste si někdy všimli, že se vaše nedávné vyhledávání Google náhle stává centrem on-line reklam, které se snaží prodat vám produkty související s vaším vyhledáváním? Na jedné straně zaznamenáte reklamy, které lépe odpovídají vašim požadavkům. Na druhé straně se může cítit </a:t>
            </a:r>
            <a:r>
              <a:rPr lang="cs-CZ" dirty="0" smtClean="0"/>
              <a:t>trochu divně, </a:t>
            </a:r>
            <a:r>
              <a:rPr lang="cs-CZ" dirty="0"/>
              <a:t>když vás Big Brother vždycky sleduje.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898" y="3413706"/>
            <a:ext cx="3976255" cy="262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60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čem tkví nebezpečí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? </a:t>
            </a:r>
            <a:endParaRPr lang="cs-CZ" dirty="0" smtClean="0"/>
          </a:p>
          <a:p>
            <a:pPr algn="just"/>
            <a:r>
              <a:rPr lang="cs-CZ" dirty="0" smtClean="0"/>
              <a:t>Internetové </a:t>
            </a:r>
            <a:r>
              <a:rPr lang="cs-CZ" dirty="0"/>
              <a:t>stránky, ačkoli mají dnes povinnost o používání </a:t>
            </a:r>
            <a:r>
              <a:rPr lang="cs-CZ" dirty="0" err="1"/>
              <a:t>cookies</a:t>
            </a:r>
            <a:r>
              <a:rPr lang="cs-CZ" dirty="0"/>
              <a:t> při návštěvě stránky informovat, mezi sebou data sdílejí. </a:t>
            </a:r>
            <a:endParaRPr lang="cs-CZ" dirty="0" smtClean="0"/>
          </a:p>
          <a:p>
            <a:pPr algn="just"/>
            <a:r>
              <a:rPr lang="cs-CZ" dirty="0" smtClean="0"/>
              <a:t>Uživatelé </a:t>
            </a:r>
            <a:r>
              <a:rPr lang="cs-CZ" dirty="0"/>
              <a:t>zadávají na různých stránkách spousty informací o sobě, jako např. datum narození, číslo pasu či občanského průkazu, telefonní čísla, poštovní adresu, své zájmy, atd. </a:t>
            </a:r>
            <a:endParaRPr lang="cs-CZ" dirty="0" smtClean="0"/>
          </a:p>
          <a:p>
            <a:pPr algn="just"/>
            <a:r>
              <a:rPr lang="cs-CZ" dirty="0" smtClean="0"/>
              <a:t>Sdílením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 mezi mnoha stránkami tak vzniká databáze s mnoha různými údaji o uživatelích, tedy o nás.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rámci </a:t>
            </a:r>
            <a:r>
              <a:rPr lang="cs-CZ" dirty="0" err="1"/>
              <a:t>cookies</a:t>
            </a:r>
            <a:r>
              <a:rPr lang="cs-CZ" dirty="0"/>
              <a:t> se neukládají pouze naše data, která zadáváme do webových formulářů, ale rovněž data, která poskytuje prohlížeč – tzn. typ prohlížeče, typ počítače a operačního systému, údaje o tom, které stránky jsme navštívili, na které odkazy či obrázky jsme klikli, jak dlouho jsme se na té či oné stránce zdrželi a mnoho dalších informací. </a:t>
            </a:r>
          </a:p>
        </p:txBody>
      </p:sp>
    </p:spTree>
    <p:extLst>
      <p:ext uri="{BB962C8B-B14F-4D97-AF65-F5344CB8AC3E}">
        <p14:creationId xmlns:p14="http://schemas.microsoft.com/office/powerpoint/2010/main" val="176346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Kybernetická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Definice</a:t>
            </a:r>
            <a:r>
              <a:rPr lang="cs-CZ" dirty="0"/>
              <a:t>: Kybernetická bezpečnost (Cyber </a:t>
            </a:r>
            <a:r>
              <a:rPr lang="cs-CZ" dirty="0" err="1"/>
              <a:t>Security</a:t>
            </a:r>
            <a:r>
              <a:rPr lang="cs-CZ" dirty="0"/>
              <a:t>) je odvětví výpočetní techniky známé jako </a:t>
            </a:r>
            <a:r>
              <a:rPr lang="cs-CZ" dirty="0" smtClean="0"/>
              <a:t>informační </a:t>
            </a:r>
            <a:r>
              <a:rPr lang="cs-CZ" dirty="0"/>
              <a:t>bezpečnost, uplatňované jak u počítačů, tak i u sítí. </a:t>
            </a:r>
          </a:p>
          <a:p>
            <a:pPr marL="0" indent="0" algn="just">
              <a:buNone/>
            </a:pPr>
            <a:r>
              <a:rPr lang="cs-CZ" b="1" dirty="0"/>
              <a:t>Proč bychom se měli zabývat kybernetickou bezpečností? </a:t>
            </a:r>
            <a:endParaRPr lang="cs-CZ" dirty="0"/>
          </a:p>
          <a:p>
            <a:pPr algn="just"/>
            <a:r>
              <a:rPr lang="cs-CZ" dirty="0"/>
              <a:t>Odpověď na tuto otázku je vcelku jednoduchá – pro ochranu svého soukromí, svého intelektuálního i fyzického majetku, pro ochranu svých dat. </a:t>
            </a:r>
            <a:endParaRPr lang="cs-CZ" dirty="0" smtClean="0"/>
          </a:p>
          <a:p>
            <a:pPr algn="just"/>
            <a:r>
              <a:rPr lang="cs-CZ" dirty="0" smtClean="0"/>
              <a:t>Dodržováním </a:t>
            </a:r>
            <a:r>
              <a:rPr lang="cs-CZ" dirty="0"/>
              <a:t>zásad kybernetické bezpečnosti se </a:t>
            </a:r>
            <a:r>
              <a:rPr lang="cs-CZ" dirty="0" smtClean="0"/>
              <a:t>můžeme </a:t>
            </a:r>
            <a:r>
              <a:rPr lang="cs-CZ" dirty="0"/>
              <a:t>vyvarovat mnoha problémů, jejichž důsledky by pro nás mohly mít velmi neblahý vliv v </a:t>
            </a:r>
            <a:r>
              <a:rPr lang="cs-CZ" dirty="0" smtClean="0"/>
              <a:t>současné </a:t>
            </a:r>
            <a:r>
              <a:rPr lang="cs-CZ" dirty="0"/>
              <a:t>i budoucí době. </a:t>
            </a:r>
          </a:p>
        </p:txBody>
      </p:sp>
    </p:spTree>
    <p:extLst>
      <p:ext uri="{BB962C8B-B14F-4D97-AF65-F5344CB8AC3E}">
        <p14:creationId xmlns:p14="http://schemas.microsoft.com/office/powerpoint/2010/main" val="2858896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Běžně se můžeme setkat se situací, kdy vyhledáváme nějaký produkt na Googlu, pak se přihlásíme na </a:t>
            </a:r>
            <a:r>
              <a:rPr lang="cs-CZ" dirty="0" err="1"/>
              <a:t>Facebook</a:t>
            </a:r>
            <a:r>
              <a:rPr lang="cs-CZ" dirty="0"/>
              <a:t> a na něm jsou nám cíleně podsouvány reklamy týkající se našeho </a:t>
            </a:r>
            <a:r>
              <a:rPr lang="cs-CZ" dirty="0" smtClean="0"/>
              <a:t>vyhledávání </a:t>
            </a:r>
            <a:r>
              <a:rPr lang="cs-CZ" dirty="0"/>
              <a:t>na Googlu.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Vzhledem </a:t>
            </a:r>
            <a:r>
              <a:rPr lang="cs-CZ" dirty="0"/>
              <a:t>k tomu, že se často připojujeme např. přes domácí </a:t>
            </a:r>
            <a:r>
              <a:rPr lang="cs-CZ" dirty="0" err="1"/>
              <a:t>WiFi</a:t>
            </a:r>
            <a:r>
              <a:rPr lang="cs-CZ" dirty="0"/>
              <a:t> či domácí síť, která má jednu veřejnou IP adresu, není tato situace ovlivněna např. tím, že jsme vyhledávali na stolním počítači a na </a:t>
            </a:r>
            <a:r>
              <a:rPr lang="cs-CZ" dirty="0" err="1"/>
              <a:t>Facebook</a:t>
            </a:r>
            <a:r>
              <a:rPr lang="cs-CZ" dirty="0"/>
              <a:t> se přihlásili například z mobilu. </a:t>
            </a:r>
          </a:p>
        </p:txBody>
      </p:sp>
    </p:spTree>
    <p:extLst>
      <p:ext uri="{BB962C8B-B14F-4D97-AF65-F5344CB8AC3E}">
        <p14:creationId xmlns:p14="http://schemas.microsoft.com/office/powerpoint/2010/main" val="3737111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Pokud stále nevnímáte sdílení informací o Vás mezi různými weby jako nebezpečí, pak se podívejme na celou záležitost z dalšího úhlu pohledu. </a:t>
            </a:r>
            <a:endParaRPr lang="cs-CZ" dirty="0" smtClean="0"/>
          </a:p>
          <a:p>
            <a:pPr algn="just"/>
            <a:r>
              <a:rPr lang="cs-CZ" dirty="0" smtClean="0"/>
              <a:t>O </a:t>
            </a:r>
            <a:r>
              <a:rPr lang="cs-CZ" dirty="0"/>
              <a:t>existenci osob, kteří jsou schopni se prolomit ochranou různých webů – hackerů – není potřeba si nikoho přesvědčovat. </a:t>
            </a:r>
            <a:endParaRPr lang="cs-CZ" dirty="0" smtClean="0"/>
          </a:p>
          <a:p>
            <a:pPr algn="just"/>
            <a:r>
              <a:rPr lang="cs-CZ" dirty="0" smtClean="0"/>
              <a:t>Pokud </a:t>
            </a:r>
            <a:r>
              <a:rPr lang="cs-CZ" dirty="0"/>
              <a:t>se takovýto hacker dostane k databázi údajů o Vás, je schopen zjistit mnoho věcí, např. objem Vašich internetových nákupů za poslední měsíc.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toho si může udělat obrázek nejen o tom, co se u Vás doma nachází (např. nová televize či jiná elektronika, apod.), ale i o Vaší solventnosti, předmětech zájmu apod. </a:t>
            </a:r>
            <a:endParaRPr lang="cs-CZ" dirty="0" smtClean="0"/>
          </a:p>
          <a:p>
            <a:pPr algn="just"/>
            <a:r>
              <a:rPr lang="cs-CZ" dirty="0" smtClean="0"/>
              <a:t>O </a:t>
            </a:r>
            <a:r>
              <a:rPr lang="cs-CZ" dirty="0"/>
              <a:t>tom, že jsou tyto informace zneužitelné např. jako tipy ke krádežím či vydírání asi není potřeba hovořit. </a:t>
            </a:r>
          </a:p>
        </p:txBody>
      </p:sp>
    </p:spTree>
    <p:extLst>
      <p:ext uri="{BB962C8B-B14F-4D97-AF65-F5344CB8AC3E}">
        <p14:creationId xmlns:p14="http://schemas.microsoft.com/office/powerpoint/2010/main" val="1478724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před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Způsobů, jak se bránit před zneužitím </a:t>
            </a:r>
            <a:r>
              <a:rPr lang="cs-CZ" dirty="0" err="1"/>
              <a:t>tracking</a:t>
            </a:r>
            <a:r>
              <a:rPr lang="cs-CZ" dirty="0"/>
              <a:t> </a:t>
            </a:r>
            <a:r>
              <a:rPr lang="cs-CZ" dirty="0" err="1"/>
              <a:t>cookies</a:t>
            </a:r>
            <a:r>
              <a:rPr lang="cs-CZ" dirty="0"/>
              <a:t> je několik.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Uveďme </a:t>
            </a:r>
            <a:r>
              <a:rPr lang="cs-CZ" dirty="0"/>
              <a:t>si je, alespoň v bodech: </a:t>
            </a:r>
          </a:p>
          <a:p>
            <a:pPr algn="just"/>
            <a:r>
              <a:rPr lang="cs-CZ" dirty="0" err="1"/>
              <a:t>v</a:t>
            </a:r>
            <a:r>
              <a:rPr lang="en-US" dirty="0" err="1" smtClean="0"/>
              <a:t>ypnutí</a:t>
            </a:r>
            <a:r>
              <a:rPr lang="en-US" dirty="0" smtClean="0"/>
              <a:t> </a:t>
            </a:r>
            <a:r>
              <a:rPr lang="en-US" dirty="0"/>
              <a:t>tracking cookies v </a:t>
            </a:r>
            <a:r>
              <a:rPr lang="en-US" dirty="0" err="1" smtClean="0"/>
              <a:t>prohlížeči</a:t>
            </a:r>
            <a:r>
              <a:rPr lang="cs-CZ" dirty="0"/>
              <a:t>,</a:t>
            </a:r>
            <a:endParaRPr lang="en-US" dirty="0"/>
          </a:p>
          <a:p>
            <a:pPr algn="just"/>
            <a:r>
              <a:rPr lang="cs-CZ" dirty="0"/>
              <a:t>v</a:t>
            </a:r>
            <a:r>
              <a:rPr lang="cs-CZ" dirty="0" smtClean="0"/>
              <a:t>yužívání </a:t>
            </a:r>
            <a:r>
              <a:rPr lang="cs-CZ" dirty="0"/>
              <a:t>anonymního režimu (nastavitelné ve většině moderních prohlížečů</a:t>
            </a:r>
            <a:r>
              <a:rPr lang="cs-CZ" dirty="0" smtClean="0"/>
              <a:t>), </a:t>
            </a:r>
            <a:endParaRPr lang="cs-CZ" dirty="0"/>
          </a:p>
          <a:p>
            <a:pPr algn="just"/>
            <a:r>
              <a:rPr lang="cs-CZ" dirty="0"/>
              <a:t>z</a:t>
            </a:r>
            <a:r>
              <a:rPr lang="cs-CZ" dirty="0" smtClean="0"/>
              <a:t>měna </a:t>
            </a:r>
            <a:r>
              <a:rPr lang="cs-CZ" dirty="0"/>
              <a:t>veřejné IP </a:t>
            </a:r>
            <a:r>
              <a:rPr lang="cs-CZ" dirty="0" smtClean="0"/>
              <a:t>adresy, </a:t>
            </a:r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evyplňování polí </a:t>
            </a:r>
            <a:r>
              <a:rPr lang="cs-CZ" dirty="0"/>
              <a:t>webových formulářů, která nejsou </a:t>
            </a:r>
            <a:r>
              <a:rPr lang="cs-CZ" dirty="0" smtClean="0"/>
              <a:t>nezbytná, </a:t>
            </a:r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euvádění </a:t>
            </a:r>
            <a:r>
              <a:rPr lang="cs-CZ" dirty="0"/>
              <a:t>pravdivých informací tam, kde webový formulář vyžaduje informace, které jsou ne-adekvátní, např. zadávání data narození při nákupu televizoru v </a:t>
            </a:r>
            <a:r>
              <a:rPr lang="cs-CZ" dirty="0" smtClean="0"/>
              <a:t>e-</a:t>
            </a:r>
            <a:r>
              <a:rPr lang="cs-CZ" dirty="0" err="1" smtClean="0"/>
              <a:t>shopu</a:t>
            </a:r>
            <a:r>
              <a:rPr lang="cs-CZ" dirty="0"/>
              <a:t>,</a:t>
            </a:r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epovolení </a:t>
            </a:r>
            <a:r>
              <a:rPr lang="cs-CZ" dirty="0" err="1" smtClean="0"/>
              <a:t>tracking</a:t>
            </a:r>
            <a:r>
              <a:rPr lang="cs-CZ" dirty="0" smtClean="0"/>
              <a:t> </a:t>
            </a:r>
            <a:r>
              <a:rPr lang="cs-CZ" dirty="0" err="1"/>
              <a:t>cookies</a:t>
            </a:r>
            <a:r>
              <a:rPr lang="cs-CZ" dirty="0"/>
              <a:t> při dotazu webu při jeho </a:t>
            </a:r>
            <a:r>
              <a:rPr lang="cs-CZ" dirty="0" smtClean="0"/>
              <a:t>návštěvě.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706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zařízení</a:t>
            </a:r>
            <a:r>
              <a:rPr lang="en-US" dirty="0"/>
              <a:t> – IOT (Internet Of Things)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Myšlenka IOT je krásná… Skype na televizoru poskytuje lepší vizuální zážitek než mobilní telefon a také sledování videí z </a:t>
            </a:r>
            <a:r>
              <a:rPr lang="cs-CZ" dirty="0" err="1"/>
              <a:t>Youtube</a:t>
            </a:r>
            <a:r>
              <a:rPr lang="cs-CZ" dirty="0"/>
              <a:t> je na něm příjemnější. </a:t>
            </a:r>
            <a:endParaRPr lang="cs-CZ" dirty="0" smtClean="0"/>
          </a:p>
          <a:p>
            <a:pPr algn="just"/>
            <a:r>
              <a:rPr lang="cs-CZ" dirty="0" smtClean="0"/>
              <a:t>Lednice</a:t>
            </a:r>
            <a:r>
              <a:rPr lang="cs-CZ" dirty="0"/>
              <a:t>, která umí automaticky objednat </a:t>
            </a:r>
            <a:r>
              <a:rPr lang="cs-CZ" dirty="0" smtClean="0"/>
              <a:t>chybějící </a:t>
            </a:r>
            <a:r>
              <a:rPr lang="cs-CZ" dirty="0"/>
              <a:t>potraviny, pračka, která prostřednictvím internetu vybere nejefektivnější prací program a v neposlední řadě také IP kamery umístěné doma za účelem sledování dětí, domácích mazlíčků či hlídání domácnosti. </a:t>
            </a:r>
            <a:endParaRPr lang="cs-CZ" dirty="0" smtClean="0"/>
          </a:p>
          <a:p>
            <a:pPr algn="just"/>
            <a:r>
              <a:rPr lang="cs-CZ" dirty="0" smtClean="0"/>
              <a:t>Pokud </a:t>
            </a:r>
            <a:r>
              <a:rPr lang="cs-CZ" dirty="0"/>
              <a:t>se díváme na vše pouze z tohoto úhlu pohledu, zdá se být vše v pořádku. 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425" y="4163845"/>
            <a:ext cx="3542145" cy="199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3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zařízení</a:t>
            </a:r>
            <a:r>
              <a:rPr lang="en-US" dirty="0"/>
              <a:t> – IOT (Internet Of Things)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Každé a to je potřeba zopakovat – KAŽDÉ – zařízení připojené do internetu je potencionálním </a:t>
            </a:r>
            <a:r>
              <a:rPr lang="cs-CZ" dirty="0" smtClean="0"/>
              <a:t>ohrožením </a:t>
            </a:r>
            <a:r>
              <a:rPr lang="cs-CZ" dirty="0"/>
              <a:t>Vašeho soukromí a potencionálním terčem útoku hackera. </a:t>
            </a:r>
            <a:endParaRPr lang="cs-CZ" dirty="0" smtClean="0"/>
          </a:p>
          <a:p>
            <a:pPr algn="just"/>
            <a:r>
              <a:rPr lang="cs-CZ" dirty="0" smtClean="0"/>
              <a:t>Tato </a:t>
            </a:r>
            <a:r>
              <a:rPr lang="cs-CZ" dirty="0"/>
              <a:t>zařízení většinou nejsou </a:t>
            </a:r>
            <a:r>
              <a:rPr lang="cs-CZ" dirty="0" smtClean="0"/>
              <a:t>zabezpečena </a:t>
            </a:r>
            <a:r>
              <a:rPr lang="cs-CZ" dirty="0"/>
              <a:t>tak dobře, jako např. </a:t>
            </a:r>
            <a:endParaRPr lang="cs-CZ" dirty="0" smtClean="0"/>
          </a:p>
          <a:p>
            <a:pPr algn="just"/>
            <a:r>
              <a:rPr lang="cs-CZ" dirty="0" smtClean="0"/>
              <a:t>Váš </a:t>
            </a:r>
            <a:r>
              <a:rPr lang="cs-CZ" dirty="0"/>
              <a:t>počítač – obvykle na nich neběží antivirový program, firewall ani jiný software bránící připojení neoprávněné osoby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Zájmem </a:t>
            </a:r>
            <a:r>
              <a:rPr lang="cs-CZ" dirty="0"/>
              <a:t>výrobců je nabídnout zákazníkovi co nejvíce funkcí a služeb, za které samozřejmě zaplatí, ale na bezpečnost se v případě IOT zatím příliš nedbá. </a:t>
            </a:r>
            <a:endParaRPr lang="cs-CZ" dirty="0" smtClean="0"/>
          </a:p>
          <a:p>
            <a:pPr algn="just"/>
            <a:r>
              <a:rPr lang="cs-CZ" dirty="0" smtClean="0"/>
              <a:t>Jste </a:t>
            </a:r>
            <a:r>
              <a:rPr lang="cs-CZ" dirty="0"/>
              <a:t>si jisti, že když sledujete TV, nikdo přitom prostřednictvím její kamery nesleduje Vás? </a:t>
            </a:r>
          </a:p>
        </p:txBody>
      </p:sp>
    </p:spTree>
    <p:extLst>
      <p:ext uri="{BB962C8B-B14F-4D97-AF65-F5344CB8AC3E}">
        <p14:creationId xmlns:p14="http://schemas.microsoft.com/office/powerpoint/2010/main" val="1098186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zařízení</a:t>
            </a:r>
            <a:r>
              <a:rPr lang="en-US" dirty="0"/>
              <a:t> – IOT (Internet Of Things)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Jste si opravdu jisti, že nikdo, kromě Vás nemá přístup ke kamerám (připojeným do GSM sítě či k </a:t>
            </a:r>
            <a:r>
              <a:rPr lang="cs-CZ" dirty="0" smtClean="0"/>
              <a:t>internetu</a:t>
            </a:r>
            <a:r>
              <a:rPr lang="cs-CZ" dirty="0"/>
              <a:t>) nainstalovaným doma? </a:t>
            </a:r>
            <a:endParaRPr lang="cs-CZ" dirty="0" smtClean="0"/>
          </a:p>
          <a:p>
            <a:pPr algn="just"/>
            <a:r>
              <a:rPr lang="cs-CZ" dirty="0" smtClean="0"/>
              <a:t>Vězte</a:t>
            </a:r>
            <a:r>
              <a:rPr lang="cs-CZ" dirty="0"/>
              <a:t>, že je známo mnoho případů, kdy útočník úspěšně prolomil chabou ochranu těchto zařízení a tím získal kontrolu nejen nad samotnými zařízeními, ale také nad vašim soukromím. </a:t>
            </a:r>
            <a:endParaRPr lang="cs-CZ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znám dokonce případ výrobce domácích IP kamer, které měly přímo ve svém firmware naprogramováno zasílání dat tomuto výrobci. </a:t>
            </a:r>
            <a:endParaRPr lang="cs-CZ" dirty="0" smtClean="0"/>
          </a:p>
          <a:p>
            <a:pPr algn="just"/>
            <a:r>
              <a:rPr lang="cs-CZ" dirty="0" smtClean="0"/>
              <a:t>Dalším </a:t>
            </a:r>
            <a:r>
              <a:rPr lang="cs-CZ" dirty="0"/>
              <a:t>známým případem je ovládnutí </a:t>
            </a:r>
            <a:r>
              <a:rPr lang="cs-CZ" dirty="0" smtClean="0"/>
              <a:t>automobilu </a:t>
            </a:r>
            <a:r>
              <a:rPr lang="cs-CZ" dirty="0"/>
              <a:t>(prostřednictvím prolomení ochrany v jeho řídících jednotkách) připojeného do sítě </a:t>
            </a:r>
            <a:r>
              <a:rPr lang="cs-CZ" dirty="0" smtClean="0"/>
              <a:t>internet </a:t>
            </a:r>
            <a:r>
              <a:rPr lang="cs-CZ" dirty="0"/>
              <a:t>(dnes již tato situace není ničím vzácným) a vyřazování jeho systémů během jízdy na dálnici! </a:t>
            </a:r>
            <a:endParaRPr lang="cs-CZ" dirty="0" smtClean="0"/>
          </a:p>
          <a:p>
            <a:pPr algn="just"/>
            <a:r>
              <a:rPr lang="cs-CZ" dirty="0" smtClean="0"/>
              <a:t>Řidič </a:t>
            </a:r>
            <a:r>
              <a:rPr lang="cs-CZ" dirty="0"/>
              <a:t>byl tak odkázán pouze na milost či nemilost útočníka, který vyřadil z provozu ovládání z auta. </a:t>
            </a:r>
          </a:p>
        </p:txBody>
      </p:sp>
    </p:spTree>
    <p:extLst>
      <p:ext uri="{BB962C8B-B14F-4D97-AF65-F5344CB8AC3E}">
        <p14:creationId xmlns:p14="http://schemas.microsoft.com/office/powerpoint/2010/main" val="3488021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Domácí</a:t>
            </a:r>
            <a:r>
              <a:rPr lang="en-US" dirty="0"/>
              <a:t> </a:t>
            </a:r>
            <a:r>
              <a:rPr lang="en-US" dirty="0" err="1"/>
              <a:t>zařízení</a:t>
            </a:r>
            <a:r>
              <a:rPr lang="en-US" dirty="0"/>
              <a:t> – IOT (Internet Of Things)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Podařilo se mu zablokovat ovládání všech přístrojů, od klimatizace po rádio.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dirty="0"/>
              <a:t>co je horší, měl i </a:t>
            </a:r>
            <a:r>
              <a:rPr lang="cs-CZ" dirty="0" smtClean="0"/>
              <a:t>kontrolu </a:t>
            </a:r>
            <a:r>
              <a:rPr lang="cs-CZ" dirty="0"/>
              <a:t>nad zastavením motoru auta a znemožnil ji.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Totéž </a:t>
            </a:r>
            <a:r>
              <a:rPr lang="cs-CZ" dirty="0"/>
              <a:t>se (naštěstí na krátkou dobu) týká brzdového systému.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Jen </a:t>
            </a:r>
            <a:r>
              <a:rPr lang="cs-CZ" dirty="0"/>
              <a:t>zázrakem se tento případ obešel bez nehody… </a:t>
            </a:r>
          </a:p>
        </p:txBody>
      </p:sp>
    </p:spTree>
    <p:extLst>
      <p:ext uri="{BB962C8B-B14F-4D97-AF65-F5344CB8AC3E}">
        <p14:creationId xmlns:p14="http://schemas.microsoft.com/office/powerpoint/2010/main" val="685343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u IOT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Nepřipojujte do sítě zařízení, u nichž to není nezbytně </a:t>
            </a:r>
            <a:r>
              <a:rPr lang="cs-CZ" dirty="0" smtClean="0"/>
              <a:t>nutné.</a:t>
            </a:r>
            <a:endParaRPr lang="cs-CZ" dirty="0"/>
          </a:p>
          <a:p>
            <a:pPr algn="just"/>
            <a:r>
              <a:rPr lang="cs-CZ" dirty="0" smtClean="0"/>
              <a:t>Chraňte </a:t>
            </a:r>
            <a:r>
              <a:rPr lang="cs-CZ" dirty="0"/>
              <a:t>svou domácí síť kvalitním </a:t>
            </a:r>
            <a:r>
              <a:rPr lang="cs-CZ" dirty="0" smtClean="0"/>
              <a:t>firewallem.</a:t>
            </a:r>
            <a:endParaRPr lang="cs-CZ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případě, že zařízení zrovna nevyžaduje připojení k síti, odpojte </a:t>
            </a:r>
            <a:r>
              <a:rPr lang="cs-CZ" dirty="0" smtClean="0"/>
              <a:t>jej.</a:t>
            </a:r>
            <a:endParaRPr lang="cs-CZ" dirty="0"/>
          </a:p>
          <a:p>
            <a:pPr algn="just"/>
            <a:r>
              <a:rPr lang="cs-CZ" dirty="0" smtClean="0"/>
              <a:t>Používejte </a:t>
            </a:r>
            <a:r>
              <a:rPr lang="cs-CZ" dirty="0"/>
              <a:t>zdravý rozum a přemýšlejte o možných </a:t>
            </a:r>
            <a:r>
              <a:rPr lang="cs-CZ" dirty="0" smtClean="0"/>
              <a:t>rizicích.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03" y="3713408"/>
            <a:ext cx="5082194" cy="232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94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sítě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Sociální sítě jsou dnes pro většinu lidí téměř nepostradatelnou součástí života. </a:t>
            </a:r>
            <a:endParaRPr lang="cs-CZ" dirty="0" smtClean="0"/>
          </a:p>
          <a:p>
            <a:pPr algn="just"/>
            <a:r>
              <a:rPr lang="cs-CZ" dirty="0" smtClean="0"/>
              <a:t>Prostřednictvím sociální </a:t>
            </a:r>
            <a:r>
              <a:rPr lang="cs-CZ" dirty="0"/>
              <a:t>sítí uživatelé mezi sebou sdílí fotografie, videa, audio nahrávky, zážitky, názory, nálady, údaje o své poloze, plány do budoucna mnoho dalších informací. </a:t>
            </a:r>
            <a:endParaRPr lang="cs-CZ" dirty="0" smtClean="0"/>
          </a:p>
          <a:p>
            <a:pPr algn="just"/>
            <a:r>
              <a:rPr lang="cs-CZ" dirty="0" smtClean="0"/>
              <a:t>Většina </a:t>
            </a:r>
            <a:r>
              <a:rPr lang="cs-CZ" dirty="0"/>
              <a:t>uživatelů si opět neuvědomuje možná rizika, kterým takto vystavuje své soukromí, svůj majetek a v extrémních případech i svůj život. </a:t>
            </a:r>
            <a:endParaRPr lang="cs-CZ" dirty="0" smtClean="0"/>
          </a:p>
          <a:p>
            <a:pPr algn="just"/>
            <a:r>
              <a:rPr lang="cs-CZ" dirty="0" smtClean="0"/>
              <a:t>Docela </a:t>
            </a:r>
            <a:r>
              <a:rPr lang="cs-CZ" dirty="0"/>
              <a:t>běžné jsou případy, kdy uživatel (dítě i dospělý) sdílí na sociální síti informace například o tom, kdy a na jak dlouho odjíždí mimo domov, třeba na dovolenou a i o tom, že kytky bude chodit zalévat soused pouze v určitý den a pes je na hlídání u babičky. </a:t>
            </a:r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dirty="0"/>
              <a:t>jako by toto nestačilo, udělá ještě poslední </a:t>
            </a:r>
            <a:r>
              <a:rPr lang="cs-CZ" dirty="0" err="1"/>
              <a:t>selfie</a:t>
            </a:r>
            <a:r>
              <a:rPr lang="cs-CZ" dirty="0"/>
              <a:t> před novým televizorem… </a:t>
            </a:r>
            <a:endParaRPr lang="cs-CZ" dirty="0" smtClean="0"/>
          </a:p>
          <a:p>
            <a:pPr algn="just"/>
            <a:r>
              <a:rPr lang="cs-CZ" dirty="0" smtClean="0"/>
              <a:t>Většina </a:t>
            </a:r>
            <a:r>
              <a:rPr lang="cs-CZ" dirty="0"/>
              <a:t>uživatelů žije v přesvědčení, že tyto informace sdílí pouze s vybranými osobami, tak se přece nemůže nic stát. </a:t>
            </a:r>
          </a:p>
        </p:txBody>
      </p:sp>
    </p:spTree>
    <p:extLst>
      <p:ext uri="{BB962C8B-B14F-4D97-AF65-F5344CB8AC3E}">
        <p14:creationId xmlns:p14="http://schemas.microsoft.com/office/powerpoint/2010/main" val="389777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Bezpečné chování na sociálních sítích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 bezpečném chování by bylo možné napsat několik knih.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 </a:t>
            </a:r>
            <a:r>
              <a:rPr lang="cs-CZ" dirty="0"/>
              <a:t>níže uvedených bodech naleznete </a:t>
            </a:r>
            <a:r>
              <a:rPr lang="cs-CZ" dirty="0" smtClean="0"/>
              <a:t>doporučení </a:t>
            </a:r>
            <a:r>
              <a:rPr lang="cs-CZ" dirty="0"/>
              <a:t>a otázky, které by Vás měly dovést k zamyšlení nad tím, zda je Vaše chování bezpečné, případně zda by nebylo vhodné je přehodnotit: </a:t>
            </a:r>
          </a:p>
          <a:p>
            <a:pPr algn="just"/>
            <a:r>
              <a:rPr lang="cs-CZ" dirty="0" smtClean="0"/>
              <a:t>Opravdu </a:t>
            </a:r>
            <a:r>
              <a:rPr lang="cs-CZ" dirty="0"/>
              <a:t>musíte sdílet vše, co sdílíte? </a:t>
            </a:r>
          </a:p>
          <a:p>
            <a:pPr algn="just"/>
            <a:r>
              <a:rPr lang="cs-CZ" dirty="0" smtClean="0"/>
              <a:t>Jste </a:t>
            </a:r>
            <a:r>
              <a:rPr lang="cs-CZ" dirty="0"/>
              <a:t>si jisti, že přátelé, se kterými sdílíte svá citlivá data a informace, nemají sami svá zařízení napadena počítačovým virem, který svému tvůrci zasílá vše, co se na tomto zařízení děje? </a:t>
            </a:r>
          </a:p>
          <a:p>
            <a:pPr algn="just"/>
            <a:r>
              <a:rPr lang="cs-CZ" dirty="0" smtClean="0"/>
              <a:t>Jste </a:t>
            </a:r>
            <a:r>
              <a:rPr lang="cs-CZ" dirty="0"/>
              <a:t>si jisti, že účet některého z Vašich přátel na sociální síti nebyl napaden hackerem, který má nyní přístup ke všemu, co sdílíte?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7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Kybernetická bezpečnost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Mnoho lidí si stále neuvědomuje rizika kybernetického prostoru, jakožto dalšího prostoru nebo světa koexistujícího s našim fyzickým světem, ve kterém žijeme (navzdory závěrům některých </a:t>
            </a:r>
            <a:r>
              <a:rPr lang="cs-CZ" dirty="0" err="1"/>
              <a:t>filo-zofických</a:t>
            </a:r>
            <a:r>
              <a:rPr lang="cs-CZ" dirty="0"/>
              <a:t> pojetí).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současné době již většina z nás nějakým způsobem sdílí svůj život v těchto dvou světech. </a:t>
            </a:r>
            <a:endParaRPr lang="cs-CZ" dirty="0" smtClean="0"/>
          </a:p>
          <a:p>
            <a:pPr algn="just"/>
            <a:r>
              <a:rPr lang="cs-CZ" dirty="0" smtClean="0"/>
              <a:t>Mnoho </a:t>
            </a:r>
            <a:r>
              <a:rPr lang="cs-CZ" dirty="0"/>
              <a:t>z Vás by ani nenapadlo jít po ulici a nahlas vykřikovat své jméno, rodné číslo, adresu, termín a místo dovolené. </a:t>
            </a:r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dirty="0"/>
              <a:t>přesto něco podobného mnozí dělají ve světě kybernetickém. </a:t>
            </a:r>
            <a:endParaRPr lang="cs-CZ" dirty="0" smtClean="0"/>
          </a:p>
          <a:p>
            <a:pPr algn="just"/>
            <a:r>
              <a:rPr lang="cs-CZ" dirty="0" smtClean="0"/>
              <a:t>Bez problémů </a:t>
            </a:r>
            <a:r>
              <a:rPr lang="cs-CZ" dirty="0"/>
              <a:t>sdílíme tyto informace na sociálních sítích, s důvěrou, že se k nim nedostane nikdo jiný, než naši přátelé (kterým přece bezmezně věříme…), na stránkách vyžadujících nějakou formu registrace či zadávání údajů (diskusní fóra, blogy, e-</a:t>
            </a:r>
            <a:r>
              <a:rPr lang="cs-CZ" dirty="0" err="1"/>
              <a:t>shopy</a:t>
            </a:r>
            <a:r>
              <a:rPr lang="cs-CZ" dirty="0"/>
              <a:t>) apod. </a:t>
            </a:r>
            <a:endParaRPr lang="cs-CZ" dirty="0" smtClean="0"/>
          </a:p>
          <a:p>
            <a:pPr algn="just"/>
            <a:r>
              <a:rPr lang="cs-CZ" dirty="0" smtClean="0"/>
              <a:t>Podívejme </a:t>
            </a:r>
            <a:r>
              <a:rPr lang="cs-CZ" dirty="0"/>
              <a:t>se tedy na nejčastější rizika, která na nás v kybernetickém prostoru číhají. </a:t>
            </a:r>
          </a:p>
        </p:txBody>
      </p:sp>
    </p:spTree>
    <p:extLst>
      <p:ext uri="{BB962C8B-B14F-4D97-AF65-F5344CB8AC3E}">
        <p14:creationId xmlns:p14="http://schemas.microsoft.com/office/powerpoint/2010/main" val="2176854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Bezpečné chování na sociálních sítích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Jste si jisti, že máte v přátelích jen osoby, které skutečně dobře znáte a víte, že jim můžete věřit?</a:t>
            </a:r>
          </a:p>
          <a:p>
            <a:pPr algn="just"/>
            <a:r>
              <a:rPr lang="cs-CZ" dirty="0" smtClean="0"/>
              <a:t>Jste </a:t>
            </a:r>
            <a:r>
              <a:rPr lang="cs-CZ" dirty="0"/>
              <a:t>si jisti, že se s někým, s kým sdílíte citlivé informace (a může se klidně jednat o současného partnera, což však už zítra nemusí být pravda) nedostanete do nějakého konfliktu a on Vaše informace nezneužije k Vašemu poškození, ať už je to z jakýchkoli pohnutek (msta, pobavení, škodolibost…)?</a:t>
            </a:r>
          </a:p>
          <a:p>
            <a:pPr algn="just"/>
            <a:r>
              <a:rPr lang="cs-CZ" dirty="0" smtClean="0"/>
              <a:t>Máte </a:t>
            </a:r>
            <a:r>
              <a:rPr lang="cs-CZ" dirty="0"/>
              <a:t>svůj účet zabezpečen opravdu silným heslem (tím nemáme na mysli heslo typu „123Pepa“)?</a:t>
            </a:r>
          </a:p>
          <a:p>
            <a:pPr algn="just"/>
            <a:r>
              <a:rPr lang="cs-CZ" dirty="0" smtClean="0"/>
              <a:t>Chráníte </a:t>
            </a:r>
            <a:r>
              <a:rPr lang="cs-CZ" dirty="0"/>
              <a:t>svůj počítač kvalitním antivirovým programem a firewallem?</a:t>
            </a:r>
          </a:p>
        </p:txBody>
      </p:sp>
    </p:spTree>
    <p:extLst>
      <p:ext uri="{BB962C8B-B14F-4D97-AF65-F5344CB8AC3E}">
        <p14:creationId xmlns:p14="http://schemas.microsoft.com/office/powerpoint/2010/main" val="3547441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Elektronická pošta (e-mail)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Každou chvíli se v různých médiích neustále opakuje stejná situace, kdy uživatel dostane věrohodně vyhlížející e-mailovou zprávu (která vypadá, jako by přišla např. z adresy jeho banky či přítele), </a:t>
            </a:r>
            <a:r>
              <a:rPr lang="cs-CZ" dirty="0" smtClean="0"/>
              <a:t>otevře </a:t>
            </a:r>
            <a:r>
              <a:rPr lang="cs-CZ" dirty="0"/>
              <a:t>odkaz, který je obsahem této zprávy a který jej přesměruje na stránku, která opět vypadá jako stránka např. banky a vyzývá ho k zadání přihlašovacích údajů a uživatel tyto údaje ochotně vyplní.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jiném případě otevře spustitelný soubor z přílohy e-mailu nebo dokument MS Office obsahující makra. </a:t>
            </a:r>
            <a:endParaRPr lang="cs-CZ" dirty="0" smtClean="0"/>
          </a:p>
          <a:p>
            <a:pPr algn="just"/>
            <a:r>
              <a:rPr lang="cs-CZ" dirty="0" smtClean="0"/>
              <a:t>I </a:t>
            </a:r>
            <a:r>
              <a:rPr lang="cs-CZ" dirty="0"/>
              <a:t>přesto, že jsme před těmito situacemi neustále varování, případů krádeží pomocí tohoto způsobu anebo zavirování počítače (v lepším případě) či zašifrování disku je denně pořád dost. </a:t>
            </a:r>
            <a:endParaRPr lang="cs-CZ" dirty="0" smtClean="0"/>
          </a:p>
          <a:p>
            <a:pPr algn="just"/>
            <a:r>
              <a:rPr lang="cs-CZ" dirty="0" smtClean="0"/>
              <a:t>Opět </a:t>
            </a:r>
            <a:r>
              <a:rPr lang="cs-CZ" dirty="0"/>
              <a:t>se zamysleme a chovejme se bezpečně i v případě využívání elektronické pošty. </a:t>
            </a:r>
          </a:p>
        </p:txBody>
      </p:sp>
    </p:spTree>
    <p:extLst>
      <p:ext uri="{BB962C8B-B14F-4D97-AF65-F5344CB8AC3E}">
        <p14:creationId xmlns:p14="http://schemas.microsoft.com/office/powerpoint/2010/main" val="6225313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před útoky prostřednictvím e-mailu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Neotevírejte přílohy, u nichž si nejste naprosto jisti, že pochází z bezpečného zdroje!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Toto platí i v případě, kdy je e-mail odeslán z adresy Vašeho přítele a Vy jej neočekáváte anebo Vám přítel nepotvrdí, že e-mail skutečně odeslal on – nikdy nevíte, zda jeho zařízení nenapadl vir, který automaticky rozesílá zprávy kontaktům jeho adresáře.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I </a:t>
            </a:r>
            <a:r>
              <a:rPr lang="cs-CZ" dirty="0"/>
              <a:t>v případě, že je e-mail důvěryhodným </a:t>
            </a:r>
            <a:r>
              <a:rPr lang="cs-CZ" dirty="0" smtClean="0"/>
              <a:t>odesílatelem </a:t>
            </a:r>
            <a:r>
              <a:rPr lang="cs-CZ" dirty="0"/>
              <a:t>potvrzen – přílohu nemusel vytvořit on a Vy nemůžete vědět, zda se ve spustitelném </a:t>
            </a:r>
            <a:r>
              <a:rPr lang="cs-CZ" dirty="0" smtClean="0"/>
              <a:t>souboru</a:t>
            </a:r>
            <a:r>
              <a:rPr lang="cs-CZ" dirty="0"/>
              <a:t>, který Vám poslal, počítačový vir nenachází. </a:t>
            </a:r>
          </a:p>
        </p:txBody>
      </p:sp>
    </p:spTree>
    <p:extLst>
      <p:ext uri="{BB962C8B-B14F-4D97-AF65-F5344CB8AC3E}">
        <p14:creationId xmlns:p14="http://schemas.microsoft.com/office/powerpoint/2010/main" val="32686114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před útoky prostřednictvím e-mailu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 základě žádných výzev e-mailových zprávách nevyplňujte své přístupové ani jiné údaje. </a:t>
            </a:r>
            <a:endParaRPr lang="cs-CZ" dirty="0" smtClean="0"/>
          </a:p>
          <a:p>
            <a:pPr algn="just"/>
            <a:r>
              <a:rPr lang="cs-CZ" dirty="0" smtClean="0"/>
              <a:t>Seriózní </a:t>
            </a:r>
            <a:r>
              <a:rPr lang="cs-CZ" dirty="0"/>
              <a:t>instituce, jako např. banky, pojišťovny apod. to po Vás nikdy nebudou vyžadovat a vždy se jedná o podvodné jednání s cílem získání Vašich přístupových údajů s následným získáním kontroly nad </a:t>
            </a:r>
            <a:r>
              <a:rPr lang="cs-CZ" dirty="0" smtClean="0"/>
              <a:t>vašimi </a:t>
            </a:r>
            <a:r>
              <a:rPr lang="cs-CZ" dirty="0"/>
              <a:t>penězi, případně účty jinde na internetu (sociální sítě, e-maily, atd.). </a:t>
            </a:r>
            <a:endParaRPr lang="cs-CZ" dirty="0" smtClean="0"/>
          </a:p>
          <a:p>
            <a:pPr algn="just"/>
            <a:r>
              <a:rPr lang="cs-CZ" dirty="0" smtClean="0"/>
              <a:t>Ruku </a:t>
            </a:r>
            <a:r>
              <a:rPr lang="cs-CZ" dirty="0"/>
              <a:t>na srdce – používáte na každé přihlašovací stránce jiné údaje (uživatelské jméno, silné heslo)?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30" y="3990918"/>
            <a:ext cx="3153612" cy="21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30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Obecné zásady bezpečného chování </a:t>
            </a:r>
            <a:r>
              <a:rPr lang="cs-CZ" dirty="0" smtClean="0"/>
              <a:t>v kybernetickém </a:t>
            </a:r>
            <a:r>
              <a:rPr lang="cs-CZ" dirty="0"/>
              <a:t>prostoru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Kromě zásad uvedených v předchozím textu doporučujeme následující: 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prvé řadě přemýšlejte a řiďte se zdravým </a:t>
            </a:r>
            <a:r>
              <a:rPr lang="cs-CZ" dirty="0" smtClean="0"/>
              <a:t>rozumem, </a:t>
            </a:r>
            <a:endParaRPr lang="cs-CZ" dirty="0"/>
          </a:p>
          <a:p>
            <a:pPr algn="just"/>
            <a:r>
              <a:rPr lang="cs-CZ" dirty="0"/>
              <a:t>b</a:t>
            </a:r>
            <a:r>
              <a:rPr lang="cs-CZ" dirty="0" smtClean="0"/>
              <a:t>uďte </a:t>
            </a:r>
            <a:r>
              <a:rPr lang="cs-CZ" dirty="0"/>
              <a:t>raději </a:t>
            </a:r>
            <a:r>
              <a:rPr lang="cs-CZ" dirty="0" smtClean="0"/>
              <a:t>nedůvěřiví, </a:t>
            </a:r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vá </a:t>
            </a:r>
            <a:r>
              <a:rPr lang="cs-CZ" dirty="0"/>
              <a:t>zařízení a své přihlašovací údaje chraňte silným heslem, kvalitním antivirovým programem a </a:t>
            </a:r>
            <a:r>
              <a:rPr lang="cs-CZ" dirty="0" smtClean="0"/>
              <a:t>firewallem, </a:t>
            </a:r>
            <a:endParaRPr lang="cs-CZ" dirty="0"/>
          </a:p>
          <a:p>
            <a:pPr algn="just"/>
            <a:r>
              <a:rPr lang="cs-CZ" dirty="0"/>
              <a:t>o</a:t>
            </a:r>
            <a:r>
              <a:rPr lang="cs-CZ" dirty="0" smtClean="0"/>
              <a:t>perační </a:t>
            </a:r>
            <a:r>
              <a:rPr lang="cs-CZ" dirty="0"/>
              <a:t>systém udržujte aktuální – aktualizace často odstraňují chyby </a:t>
            </a:r>
            <a:r>
              <a:rPr lang="cs-CZ" dirty="0" smtClean="0"/>
              <a:t>zabezpečení, </a:t>
            </a:r>
            <a:endParaRPr lang="cs-CZ" dirty="0"/>
          </a:p>
          <a:p>
            <a:pPr algn="just"/>
            <a:r>
              <a:rPr lang="cs-CZ" dirty="0"/>
              <a:t>b</a:t>
            </a:r>
            <a:r>
              <a:rPr lang="cs-CZ" dirty="0" smtClean="0"/>
              <a:t>uďte </a:t>
            </a:r>
            <a:r>
              <a:rPr lang="cs-CZ" dirty="0"/>
              <a:t>rozvážní a opatrní při sdílení jakýchkoli </a:t>
            </a:r>
            <a:r>
              <a:rPr lang="cs-CZ" dirty="0" smtClean="0"/>
              <a:t>informací, </a:t>
            </a:r>
            <a:endParaRPr lang="cs-CZ" dirty="0"/>
          </a:p>
          <a:p>
            <a:pPr algn="just"/>
            <a:r>
              <a:rPr lang="cs-CZ" dirty="0"/>
              <a:t>o</a:t>
            </a:r>
            <a:r>
              <a:rPr lang="cs-CZ" dirty="0" smtClean="0"/>
              <a:t>věřujte </a:t>
            </a:r>
            <a:r>
              <a:rPr lang="cs-CZ" dirty="0"/>
              <a:t>certifikáty serveru a ujistěte se, že data vyměňujete pouze se servery (webovými </a:t>
            </a:r>
            <a:r>
              <a:rPr lang="cs-CZ" dirty="0" err="1"/>
              <a:t>strán-kami</a:t>
            </a:r>
            <a:r>
              <a:rPr lang="cs-CZ" dirty="0"/>
              <a:t>), ke kterým se přihlašujete pomocí protokolu https (tedy nikoli pouze http</a:t>
            </a:r>
            <a:r>
              <a:rPr lang="cs-CZ" dirty="0" smtClean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41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zajišťování bezpečnosti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Mezi hlavní kategorie bezpečnostních technologií patří firewally, antivirové systémy, detekce narušení, správa zranitelností a správa obsahu stále více soustředěné do SIEM (</a:t>
            </a:r>
            <a:r>
              <a:rPr lang="cs-CZ" dirty="0" err="1"/>
              <a:t>Security</a:t>
            </a:r>
            <a:r>
              <a:rPr lang="cs-CZ" dirty="0"/>
              <a:t> Information and </a:t>
            </a:r>
            <a:r>
              <a:rPr lang="cs-CZ" dirty="0" err="1"/>
              <a:t>Event</a:t>
            </a:r>
            <a:r>
              <a:rPr lang="cs-CZ" dirty="0"/>
              <a:t> Management), tj. managementu bezpečnostních informací a událostí. </a:t>
            </a:r>
          </a:p>
          <a:p>
            <a:pPr algn="just"/>
            <a:r>
              <a:rPr lang="cs-CZ" dirty="0"/>
              <a:t>Protože hrozby, jako jsou např. viry, trojské koně, </a:t>
            </a:r>
            <a:r>
              <a:rPr lang="cs-CZ" dirty="0" err="1"/>
              <a:t>malware</a:t>
            </a:r>
            <a:r>
              <a:rPr lang="cs-CZ" dirty="0"/>
              <a:t>, </a:t>
            </a:r>
            <a:r>
              <a:rPr lang="cs-CZ" dirty="0" err="1"/>
              <a:t>ransomware</a:t>
            </a:r>
            <a:r>
              <a:rPr lang="cs-CZ" dirty="0"/>
              <a:t> apod. mohou využít zranitelností IS v bránách, serverech nebo klientských sítích, musí být všechna tato řešení implementována v každé ze tří vrstev sítě. </a:t>
            </a:r>
          </a:p>
          <a:p>
            <a:pPr algn="just"/>
            <a:r>
              <a:rPr lang="cs-CZ" dirty="0"/>
              <a:t>Pokud není poskytnuta ochrana ve všech třech vrstvách systému, tj. datové (databázové), aplikační a prezentační, vzniká v informačním prostředí díra, kterou mohou hackeři, škodlivý SW, ale aktivní či pasivní činnost uživatelů, kompromitovat. </a:t>
            </a:r>
          </a:p>
          <a:p>
            <a:pPr algn="just"/>
            <a:r>
              <a:rPr lang="cs-CZ" dirty="0"/>
              <a:t>To platí zejména pro prezentační vrstvu, na které jsou využívány osobní počítače, zde je nutné zajistit v prezentační vrstvě byla důsledně řešena oprávněnost přístupu, kontinuální ochrana zpracovávaných dat a zálohování. </a:t>
            </a:r>
          </a:p>
        </p:txBody>
      </p:sp>
    </p:spTree>
    <p:extLst>
      <p:ext uri="{BB962C8B-B14F-4D97-AF65-F5344CB8AC3E}">
        <p14:creationId xmlns:p14="http://schemas.microsoft.com/office/powerpoint/2010/main" val="198305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zajišťování bezpečnosti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2218531"/>
            <a:ext cx="5581650" cy="3295650"/>
          </a:xfrm>
        </p:spPr>
      </p:pic>
    </p:spTree>
    <p:extLst>
      <p:ext uri="{BB962C8B-B14F-4D97-AF65-F5344CB8AC3E}">
        <p14:creationId xmlns:p14="http://schemas.microsoft.com/office/powerpoint/2010/main" val="202367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Informační technologie zahrnují tři hlavní nástroje pro kontrolu přístupu k počítačovým i </a:t>
            </a:r>
            <a:r>
              <a:rPr lang="cs-CZ" dirty="0" err="1"/>
              <a:t>komuni-kačním</a:t>
            </a:r>
            <a:r>
              <a:rPr lang="cs-CZ" dirty="0"/>
              <a:t> systémům a pro omezení uživatelů při přístupu pouze k funkcím a činnostem odpovídajícím jejich potřebám v rámci nastavené úrovni autorizace, autorizace a správy účtů.</a:t>
            </a:r>
          </a:p>
          <a:p>
            <a:pPr algn="just"/>
            <a:r>
              <a:rPr lang="cs-CZ" dirty="0"/>
              <a:t>Autentizace je proces, který určuje, kdo jste, jaké máte oprávnění k přístupu k aplikacím, do </a:t>
            </a:r>
            <a:r>
              <a:rPr lang="cs-CZ" dirty="0" err="1"/>
              <a:t>infor-mačního</a:t>
            </a:r>
            <a:r>
              <a:rPr lang="cs-CZ" dirty="0"/>
              <a:t> systému aj. </a:t>
            </a:r>
          </a:p>
          <a:p>
            <a:pPr algn="just"/>
            <a:r>
              <a:rPr lang="cs-CZ" dirty="0"/>
              <a:t>Pro kontrolu a audit autentizačních procesů jsou v informačních systémech implementovány systémy řízení oprávněného přístupu (např.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r>
              <a:rPr lang="cs-CZ" dirty="0"/>
              <a:t> v prostředí MS Windows).</a:t>
            </a:r>
          </a:p>
          <a:p>
            <a:pPr algn="just"/>
            <a:r>
              <a:rPr lang="cs-CZ" dirty="0"/>
              <a:t>Pokročilejší autentifikační technologie poskytují další bezpečnost během autentizačního procesu. </a:t>
            </a:r>
          </a:p>
          <a:p>
            <a:pPr algn="just"/>
            <a:r>
              <a:rPr lang="cs-CZ" dirty="0"/>
              <a:t>Tyto technologie zahrnují použití fyzických zařízení nebo žetonů, jako jsou čipové karty, které uchovávají další informace k identifikaci daného uživatele.   </a:t>
            </a:r>
          </a:p>
        </p:txBody>
      </p:sp>
    </p:spTree>
    <p:extLst>
      <p:ext uri="{BB962C8B-B14F-4D97-AF65-F5344CB8AC3E}">
        <p14:creationId xmlns:p14="http://schemas.microsoft.com/office/powerpoint/2010/main" val="345731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Také biometrické systémy mohou využívat jedinečné biologické vlastnosti, včetně otisků prstů nebo snímků sítnice, a ve stále větší míře používaného dynamického biometrického podpisu (DBP), aby byla dosažena vyšší úroveň autentizace, tzv. vícevrstvá autentizace.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Odborníci v oblasti bezpečnosti odkazují na nezbytnost minimálního použití dvou forem ověřování, tj. </a:t>
            </a:r>
            <a:r>
              <a:rPr lang="cs-CZ" dirty="0" err="1"/>
              <a:t>dvoufaktorové</a:t>
            </a:r>
            <a:r>
              <a:rPr lang="cs-CZ" dirty="0"/>
              <a:t> autentizace.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err="1"/>
              <a:t>Dvoufaktorová</a:t>
            </a:r>
            <a:r>
              <a:rPr lang="cs-CZ" dirty="0"/>
              <a:t> autentizace je doporučena pro řízení přístupu již ke standardním informačním systémům nebo pro vzdálený přístup k těmto systémům, neboť tímto způsobem je eliminována zranitelnost informačních systémů v případech využívání autentizace typu „jméno, heslo“. </a:t>
            </a:r>
          </a:p>
        </p:txBody>
      </p:sp>
    </p:spTree>
    <p:extLst>
      <p:ext uri="{BB962C8B-B14F-4D97-AF65-F5344CB8AC3E}">
        <p14:creationId xmlns:p14="http://schemas.microsoft.com/office/powerpoint/2010/main" val="24632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Tradiční faktory ověřování můžeme rozdělit následovně: </a:t>
            </a:r>
          </a:p>
          <a:p>
            <a:pPr algn="just"/>
            <a:r>
              <a:rPr lang="cs-CZ" dirty="0"/>
              <a:t>něco, co znáte, například heslo; </a:t>
            </a:r>
          </a:p>
          <a:p>
            <a:pPr algn="just"/>
            <a:r>
              <a:rPr lang="cs-CZ" dirty="0"/>
              <a:t>něco, co máte, například symbol; </a:t>
            </a:r>
          </a:p>
          <a:p>
            <a:pPr algn="just"/>
            <a:r>
              <a:rPr lang="cs-CZ" dirty="0"/>
              <a:t>něco, co jste, například biometrické charakteristiky; </a:t>
            </a:r>
          </a:p>
          <a:p>
            <a:pPr algn="just"/>
            <a:r>
              <a:rPr lang="cs-CZ" dirty="0"/>
              <a:t>kde jste, například pomocí globálních satelitů pro určování polohy.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16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a správa bezpečnostních nástrojů - Autentizace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Klientská softwarová řešení mohou též využívat dalších nástrojů, jako jsou „tokeny" nebo "</a:t>
            </a:r>
            <a:r>
              <a:rPr lang="cs-CZ" dirty="0" err="1"/>
              <a:t>certifi-káty</a:t>
            </a:r>
            <a:r>
              <a:rPr lang="cs-CZ" dirty="0"/>
              <a:t>", které jednoznačně identifikují jak vlastníka příslušné pracovní stanice (např. osobního </a:t>
            </a:r>
            <a:r>
              <a:rPr lang="cs-CZ" dirty="0" err="1"/>
              <a:t>počí-tače</a:t>
            </a:r>
            <a:r>
              <a:rPr lang="cs-CZ" dirty="0"/>
              <a:t>), tak i samotné fyzické zařízení.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Toto SW řešení umožňuje řešit úskalí vzdáleného přístupu, kdy je ověřeno, že daný oprávněný uživatel přistupuje do systému z fyzického zařízení, které je deklarováno a je tak možné kontrolovat oprávnění k vzdálenému přístupu k systému i v rozsáhlých sítích.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každém případě by organizace a podniky by měly využívat </a:t>
            </a:r>
            <a:r>
              <a:rPr lang="cs-CZ" dirty="0" err="1"/>
              <a:t>dvoufaktorovou</a:t>
            </a:r>
            <a:r>
              <a:rPr lang="cs-CZ" dirty="0"/>
              <a:t> autentizaci pro přístup do systému, protože jednoduché uživatelské ID a hesla neposkytují dostatečnou záruku, že nedošlo k přístupu neoprávněných osob, zejména při nedostatečné správě hesel. </a:t>
            </a:r>
          </a:p>
        </p:txBody>
      </p:sp>
    </p:spTree>
    <p:extLst>
      <p:ext uri="{BB962C8B-B14F-4D97-AF65-F5344CB8AC3E}">
        <p14:creationId xmlns:p14="http://schemas.microsoft.com/office/powerpoint/2010/main" val="1584450728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475</TotalTime>
  <Words>3353</Words>
  <Application>Microsoft Office PowerPoint</Application>
  <PresentationFormat>Širokoúhlá obrazovka</PresentationFormat>
  <Paragraphs>195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Sablona PPT_základní_CZ</vt:lpstr>
      <vt:lpstr>Zásady bezpečného využívání kyberprostoru</vt:lpstr>
      <vt:lpstr>Kybernetická bezpečnost</vt:lpstr>
      <vt:lpstr>Kybernetická bezpečnost</vt:lpstr>
      <vt:lpstr>Specifika zajišťování bezpečnosti</vt:lpstr>
      <vt:lpstr>Specifika zajišťování bezpečnosti</vt:lpstr>
      <vt:lpstr>Zajištění a správa bezpečnostních nástrojů - Autentizace</vt:lpstr>
      <vt:lpstr>Zajištění a správa bezpečnostních nástrojů - Autentizace</vt:lpstr>
      <vt:lpstr>Zajištění a správa bezpečnostních nástrojů - Autentizace</vt:lpstr>
      <vt:lpstr>Zajištění a správa bezpečnostních nástrojů - Autentizace</vt:lpstr>
      <vt:lpstr>Zajištění a správa bezpečnostních nástrojů - Autentizace</vt:lpstr>
      <vt:lpstr>Zajištění a správa bezpečnostních nástrojů - Autentizace</vt:lpstr>
      <vt:lpstr>Zajištění a správa bezpečnostních nástrojů - Autorizace</vt:lpstr>
      <vt:lpstr>Zajištění a správa bezpečnostních nástrojů - Autorizace</vt:lpstr>
      <vt:lpstr>Zajištění a správa bezpečnostních nástrojů - Autorizace</vt:lpstr>
      <vt:lpstr>Zajištění a správa bezpečnostních nástrojů - Autorizace</vt:lpstr>
      <vt:lpstr>Zajištění a správa bezpečnostních nástrojů - Autorizace</vt:lpstr>
      <vt:lpstr>Rizika kybernetického prostoru – tracking cookies</vt:lpstr>
      <vt:lpstr>Rizika kybernetického prostoru – tracking cookies</vt:lpstr>
      <vt:lpstr>Nebezpečí tracking cookies </vt:lpstr>
      <vt:lpstr>Nebezpečí tracking cookies </vt:lpstr>
      <vt:lpstr>Nebezpečí tracking cookies </vt:lpstr>
      <vt:lpstr>Ochrana před tracking cookies</vt:lpstr>
      <vt:lpstr>Domácí zařízení – IOT (Internet Of Things) </vt:lpstr>
      <vt:lpstr>Domácí zařízení – IOT (Internet Of Things) </vt:lpstr>
      <vt:lpstr>Domácí zařízení – IOT (Internet Of Things) </vt:lpstr>
      <vt:lpstr>Domácí zařízení – IOT (Internet Of Things) </vt:lpstr>
      <vt:lpstr>Ochrana u IOT </vt:lpstr>
      <vt:lpstr>Sociální sítě </vt:lpstr>
      <vt:lpstr>Bezpečné chování na sociálních sítích</vt:lpstr>
      <vt:lpstr>Bezpečné chování na sociálních sítích</vt:lpstr>
      <vt:lpstr>Elektronická pošta (e-mail)</vt:lpstr>
      <vt:lpstr>Ochrana před útoky prostřednictvím e-mailu </vt:lpstr>
      <vt:lpstr>Ochrana před útoky prostřednictvím e-mailu </vt:lpstr>
      <vt:lpstr> Obecné zásady bezpečného chování v kybernetickém prostoru 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53</cp:revision>
  <dcterms:created xsi:type="dcterms:W3CDTF">2017-08-27T09:58:33Z</dcterms:created>
  <dcterms:modified xsi:type="dcterms:W3CDTF">2021-11-30T07:42:41Z</dcterms:modified>
</cp:coreProperties>
</file>