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5828371" y="6138250"/>
            <a:ext cx="6368396" cy="633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16" b="5584"/>
          <a:stretch/>
        </p:blipFill>
        <p:spPr>
          <a:xfrm>
            <a:off x="6917124" y="1423285"/>
            <a:ext cx="5286488" cy="54477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0" y="2362672"/>
            <a:ext cx="10515600" cy="2387600"/>
          </a:xfrm>
        </p:spPr>
        <p:txBody>
          <a:bodyPr anchor="b">
            <a:normAutofit/>
          </a:bodyPr>
          <a:lstStyle>
            <a:lvl1pPr algn="l">
              <a:defRPr sz="6000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8200" y="4762110"/>
            <a:ext cx="10515600" cy="821602"/>
          </a:xfrm>
        </p:spPr>
        <p:txBody>
          <a:bodyPr/>
          <a:lstStyle>
            <a:lvl1pPr marL="53999" indent="0" algn="l">
              <a:buNone/>
              <a:defRPr sz="1800">
                <a:solidFill>
                  <a:srgbClr val="31313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077" y="6267816"/>
            <a:ext cx="6095124" cy="2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7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9114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4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4590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838200" y="2362672"/>
            <a:ext cx="10515600" cy="2387600"/>
          </a:xfrm>
        </p:spPr>
        <p:txBody>
          <a:bodyPr anchor="b">
            <a:normAutofit/>
          </a:bodyPr>
          <a:lstStyle>
            <a:lvl1pPr algn="l">
              <a:defRPr sz="4125" b="0" cap="all" baseline="0">
                <a:solidFill>
                  <a:srgbClr val="CF1F28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838200" y="4762110"/>
            <a:ext cx="10515600" cy="821602"/>
          </a:xfrm>
        </p:spPr>
        <p:txBody>
          <a:bodyPr/>
          <a:lstStyle>
            <a:lvl1pPr marL="53999" indent="0" algn="l">
              <a:buNone/>
              <a:defRPr sz="1800">
                <a:solidFill>
                  <a:srgbClr val="31313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9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41531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8473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71381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21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2499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67250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893" y="6267815"/>
            <a:ext cx="5129308" cy="2304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20000" y="365129"/>
            <a:ext cx="1075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0000" y="1825625"/>
            <a:ext cx="10752000" cy="4081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6"/>
            <a:ext cx="12192000" cy="123825"/>
          </a:xfrm>
          <a:prstGeom prst="rect">
            <a:avLst/>
          </a:prstGeom>
          <a:solidFill>
            <a:srgbClr val="CF1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83591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4125" b="0" kern="1200" cap="none" baseline="0">
          <a:solidFill>
            <a:srgbClr val="CF1F28"/>
          </a:solidFill>
          <a:latin typeface="+mn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2100" kern="1200">
          <a:solidFill>
            <a:srgbClr val="313131"/>
          </a:solidFill>
          <a:latin typeface="+mj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800" kern="1200">
          <a:solidFill>
            <a:srgbClr val="313131"/>
          </a:solidFill>
          <a:latin typeface="+mj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800" kern="1200">
          <a:solidFill>
            <a:srgbClr val="313131"/>
          </a:solidFill>
          <a:latin typeface="+mj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500" kern="1200">
          <a:solidFill>
            <a:srgbClr val="313131"/>
          </a:solidFill>
          <a:latin typeface="+mj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100000"/>
        </a:lnSpc>
        <a:spcBef>
          <a:spcPts val="750"/>
        </a:spcBef>
        <a:buClr>
          <a:srgbClr val="CF1F28"/>
        </a:buClr>
        <a:buSzPct val="75000"/>
        <a:buFont typeface="Arial" panose="020B0604020202020204" pitchFamily="34" charset="0"/>
        <a:buChar char="•"/>
        <a:defRPr sz="1500" kern="1200">
          <a:solidFill>
            <a:srgbClr val="313131"/>
          </a:solidFill>
          <a:latin typeface="+mj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Business intelligence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Přednášející: Ing. Lukáš Pavlík, Ph.D.</a:t>
            </a:r>
          </a:p>
          <a:p>
            <a:r>
              <a:rPr lang="cs-CZ" dirty="0"/>
              <a:t>Zimní </a:t>
            </a:r>
            <a:r>
              <a:rPr lang="cs-CZ"/>
              <a:t>semestr </a:t>
            </a:r>
            <a:r>
              <a:rPr lang="cs-CZ" smtClean="0"/>
              <a:t>202/2022</a:t>
            </a:r>
            <a:endParaRPr lang="cs-CZ" dirty="0"/>
          </a:p>
          <a:p>
            <a:r>
              <a:rPr lang="cs-CZ" dirty="0"/>
              <a:t>E-mail: lukas.pavlik@mvso.cz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68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Technologie business intelligence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Business intelligence je postavena na transformaci dat mezi několika </a:t>
            </a:r>
            <a:r>
              <a:rPr lang="cs-CZ" dirty="0" smtClean="0"/>
              <a:t>vrstvami a </a:t>
            </a:r>
            <a:r>
              <a:rPr lang="cs-CZ" dirty="0"/>
              <a:t>to ze zdrojové databáze (ERP, CRM atd.) do analytické databáze (datové sklady, datové tržiště, OLAP). 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Z analytické databáze jsou pomocí analytických aplikací a reportů poskytovány informace pro obecné nástroje jako jsou portály, </a:t>
            </a:r>
            <a:r>
              <a:rPr lang="cs-CZ" dirty="0" err="1"/>
              <a:t>dashboard</a:t>
            </a:r>
            <a:r>
              <a:rPr lang="cs-CZ" dirty="0"/>
              <a:t>, </a:t>
            </a:r>
            <a:r>
              <a:rPr lang="cs-CZ" dirty="0" err="1"/>
              <a:t>scoreboard</a:t>
            </a:r>
            <a:r>
              <a:rPr lang="cs-CZ" dirty="0"/>
              <a:t> atd. anebo speciální nástroje </a:t>
            </a:r>
            <a:r>
              <a:rPr lang="cs-CZ" dirty="0" err="1"/>
              <a:t>businness</a:t>
            </a:r>
            <a:r>
              <a:rPr lang="cs-CZ" dirty="0"/>
              <a:t> intelligence. 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541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Technologie business intelligence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88" y="1428305"/>
            <a:ext cx="7966497" cy="4479059"/>
          </a:xfrm>
        </p:spPr>
      </p:pic>
    </p:spTree>
    <p:extLst>
      <p:ext uri="{BB962C8B-B14F-4D97-AF65-F5344CB8AC3E}">
        <p14:creationId xmlns:p14="http://schemas.microsoft.com/office/powerpoint/2010/main" val="152886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Technologie business intelligence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Při přenosu ze zdrojových (primárních, produkčních) do analytických databází je třeba zajistit výběr dat, jejich transformaci do jiných datových struktur a nakonec fyzické uložení. 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To zajišťují programy ETL, jinak i zvané jako datové pumpy. 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V transformační vrstvě musí dojít ke „konsolidaci dat“, tj. vyloučení duplicit a multiplicit, ale také vyloučení chyb, nepřehledností atd. 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064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Technologie business intelligence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1" dirty="0"/>
              <a:t>Datový sklad </a:t>
            </a:r>
            <a:r>
              <a:rPr lang="cs-CZ" dirty="0"/>
              <a:t>(Data </a:t>
            </a:r>
            <a:r>
              <a:rPr lang="cs-CZ" dirty="0" err="1"/>
              <a:t>Warehouse</a:t>
            </a:r>
            <a:r>
              <a:rPr lang="cs-CZ" dirty="0"/>
              <a:t>) je systém, který umožňuje shromažďovat, organizovat, uchovávat a sdílet historická data. 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Podnikoví uživatelé využívají datový sklad k podpoře rozhodování. 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Podpora rozhodování je v tomto případě synonymem technologie business intelligence, která je založena na využití dat a způsobu jejich shromažďování, uchovávání a prezentace v datovém skladu. 	</a:t>
            </a:r>
          </a:p>
        </p:txBody>
      </p:sp>
    </p:spTree>
    <p:extLst>
      <p:ext uri="{BB962C8B-B14F-4D97-AF65-F5344CB8AC3E}">
        <p14:creationId xmlns:p14="http://schemas.microsoft.com/office/powerpoint/2010/main" val="18552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Technologie business intelligence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V jádru datového skladu se obvykle nachází jedna velká databáze, ale může se jednat i o sadu databází, které mohou být umístěny na různých serverech v různých lokalitách.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Rozdíly mezi relační databází a datovým skladem lze podle různých úhlů pohledu vyložit následovně: 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288" y="4330152"/>
            <a:ext cx="3710767" cy="217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Technologie business intelligence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1. Orientace na subjekt </a:t>
            </a:r>
            <a:endParaRPr lang="cs-CZ" dirty="0"/>
          </a:p>
          <a:p>
            <a:endParaRPr lang="cs-CZ" dirty="0"/>
          </a:p>
          <a:p>
            <a:pPr algn="just"/>
            <a:r>
              <a:rPr lang="cs-CZ" dirty="0"/>
              <a:t>U běžné relační databáze je obvyklá snaha o co nejmenší redundanci uložení dat. 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Této skutečnosti se dosahuje jejich normalizací do 3NF a vnitřním provázáním jednotlivých logických funkčních celků. 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V datovém skladu je naproti tomu řešení vždy vedeno snahou o jasnou vnitřní separaci jednotlivých funkčních celků – výsledkem je struktura, která je čitelnější pro uživatele (manažera, business analytika) i za cenu zvýšených nároků na paměťový prostor. 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117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Technologie business intelligence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2. </a:t>
            </a:r>
            <a:r>
              <a:rPr lang="cs-CZ" b="1" dirty="0" err="1"/>
              <a:t>Integrovanost</a:t>
            </a:r>
            <a:r>
              <a:rPr lang="cs-CZ" b="1" dirty="0"/>
              <a:t> </a:t>
            </a:r>
            <a:endParaRPr lang="cs-CZ" dirty="0"/>
          </a:p>
          <a:p>
            <a:pPr algn="just"/>
            <a:endParaRPr lang="cs-CZ" dirty="0"/>
          </a:p>
          <a:p>
            <a:pPr algn="just"/>
            <a:r>
              <a:rPr lang="cs-CZ" dirty="0"/>
              <a:t>Běžná provozní aplikace (program) nad relační databází řeší určitý specifický okruh úloh nad specifickými daty.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V datovém skladu je třeba naproti tomu shromáždit informace z mnoha různých zdrojů a seskupit je nikoliv podle původu, ale podle logického významu; všechna data týkající se určité funkční oblasti potřebuji mít „na jedné hromadě“ bez ohledu na to, odkud pocházejí). 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23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Technologie business intelligence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b="1" dirty="0"/>
              <a:t>3. Nízká proměnlivost </a:t>
            </a:r>
            <a:endParaRPr lang="cs-CZ" dirty="0"/>
          </a:p>
          <a:p>
            <a:pPr algn="just"/>
            <a:endParaRPr lang="cs-CZ" dirty="0"/>
          </a:p>
          <a:p>
            <a:pPr algn="just"/>
            <a:r>
              <a:rPr lang="cs-CZ" dirty="0"/>
              <a:t>Data jsou do datového skladu obvykle nahrávána ve větších dávkách (například v denních nebo týdenních intervalech) a pak již nejsou nijak modifikována. 	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37" y="3944146"/>
            <a:ext cx="3711821" cy="251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6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Technologie business intelligence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4. Stáří dat </a:t>
            </a:r>
            <a:endParaRPr lang="cs-CZ" dirty="0"/>
          </a:p>
          <a:p>
            <a:pPr algn="just"/>
            <a:endParaRPr lang="cs-CZ" dirty="0"/>
          </a:p>
          <a:p>
            <a:pPr algn="just"/>
            <a:r>
              <a:rPr lang="cs-CZ" dirty="0"/>
              <a:t>Data jsou v datovém skladu obvykle udržována v historické podobě, nikoliv pouze v aktuálním stavu. )</a:t>
            </a:r>
          </a:p>
          <a:p>
            <a:pPr algn="just"/>
            <a:r>
              <a:rPr lang="cs-CZ" dirty="0"/>
              <a:t>V běžné relační databázi je z pohledu uživatelů obvykle zajímavý pouze aktuální stav datových objektů. </a:t>
            </a:r>
          </a:p>
          <a:p>
            <a:pPr algn="just"/>
            <a:r>
              <a:rPr lang="cs-CZ" dirty="0"/>
              <a:t>Bez ohledu na konfiguraci by vak měly být řízeny centrálně. </a:t>
            </a:r>
          </a:p>
          <a:p>
            <a:pPr algn="just"/>
            <a:r>
              <a:rPr lang="cs-CZ" dirty="0"/>
              <a:t>Tato centrální oblast plní výkonnou roli při transformaci a uchovávání dat strukturovaným a uspořádaným způsobem </a:t>
            </a:r>
          </a:p>
          <a:p>
            <a:pPr algn="just"/>
            <a:r>
              <a:rPr lang="cs-CZ" dirty="0"/>
              <a:t>Data z datového skladu lze zpracovávat pomocí předem zpracovaných analytických aplikací anebo pomocí technik dolování dat (data </a:t>
            </a:r>
            <a:r>
              <a:rPr lang="cs-CZ" dirty="0" err="1"/>
              <a:t>mining</a:t>
            </a:r>
            <a:r>
              <a:rPr lang="cs-CZ" dirty="0"/>
              <a:t>). 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499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Technologie business intelligence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Při dolování dat hledáme korelace, regrese, trendy, schémata atd. </a:t>
            </a:r>
          </a:p>
          <a:p>
            <a:pPr algn="just"/>
            <a:r>
              <a:rPr lang="cs-CZ" dirty="0"/>
              <a:t>Ty k objevování nových skutečností používají různé klasifikace podle různých kritérií, sdružování dat do skupin s obdobnými charakteristikami atd. </a:t>
            </a:r>
          </a:p>
          <a:p>
            <a:pPr marL="0" indent="0" algn="just">
              <a:buNone/>
            </a:pPr>
            <a:r>
              <a:rPr lang="cs-CZ" dirty="0"/>
              <a:t>Technologie </a:t>
            </a:r>
            <a:r>
              <a:rPr lang="cs-CZ" b="1" dirty="0"/>
              <a:t>OLAP </a:t>
            </a:r>
            <a:r>
              <a:rPr lang="cs-CZ" dirty="0"/>
              <a:t>(Online </a:t>
            </a:r>
            <a:r>
              <a:rPr lang="cs-CZ" dirty="0" err="1"/>
              <a:t>Analytical</a:t>
            </a:r>
            <a:r>
              <a:rPr lang="cs-CZ" dirty="0"/>
              <a:t> </a:t>
            </a:r>
            <a:r>
              <a:rPr lang="cs-CZ" dirty="0" err="1"/>
              <a:t>Processing</a:t>
            </a:r>
            <a:r>
              <a:rPr lang="cs-CZ" dirty="0" smtClean="0"/>
              <a:t>) </a:t>
            </a:r>
            <a:endParaRPr lang="cs-CZ" dirty="0"/>
          </a:p>
          <a:p>
            <a:pPr algn="just"/>
            <a:r>
              <a:rPr lang="cs-CZ" dirty="0"/>
              <a:t>Doplňuje obvykle statické sestavy o dynamické aspekty. </a:t>
            </a:r>
          </a:p>
          <a:p>
            <a:pPr algn="just"/>
            <a:r>
              <a:rPr lang="cs-CZ" dirty="0"/>
              <a:t>OLAP je technologie uložení dat v databázi, která umožňuje uspořádat velké objemy dat tak, aby byla data přístupná a srozumitelná uživatelům zabývajícím se analýzou obchodních trendů a výsledků (Business Intelligence). 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139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business intelligence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Pojem </a:t>
            </a:r>
            <a:r>
              <a:rPr lang="cs-CZ" b="1" dirty="0"/>
              <a:t>business intelligence </a:t>
            </a:r>
            <a:r>
              <a:rPr lang="cs-CZ" dirty="0"/>
              <a:t>(BI) zavedl v roce 1989 </a:t>
            </a:r>
            <a:r>
              <a:rPr lang="cs-CZ" dirty="0" err="1"/>
              <a:t>Howard</a:t>
            </a:r>
            <a:r>
              <a:rPr lang="cs-CZ" dirty="0"/>
              <a:t> </a:t>
            </a:r>
            <a:r>
              <a:rPr lang="cs-CZ" dirty="0" err="1"/>
              <a:t>Dresner</a:t>
            </a:r>
            <a:r>
              <a:rPr lang="cs-CZ" dirty="0"/>
              <a:t>, který později působil jako viceprezident společnosti </a:t>
            </a:r>
            <a:r>
              <a:rPr lang="cs-CZ" dirty="0" err="1"/>
              <a:t>Gartner</a:t>
            </a:r>
            <a:r>
              <a:rPr lang="cs-CZ" dirty="0"/>
              <a:t>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Jedná se o průřezovou disciplínu na rozmezí ekonomiky, managementu a informačních technologií.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Business inteligence je zastřešující termín, který se vztahuje ke znalostem, procesům, technologiím aplikacím a postupům, které usnadňují podnikové rozhodování a plánování. 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724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Technologie business intelligence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Způsob uložení dat se liší od běžněji užívaného OLTP (Online </a:t>
            </a:r>
            <a:r>
              <a:rPr lang="cs-CZ" dirty="0" err="1"/>
              <a:t>Transaction</a:t>
            </a:r>
            <a:r>
              <a:rPr lang="cs-CZ" dirty="0"/>
              <a:t> </a:t>
            </a:r>
            <a:r>
              <a:rPr lang="cs-CZ" dirty="0" err="1"/>
              <a:t>Processing</a:t>
            </a:r>
            <a:r>
              <a:rPr lang="cs-CZ" dirty="0"/>
              <a:t>).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OLTP systémy jsou primárně určeny pro pořizování dat.</a:t>
            </a:r>
          </a:p>
          <a:p>
            <a:pPr marL="0" indent="0" algn="just">
              <a:buNone/>
            </a:pPr>
            <a:r>
              <a:rPr lang="cs-CZ" dirty="0"/>
              <a:t> </a:t>
            </a:r>
          </a:p>
          <a:p>
            <a:pPr algn="just"/>
            <a:r>
              <a:rPr lang="cs-CZ" dirty="0"/>
              <a:t>Data jsou do OLTP systémů pořizována v reálném čase; v běžném provozu probíhají desítky až statisíce transakcí za minutu. 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080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Technologie business intelligence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Základní rozdíly mezi OLAP a OLTP vyplývají z rozdílného použití – u OLAP se jedná o jednorázově nahrávaná data, nad kterými jsou prováděny složité dotazy, u 	OLTP jsou data průběžně a často modifikována a přidávána a to obvykle mnoha uživateli zároveň. 		</a:t>
            </a:r>
          </a:p>
          <a:p>
            <a:pPr algn="just"/>
            <a:r>
              <a:rPr lang="cs-CZ" dirty="0"/>
              <a:t>Zpracovávaná data by měla obsahovat hodnotné informace ke konkrétní problematice; tato data musí být integrována, konsolidována a transformována do použitelného a spolehlivého zdroje (obrázek 3.4). </a:t>
            </a:r>
          </a:p>
          <a:p>
            <a:pPr algn="just"/>
            <a:r>
              <a:rPr lang="cs-CZ" dirty="0"/>
              <a:t>Dochází k integraci a čištění dat s procesem jejich konsolidace, protože nevyčištěná data nelze použít v procesu vytváření informací jako vysoce kvalitní, konzistentní a skutečnosti odpovídající zdroj. 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13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Technologie business intelligence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64" y="1427968"/>
            <a:ext cx="8151055" cy="4582824"/>
          </a:xfrm>
        </p:spPr>
      </p:pic>
    </p:spTree>
    <p:extLst>
      <p:ext uri="{BB962C8B-B14F-4D97-AF65-F5344CB8AC3E}">
        <p14:creationId xmlns:p14="http://schemas.microsoft.com/office/powerpoint/2010/main" val="241211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Technologie business intelligence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Proces vytváření informací z velkého objemu dat vyžaduje flexibilní architekturu jejich uložení, která je odlišná od klasických provozních databází.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Existují nejrůznější způsoby uložení dat – každý je připravený pro různé informační potřeby - ale všechny jsou vytvářeny, spravovány a rozšiřovány v rámci jednotné architektury.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Ta zahrnuje různé paměťové struktury: 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752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Technologie business intelligence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 smtClean="0"/>
              <a:t>- relační </a:t>
            </a:r>
            <a:r>
              <a:rPr lang="cs-CZ" dirty="0"/>
              <a:t>pro aktuální data, </a:t>
            </a:r>
            <a:endParaRPr lang="cs-CZ" dirty="0" smtClean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 smtClean="0"/>
              <a:t>- multidimenzionální </a:t>
            </a:r>
            <a:r>
              <a:rPr lang="cs-CZ" dirty="0"/>
              <a:t>pro porovnávání, analýzu, identifikaci vzorků a trendů,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 smtClean="0"/>
              <a:t>- tabulky </a:t>
            </a:r>
            <a:r>
              <a:rPr lang="cs-CZ" dirty="0"/>
              <a:t>pro prognózování, pro porovnání s historií původního uložení 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 smtClean="0"/>
              <a:t>- libovolnou </a:t>
            </a:r>
            <a:r>
              <a:rPr lang="cs-CZ" dirty="0"/>
              <a:t>kombinaci uložení dat požadovanou v rámci vytváření informačních požadavků.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7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Technologie business intelligence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Zatímco před několika lety bylo jediným úkolem shromáždit všechna data z různých systémů za účelem jejich konsolidace a vytvoření finančních výkazů, v dnešní době se provádějí hloubkové analýzy pomocí různých pokročilých nástrojů s odlišnými přístupy.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Nástroje typu </a:t>
            </a:r>
            <a:r>
              <a:rPr lang="cs-CZ" dirty="0" smtClean="0"/>
              <a:t>OLAP jsou </a:t>
            </a:r>
            <a:r>
              <a:rPr lang="cs-CZ" dirty="0"/>
              <a:t>doplňovány prediktivní analýzou, zpracováním přirozeného jazyka (natural </a:t>
            </a:r>
            <a:r>
              <a:rPr lang="cs-CZ" dirty="0" err="1"/>
              <a:t>language</a:t>
            </a:r>
            <a:r>
              <a:rPr lang="cs-CZ" dirty="0"/>
              <a:t> </a:t>
            </a:r>
            <a:r>
              <a:rPr lang="cs-CZ" dirty="0" err="1"/>
              <a:t>processing</a:t>
            </a:r>
            <a:r>
              <a:rPr lang="cs-CZ" dirty="0"/>
              <a:t>) nebo umělou inteligencí.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Mnoho organizací používajících analytické nástroje se potýká se situací, kdy běžní uživatelé nedokážou tyto nástroje plně využívat, protože jsou pro ně příliš složité. 	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044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SAP Business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Warehouse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V oblasti Business Intelligence se zaměřujeme především na implementaci řešení SAP.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Řešení SAP je celosvětově nejpoužívanější podnikový systém, jehož hlavní předností je komplexnost a integrita procesů.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b="1" dirty="0"/>
              <a:t>Business </a:t>
            </a:r>
            <a:r>
              <a:rPr lang="cs-CZ" b="1" dirty="0" err="1"/>
              <a:t>Information</a:t>
            </a:r>
            <a:r>
              <a:rPr lang="cs-CZ" b="1" dirty="0"/>
              <a:t> </a:t>
            </a:r>
            <a:r>
              <a:rPr lang="cs-CZ" b="1" dirty="0" err="1"/>
              <a:t>Warehouse</a:t>
            </a:r>
            <a:r>
              <a:rPr lang="cs-CZ" b="1" dirty="0"/>
              <a:t> </a:t>
            </a:r>
            <a:r>
              <a:rPr lang="cs-CZ" dirty="0"/>
              <a:t>představuje univerzální řešení, jehož hlavním cílem je poskytovat rychle a spolehlivě průřezové informace ze všech oblastí podnikových činností a procesů v požadovaném detailu a usnadňovat tak vedoucím pracovníkům všech úrovní rozhodování a řízení společnosti. 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688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SAP Business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Warehouse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Základem kvalitního rozhodnutí jsou informace, které jsou využitelné právě v daný okamžik a v požadované struktuře. 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Nezbytnou součástí takového řešení je kvalitní reportingový nástroj, kterým je SAP Business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Warehouse</a:t>
            </a:r>
            <a:r>
              <a:rPr lang="cs-CZ" dirty="0"/>
              <a:t> (SAP BW).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Nabízí přednastavené reporty pro jednotlivé oblasti celého řešení SAP (od logistiky, přes personalistiku až po finance včetně specifických řešení). 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Umožňuje rovněž integrovat data z libovolného non-SAP prostředí. 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001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SAP Business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Warehouse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V rámci SAP BW jsou řešeny následující oblasti: </a:t>
            </a:r>
          </a:p>
          <a:p>
            <a:pPr marL="0" indent="0" algn="just">
              <a:buNone/>
            </a:pPr>
            <a:r>
              <a:rPr lang="cs-CZ" dirty="0"/>
              <a:t>- shromažďování dat – umožňuje integraci a ukládání dat z různých zdrojů pro podporu rozhodovacích procesů, </a:t>
            </a:r>
          </a:p>
          <a:p>
            <a:pPr marL="0" indent="0" algn="just">
              <a:buNone/>
            </a:pPr>
            <a:r>
              <a:rPr lang="cs-CZ" dirty="0"/>
              <a:t>- tvorba zpráv a analýzy – poskytuje nástroje podpory rozhodování, např. zpracování dotazů, zpráv, mnohorozměrné online analýzy (OLAP), umožňuje 	analýzu dat a nabízí nástroje pro datovou vizualizaci, </a:t>
            </a:r>
          </a:p>
          <a:p>
            <a:pPr marL="0" indent="0" algn="just">
              <a:buNone/>
            </a:pPr>
            <a:r>
              <a:rPr lang="cs-CZ" dirty="0"/>
              <a:t>- informační podpora – podporuje šíření informací pomocí vícenásobných kanálů jako např. internet, intranet, mobilní zařízení, </a:t>
            </a:r>
          </a:p>
          <a:p>
            <a:pPr marL="0" indent="0" algn="just">
              <a:buNone/>
            </a:pPr>
            <a:r>
              <a:rPr lang="cs-CZ" dirty="0"/>
              <a:t>- řízení znalostí – přeměňuje nestrukturované informace do nejrůznějších formátů, včetně dokumentů, audia a videa, </a:t>
            </a:r>
          </a:p>
        </p:txBody>
      </p:sp>
    </p:spTree>
    <p:extLst>
      <p:ext uri="{BB962C8B-B14F-4D97-AF65-F5344CB8AC3E}">
        <p14:creationId xmlns:p14="http://schemas.microsoft.com/office/powerpoint/2010/main" val="200888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SAP Business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Warehouse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/>
              <a:t>- správa obsahu WWW stránek – publikační funkce dovoluje expertům a zprostředkovatelům znalostí předávat znalosti konkrétním uživatelům podle rolí, </a:t>
            </a:r>
          </a:p>
          <a:p>
            <a:pPr marL="0" indent="0" algn="just">
              <a:buNone/>
            </a:pPr>
            <a:r>
              <a:rPr lang="cs-CZ" dirty="0"/>
              <a:t>- internetová informační střediska – zpřístupňuje internetové informace partikulárním skupinám uživatelů; poskytuje samostatné informační portály nebo 	umožňuje integraci s již existujícím podnikovým portálem</a:t>
            </a:r>
            <a:r>
              <a:rPr lang="cs-CZ" b="1" dirty="0"/>
              <a:t>, </a:t>
            </a:r>
            <a:endParaRPr lang="cs-CZ" dirty="0"/>
          </a:p>
          <a:p>
            <a:pPr marL="0" indent="0" algn="just">
              <a:buNone/>
            </a:pPr>
            <a:r>
              <a:rPr lang="cs-CZ" dirty="0"/>
              <a:t>- řízení efektivity obchodování – poskytuje nástroje analýzy, které pomáhají 	společnostem vizuálně reprezentovat cíle, monitorovat postup k dosažení cílů a modelovat různé scénáře k identifikaci optimálních strategií, </a:t>
            </a:r>
          </a:p>
          <a:p>
            <a:pPr marL="0" indent="0" algn="just">
              <a:buNone/>
            </a:pPr>
            <a:r>
              <a:rPr lang="cs-CZ" dirty="0"/>
              <a:t>- analytické aplikace – analytiky, tvořící součást SAB BW, integrují obchodní 	procesy, poskytují předdefinované obchodní scénáře typu „uzavřený cyklus“ a poskytují připravené metriky pro měření efektivity obchodních operací, čímž 	umožňují uživatelům volbu okamžité korekce. 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632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business intelligence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BI můžeme chápat jako ucelený a efektivní přístup k práci s firemními daty, který má vliv na správnost strategických rozhodnutí, a tím i na obchodní úspěch společnosti. 	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Základem business intelligence je přetváření zdrojových (zpravidla transakčních) dat, s pomocí nichž jsou následně přijímána správná rozhodnutí.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BI aplikace zpracovávají data prodeje, výroby, financí a dalších zdrojů dat pro obchodní účely, především řízení výkonnosti podniku. 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03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SAP Business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Warehouse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Mezi aplikace, které SAP BW řeší, náleží následující oblasti obchodování: </a:t>
            </a:r>
          </a:p>
          <a:p>
            <a:pPr marL="0" indent="0" algn="just">
              <a:buNone/>
            </a:pPr>
            <a:r>
              <a:rPr lang="cs-CZ" b="1" dirty="0"/>
              <a:t>- analýza zákaznických vztahů </a:t>
            </a:r>
            <a:r>
              <a:rPr lang="cs-CZ" dirty="0"/>
              <a:t>– měří a optimalizují zákaznické vztahy; 	obsahují aplikace jako analýzy elektronické lokality, analýzy tržního koše a 	analýzy udržení zákazníka, </a:t>
            </a:r>
          </a:p>
          <a:p>
            <a:pPr marL="0" indent="0" algn="just">
              <a:buNone/>
            </a:pPr>
            <a:r>
              <a:rPr lang="cs-CZ" b="1" dirty="0"/>
              <a:t>- podnikové analýzy </a:t>
            </a:r>
            <a:r>
              <a:rPr lang="cs-CZ" dirty="0"/>
              <a:t>– vyhodnocují finanční efektivitu (např. analýza 	platebního modelu), měří efektivitu organizace (např. optimalizace 	pracovních sil), a podporuje řízení obchodní efektivity, </a:t>
            </a:r>
          </a:p>
          <a:p>
            <a:pPr marL="0" indent="0" algn="just">
              <a:buNone/>
            </a:pPr>
            <a:r>
              <a:rPr lang="cs-CZ" b="1" dirty="0"/>
              <a:t>- analýza dodavatelských řetězců </a:t>
            </a:r>
            <a:r>
              <a:rPr lang="cs-CZ" dirty="0"/>
              <a:t>– měří a optimalizuje dodavatelské 	řetězce, obsahuje aplikace jako obstarávání, zásoby a produkce; pokrývá 	zpracování prodeje a dodání s využitím internetového rozhraní.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34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 algn="ctr">
              <a:buNone/>
            </a:pPr>
            <a:r>
              <a:rPr lang="cs-CZ" sz="3600" dirty="0"/>
              <a:t>Děkuji Vám za pozornost</a:t>
            </a:r>
          </a:p>
        </p:txBody>
      </p:sp>
    </p:spTree>
    <p:extLst>
      <p:ext uri="{BB962C8B-B14F-4D97-AF65-F5344CB8AC3E}">
        <p14:creationId xmlns:p14="http://schemas.microsoft.com/office/powerpoint/2010/main" val="304297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business intelligence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Business intelligence je také často pojímána více jako metodické a technické řešení spojené se způsoby agregace dat z datových zdrojů, jejich získáváním, transformací do vhodných formátů, ukládáním a vhodnou prezentací uživatelům. </a:t>
            </a:r>
          </a:p>
          <a:p>
            <a:pPr algn="just"/>
            <a:r>
              <a:rPr lang="cs-CZ" dirty="0"/>
              <a:t>Technologie BI pracuje s použitými (historickými) daty v požadovaném kontextu a pomáhá přijímat podniková rozhodnutí pro budoucnost. 	</a:t>
            </a:r>
          </a:p>
          <a:p>
            <a:pPr algn="just"/>
            <a:r>
              <a:rPr lang="cs-CZ" dirty="0"/>
              <a:t>Systémy BI se někdy nazývají systémy na podporu rozhodování (</a:t>
            </a:r>
            <a:r>
              <a:rPr lang="cs-CZ" dirty="0" err="1"/>
              <a:t>Decision</a:t>
            </a:r>
            <a:r>
              <a:rPr lang="cs-CZ" dirty="0"/>
              <a:t> Support Systems – DSS). </a:t>
            </a:r>
          </a:p>
          <a:p>
            <a:pPr algn="just"/>
            <a:r>
              <a:rPr lang="cs-CZ" dirty="0"/>
              <a:t>Současné systémy BI podnikovým uživatelům umožňují, aby se na data dotazovali přímo sami bez pomoci pracovníků IT. </a:t>
            </a:r>
          </a:p>
          <a:p>
            <a:pPr algn="just"/>
            <a:r>
              <a:rPr lang="cs-CZ" dirty="0"/>
              <a:t>Dnes se tedy pod tímto pojmem skrývají systémy CPM (</a:t>
            </a:r>
            <a:r>
              <a:rPr lang="cs-CZ" dirty="0" err="1"/>
              <a:t>Corporate</a:t>
            </a:r>
            <a:r>
              <a:rPr lang="cs-CZ" dirty="0"/>
              <a:t> Performance Management), systémy PLM (</a:t>
            </a:r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Lifecycle</a:t>
            </a:r>
            <a:r>
              <a:rPr lang="cs-CZ" dirty="0"/>
              <a:t> Management) a především datové sklady. 	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086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business intelligence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Systémy CPM (</a:t>
            </a:r>
            <a:r>
              <a:rPr lang="cs-CZ" dirty="0" err="1"/>
              <a:t>Corporate</a:t>
            </a:r>
            <a:r>
              <a:rPr lang="cs-CZ" dirty="0"/>
              <a:t> Performance Management) slouží k měření výkonnosti podniků. </a:t>
            </a:r>
            <a:endParaRPr lang="cs-CZ" dirty="0" smtClean="0"/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K </a:t>
            </a:r>
            <a:r>
              <a:rPr lang="cs-CZ" dirty="0"/>
              <a:t>tomuto účelu se vybírají nejdůležitější metriky, tzv. KPI (</a:t>
            </a:r>
            <a:r>
              <a:rPr lang="cs-CZ" dirty="0" err="1"/>
              <a:t>Key</a:t>
            </a:r>
            <a:r>
              <a:rPr lang="cs-CZ" dirty="0"/>
              <a:t> Performance </a:t>
            </a:r>
            <a:r>
              <a:rPr lang="cs-CZ" dirty="0" err="1"/>
              <a:t>Indicators</a:t>
            </a:r>
            <a:r>
              <a:rPr lang="cs-CZ" dirty="0"/>
              <a:t>). 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Jedním z hlavních aplikací CPM jsou </a:t>
            </a:r>
            <a:r>
              <a:rPr lang="cs-CZ" b="1" dirty="0" err="1" smtClean="0"/>
              <a:t>dashboardy</a:t>
            </a:r>
            <a:r>
              <a:rPr lang="cs-CZ" dirty="0" smtClean="0"/>
              <a:t>, </a:t>
            </a:r>
            <a:r>
              <a:rPr lang="cs-CZ" dirty="0"/>
              <a:t>umožňující na jednom panelu sledovat změny KPI v závislosti na podnikových aktivitách, a </a:t>
            </a:r>
            <a:r>
              <a:rPr lang="cs-CZ" b="1" dirty="0" err="1" smtClean="0"/>
              <a:t>scoreboardy</a:t>
            </a:r>
            <a:r>
              <a:rPr lang="cs-CZ" dirty="0" smtClean="0"/>
              <a:t> </a:t>
            </a:r>
            <a:r>
              <a:rPr lang="cs-CZ" dirty="0"/>
              <a:t>zase umožňují sledovat vztahy „příčina – následek“ a tím analyzovat, jak jsou plněna cílová KPI. 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14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business intelligence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Systémy PLM (</a:t>
            </a:r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Lifecycle</a:t>
            </a:r>
            <a:r>
              <a:rPr lang="cs-CZ" dirty="0"/>
              <a:t> Management) sledují životní křivku výroby (obvykle S křivka).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PLM a ERP sice mohou ve výrobním podniku pracovat samostatně, je však velmi žádoucí, aby spolu byly co nejlépe propojené (integrované). 	</a:t>
            </a:r>
          </a:p>
          <a:p>
            <a:pPr marL="0" indent="0">
              <a:buNone/>
            </a:pPr>
            <a:r>
              <a:rPr lang="cs-CZ" dirty="0"/>
              <a:t> 	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216" y="3993487"/>
            <a:ext cx="22383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business intelligence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86" y="1825625"/>
            <a:ext cx="7223828" cy="4081463"/>
          </a:xfrm>
        </p:spPr>
      </p:pic>
    </p:spTree>
    <p:extLst>
      <p:ext uri="{BB962C8B-B14F-4D97-AF65-F5344CB8AC3E}">
        <p14:creationId xmlns:p14="http://schemas.microsoft.com/office/powerpoint/2010/main" val="422366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Technologie business intelligence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Problémem dnešního manažera totiž často není nedostatek dat, ale nadbytek dat. 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Data z různých zdrojů jsou přitom umístěna v odlišných informačních systémech. 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Pro analýzu je však třeba mít data pohromadě a navzájem je porovnávat.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Pro kvalifikované rozhodnutí je třeba data důkladně analyzovat a následně vhodnými výstupy také interpretovat. 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317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Technologie business intelligence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Mezi hlavní kategorie prostředků business intelligence patří: </a:t>
            </a:r>
          </a:p>
          <a:p>
            <a:pPr marL="0" indent="0">
              <a:buNone/>
            </a:pPr>
            <a:r>
              <a:rPr lang="cs-CZ" dirty="0"/>
              <a:t>	- sestavy (tabulky, resp. reporty), </a:t>
            </a:r>
          </a:p>
          <a:p>
            <a:pPr marL="0" indent="0">
              <a:buNone/>
            </a:pPr>
            <a:r>
              <a:rPr lang="cs-CZ" dirty="0"/>
              <a:t> 	- dotazy (</a:t>
            </a:r>
            <a:r>
              <a:rPr lang="cs-CZ" dirty="0" err="1"/>
              <a:t>reportovací</a:t>
            </a:r>
            <a:r>
              <a:rPr lang="cs-CZ" dirty="0"/>
              <a:t> a dotazování software; nástroje, které vybírají, třídí, </a:t>
            </a:r>
            <a:r>
              <a:rPr lang="cs-CZ" dirty="0" smtClean="0"/>
              <a:t>shrnují </a:t>
            </a:r>
            <a:r>
              <a:rPr lang="cs-CZ" dirty="0"/>
              <a:t>a </a:t>
            </a:r>
            <a:r>
              <a:rPr lang="cs-CZ" dirty="0" smtClean="0"/>
              <a:t>prezentují 	   vybrané </a:t>
            </a:r>
            <a:r>
              <a:rPr lang="cs-CZ" dirty="0"/>
              <a:t>údaje) </a:t>
            </a:r>
          </a:p>
          <a:p>
            <a:pPr marL="0" indent="0">
              <a:buNone/>
            </a:pPr>
            <a:r>
              <a:rPr lang="cs-CZ" dirty="0"/>
              <a:t>	- OLAP - Online </a:t>
            </a:r>
            <a:r>
              <a:rPr lang="cs-CZ" dirty="0" err="1"/>
              <a:t>Analytical</a:t>
            </a:r>
            <a:r>
              <a:rPr lang="cs-CZ" dirty="0"/>
              <a:t> </a:t>
            </a:r>
            <a:r>
              <a:rPr lang="cs-CZ" dirty="0" err="1"/>
              <a:t>Processing</a:t>
            </a:r>
            <a:r>
              <a:rPr lang="cs-CZ" dirty="0"/>
              <a:t>, </a:t>
            </a:r>
          </a:p>
          <a:p>
            <a:pPr marL="0" indent="0">
              <a:buNone/>
            </a:pPr>
            <a:r>
              <a:rPr lang="cs-CZ" dirty="0"/>
              <a:t>	- dolování dat - Data </a:t>
            </a:r>
            <a:r>
              <a:rPr lang="cs-CZ" dirty="0" err="1"/>
              <a:t>mining</a:t>
            </a:r>
            <a:r>
              <a:rPr lang="cs-CZ" dirty="0"/>
              <a:t>, </a:t>
            </a:r>
          </a:p>
          <a:p>
            <a:pPr marL="0" indent="0">
              <a:buNone/>
            </a:pPr>
            <a:r>
              <a:rPr lang="cs-CZ" dirty="0"/>
              <a:t>	- datové sklady, </a:t>
            </a:r>
          </a:p>
          <a:p>
            <a:pPr marL="0" indent="0">
              <a:buNone/>
            </a:pPr>
            <a:r>
              <a:rPr lang="cs-CZ" dirty="0"/>
              <a:t>	- místní informační systémy.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776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blona PPT_základní_CZ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42B34AD4-CC8C-42C8-A123-A24A28B23F52}" vid="{CAA84E04-F411-4E5F-9AFE-C1503F826B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 PPT_základní_CZ</Template>
  <TotalTime>159</TotalTime>
  <Words>1987</Words>
  <Application>Microsoft Office PowerPoint</Application>
  <PresentationFormat>Širokoúhlá obrazovka</PresentationFormat>
  <Paragraphs>175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Sablona PPT_základní_CZ</vt:lpstr>
      <vt:lpstr>Business intelligence</vt:lpstr>
      <vt:lpstr>Principy business intelligence</vt:lpstr>
      <vt:lpstr>Principy business intelligence</vt:lpstr>
      <vt:lpstr>Principy business intelligence</vt:lpstr>
      <vt:lpstr>Principy business intelligence</vt:lpstr>
      <vt:lpstr>Principy business intelligence</vt:lpstr>
      <vt:lpstr>Principy business intelligence</vt:lpstr>
      <vt:lpstr>Technologie business intelligence</vt:lpstr>
      <vt:lpstr>Technologie business intelligence</vt:lpstr>
      <vt:lpstr>Technologie business intelligence</vt:lpstr>
      <vt:lpstr>Technologie business intelligence</vt:lpstr>
      <vt:lpstr>Technologie business intelligence</vt:lpstr>
      <vt:lpstr>Technologie business intelligence</vt:lpstr>
      <vt:lpstr>Technologie business intelligence</vt:lpstr>
      <vt:lpstr>Technologie business intelligence</vt:lpstr>
      <vt:lpstr>Technologie business intelligence</vt:lpstr>
      <vt:lpstr>Technologie business intelligence</vt:lpstr>
      <vt:lpstr>Technologie business intelligence</vt:lpstr>
      <vt:lpstr>Technologie business intelligence</vt:lpstr>
      <vt:lpstr>Technologie business intelligence</vt:lpstr>
      <vt:lpstr>Technologie business intelligence</vt:lpstr>
      <vt:lpstr>Technologie business intelligence</vt:lpstr>
      <vt:lpstr>Technologie business intelligence</vt:lpstr>
      <vt:lpstr>Technologie business intelligence</vt:lpstr>
      <vt:lpstr>Technologie business intelligence</vt:lpstr>
      <vt:lpstr>SAP Business Information Warehouse </vt:lpstr>
      <vt:lpstr>SAP Business Information Warehouse </vt:lpstr>
      <vt:lpstr>SAP Business Information Warehouse </vt:lpstr>
      <vt:lpstr>SAP Business Information Warehouse </vt:lpstr>
      <vt:lpstr>SAP Business Information Warehouse </vt:lpstr>
      <vt:lpstr>Prezentace aplikace PowerPoint</vt:lpstr>
    </vt:vector>
  </TitlesOfParts>
  <Company>UTB,FAI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intelligence</dc:title>
  <dc:creator>Uzivatel</dc:creator>
  <cp:lastModifiedBy>Uzivatel</cp:lastModifiedBy>
  <cp:revision>20</cp:revision>
  <dcterms:created xsi:type="dcterms:W3CDTF">2017-11-02T14:57:39Z</dcterms:created>
  <dcterms:modified xsi:type="dcterms:W3CDTF">2021-12-14T08:21:47Z</dcterms:modified>
</cp:coreProperties>
</file>