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sldIdLst>
    <p:sldId id="256" r:id="rId2"/>
    <p:sldId id="353" r:id="rId3"/>
    <p:sldId id="291" r:id="rId4"/>
    <p:sldId id="354" r:id="rId5"/>
    <p:sldId id="338" r:id="rId6"/>
    <p:sldId id="339" r:id="rId7"/>
    <p:sldId id="367" r:id="rId8"/>
    <p:sldId id="368" r:id="rId9"/>
    <p:sldId id="369" r:id="rId10"/>
    <p:sldId id="370" r:id="rId11"/>
    <p:sldId id="371" r:id="rId12"/>
    <p:sldId id="372" r:id="rId13"/>
    <p:sldId id="337" r:id="rId14"/>
    <p:sldId id="336" r:id="rId15"/>
    <p:sldId id="340" r:id="rId16"/>
    <p:sldId id="276" r:id="rId17"/>
    <p:sldId id="301" r:id="rId18"/>
    <p:sldId id="300" r:id="rId19"/>
    <p:sldId id="317" r:id="rId20"/>
    <p:sldId id="335" r:id="rId21"/>
    <p:sldId id="311" r:id="rId22"/>
    <p:sldId id="316" r:id="rId23"/>
    <p:sldId id="314" r:id="rId24"/>
    <p:sldId id="315" r:id="rId25"/>
    <p:sldId id="321" r:id="rId26"/>
    <p:sldId id="366" r:id="rId27"/>
    <p:sldId id="352" r:id="rId28"/>
    <p:sldId id="355" r:id="rId29"/>
    <p:sldId id="356" r:id="rId30"/>
    <p:sldId id="302" r:id="rId31"/>
    <p:sldId id="303" r:id="rId32"/>
    <p:sldId id="364" r:id="rId33"/>
    <p:sldId id="258" r:id="rId34"/>
    <p:sldId id="259" r:id="rId35"/>
    <p:sldId id="260" r:id="rId36"/>
    <p:sldId id="261" r:id="rId37"/>
    <p:sldId id="262" r:id="rId38"/>
    <p:sldId id="263" r:id="rId39"/>
    <p:sldId id="365" r:id="rId40"/>
    <p:sldId id="357" r:id="rId41"/>
    <p:sldId id="358" r:id="rId42"/>
    <p:sldId id="359" r:id="rId43"/>
    <p:sldId id="360" r:id="rId44"/>
    <p:sldId id="361" r:id="rId45"/>
    <p:sldId id="362" r:id="rId46"/>
    <p:sldId id="363" r:id="rId47"/>
  </p:sldIdLst>
  <p:sldSz cx="9144000" cy="6858000" type="screen4x3"/>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1F28"/>
    <a:srgbClr val="D50202"/>
    <a:srgbClr val="D1020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řední sty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35" autoAdjust="0"/>
    <p:restoredTop sz="94660"/>
  </p:normalViewPr>
  <p:slideViewPr>
    <p:cSldViewPr snapToGrid="0" snapToObjects="1">
      <p:cViewPr varScale="1">
        <p:scale>
          <a:sx n="128" d="100"/>
          <a:sy n="128" d="100"/>
        </p:scale>
        <p:origin x="1188" y="12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iis.loc\shares\mvso\users\finkm\Plocha\csrv&#253;zkum.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iis.loc\shares\mvso\users\finkm\Plocha\csrv&#253;zkum.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iis.loc\shares\mvso\users\finkm\Plocha\csrv&#253;zkum.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_rels/chart6.xml.rels><?xml version="1.0" encoding="UTF-8" standalone="yes"?>
<Relationships xmlns="http://schemas.openxmlformats.org/package/2006/relationships"><Relationship Id="rId3" Type="http://schemas.openxmlformats.org/officeDocument/2006/relationships/oleObject" Target="file:///\\iis.loc\shares\mvso\users\finkm\Plocha\csrv&#253;zkum.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iis.loc\shares\mvso\users\finkm\Plocha\csrv&#253;zkum.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BB_2018!$CS$41</c:f>
              <c:strCache>
                <c:ptCount val="1"/>
                <c:pt idx="0">
                  <c:v>Zná koncept CSR</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cs-CZ"/>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BB_2018!$CT$40:$CY$40</c:f>
              <c:strCache>
                <c:ptCount val="6"/>
                <c:pt idx="0">
                  <c:v>2015/studenti</c:v>
                </c:pt>
                <c:pt idx="1">
                  <c:v>2015/firemní partneři</c:v>
                </c:pt>
                <c:pt idx="2">
                  <c:v>2016/studenti</c:v>
                </c:pt>
                <c:pt idx="3">
                  <c:v>2016/firemní partneři</c:v>
                </c:pt>
                <c:pt idx="4">
                  <c:v>2017/studenti</c:v>
                </c:pt>
                <c:pt idx="5">
                  <c:v>2017/firemní partneři</c:v>
                </c:pt>
              </c:strCache>
            </c:strRef>
          </c:cat>
          <c:val>
            <c:numRef>
              <c:f>BB_2018!$CT$41:$CY$41</c:f>
              <c:numCache>
                <c:formatCode>0.00%</c:formatCode>
                <c:ptCount val="6"/>
                <c:pt idx="0">
                  <c:v>0.63639999999999997</c:v>
                </c:pt>
                <c:pt idx="1">
                  <c:v>0.69230000000000003</c:v>
                </c:pt>
                <c:pt idx="2">
                  <c:v>0.3</c:v>
                </c:pt>
                <c:pt idx="3">
                  <c:v>0.36840000000000001</c:v>
                </c:pt>
                <c:pt idx="4">
                  <c:v>0.57889999999999997</c:v>
                </c:pt>
                <c:pt idx="5">
                  <c:v>0.38100000000000001</c:v>
                </c:pt>
              </c:numCache>
            </c:numRef>
          </c:val>
          <c:extLst>
            <c:ext xmlns:c16="http://schemas.microsoft.com/office/drawing/2014/chart" uri="{C3380CC4-5D6E-409C-BE32-E72D297353CC}">
              <c16:uniqueId val="{00000000-D54A-4EBA-BCA2-E778E0BD1C2E}"/>
            </c:ext>
          </c:extLst>
        </c:ser>
        <c:ser>
          <c:idx val="1"/>
          <c:order val="1"/>
          <c:tx>
            <c:strRef>
              <c:f>BB_2018!$CS$42</c:f>
              <c:strCache>
                <c:ptCount val="1"/>
                <c:pt idx="0">
                  <c:v>Uvědomuje si myšlenku odpovědného přístupu, ale o konceptu CSR neslyšel</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cs-CZ"/>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BB_2018!$CT$40:$CY$40</c:f>
              <c:strCache>
                <c:ptCount val="6"/>
                <c:pt idx="0">
                  <c:v>2015/studenti</c:v>
                </c:pt>
                <c:pt idx="1">
                  <c:v>2015/firemní partneři</c:v>
                </c:pt>
                <c:pt idx="2">
                  <c:v>2016/studenti</c:v>
                </c:pt>
                <c:pt idx="3">
                  <c:v>2016/firemní partneři</c:v>
                </c:pt>
                <c:pt idx="4">
                  <c:v>2017/studenti</c:v>
                </c:pt>
                <c:pt idx="5">
                  <c:v>2017/firemní partneři</c:v>
                </c:pt>
              </c:strCache>
            </c:strRef>
          </c:cat>
          <c:val>
            <c:numRef>
              <c:f>BB_2018!$CT$42:$CY$42</c:f>
              <c:numCache>
                <c:formatCode>0.00%</c:formatCode>
                <c:ptCount val="6"/>
                <c:pt idx="0">
                  <c:v>0.2273</c:v>
                </c:pt>
                <c:pt idx="1">
                  <c:v>0.15379999999999999</c:v>
                </c:pt>
                <c:pt idx="2">
                  <c:v>0.3</c:v>
                </c:pt>
                <c:pt idx="3">
                  <c:v>0.36840000000000001</c:v>
                </c:pt>
                <c:pt idx="4">
                  <c:v>0.36840000000000012</c:v>
                </c:pt>
                <c:pt idx="5">
                  <c:v>0.1905</c:v>
                </c:pt>
              </c:numCache>
            </c:numRef>
          </c:val>
          <c:extLst>
            <c:ext xmlns:c16="http://schemas.microsoft.com/office/drawing/2014/chart" uri="{C3380CC4-5D6E-409C-BE32-E72D297353CC}">
              <c16:uniqueId val="{00000001-D54A-4EBA-BCA2-E778E0BD1C2E}"/>
            </c:ext>
          </c:extLst>
        </c:ser>
        <c:ser>
          <c:idx val="2"/>
          <c:order val="2"/>
          <c:tx>
            <c:strRef>
              <c:f>BB_2018!$CS$43</c:f>
              <c:strCache>
                <c:ptCount val="1"/>
                <c:pt idx="0">
                  <c:v>Před realizací projektu neznal koncept ani myšlenku, seznámil se prostřednictvím projektu</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cs-CZ"/>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BB_2018!$CT$40:$CY$40</c:f>
              <c:strCache>
                <c:ptCount val="6"/>
                <c:pt idx="0">
                  <c:v>2015/studenti</c:v>
                </c:pt>
                <c:pt idx="1">
                  <c:v>2015/firemní partneři</c:v>
                </c:pt>
                <c:pt idx="2">
                  <c:v>2016/studenti</c:v>
                </c:pt>
                <c:pt idx="3">
                  <c:v>2016/firemní partneři</c:v>
                </c:pt>
                <c:pt idx="4">
                  <c:v>2017/studenti</c:v>
                </c:pt>
                <c:pt idx="5">
                  <c:v>2017/firemní partneři</c:v>
                </c:pt>
              </c:strCache>
            </c:strRef>
          </c:cat>
          <c:val>
            <c:numRef>
              <c:f>BB_2018!$CT$43:$CY$43</c:f>
              <c:numCache>
                <c:formatCode>0.00%</c:formatCode>
                <c:ptCount val="6"/>
                <c:pt idx="0">
                  <c:v>0.13639999999999999</c:v>
                </c:pt>
                <c:pt idx="1">
                  <c:v>0.15379999999999999</c:v>
                </c:pt>
                <c:pt idx="2">
                  <c:v>0.4</c:v>
                </c:pt>
                <c:pt idx="3">
                  <c:v>0.26319999999999999</c:v>
                </c:pt>
                <c:pt idx="4">
                  <c:v>5.2600000000000001E-2</c:v>
                </c:pt>
                <c:pt idx="5">
                  <c:v>0.42859999999999998</c:v>
                </c:pt>
              </c:numCache>
            </c:numRef>
          </c:val>
          <c:extLst>
            <c:ext xmlns:c16="http://schemas.microsoft.com/office/drawing/2014/chart" uri="{C3380CC4-5D6E-409C-BE32-E72D297353CC}">
              <c16:uniqueId val="{00000002-D54A-4EBA-BCA2-E778E0BD1C2E}"/>
            </c:ext>
          </c:extLst>
        </c:ser>
        <c:dLbls>
          <c:dLblPos val="ctr"/>
          <c:showLegendKey val="0"/>
          <c:showVal val="1"/>
          <c:showCatName val="0"/>
          <c:showSerName val="0"/>
          <c:showPercent val="0"/>
          <c:showBubbleSize val="0"/>
        </c:dLbls>
        <c:gapWidth val="150"/>
        <c:overlap val="100"/>
        <c:axId val="346655600"/>
        <c:axId val="346648544"/>
      </c:barChart>
      <c:catAx>
        <c:axId val="346655600"/>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cs-CZ"/>
          </a:p>
        </c:txPr>
        <c:crossAx val="346648544"/>
        <c:crosses val="autoZero"/>
        <c:auto val="1"/>
        <c:lblAlgn val="ctr"/>
        <c:lblOffset val="100"/>
        <c:noMultiLvlLbl val="0"/>
      </c:catAx>
      <c:valAx>
        <c:axId val="346648544"/>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cs-CZ"/>
          </a:p>
        </c:txPr>
        <c:crossAx val="3466556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BB_2018!$BR$19</c:f>
              <c:strCache>
                <c:ptCount val="1"/>
                <c:pt idx="0">
                  <c:v>2017</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cat>
            <c:strRef>
              <c:f>BB_2018!$BQ$20:$BQ$26</c:f>
              <c:strCache>
                <c:ptCount val="7"/>
                <c:pt idx="0">
                  <c:v>Zisk</c:v>
                </c:pt>
                <c:pt idx="1">
                  <c:v>Zlepšení image firmy na veřejnosti</c:v>
                </c:pt>
                <c:pt idx="2">
                  <c:v>Zviditelnění firmy</c:v>
                </c:pt>
                <c:pt idx="3">
                  <c:v>Získání klientely</c:v>
                </c:pt>
                <c:pt idx="4">
                  <c:v>Zlepšit vnitřní prostředí firmy, posílit lidské zdroje</c:v>
                </c:pt>
                <c:pt idx="5">
                  <c:v>Dobro, snaha pomoci</c:v>
                </c:pt>
                <c:pt idx="6">
                  <c:v>Jiné </c:v>
                </c:pt>
              </c:strCache>
            </c:strRef>
          </c:cat>
          <c:val>
            <c:numRef>
              <c:f>BB_2018!$BR$20:$BR$26</c:f>
              <c:numCache>
                <c:formatCode>0.00%</c:formatCode>
                <c:ptCount val="7"/>
                <c:pt idx="0">
                  <c:v>5.2600000000000001E-2</c:v>
                </c:pt>
                <c:pt idx="1">
                  <c:v>0.84209999999999996</c:v>
                </c:pt>
                <c:pt idx="2">
                  <c:v>0.68420000000000003</c:v>
                </c:pt>
                <c:pt idx="3">
                  <c:v>0.42109999999999997</c:v>
                </c:pt>
                <c:pt idx="4">
                  <c:v>0.52629999999999999</c:v>
                </c:pt>
                <c:pt idx="5">
                  <c:v>0.84209999999999996</c:v>
                </c:pt>
                <c:pt idx="6">
                  <c:v>0.1053</c:v>
                </c:pt>
              </c:numCache>
            </c:numRef>
          </c:val>
          <c:extLst>
            <c:ext xmlns:c16="http://schemas.microsoft.com/office/drawing/2014/chart" uri="{C3380CC4-5D6E-409C-BE32-E72D297353CC}">
              <c16:uniqueId val="{00000000-C7F3-4F16-BD4A-1FCAA1C21E0F}"/>
            </c:ext>
          </c:extLst>
        </c:ser>
        <c:ser>
          <c:idx val="1"/>
          <c:order val="1"/>
          <c:tx>
            <c:strRef>
              <c:f>BB_2018!$BS$19</c:f>
              <c:strCache>
                <c:ptCount val="1"/>
                <c:pt idx="0">
                  <c:v>2016</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cat>
            <c:strRef>
              <c:f>BB_2018!$BQ$20:$BQ$26</c:f>
              <c:strCache>
                <c:ptCount val="7"/>
                <c:pt idx="0">
                  <c:v>Zisk</c:v>
                </c:pt>
                <c:pt idx="1">
                  <c:v>Zlepšení image firmy na veřejnosti</c:v>
                </c:pt>
                <c:pt idx="2">
                  <c:v>Zviditelnění firmy</c:v>
                </c:pt>
                <c:pt idx="3">
                  <c:v>Získání klientely</c:v>
                </c:pt>
                <c:pt idx="4">
                  <c:v>Zlepšit vnitřní prostředí firmy, posílit lidské zdroje</c:v>
                </c:pt>
                <c:pt idx="5">
                  <c:v>Dobro, snaha pomoci</c:v>
                </c:pt>
                <c:pt idx="6">
                  <c:v>Jiné </c:v>
                </c:pt>
              </c:strCache>
            </c:strRef>
          </c:cat>
          <c:val>
            <c:numRef>
              <c:f>BB_2018!$BS$20:$BS$26</c:f>
              <c:numCache>
                <c:formatCode>0.00%</c:formatCode>
                <c:ptCount val="7"/>
                <c:pt idx="0">
                  <c:v>0.2</c:v>
                </c:pt>
                <c:pt idx="1">
                  <c:v>0.4</c:v>
                </c:pt>
                <c:pt idx="2">
                  <c:v>0.9</c:v>
                </c:pt>
                <c:pt idx="3">
                  <c:v>0.6</c:v>
                </c:pt>
                <c:pt idx="4">
                  <c:v>0.4</c:v>
                </c:pt>
                <c:pt idx="5">
                  <c:v>1</c:v>
                </c:pt>
                <c:pt idx="6">
                  <c:v>0</c:v>
                </c:pt>
              </c:numCache>
            </c:numRef>
          </c:val>
          <c:extLst>
            <c:ext xmlns:c16="http://schemas.microsoft.com/office/drawing/2014/chart" uri="{C3380CC4-5D6E-409C-BE32-E72D297353CC}">
              <c16:uniqueId val="{00000001-C7F3-4F16-BD4A-1FCAA1C21E0F}"/>
            </c:ext>
          </c:extLst>
        </c:ser>
        <c:ser>
          <c:idx val="2"/>
          <c:order val="2"/>
          <c:tx>
            <c:strRef>
              <c:f>BB_2018!$BT$19</c:f>
              <c:strCache>
                <c:ptCount val="1"/>
                <c:pt idx="0">
                  <c:v>2015</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cat>
            <c:strRef>
              <c:f>BB_2018!$BQ$20:$BQ$26</c:f>
              <c:strCache>
                <c:ptCount val="7"/>
                <c:pt idx="0">
                  <c:v>Zisk</c:v>
                </c:pt>
                <c:pt idx="1">
                  <c:v>Zlepšení image firmy na veřejnosti</c:v>
                </c:pt>
                <c:pt idx="2">
                  <c:v>Zviditelnění firmy</c:v>
                </c:pt>
                <c:pt idx="3">
                  <c:v>Získání klientely</c:v>
                </c:pt>
                <c:pt idx="4">
                  <c:v>Zlepšit vnitřní prostředí firmy, posílit lidské zdroje</c:v>
                </c:pt>
                <c:pt idx="5">
                  <c:v>Dobro, snaha pomoci</c:v>
                </c:pt>
                <c:pt idx="6">
                  <c:v>Jiné </c:v>
                </c:pt>
              </c:strCache>
            </c:strRef>
          </c:cat>
          <c:val>
            <c:numRef>
              <c:f>BB_2018!$BT$20:$BT$26</c:f>
              <c:numCache>
                <c:formatCode>0.00%</c:formatCode>
                <c:ptCount val="7"/>
                <c:pt idx="0">
                  <c:v>0</c:v>
                </c:pt>
                <c:pt idx="1">
                  <c:v>0.68180000000000007</c:v>
                </c:pt>
                <c:pt idx="2">
                  <c:v>0.77269999999999994</c:v>
                </c:pt>
                <c:pt idx="3">
                  <c:v>0.2727</c:v>
                </c:pt>
                <c:pt idx="4">
                  <c:v>0.45450000000000002</c:v>
                </c:pt>
                <c:pt idx="5">
                  <c:v>0.77269999999999994</c:v>
                </c:pt>
                <c:pt idx="6">
                  <c:v>4.5499999999999999E-2</c:v>
                </c:pt>
              </c:numCache>
            </c:numRef>
          </c:val>
          <c:extLst>
            <c:ext xmlns:c16="http://schemas.microsoft.com/office/drawing/2014/chart" uri="{C3380CC4-5D6E-409C-BE32-E72D297353CC}">
              <c16:uniqueId val="{00000002-C7F3-4F16-BD4A-1FCAA1C21E0F}"/>
            </c:ext>
          </c:extLst>
        </c:ser>
        <c:dLbls>
          <c:showLegendKey val="0"/>
          <c:showVal val="0"/>
          <c:showCatName val="0"/>
          <c:showSerName val="0"/>
          <c:showPercent val="0"/>
          <c:showBubbleSize val="0"/>
        </c:dLbls>
        <c:gapWidth val="100"/>
        <c:overlap val="-24"/>
        <c:axId val="283835968"/>
        <c:axId val="283836360"/>
      </c:barChart>
      <c:catAx>
        <c:axId val="28383596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0" spcFirstLastPara="1" vertOverflow="ellipsis" wrap="square" anchor="ctr" anchorCtr="1"/>
          <a:lstStyle/>
          <a:p>
            <a:pPr>
              <a:defRPr sz="900" b="1" i="0" u="none" strike="noStrike" kern="1200" baseline="0">
                <a:solidFill>
                  <a:schemeClr val="tx1">
                    <a:lumMod val="65000"/>
                    <a:lumOff val="35000"/>
                  </a:schemeClr>
                </a:solidFill>
                <a:latin typeface="+mn-lt"/>
                <a:ea typeface="+mn-ea"/>
                <a:cs typeface="+mn-cs"/>
              </a:defRPr>
            </a:pPr>
            <a:endParaRPr lang="cs-CZ"/>
          </a:p>
        </c:txPr>
        <c:crossAx val="283836360"/>
        <c:crosses val="autoZero"/>
        <c:auto val="1"/>
        <c:lblAlgn val="ctr"/>
        <c:lblOffset val="100"/>
        <c:noMultiLvlLbl val="0"/>
      </c:catAx>
      <c:valAx>
        <c:axId val="283836360"/>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cs-CZ"/>
          </a:p>
        </c:txPr>
        <c:crossAx val="2838359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showLegendKey val="0"/>
          <c:showVal val="0"/>
          <c:showCatName val="0"/>
          <c:showSerName val="0"/>
          <c:showPercent val="0"/>
          <c:showBubbleSize val="0"/>
          <c:showLeaderLines val="0"/>
        </c:dLbls>
      </c:pie3DChart>
      <c:spPr>
        <a:noFill/>
        <a:ln>
          <a:noFill/>
        </a:ln>
        <a:effectLst/>
      </c:spPr>
    </c:plotArea>
    <c:legend>
      <c:legendPos val="b"/>
      <c:overlay val="0"/>
      <c:spPr>
        <a:noFill/>
        <a:ln>
          <a:noFill/>
        </a:ln>
        <a:effectLst/>
      </c:spPr>
      <c:txPr>
        <a:bodyPr rot="0" spcFirstLastPara="1" vertOverflow="ellipsis" vert="horz" wrap="square" anchor="ctr" anchorCtr="1"/>
        <a:lstStyle/>
        <a:p>
          <a:pPr rtl="0">
            <a:defRPr sz="900" b="1"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showLegendKey val="0"/>
          <c:showVal val="0"/>
          <c:showCatName val="0"/>
          <c:showSerName val="0"/>
          <c:showPercent val="0"/>
          <c:showBubbleSize val="0"/>
          <c:showLeaderLines val="0"/>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extLst>
              <c:ext xmlns:c16="http://schemas.microsoft.com/office/drawing/2014/chart" uri="{C3380CC4-5D6E-409C-BE32-E72D297353CC}">
                <c16:uniqueId val="{00000001-772C-406E-85FC-B3E18AB07F99}"/>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extLst>
              <c:ext xmlns:c16="http://schemas.microsoft.com/office/drawing/2014/chart" uri="{C3380CC4-5D6E-409C-BE32-E72D297353CC}">
                <c16:uniqueId val="{00000003-772C-406E-85FC-B3E18AB07F99}"/>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extLst>
              <c:ext xmlns:c16="http://schemas.microsoft.com/office/drawing/2014/chart" uri="{C3380CC4-5D6E-409C-BE32-E72D297353CC}">
                <c16:uniqueId val="{00000005-772C-406E-85FC-B3E18AB07F99}"/>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cs-CZ"/>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BB_2018!$EC$3:$EC$5</c:f>
              <c:strCache>
                <c:ptCount val="3"/>
                <c:pt idx="0">
                  <c:v>ANO</c:v>
                </c:pt>
                <c:pt idx="1">
                  <c:v>NE</c:v>
                </c:pt>
                <c:pt idx="2">
                  <c:v>MOŽNÁ</c:v>
                </c:pt>
              </c:strCache>
            </c:strRef>
          </c:cat>
          <c:val>
            <c:numRef>
              <c:f>BB_2018!$EG$3:$EG$5</c:f>
              <c:numCache>
                <c:formatCode>0.00%</c:formatCode>
                <c:ptCount val="3"/>
                <c:pt idx="0">
                  <c:v>0.61506666666666676</c:v>
                </c:pt>
                <c:pt idx="1">
                  <c:v>0.15159999999999998</c:v>
                </c:pt>
                <c:pt idx="2">
                  <c:v>0.25713333333333338</c:v>
                </c:pt>
              </c:numCache>
            </c:numRef>
          </c:val>
          <c:extLst>
            <c:ext xmlns:c16="http://schemas.microsoft.com/office/drawing/2014/chart" uri="{C3380CC4-5D6E-409C-BE32-E72D297353CC}">
              <c16:uniqueId val="{00000006-772C-406E-85FC-B3E18AB07F99}"/>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chart>
  <c:spPr>
    <a:noFill/>
    <a:ln>
      <a:noFill/>
    </a:ln>
    <a:effectLst/>
  </c:spPr>
  <c:txPr>
    <a:bodyPr/>
    <a:lstStyle/>
    <a:p>
      <a:pPr>
        <a:defRPr/>
      </a:pPr>
      <a:endParaRPr lang="cs-CZ"/>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BB_2018!$AG$6</c:f>
              <c:strCache>
                <c:ptCount val="1"/>
                <c:pt idx="0">
                  <c:v>Finance - rozpočtování</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BB_2018!$AP$6</c:f>
              <c:numCache>
                <c:formatCode>0.00%</c:formatCode>
                <c:ptCount val="1"/>
                <c:pt idx="0">
                  <c:v>0.33333333333333331</c:v>
                </c:pt>
              </c:numCache>
            </c:numRef>
          </c:val>
          <c:extLst>
            <c:ext xmlns:c16="http://schemas.microsoft.com/office/drawing/2014/chart" uri="{C3380CC4-5D6E-409C-BE32-E72D297353CC}">
              <c16:uniqueId val="{00000000-61B5-477F-9FCC-C91129E1B738}"/>
            </c:ext>
          </c:extLst>
        </c:ser>
        <c:ser>
          <c:idx val="1"/>
          <c:order val="1"/>
          <c:tx>
            <c:strRef>
              <c:f>BB_2018!$AG$7</c:f>
              <c:strCache>
                <c:ptCount val="1"/>
                <c:pt idx="0">
                  <c:v>Komunikační dovednosti</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BB_2018!$AP$7</c:f>
              <c:numCache>
                <c:formatCode>0.00%</c:formatCode>
                <c:ptCount val="1"/>
                <c:pt idx="0">
                  <c:v>0.93333333333333335</c:v>
                </c:pt>
              </c:numCache>
            </c:numRef>
          </c:val>
          <c:extLst>
            <c:ext xmlns:c16="http://schemas.microsoft.com/office/drawing/2014/chart" uri="{C3380CC4-5D6E-409C-BE32-E72D297353CC}">
              <c16:uniqueId val="{00000001-61B5-477F-9FCC-C91129E1B738}"/>
            </c:ext>
          </c:extLst>
        </c:ser>
        <c:ser>
          <c:idx val="2"/>
          <c:order val="2"/>
          <c:tx>
            <c:strRef>
              <c:f>BB_2018!$AG$8</c:f>
              <c:strCache>
                <c:ptCount val="1"/>
                <c:pt idx="0">
                  <c:v>Marketing, PR</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BB_2018!$AP$8</c:f>
              <c:numCache>
                <c:formatCode>0.00%</c:formatCode>
                <c:ptCount val="1"/>
                <c:pt idx="0">
                  <c:v>0.51666666666666672</c:v>
                </c:pt>
              </c:numCache>
            </c:numRef>
          </c:val>
          <c:extLst>
            <c:ext xmlns:c16="http://schemas.microsoft.com/office/drawing/2014/chart" uri="{C3380CC4-5D6E-409C-BE32-E72D297353CC}">
              <c16:uniqueId val="{00000002-61B5-477F-9FCC-C91129E1B738}"/>
            </c:ext>
          </c:extLst>
        </c:ser>
        <c:ser>
          <c:idx val="3"/>
          <c:order val="3"/>
          <c:tx>
            <c:strRef>
              <c:f>BB_2018!$AG$9</c:f>
              <c:strCache>
                <c:ptCount val="1"/>
                <c:pt idx="0">
                  <c:v>Týmová spolupráce</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BB_2018!$AP$9</c:f>
              <c:numCache>
                <c:formatCode>0.00%</c:formatCode>
                <c:ptCount val="1"/>
                <c:pt idx="0">
                  <c:v>0.9</c:v>
                </c:pt>
              </c:numCache>
            </c:numRef>
          </c:val>
          <c:extLst>
            <c:ext xmlns:c16="http://schemas.microsoft.com/office/drawing/2014/chart" uri="{C3380CC4-5D6E-409C-BE32-E72D297353CC}">
              <c16:uniqueId val="{00000003-61B5-477F-9FCC-C91129E1B738}"/>
            </c:ext>
          </c:extLst>
        </c:ser>
        <c:ser>
          <c:idx val="4"/>
          <c:order val="4"/>
          <c:tx>
            <c:strRef>
              <c:f>BB_2018!$AG$10</c:f>
              <c:strCache>
                <c:ptCount val="1"/>
                <c:pt idx="0">
                  <c:v>Základní manažerský cyklus</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BB_2018!$AP$10</c:f>
              <c:numCache>
                <c:formatCode>0.00%</c:formatCode>
                <c:ptCount val="1"/>
                <c:pt idx="0">
                  <c:v>0.33333333333333331</c:v>
                </c:pt>
              </c:numCache>
            </c:numRef>
          </c:val>
          <c:extLst>
            <c:ext xmlns:c16="http://schemas.microsoft.com/office/drawing/2014/chart" uri="{C3380CC4-5D6E-409C-BE32-E72D297353CC}">
              <c16:uniqueId val="{00000004-61B5-477F-9FCC-C91129E1B738}"/>
            </c:ext>
          </c:extLst>
        </c:ser>
        <c:ser>
          <c:idx val="5"/>
          <c:order val="5"/>
          <c:tx>
            <c:strRef>
              <c:f>BB_2018!$AG$11</c:f>
              <c:strCache>
                <c:ptCount val="1"/>
                <c:pt idx="0">
                  <c:v>Jiné </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BB_2018!$AP$11</c:f>
              <c:numCache>
                <c:formatCode>0.00%</c:formatCode>
                <c:ptCount val="1"/>
                <c:pt idx="0">
                  <c:v>0.11666666666666667</c:v>
                </c:pt>
              </c:numCache>
            </c:numRef>
          </c:val>
          <c:extLst>
            <c:ext xmlns:c16="http://schemas.microsoft.com/office/drawing/2014/chart" uri="{C3380CC4-5D6E-409C-BE32-E72D297353CC}">
              <c16:uniqueId val="{00000005-61B5-477F-9FCC-C91129E1B738}"/>
            </c:ext>
          </c:extLst>
        </c:ser>
        <c:dLbls>
          <c:showLegendKey val="0"/>
          <c:showVal val="0"/>
          <c:showCatName val="0"/>
          <c:showSerName val="0"/>
          <c:showPercent val="0"/>
          <c:showBubbleSize val="0"/>
        </c:dLbls>
        <c:gapWidth val="100"/>
        <c:overlap val="-24"/>
        <c:axId val="343681576"/>
        <c:axId val="266587776"/>
      </c:barChart>
      <c:catAx>
        <c:axId val="343681576"/>
        <c:scaling>
          <c:orientation val="minMax"/>
        </c:scaling>
        <c:delete val="1"/>
        <c:axPos val="b"/>
        <c:numFmt formatCode="General" sourceLinked="1"/>
        <c:majorTickMark val="none"/>
        <c:minorTickMark val="none"/>
        <c:tickLblPos val="nextTo"/>
        <c:crossAx val="266587776"/>
        <c:crosses val="autoZero"/>
        <c:auto val="1"/>
        <c:lblAlgn val="ctr"/>
        <c:lblOffset val="100"/>
        <c:noMultiLvlLbl val="0"/>
      </c:catAx>
      <c:valAx>
        <c:axId val="26658777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cs-CZ"/>
          </a:p>
        </c:txPr>
        <c:crossAx val="3436815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9BD2-4738-AB03-746AA780CBFE}"/>
              </c:ext>
            </c:extLst>
          </c:dPt>
          <c:dPt>
            <c:idx val="1"/>
            <c:bubble3D val="0"/>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9BD2-4738-AB03-746AA780CBFE}"/>
              </c:ext>
            </c:extLst>
          </c:dPt>
          <c:dLbls>
            <c:numFmt formatCode="#,##0.00" sourceLinked="0"/>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cs-CZ"/>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BB_2018!$DD$6:$DD$7</c:f>
              <c:strCache>
                <c:ptCount val="2"/>
                <c:pt idx="0">
                  <c:v>studenti %</c:v>
                </c:pt>
                <c:pt idx="1">
                  <c:v>partner %</c:v>
                </c:pt>
              </c:strCache>
            </c:strRef>
          </c:cat>
          <c:val>
            <c:numRef>
              <c:f>BB_2018!$DK$6:$DK$7</c:f>
              <c:numCache>
                <c:formatCode>General</c:formatCode>
                <c:ptCount val="2"/>
                <c:pt idx="0">
                  <c:v>64.691387559808604</c:v>
                </c:pt>
                <c:pt idx="1">
                  <c:v>35.308612440191389</c:v>
                </c:pt>
              </c:numCache>
            </c:numRef>
          </c:val>
          <c:extLst>
            <c:ext xmlns:c16="http://schemas.microsoft.com/office/drawing/2014/chart" uri="{C3380CC4-5D6E-409C-BE32-E72D297353CC}">
              <c16:uniqueId val="{00000004-9BD2-4738-AB03-746AA780CBFE}"/>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45">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345">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7.xml><?xml version="1.0" encoding="utf-8"?>
<cs:chartStyle xmlns:cs="http://schemas.microsoft.com/office/drawing/2012/chartStyle" xmlns:a="http://schemas.openxmlformats.org/drawingml/2006/main" id="345">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drawing1.xml><?xml version="1.0" encoding="utf-8"?>
<c:userShapes xmlns:c="http://schemas.openxmlformats.org/drawingml/2006/chart">
  <cdr:relSizeAnchor xmlns:cdr="http://schemas.openxmlformats.org/drawingml/2006/chartDrawing">
    <cdr:from>
      <cdr:x>0.59886</cdr:x>
      <cdr:y>0.25223</cdr:y>
    </cdr:from>
    <cdr:to>
      <cdr:x>0.71673</cdr:x>
      <cdr:y>0.44425</cdr:y>
    </cdr:to>
    <cdr:sp macro="" textlink="">
      <cdr:nvSpPr>
        <cdr:cNvPr id="2" name="TextovéPole 1"/>
        <cdr:cNvSpPr txBox="1"/>
      </cdr:nvSpPr>
      <cdr:spPr>
        <a:xfrm xmlns:a="http://schemas.openxmlformats.org/drawingml/2006/main">
          <a:off x="4645742" y="1201098"/>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cs-CZ" sz="1100" dirty="0"/>
        </a:p>
      </cdr:txBody>
    </cdr:sp>
  </cdr:relSizeAnchor>
  <cdr:relSizeAnchor xmlns:cdr="http://schemas.openxmlformats.org/drawingml/2006/chartDrawing">
    <cdr:from>
      <cdr:x>0.25856</cdr:x>
      <cdr:y>0.3916</cdr:y>
    </cdr:from>
    <cdr:to>
      <cdr:x>0.37643</cdr:x>
      <cdr:y>0.58362</cdr:y>
    </cdr:to>
    <cdr:sp macro="" textlink="">
      <cdr:nvSpPr>
        <cdr:cNvPr id="3" name="TextovéPole 2"/>
        <cdr:cNvSpPr txBox="1"/>
      </cdr:nvSpPr>
      <cdr:spPr>
        <a:xfrm xmlns:a="http://schemas.openxmlformats.org/drawingml/2006/main">
          <a:off x="2005781" y="1864775"/>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cs-CZ" sz="1100" dirty="0"/>
        </a:p>
      </cdr:txBody>
    </cdr:sp>
  </cdr:relSizeAnchor>
  <cdr:relSizeAnchor xmlns:cdr="http://schemas.openxmlformats.org/drawingml/2006/chartDrawing">
    <cdr:from>
      <cdr:x>0.21603</cdr:x>
      <cdr:y>0.27081</cdr:y>
    </cdr:from>
    <cdr:to>
      <cdr:x>0.3339</cdr:x>
      <cdr:y>0.46283</cdr:y>
    </cdr:to>
    <cdr:sp macro="" textlink="">
      <cdr:nvSpPr>
        <cdr:cNvPr id="4" name="TextovéPole 3"/>
        <cdr:cNvSpPr txBox="1"/>
      </cdr:nvSpPr>
      <cdr:spPr>
        <a:xfrm xmlns:a="http://schemas.openxmlformats.org/drawingml/2006/main">
          <a:off x="1675908" y="1289588"/>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cs-CZ"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4B4485D3-5C9D-47DB-9D80-980F9F685858}" type="datetimeFigureOut">
              <a:rPr lang="cs-CZ" smtClean="0"/>
              <a:t>14.12.2021</a:t>
            </a:fld>
            <a:endParaRPr lang="cs-CZ"/>
          </a:p>
        </p:txBody>
      </p:sp>
      <p:sp>
        <p:nvSpPr>
          <p:cNvPr id="4" name="Zástupný symbol pro obrázek snímku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799CFA4D-0EB3-4132-B913-1E2386C98381}" type="slidenum">
              <a:rPr lang="cs-CZ" smtClean="0"/>
              <a:t>‹#›</a:t>
            </a:fld>
            <a:endParaRPr lang="cs-CZ"/>
          </a:p>
        </p:txBody>
      </p:sp>
    </p:spTree>
    <p:extLst>
      <p:ext uri="{BB962C8B-B14F-4D97-AF65-F5344CB8AC3E}">
        <p14:creationId xmlns:p14="http://schemas.microsoft.com/office/powerpoint/2010/main" val="1365389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cs-CZ"/>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Click to edit Master subtitle style</a:t>
            </a:r>
            <a:endParaRPr lang="en-US"/>
          </a:p>
        </p:txBody>
      </p:sp>
      <p:sp>
        <p:nvSpPr>
          <p:cNvPr id="4" name="Date Placeholder 3"/>
          <p:cNvSpPr>
            <a:spLocks noGrp="1"/>
          </p:cNvSpPr>
          <p:nvPr>
            <p:ph type="dt" sz="half" idx="10"/>
          </p:nvPr>
        </p:nvSpPr>
        <p:spPr/>
        <p:txBody>
          <a:bodyPr/>
          <a:lstStyle/>
          <a:p>
            <a:fld id="{A04B1EB3-18E5-3B48-B1FD-09B9226D6C2A}" type="datetimeFigureOut">
              <a:rPr lang="en-US" smtClean="0"/>
              <a:t>12/14/2021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3223724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A04B1EB3-18E5-3B48-B1FD-09B9226D6C2A}" type="datetimeFigureOut">
              <a:rPr lang="en-US" smtClean="0"/>
              <a:t>12/14/2021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2909822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cs-CZ"/>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A04B1EB3-18E5-3B48-B1FD-09B9226D6C2A}" type="datetimeFigureOut">
              <a:rPr lang="en-US" smtClean="0"/>
              <a:t>12/14/2021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3638058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CF1F28"/>
                </a:solidFill>
              </a:defRPr>
            </a:lvl1pPr>
          </a:lstStyle>
          <a:p>
            <a:r>
              <a:rPr lang="cs-CZ" dirty="0" err="1"/>
              <a:t>Click</a:t>
            </a:r>
            <a:r>
              <a:rPr lang="cs-CZ" dirty="0"/>
              <a:t> to </a:t>
            </a:r>
            <a:r>
              <a:rPr lang="cs-CZ" dirty="0" err="1"/>
              <a:t>edit</a:t>
            </a:r>
            <a:r>
              <a:rPr lang="cs-CZ" dirty="0"/>
              <a:t> Master </a:t>
            </a:r>
            <a:r>
              <a:rPr lang="cs-CZ" dirty="0" err="1"/>
              <a:t>title</a:t>
            </a:r>
            <a:r>
              <a:rPr lang="cs-CZ" dirty="0"/>
              <a:t> style</a:t>
            </a:r>
            <a:endParaRPr lang="en-US" dirty="0"/>
          </a:p>
        </p:txBody>
      </p:sp>
      <p:sp>
        <p:nvSpPr>
          <p:cNvPr id="3" name="Content Placeholder 2"/>
          <p:cNvSpPr>
            <a:spLocks noGrp="1"/>
          </p:cNvSpPr>
          <p:nvPr>
            <p:ph idx="1"/>
          </p:nvPr>
        </p:nvSpPr>
        <p:spPr/>
        <p:txBody>
          <a:bodyPr/>
          <a:lstStyle/>
          <a:p>
            <a:pPr lvl="0"/>
            <a:r>
              <a:rPr lang="cs-CZ" dirty="0" err="1"/>
              <a:t>Click</a:t>
            </a:r>
            <a:r>
              <a:rPr lang="cs-CZ" dirty="0"/>
              <a:t> to </a:t>
            </a:r>
            <a:r>
              <a:rPr lang="cs-CZ" dirty="0" err="1"/>
              <a:t>edit</a:t>
            </a:r>
            <a:r>
              <a:rPr lang="cs-CZ" dirty="0"/>
              <a:t> Master text </a:t>
            </a:r>
            <a:r>
              <a:rPr lang="cs-CZ" dirty="0" err="1"/>
              <a:t>styles</a:t>
            </a:r>
            <a:endParaRPr lang="cs-CZ" dirty="0"/>
          </a:p>
          <a:p>
            <a:pPr lvl="1"/>
            <a:r>
              <a:rPr lang="cs-CZ" dirty="0"/>
              <a:t>Second </a:t>
            </a:r>
            <a:r>
              <a:rPr lang="cs-CZ" dirty="0" err="1"/>
              <a:t>level</a:t>
            </a:r>
            <a:endParaRPr lang="cs-CZ" dirty="0"/>
          </a:p>
          <a:p>
            <a:pPr lvl="2"/>
            <a:r>
              <a:rPr lang="cs-CZ" dirty="0" err="1"/>
              <a:t>Third</a:t>
            </a:r>
            <a:r>
              <a:rPr lang="cs-CZ" dirty="0"/>
              <a:t> </a:t>
            </a:r>
            <a:r>
              <a:rPr lang="cs-CZ" dirty="0" err="1"/>
              <a:t>level</a:t>
            </a:r>
            <a:endParaRPr lang="cs-CZ" dirty="0"/>
          </a:p>
          <a:p>
            <a:pPr lvl="3"/>
            <a:r>
              <a:rPr lang="cs-CZ" dirty="0" err="1"/>
              <a:t>Fourth</a:t>
            </a:r>
            <a:r>
              <a:rPr lang="cs-CZ" dirty="0"/>
              <a:t> </a:t>
            </a:r>
            <a:r>
              <a:rPr lang="cs-CZ" dirty="0" err="1"/>
              <a:t>level</a:t>
            </a:r>
            <a:endParaRPr lang="cs-CZ" dirty="0"/>
          </a:p>
          <a:p>
            <a:pPr lvl="4"/>
            <a:r>
              <a:rPr lang="cs-CZ" dirty="0" err="1"/>
              <a:t>Fifth</a:t>
            </a:r>
            <a:r>
              <a:rPr lang="cs-CZ" dirty="0"/>
              <a:t> </a:t>
            </a:r>
            <a:r>
              <a:rPr lang="cs-CZ" dirty="0" err="1"/>
              <a:t>level</a:t>
            </a:r>
            <a:endParaRPr lang="en-US" dirty="0"/>
          </a:p>
        </p:txBody>
      </p:sp>
      <p:sp>
        <p:nvSpPr>
          <p:cNvPr id="4" name="Date Placeholder 3"/>
          <p:cNvSpPr>
            <a:spLocks noGrp="1"/>
          </p:cNvSpPr>
          <p:nvPr>
            <p:ph type="dt" sz="half" idx="10"/>
          </p:nvPr>
        </p:nvSpPr>
        <p:spPr/>
        <p:txBody>
          <a:bodyPr/>
          <a:lstStyle/>
          <a:p>
            <a:fld id="{A04B1EB3-18E5-3B48-B1FD-09B9226D6C2A}" type="datetimeFigureOut">
              <a:rPr lang="en-US" smtClean="0"/>
              <a:t>12/14/2021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1106807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cs-CZ"/>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Click to edit Master text styles</a:t>
            </a:r>
          </a:p>
        </p:txBody>
      </p:sp>
      <p:sp>
        <p:nvSpPr>
          <p:cNvPr id="4" name="Date Placeholder 3"/>
          <p:cNvSpPr>
            <a:spLocks noGrp="1"/>
          </p:cNvSpPr>
          <p:nvPr>
            <p:ph type="dt" sz="half" idx="10"/>
          </p:nvPr>
        </p:nvSpPr>
        <p:spPr/>
        <p:txBody>
          <a:bodyPr/>
          <a:lstStyle/>
          <a:p>
            <a:fld id="{A04B1EB3-18E5-3B48-B1FD-09B9226D6C2A}" type="datetimeFigureOut">
              <a:rPr lang="en-US" smtClean="0"/>
              <a:t>12/14/2021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2005023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5" name="Date Placeholder 4"/>
          <p:cNvSpPr>
            <a:spLocks noGrp="1"/>
          </p:cNvSpPr>
          <p:nvPr>
            <p:ph type="dt" sz="half" idx="10"/>
          </p:nvPr>
        </p:nvSpPr>
        <p:spPr/>
        <p:txBody>
          <a:bodyPr/>
          <a:lstStyle/>
          <a:p>
            <a:fld id="{A04B1EB3-18E5-3B48-B1FD-09B9226D6C2A}" type="datetimeFigureOut">
              <a:rPr lang="en-US" smtClean="0"/>
              <a:t>12/14/2021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1954874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7" name="Date Placeholder 6"/>
          <p:cNvSpPr>
            <a:spLocks noGrp="1"/>
          </p:cNvSpPr>
          <p:nvPr>
            <p:ph type="dt" sz="half" idx="10"/>
          </p:nvPr>
        </p:nvSpPr>
        <p:spPr/>
        <p:txBody>
          <a:bodyPr/>
          <a:lstStyle/>
          <a:p>
            <a:fld id="{A04B1EB3-18E5-3B48-B1FD-09B9226D6C2A}" type="datetimeFigureOut">
              <a:rPr lang="en-US" smtClean="0"/>
              <a:t>12/14/2021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1125223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Date Placeholder 2"/>
          <p:cNvSpPr>
            <a:spLocks noGrp="1"/>
          </p:cNvSpPr>
          <p:nvPr>
            <p:ph type="dt" sz="half" idx="10"/>
          </p:nvPr>
        </p:nvSpPr>
        <p:spPr/>
        <p:txBody>
          <a:bodyPr/>
          <a:lstStyle/>
          <a:p>
            <a:fld id="{A04B1EB3-18E5-3B48-B1FD-09B9226D6C2A}" type="datetimeFigureOut">
              <a:rPr lang="en-US" smtClean="0"/>
              <a:t>12/14/2021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2214651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B1EB3-18E5-3B48-B1FD-09B9226D6C2A}" type="datetimeFigureOut">
              <a:rPr lang="en-US" smtClean="0"/>
              <a:t>12/14/2021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313100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cs-CZ"/>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Click to edit Master text styles</a:t>
            </a:r>
          </a:p>
        </p:txBody>
      </p:sp>
      <p:sp>
        <p:nvSpPr>
          <p:cNvPr id="5" name="Date Placeholder 4"/>
          <p:cNvSpPr>
            <a:spLocks noGrp="1"/>
          </p:cNvSpPr>
          <p:nvPr>
            <p:ph type="dt" sz="half" idx="10"/>
          </p:nvPr>
        </p:nvSpPr>
        <p:spPr/>
        <p:txBody>
          <a:bodyPr/>
          <a:lstStyle/>
          <a:p>
            <a:fld id="{A04B1EB3-18E5-3B48-B1FD-09B9226D6C2A}" type="datetimeFigureOut">
              <a:rPr lang="en-US" smtClean="0"/>
              <a:t>12/14/2021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2964378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cs-CZ"/>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Click to edit Master text styles</a:t>
            </a:r>
          </a:p>
        </p:txBody>
      </p:sp>
      <p:sp>
        <p:nvSpPr>
          <p:cNvPr id="5" name="Date Placeholder 4"/>
          <p:cNvSpPr>
            <a:spLocks noGrp="1"/>
          </p:cNvSpPr>
          <p:nvPr>
            <p:ph type="dt" sz="half" idx="10"/>
          </p:nvPr>
        </p:nvSpPr>
        <p:spPr/>
        <p:txBody>
          <a:bodyPr/>
          <a:lstStyle/>
          <a:p>
            <a:fld id="{A04B1EB3-18E5-3B48-B1FD-09B9226D6C2A}" type="datetimeFigureOut">
              <a:rPr lang="en-US" smtClean="0"/>
              <a:t>12/14/2021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2089601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B1EB3-18E5-3B48-B1FD-09B9226D6C2A}" type="datetimeFigureOut">
              <a:rPr lang="en-US" smtClean="0"/>
              <a:t>12/14/2021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88AB19-9DFA-5149-B5A7-89AF79578156}" type="slidenum">
              <a:rPr lang="en-US" smtClean="0"/>
              <a:t>‹#›</a:t>
            </a:fld>
            <a:endParaRPr lang="en-US"/>
          </a:p>
        </p:txBody>
      </p:sp>
    </p:spTree>
    <p:extLst>
      <p:ext uri="{BB962C8B-B14F-4D97-AF65-F5344CB8AC3E}">
        <p14:creationId xmlns:p14="http://schemas.microsoft.com/office/powerpoint/2010/main" val="557048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artin.fink@mvso.cz" TargetMode="External"/><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2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hyperlink" Target="https://www.edulam.cz/marketing/" TargetMode="Externa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08660" y="2392680"/>
            <a:ext cx="7635240" cy="1537806"/>
          </a:xfrm>
        </p:spPr>
        <p:txBody>
          <a:bodyPr lIns="0" tIns="0" rIns="0" bIns="0" anchor="t" anchorCtr="0">
            <a:noAutofit/>
          </a:bodyPr>
          <a:lstStyle/>
          <a:p>
            <a:pPr algn="l"/>
            <a:r>
              <a:rPr lang="cs-CZ" sz="5400" b="1" cap="all" dirty="0">
                <a:solidFill>
                  <a:srgbClr val="CF1F28"/>
                </a:solidFill>
              </a:rPr>
              <a:t>CSR </a:t>
            </a:r>
            <a:r>
              <a:rPr lang="cs-CZ" sz="5400" b="1" dirty="0">
                <a:solidFill>
                  <a:srgbClr val="CF1F28"/>
                </a:solidFill>
              </a:rPr>
              <a:t>a </a:t>
            </a:r>
            <a:r>
              <a:rPr lang="cs-CZ" sz="5400" b="1" cap="all" dirty="0">
                <a:solidFill>
                  <a:srgbClr val="CF1F28"/>
                </a:solidFill>
              </a:rPr>
              <a:t>BE: </a:t>
            </a:r>
            <a:r>
              <a:rPr lang="en-GB" sz="5400" cap="all" dirty="0">
                <a:solidFill>
                  <a:srgbClr val="CF1F28"/>
                </a:solidFill>
              </a:rPr>
              <a:t> </a:t>
            </a:r>
            <a:r>
              <a:rPr lang="cs-CZ" sz="5400" b="1" dirty="0">
                <a:solidFill>
                  <a:srgbClr val="CF1F28"/>
                </a:solidFill>
              </a:rPr>
              <a:t>Edukace a sebeprezentace </a:t>
            </a:r>
            <a:r>
              <a:rPr lang="cs-CZ" sz="5400" b="1" cap="all" dirty="0">
                <a:solidFill>
                  <a:srgbClr val="CF1F28"/>
                </a:solidFill>
              </a:rPr>
              <a:t>MSP</a:t>
            </a:r>
            <a:br>
              <a:rPr lang="cs-CZ" sz="3600" cap="all" dirty="0">
                <a:solidFill>
                  <a:srgbClr val="CF1F28"/>
                </a:solidFill>
              </a:rPr>
            </a:br>
            <a:r>
              <a:rPr lang="en-GB" sz="3200" cap="all" dirty="0"/>
              <a:t> </a:t>
            </a:r>
            <a:br>
              <a:rPr lang="cs-CZ" sz="3200" dirty="0"/>
            </a:br>
            <a:br>
              <a:rPr lang="cs-CZ" sz="3200" b="1" i="1" dirty="0"/>
            </a:br>
            <a:br>
              <a:rPr lang="cs-CZ" sz="3200" dirty="0">
                <a:solidFill>
                  <a:srgbClr val="FF0000"/>
                </a:solidFill>
              </a:rPr>
            </a:br>
            <a:endParaRPr lang="en-US" sz="3200" b="1" dirty="0"/>
          </a:p>
        </p:txBody>
      </p:sp>
      <p:sp>
        <p:nvSpPr>
          <p:cNvPr id="3" name="Title 1"/>
          <p:cNvSpPr txBox="1">
            <a:spLocks/>
          </p:cNvSpPr>
          <p:nvPr/>
        </p:nvSpPr>
        <p:spPr>
          <a:xfrm>
            <a:off x="627412" y="4827079"/>
            <a:ext cx="5353663" cy="1243937"/>
          </a:xfrm>
          <a:prstGeom prst="rect">
            <a:avLst/>
          </a:prstGeom>
        </p:spPr>
        <p:txBody>
          <a:bodyPr vert="horz" lIns="0" tIns="0" rIns="0" bIns="0" rtlCol="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cs-CZ" sz="2000" b="1" dirty="0"/>
              <a:t>Martin Fink</a:t>
            </a:r>
          </a:p>
          <a:p>
            <a:pPr algn="l"/>
            <a:r>
              <a:rPr lang="cs-CZ" sz="2000" dirty="0"/>
              <a:t>Ústav společenských věd</a:t>
            </a:r>
          </a:p>
          <a:p>
            <a:pPr algn="l"/>
            <a:r>
              <a:rPr lang="cs-CZ" sz="2000" u="sng" dirty="0">
                <a:hlinkClick r:id="rId3"/>
              </a:rPr>
              <a:t>martin.fink@mvso.cz</a:t>
            </a:r>
            <a:endParaRPr lang="cs-CZ" sz="2000" dirty="0"/>
          </a:p>
          <a:p>
            <a:pPr algn="l"/>
            <a:r>
              <a:rPr lang="cs-CZ" sz="2000" dirty="0"/>
              <a:t>+420 587 332 324</a:t>
            </a:r>
          </a:p>
          <a:p>
            <a:pPr algn="l"/>
            <a:endParaRPr lang="cs-CZ" sz="2400" b="1" dirty="0"/>
          </a:p>
        </p:txBody>
      </p:sp>
    </p:spTree>
    <p:extLst>
      <p:ext uri="{BB962C8B-B14F-4D97-AF65-F5344CB8AC3E}">
        <p14:creationId xmlns:p14="http://schemas.microsoft.com/office/powerpoint/2010/main" val="1735084850"/>
      </p:ext>
    </p:extLst>
  </p:cSld>
  <p:clrMapOvr>
    <a:masterClrMapping/>
  </p:clrMapOvr>
  <mc:AlternateContent xmlns:mc="http://schemas.openxmlformats.org/markup-compatibility/2006" xmlns:p14="http://schemas.microsoft.com/office/powerpoint/2010/main">
    <mc:Choice Requires="p14">
      <p:transition spd="slow" p14:dur="2000" advTm="719"/>
    </mc:Choice>
    <mc:Fallback xmlns="">
      <p:transition spd="slow" advTm="71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dirty="0"/>
              <a:t>Etický kodex AMSP ČR</a:t>
            </a:r>
            <a:endParaRPr lang="cs-CZ" dirty="0">
              <a:solidFill>
                <a:srgbClr val="CF1F28"/>
              </a:solidFill>
            </a:endParaRPr>
          </a:p>
        </p:txBody>
      </p:sp>
      <p:sp>
        <p:nvSpPr>
          <p:cNvPr id="5" name="Zástupný obsah 4">
            <a:extLst>
              <a:ext uri="{FF2B5EF4-FFF2-40B4-BE49-F238E27FC236}">
                <a16:creationId xmlns:a16="http://schemas.microsoft.com/office/drawing/2014/main" id="{D3408072-2EC6-44D7-8867-A3EEEA7B5E79}"/>
              </a:ext>
            </a:extLst>
          </p:cNvPr>
          <p:cNvSpPr>
            <a:spLocks noGrp="1"/>
          </p:cNvSpPr>
          <p:nvPr>
            <p:ph idx="1"/>
          </p:nvPr>
        </p:nvSpPr>
        <p:spPr/>
        <p:txBody>
          <a:bodyPr>
            <a:normAutofit fontScale="85000" lnSpcReduction="10000"/>
          </a:bodyPr>
          <a:lstStyle/>
          <a:p>
            <a:pPr marL="0" indent="0" fontAlgn="base">
              <a:buNone/>
            </a:pPr>
            <a:r>
              <a:rPr lang="cs-CZ" b="1" dirty="0"/>
              <a:t>Ve vztahu k akcionářům a společníkům</a:t>
            </a:r>
            <a:endParaRPr lang="cs-CZ" dirty="0"/>
          </a:p>
          <a:p>
            <a:pPr fontAlgn="base"/>
            <a:r>
              <a:rPr lang="cs-CZ" dirty="0"/>
              <a:t>zacházet spravedlivě se všemi akcionáři, společníky a členy, včetně minoritních, pěstovat s nimi dobré vztahy a chránit jejich práva;</a:t>
            </a:r>
          </a:p>
          <a:p>
            <a:pPr fontAlgn="base"/>
            <a:r>
              <a:rPr lang="cs-CZ" dirty="0"/>
              <a:t>při řízení společností důsledně aplikovat principy otevřenosti, poctivosti a odpovědnosti a Kodex správy a řízení společností založený na principech OECD;</a:t>
            </a:r>
          </a:p>
          <a:p>
            <a:pPr fontAlgn="base"/>
            <a:r>
              <a:rPr lang="cs-CZ" dirty="0"/>
              <a:t>jednat otevřeně a poskytovat veškeré relevantní informace užitečné pro své členy a partnery, včetně finanční situace, výkonnosti, vlastnictví a řízení společnosti.</a:t>
            </a:r>
          </a:p>
          <a:p>
            <a:pPr marL="0" indent="0">
              <a:buNone/>
            </a:pPr>
            <a:endParaRPr lang="cs-CZ" dirty="0"/>
          </a:p>
        </p:txBody>
      </p:sp>
    </p:spTree>
    <p:extLst>
      <p:ext uri="{BB962C8B-B14F-4D97-AF65-F5344CB8AC3E}">
        <p14:creationId xmlns:p14="http://schemas.microsoft.com/office/powerpoint/2010/main" val="2121544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dirty="0"/>
              <a:t>Etický kodex AMSP ČR</a:t>
            </a:r>
            <a:endParaRPr lang="cs-CZ" dirty="0">
              <a:solidFill>
                <a:srgbClr val="CF1F28"/>
              </a:solidFill>
            </a:endParaRPr>
          </a:p>
        </p:txBody>
      </p:sp>
      <p:sp>
        <p:nvSpPr>
          <p:cNvPr id="5" name="Zástupný obsah 4">
            <a:extLst>
              <a:ext uri="{FF2B5EF4-FFF2-40B4-BE49-F238E27FC236}">
                <a16:creationId xmlns:a16="http://schemas.microsoft.com/office/drawing/2014/main" id="{D3408072-2EC6-44D7-8867-A3EEEA7B5E79}"/>
              </a:ext>
            </a:extLst>
          </p:cNvPr>
          <p:cNvSpPr>
            <a:spLocks noGrp="1"/>
          </p:cNvSpPr>
          <p:nvPr>
            <p:ph idx="1"/>
          </p:nvPr>
        </p:nvSpPr>
        <p:spPr>
          <a:xfrm>
            <a:off x="457200" y="1417638"/>
            <a:ext cx="8229600" cy="4778115"/>
          </a:xfrm>
        </p:spPr>
        <p:txBody>
          <a:bodyPr>
            <a:normAutofit fontScale="77500" lnSpcReduction="20000"/>
          </a:bodyPr>
          <a:lstStyle/>
          <a:p>
            <a:pPr marL="0" indent="0" fontAlgn="base">
              <a:buNone/>
            </a:pPr>
            <a:r>
              <a:rPr lang="cs-CZ" b="1" dirty="0"/>
              <a:t>Ve vztahu k zaměstnancům</a:t>
            </a:r>
            <a:endParaRPr lang="cs-CZ" dirty="0"/>
          </a:p>
          <a:p>
            <a:pPr fontAlgn="base"/>
            <a:r>
              <a:rPr lang="cs-CZ" dirty="0"/>
              <a:t>dbát na důstojné zaměstnavatelské klima, úctu k zaměstnancům, na jejich informovanost, spravedlivé odměňování, zvyšování kvalifikace, bezpečnost a hygienu práce;</a:t>
            </a:r>
          </a:p>
          <a:p>
            <a:pPr fontAlgn="base"/>
            <a:r>
              <a:rPr lang="cs-CZ" dirty="0"/>
              <a:t>dbát na důstojné zaměstnanecké prostředí, nepřipouštět jakoukoliv diskriminaci odporující právu a mezilidským vztahům;</a:t>
            </a:r>
          </a:p>
          <a:p>
            <a:pPr fontAlgn="base"/>
            <a:r>
              <a:rPr lang="cs-CZ" dirty="0"/>
              <a:t>uznávat shromáždění zaměstnanců a respektovat jejich právo na kolektivní vyjednávání;</a:t>
            </a:r>
          </a:p>
          <a:p>
            <a:pPr fontAlgn="base"/>
            <a:r>
              <a:rPr lang="cs-CZ" dirty="0"/>
              <a:t>podporovat racionální zlepšování životního a pracovního prostředí zaměstnanců firmy;</a:t>
            </a:r>
          </a:p>
          <a:p>
            <a:pPr fontAlgn="base"/>
            <a:r>
              <a:rPr lang="cs-CZ" dirty="0"/>
              <a:t>vést své zaměstnance k čestnému jednání, slušnosti a osobní zodpovědnosti.</a:t>
            </a:r>
          </a:p>
          <a:p>
            <a:pPr marL="0" indent="0">
              <a:buNone/>
            </a:pPr>
            <a:endParaRPr lang="cs-CZ" dirty="0"/>
          </a:p>
        </p:txBody>
      </p:sp>
    </p:spTree>
    <p:extLst>
      <p:ext uri="{BB962C8B-B14F-4D97-AF65-F5344CB8AC3E}">
        <p14:creationId xmlns:p14="http://schemas.microsoft.com/office/powerpoint/2010/main" val="18765942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dirty="0"/>
              <a:t>Etický kodex AMSP ČR</a:t>
            </a:r>
            <a:endParaRPr lang="cs-CZ" dirty="0">
              <a:solidFill>
                <a:srgbClr val="CF1F28"/>
              </a:solidFill>
            </a:endParaRPr>
          </a:p>
        </p:txBody>
      </p:sp>
      <p:sp>
        <p:nvSpPr>
          <p:cNvPr id="5" name="Zástupný obsah 4">
            <a:extLst>
              <a:ext uri="{FF2B5EF4-FFF2-40B4-BE49-F238E27FC236}">
                <a16:creationId xmlns:a16="http://schemas.microsoft.com/office/drawing/2014/main" id="{D3408072-2EC6-44D7-8867-A3EEEA7B5E79}"/>
              </a:ext>
            </a:extLst>
          </p:cNvPr>
          <p:cNvSpPr>
            <a:spLocks noGrp="1"/>
          </p:cNvSpPr>
          <p:nvPr>
            <p:ph idx="1"/>
          </p:nvPr>
        </p:nvSpPr>
        <p:spPr>
          <a:xfrm>
            <a:off x="457200" y="1417638"/>
            <a:ext cx="8229600" cy="4778115"/>
          </a:xfrm>
        </p:spPr>
        <p:txBody>
          <a:bodyPr>
            <a:normAutofit/>
          </a:bodyPr>
          <a:lstStyle/>
          <a:p>
            <a:pPr marL="0" indent="0" fontAlgn="base">
              <a:buNone/>
            </a:pPr>
            <a:r>
              <a:rPr lang="cs-CZ" b="1" dirty="0"/>
              <a:t>V oblasti protikorupčních opatření</a:t>
            </a:r>
            <a:r>
              <a:rPr lang="cs-CZ" dirty="0"/>
              <a:t> </a:t>
            </a:r>
          </a:p>
          <a:p>
            <a:pPr fontAlgn="base"/>
            <a:r>
              <a:rPr lang="cs-CZ" dirty="0"/>
              <a:t>aktivně vystupovat proti korupci všech forem, včetně úplatků a vydírání;</a:t>
            </a:r>
          </a:p>
          <a:p>
            <a:pPr fontAlgn="base"/>
            <a:r>
              <a:rPr lang="cs-CZ" dirty="0"/>
              <a:t>poskytovat vzdělávání zaměstnancům v oblasti podnikatelské etiky a protikorupčních opatření;</a:t>
            </a:r>
          </a:p>
          <a:p>
            <a:pPr fontAlgn="base"/>
            <a:r>
              <a:rPr lang="cs-CZ" dirty="0"/>
              <a:t>uplatňovat ochranu oznamovatelů korupčního jednání a pozitivní motivování zaměstnanců v odhalování korupčního chování ve společnosti.</a:t>
            </a:r>
          </a:p>
          <a:p>
            <a:pPr marL="0" indent="0">
              <a:buNone/>
            </a:pPr>
            <a:endParaRPr lang="cs-CZ" dirty="0"/>
          </a:p>
        </p:txBody>
      </p:sp>
    </p:spTree>
    <p:extLst>
      <p:ext uri="{BB962C8B-B14F-4D97-AF65-F5344CB8AC3E}">
        <p14:creationId xmlns:p14="http://schemas.microsoft.com/office/powerpoint/2010/main" val="14641148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CF1F28"/>
                </a:solidFill>
              </a:rPr>
              <a:t>Edukace</a:t>
            </a:r>
          </a:p>
        </p:txBody>
      </p:sp>
      <p:sp>
        <p:nvSpPr>
          <p:cNvPr id="3" name="Zástupný symbol pro obsah 2"/>
          <p:cNvSpPr>
            <a:spLocks noGrp="1"/>
          </p:cNvSpPr>
          <p:nvPr>
            <p:ph idx="1"/>
          </p:nvPr>
        </p:nvSpPr>
        <p:spPr>
          <a:xfrm>
            <a:off x="768096" y="1417638"/>
            <a:ext cx="8229600" cy="4573729"/>
          </a:xfrm>
        </p:spPr>
        <p:txBody>
          <a:bodyPr>
            <a:normAutofit fontScale="92500"/>
          </a:bodyPr>
          <a:lstStyle/>
          <a:p>
            <a:r>
              <a:rPr lang="cs-CZ" dirty="0"/>
              <a:t>Z latinského </a:t>
            </a:r>
            <a:r>
              <a:rPr lang="cs-CZ" i="1" dirty="0" err="1"/>
              <a:t>educare</a:t>
            </a:r>
            <a:r>
              <a:rPr lang="cs-CZ" i="1" dirty="0"/>
              <a:t>: </a:t>
            </a:r>
            <a:r>
              <a:rPr lang="cs-CZ" dirty="0"/>
              <a:t>„vedení vpřed“</a:t>
            </a:r>
          </a:p>
          <a:p>
            <a:r>
              <a:rPr lang="cs-CZ" dirty="0"/>
              <a:t>Souhrnný termín pro výchovu a vzdělávání</a:t>
            </a:r>
          </a:p>
          <a:p>
            <a:r>
              <a:rPr lang="cs-CZ" b="1" dirty="0"/>
              <a:t>Výchova </a:t>
            </a:r>
            <a:r>
              <a:rPr lang="cs-CZ" dirty="0"/>
              <a:t>je cílevědomá, plánovitá a všestranná činnost směřující k přípravě člověka pro jeho společenské úkoly a osobní život. </a:t>
            </a:r>
          </a:p>
          <a:p>
            <a:r>
              <a:rPr lang="cs-CZ" b="1" dirty="0"/>
              <a:t>Vzdělávání</a:t>
            </a:r>
            <a:r>
              <a:rPr lang="cs-CZ" dirty="0"/>
              <a:t> je proces, který podporuje a napomáhá učení. </a:t>
            </a:r>
          </a:p>
          <a:p>
            <a:r>
              <a:rPr lang="cs-CZ" b="1" dirty="0"/>
              <a:t>Učení </a:t>
            </a:r>
            <a:r>
              <a:rPr lang="cs-CZ" dirty="0"/>
              <a:t>je proces získávání a předávání zkušeností, návyků, dovedností, znalostí, hodnot a podobně. </a:t>
            </a:r>
          </a:p>
        </p:txBody>
      </p:sp>
    </p:spTree>
    <p:extLst>
      <p:ext uri="{BB962C8B-B14F-4D97-AF65-F5344CB8AC3E}">
        <p14:creationId xmlns:p14="http://schemas.microsoft.com/office/powerpoint/2010/main" val="41072443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CF1F28"/>
                </a:solidFill>
              </a:rPr>
              <a:t>Učení a vzdělávání</a:t>
            </a:r>
          </a:p>
        </p:txBody>
      </p:sp>
      <p:sp>
        <p:nvSpPr>
          <p:cNvPr id="3" name="Zástupný symbol pro obsah 2"/>
          <p:cNvSpPr>
            <a:spLocks noGrp="1"/>
          </p:cNvSpPr>
          <p:nvPr>
            <p:ph idx="1"/>
          </p:nvPr>
        </p:nvSpPr>
        <p:spPr>
          <a:xfrm>
            <a:off x="286439" y="1090671"/>
            <a:ext cx="8711257" cy="5266062"/>
          </a:xfrm>
        </p:spPr>
        <p:txBody>
          <a:bodyPr>
            <a:normAutofit fontScale="47500" lnSpcReduction="20000"/>
          </a:bodyPr>
          <a:lstStyle/>
          <a:p>
            <a:pPr marL="0" indent="0">
              <a:buNone/>
            </a:pPr>
            <a:r>
              <a:rPr lang="cs-CZ" sz="4600" b="1" dirty="0">
                <a:solidFill>
                  <a:srgbClr val="CF1F28"/>
                </a:solidFill>
                <a:ea typeface="+mj-ea"/>
                <a:cs typeface="+mj-cs"/>
              </a:rPr>
              <a:t>Učení: </a:t>
            </a:r>
          </a:p>
          <a:p>
            <a:pPr marL="514350" indent="-514350">
              <a:buFont typeface="+mj-lt"/>
              <a:buAutoNum type="arabicPeriod"/>
            </a:pPr>
            <a:r>
              <a:rPr lang="cs-CZ" sz="4600" b="1" dirty="0"/>
              <a:t>Intencionální</a:t>
            </a:r>
            <a:r>
              <a:rPr lang="cs-CZ" sz="4600" dirty="0"/>
              <a:t> učení: učení záměrné, plánované</a:t>
            </a:r>
          </a:p>
          <a:p>
            <a:pPr marL="514350" indent="-514350">
              <a:buFont typeface="+mj-lt"/>
              <a:buAutoNum type="arabicPeriod"/>
            </a:pPr>
            <a:r>
              <a:rPr lang="cs-CZ" sz="4600" b="1" dirty="0"/>
              <a:t>Incidentní</a:t>
            </a:r>
            <a:r>
              <a:rPr lang="cs-CZ" sz="4600" dirty="0"/>
              <a:t> učení: učení bezděčné (tzn. výstup z učení není primární  účelem aktivity)</a:t>
            </a:r>
          </a:p>
          <a:p>
            <a:pPr marL="0" indent="0">
              <a:buNone/>
            </a:pPr>
            <a:r>
              <a:rPr lang="cs-CZ" sz="4600" b="1" dirty="0">
                <a:solidFill>
                  <a:srgbClr val="CF1F28"/>
                </a:solidFill>
                <a:ea typeface="+mj-ea"/>
                <a:cs typeface="+mj-cs"/>
              </a:rPr>
              <a:t>Vzdělávání:</a:t>
            </a:r>
          </a:p>
          <a:p>
            <a:pPr marL="514350" indent="-514350">
              <a:buFont typeface="+mj-lt"/>
              <a:buAutoNum type="arabicPeriod"/>
            </a:pPr>
            <a:r>
              <a:rPr lang="cs-CZ" sz="4600" b="1" dirty="0"/>
              <a:t>Formální</a:t>
            </a:r>
            <a:r>
              <a:rPr lang="cs-CZ" sz="4600" dirty="0"/>
              <a:t> vzdělávání se odehrává zejména ve školách. Jeho prostřednictvím lze získat oficiální potvrzení. Ve formálním vzdělávání bývá přesně definováno co se učí, proč se to učí, jak se to učí, jak se to ověřuje atd.</a:t>
            </a:r>
          </a:p>
          <a:p>
            <a:pPr marL="514350" indent="-514350">
              <a:buFont typeface="+mj-lt"/>
              <a:buAutoNum type="arabicPeriod"/>
            </a:pPr>
            <a:r>
              <a:rPr lang="cs-CZ" sz="4600" b="1" dirty="0"/>
              <a:t>Neformální </a:t>
            </a:r>
            <a:r>
              <a:rPr lang="cs-CZ" sz="4600" dirty="0"/>
              <a:t>vzdělávání poskytují sportovní kluby, zaměstnavatelé, umělecké školy, knihovny, volnočasové neziskové organizace, dětské oddíly atd. Aby měly výsledky neformálního vzdělávání stejnou váhu, je zpravidla potřeba je nechat uznat příslušným orgánem nebo institucí.</a:t>
            </a:r>
          </a:p>
          <a:p>
            <a:pPr marL="514350" indent="-514350">
              <a:buFont typeface="+mj-lt"/>
              <a:buAutoNum type="arabicPeriod"/>
            </a:pPr>
            <a:r>
              <a:rPr lang="cs-CZ" sz="4600" b="1" dirty="0"/>
              <a:t>Informální </a:t>
            </a:r>
            <a:r>
              <a:rPr lang="cs-CZ" sz="4600" dirty="0"/>
              <a:t>vzdělávání</a:t>
            </a:r>
            <a:r>
              <a:rPr lang="cs-CZ" sz="4600" b="1" dirty="0"/>
              <a:t> </a:t>
            </a:r>
            <a:r>
              <a:rPr lang="cs-CZ" sz="4600" dirty="0"/>
              <a:t>(učení) je zejména neplánované a spontánní, probíhá mimochodem při každodenních běžných činnostech v práci, doma či volném čase. Dále zahrnuje také sebevzdělávání.</a:t>
            </a:r>
          </a:p>
          <a:p>
            <a:pPr marL="0" indent="0">
              <a:buNone/>
            </a:pPr>
            <a:endParaRPr lang="cs-CZ" dirty="0"/>
          </a:p>
        </p:txBody>
      </p:sp>
    </p:spTree>
    <p:extLst>
      <p:ext uri="{BB962C8B-B14F-4D97-AF65-F5344CB8AC3E}">
        <p14:creationId xmlns:p14="http://schemas.microsoft.com/office/powerpoint/2010/main" val="13807634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CF1F28"/>
                </a:solidFill>
              </a:rPr>
              <a:t>Formální vzdělávání CSR</a:t>
            </a:r>
          </a:p>
        </p:txBody>
      </p:sp>
      <p:sp>
        <p:nvSpPr>
          <p:cNvPr id="3" name="Zástupný symbol pro obsah 2"/>
          <p:cNvSpPr>
            <a:spLocks noGrp="1"/>
          </p:cNvSpPr>
          <p:nvPr>
            <p:ph idx="1"/>
          </p:nvPr>
        </p:nvSpPr>
        <p:spPr>
          <a:xfrm>
            <a:off x="286439" y="1200839"/>
            <a:ext cx="8711257" cy="5657161"/>
          </a:xfrm>
        </p:spPr>
        <p:txBody>
          <a:bodyPr>
            <a:normAutofit fontScale="92500"/>
          </a:bodyPr>
          <a:lstStyle/>
          <a:p>
            <a:pPr lvl="1" indent="-342900">
              <a:buFont typeface="Arial" panose="020B0604020202020204" pitchFamily="34" charset="0"/>
              <a:buChar char="•"/>
            </a:pPr>
            <a:r>
              <a:rPr lang="cs-CZ" sz="3200" b="1" dirty="0">
                <a:solidFill>
                  <a:srgbClr val="CF1F28"/>
                </a:solidFill>
                <a:latin typeface="+mj-lt"/>
                <a:ea typeface="+mj-ea"/>
                <a:cs typeface="+mj-cs"/>
              </a:rPr>
              <a:t>Na úrovni Společenské odpovědnosti jednotlivce: </a:t>
            </a:r>
          </a:p>
          <a:p>
            <a:pPr marL="0" indent="0">
              <a:buNone/>
            </a:pPr>
            <a:r>
              <a:rPr lang="cs-CZ" dirty="0"/>
              <a:t>	v ČR kutikulární dokumenty na úrovni MŠ, ZŠ 		a 	SŠ</a:t>
            </a:r>
          </a:p>
          <a:p>
            <a:pPr lvl="1" indent="-342900">
              <a:buFont typeface="Arial" panose="020B0604020202020204" pitchFamily="34" charset="0"/>
              <a:buChar char="•"/>
            </a:pPr>
            <a:r>
              <a:rPr lang="cs-CZ" sz="3200" b="1" dirty="0">
                <a:solidFill>
                  <a:srgbClr val="CF1F28"/>
                </a:solidFill>
                <a:latin typeface="+mj-lt"/>
                <a:ea typeface="+mj-ea"/>
                <a:cs typeface="+mj-cs"/>
              </a:rPr>
              <a:t>Na úrovni CSR (korporátní):</a:t>
            </a:r>
          </a:p>
          <a:p>
            <a:pPr marL="400050" lvl="1" indent="0">
              <a:buNone/>
            </a:pPr>
            <a:r>
              <a:rPr lang="cs-CZ" sz="3200" dirty="0"/>
              <a:t>VŠ, především školy s ekonomickým zaměřením:</a:t>
            </a:r>
          </a:p>
          <a:p>
            <a:pPr marL="1257300" lvl="2" indent="-457200">
              <a:buFont typeface="Wingdings" panose="05000000000000000000" pitchFamily="2" charset="2"/>
              <a:buChar char="§"/>
            </a:pPr>
            <a:r>
              <a:rPr lang="cs-CZ" sz="2800" dirty="0"/>
              <a:t>Management</a:t>
            </a:r>
          </a:p>
          <a:p>
            <a:pPr marL="1257300" lvl="2" indent="-457200">
              <a:buFont typeface="Wingdings" panose="05000000000000000000" pitchFamily="2" charset="2"/>
              <a:buChar char="§"/>
            </a:pPr>
            <a:r>
              <a:rPr lang="cs-CZ" sz="2800" dirty="0"/>
              <a:t>QMS</a:t>
            </a:r>
          </a:p>
          <a:p>
            <a:pPr marL="1257300" lvl="2" indent="-457200">
              <a:buFont typeface="Wingdings" panose="05000000000000000000" pitchFamily="2" charset="2"/>
              <a:buChar char="§"/>
            </a:pPr>
            <a:r>
              <a:rPr lang="cs-CZ" sz="2800" dirty="0"/>
              <a:t>Marketing</a:t>
            </a:r>
          </a:p>
          <a:p>
            <a:pPr marL="1257300" lvl="2" indent="-457200">
              <a:buFont typeface="Wingdings" panose="05000000000000000000" pitchFamily="2" charset="2"/>
              <a:buChar char="§"/>
            </a:pPr>
            <a:r>
              <a:rPr lang="cs-CZ" sz="2800" dirty="0"/>
              <a:t>PR</a:t>
            </a:r>
          </a:p>
          <a:p>
            <a:pPr marL="1257300" lvl="2" indent="-457200">
              <a:buFont typeface="Wingdings" panose="05000000000000000000" pitchFamily="2" charset="2"/>
              <a:buChar char="§"/>
            </a:pPr>
            <a:r>
              <a:rPr lang="cs-CZ" sz="2800" dirty="0"/>
              <a:t>HR</a:t>
            </a:r>
          </a:p>
          <a:p>
            <a:pPr marL="400050" lvl="1" indent="0">
              <a:buNone/>
            </a:pPr>
            <a:r>
              <a:rPr lang="cs-CZ" dirty="0"/>
              <a:t> </a:t>
            </a:r>
          </a:p>
        </p:txBody>
      </p:sp>
    </p:spTree>
    <p:extLst>
      <p:ext uri="{BB962C8B-B14F-4D97-AF65-F5344CB8AC3E}">
        <p14:creationId xmlns:p14="http://schemas.microsoft.com/office/powerpoint/2010/main" val="15859298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648701"/>
            <a:ext cx="8229600" cy="1143000"/>
          </a:xfrm>
        </p:spPr>
        <p:txBody>
          <a:bodyPr>
            <a:noAutofit/>
          </a:bodyPr>
          <a:lstStyle/>
          <a:p>
            <a:r>
              <a:rPr lang="cs-CZ" sz="3600" b="1" dirty="0">
                <a:solidFill>
                  <a:srgbClr val="D50202"/>
                </a:solidFill>
              </a:rPr>
              <a:t> </a:t>
            </a:r>
            <a:r>
              <a:rPr lang="cs-CZ" b="1" dirty="0">
                <a:solidFill>
                  <a:srgbClr val="CF1F28"/>
                </a:solidFill>
              </a:rPr>
              <a:t>Role konceptu CSR z pohledu CŽV</a:t>
            </a:r>
          </a:p>
        </p:txBody>
      </p:sp>
      <p:sp>
        <p:nvSpPr>
          <p:cNvPr id="3" name="Zástupný symbol pro obsah 2"/>
          <p:cNvSpPr>
            <a:spLocks noGrp="1"/>
          </p:cNvSpPr>
          <p:nvPr>
            <p:ph idx="1"/>
          </p:nvPr>
        </p:nvSpPr>
        <p:spPr>
          <a:xfrm>
            <a:off x="457200" y="1920240"/>
            <a:ext cx="8229600" cy="4450081"/>
          </a:xfrm>
        </p:spPr>
        <p:txBody>
          <a:bodyPr>
            <a:normAutofit lnSpcReduction="10000"/>
          </a:bodyPr>
          <a:lstStyle/>
          <a:p>
            <a:pPr marL="0" indent="0">
              <a:buNone/>
            </a:pPr>
            <a:r>
              <a:rPr lang="cs-CZ" sz="2500" dirty="0"/>
              <a:t>Z pohledu celoživotního vzdělávání může být</a:t>
            </a:r>
            <a:r>
              <a:rPr lang="en-GB" sz="2500" dirty="0"/>
              <a:t> </a:t>
            </a:r>
            <a:r>
              <a:rPr lang="cs-CZ" sz="2500" dirty="0"/>
              <a:t>koncept </a:t>
            </a:r>
            <a:r>
              <a:rPr lang="en-GB" sz="2500" dirty="0"/>
              <a:t>CSR</a:t>
            </a:r>
            <a:r>
              <a:rPr lang="cs-CZ" sz="2500" dirty="0"/>
              <a:t>:</a:t>
            </a:r>
          </a:p>
          <a:p>
            <a:r>
              <a:rPr lang="cs-CZ" sz="2500" b="1" dirty="0"/>
              <a:t>cílem</a:t>
            </a:r>
            <a:r>
              <a:rPr lang="en-GB" sz="2500" b="1" dirty="0"/>
              <a:t> </a:t>
            </a:r>
            <a:r>
              <a:rPr lang="cs-CZ" sz="2500" dirty="0"/>
              <a:t>–</a:t>
            </a:r>
            <a:r>
              <a:rPr lang="cs-CZ" sz="2500" b="1" dirty="0"/>
              <a:t> </a:t>
            </a:r>
            <a:r>
              <a:rPr lang="cs-CZ" sz="2500" dirty="0"/>
              <a:t>prezentovaný odpovědný postoj a etický přístup jednotlivců (studentů, občanů) a manažerů(organizací) k podnikání a společnosti,</a:t>
            </a:r>
            <a:r>
              <a:rPr lang="cs-CZ" sz="2800" dirty="0"/>
              <a:t> </a:t>
            </a:r>
          </a:p>
          <a:p>
            <a:r>
              <a:rPr lang="cs-CZ" sz="2500" b="1" dirty="0"/>
              <a:t>nástrojem, prostředkem</a:t>
            </a:r>
            <a:r>
              <a:rPr lang="en-GB" sz="2500" b="1" dirty="0"/>
              <a:t> </a:t>
            </a:r>
            <a:r>
              <a:rPr lang="cs-CZ" sz="2500" dirty="0"/>
              <a:t>–</a:t>
            </a:r>
            <a:r>
              <a:rPr lang="cs-CZ" sz="2500" b="1" dirty="0"/>
              <a:t> </a:t>
            </a:r>
            <a:r>
              <a:rPr lang="cs-CZ" sz="2500" dirty="0"/>
              <a:t>rozvoj znalostí o CSR a změn postojů</a:t>
            </a:r>
            <a:r>
              <a:rPr lang="en-GB" sz="2500" dirty="0"/>
              <a:t> </a:t>
            </a:r>
            <a:r>
              <a:rPr lang="cs-CZ" sz="2500" dirty="0"/>
              <a:t>jednotlivců (studentů, manažerů, občanů) k podnikání, ke společnosti;</a:t>
            </a:r>
            <a:r>
              <a:rPr lang="en-GB" sz="2500" dirty="0"/>
              <a:t> </a:t>
            </a:r>
            <a:r>
              <a:rPr lang="cs-CZ" sz="1500" i="1" dirty="0"/>
              <a:t>(Pokorná, 2012)</a:t>
            </a:r>
          </a:p>
          <a:p>
            <a:r>
              <a:rPr lang="cs-CZ" sz="2500" b="1" dirty="0"/>
              <a:t>podmínkami</a:t>
            </a:r>
            <a:r>
              <a:rPr lang="cs-CZ" sz="2500" dirty="0"/>
              <a:t> – pro které je již připraveno prostředí v podobě legislativy EU, potřeba trvalé udržitelnosti.</a:t>
            </a:r>
          </a:p>
          <a:p>
            <a:pPr marL="0" indent="0">
              <a:buNone/>
            </a:pPr>
            <a:r>
              <a:rPr lang="cs-CZ" sz="2400" dirty="0"/>
              <a:t>Odpovídá podmínkám pro systematický spirálový vývoj společnosti. </a:t>
            </a:r>
            <a:r>
              <a:rPr lang="cs-CZ" sz="1500" i="1" dirty="0"/>
              <a:t>(</a:t>
            </a:r>
            <a:r>
              <a:rPr lang="cs-CZ" sz="1500" i="1" dirty="0" err="1"/>
              <a:t>Blížkovský</a:t>
            </a:r>
            <a:r>
              <a:rPr lang="cs-CZ" sz="1500" i="1" dirty="0"/>
              <a:t>, 1997)</a:t>
            </a:r>
          </a:p>
          <a:p>
            <a:pPr marL="0" indent="0">
              <a:buNone/>
            </a:pPr>
            <a:endParaRPr lang="cs-CZ" sz="2400" dirty="0"/>
          </a:p>
        </p:txBody>
      </p:sp>
    </p:spTree>
    <p:extLst>
      <p:ext uri="{BB962C8B-B14F-4D97-AF65-F5344CB8AC3E}">
        <p14:creationId xmlns:p14="http://schemas.microsoft.com/office/powerpoint/2010/main" val="1205893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94975"/>
            <a:ext cx="7942845" cy="1143000"/>
          </a:xfrm>
        </p:spPr>
        <p:txBody>
          <a:bodyPr/>
          <a:lstStyle/>
          <a:p>
            <a:r>
              <a:rPr lang="cs-CZ" b="1" dirty="0">
                <a:solidFill>
                  <a:srgbClr val="CF1F28"/>
                </a:solidFill>
              </a:rPr>
              <a:t>MVŠO – přístup k CSR</a:t>
            </a:r>
          </a:p>
        </p:txBody>
      </p:sp>
      <p:sp>
        <p:nvSpPr>
          <p:cNvPr id="4" name="TextovéPole 3"/>
          <p:cNvSpPr txBox="1"/>
          <p:nvPr/>
        </p:nvSpPr>
        <p:spPr>
          <a:xfrm>
            <a:off x="551173" y="1760329"/>
            <a:ext cx="7848872" cy="4401205"/>
          </a:xfrm>
          <a:prstGeom prst="rect">
            <a:avLst/>
          </a:prstGeom>
          <a:solidFill>
            <a:schemeClr val="accent6">
              <a:lumMod val="20000"/>
              <a:lumOff val="80000"/>
            </a:schemeClr>
          </a:solidFill>
          <a:ln w="76200">
            <a:solidFill>
              <a:srgbClr val="C00000"/>
            </a:solidFill>
          </a:ln>
        </p:spPr>
        <p:txBody>
          <a:bodyPr wrap="square" rtlCol="0">
            <a:spAutoFit/>
          </a:bodyPr>
          <a:lstStyle/>
          <a:p>
            <a:pPr algn="ctr"/>
            <a:r>
              <a:rPr lang="cs-CZ" sz="4000" b="1" dirty="0"/>
              <a:t>Region</a:t>
            </a:r>
          </a:p>
          <a:p>
            <a:pPr algn="ctr"/>
            <a:endParaRPr lang="cs-CZ" sz="4000" dirty="0"/>
          </a:p>
          <a:p>
            <a:pPr algn="ctr"/>
            <a:r>
              <a:rPr lang="cs-CZ" sz="4000" u="sng" dirty="0"/>
              <a:t>Olomoucký kraj</a:t>
            </a:r>
            <a:r>
              <a:rPr lang="cs-CZ" sz="4000" dirty="0"/>
              <a:t>:</a:t>
            </a:r>
          </a:p>
          <a:p>
            <a:pPr algn="ctr"/>
            <a:endParaRPr lang="cs-CZ" sz="4000" dirty="0"/>
          </a:p>
          <a:p>
            <a:pPr algn="ctr"/>
            <a:r>
              <a:rPr lang="cs-CZ" sz="4000" dirty="0"/>
              <a:t>98% malé a střední podniky</a:t>
            </a:r>
          </a:p>
          <a:p>
            <a:pPr algn="ctr"/>
            <a:endParaRPr lang="cs-CZ" sz="4000" dirty="0"/>
          </a:p>
          <a:p>
            <a:pPr algn="ctr"/>
            <a:endParaRPr lang="cs-CZ" sz="4000" dirty="0"/>
          </a:p>
        </p:txBody>
      </p:sp>
      <p:sp>
        <p:nvSpPr>
          <p:cNvPr id="5" name="TextovéPole 4"/>
          <p:cNvSpPr txBox="1"/>
          <p:nvPr/>
        </p:nvSpPr>
        <p:spPr>
          <a:xfrm>
            <a:off x="1055229" y="2822287"/>
            <a:ext cx="6840760" cy="3362459"/>
          </a:xfrm>
          <a:prstGeom prst="rect">
            <a:avLst/>
          </a:prstGeom>
          <a:solidFill>
            <a:schemeClr val="accent6">
              <a:lumMod val="20000"/>
              <a:lumOff val="80000"/>
            </a:schemeClr>
          </a:solidFill>
          <a:ln w="57150">
            <a:solidFill>
              <a:srgbClr val="C00000"/>
            </a:solidFill>
            <a:prstDash val="solid"/>
          </a:ln>
        </p:spPr>
        <p:txBody>
          <a:bodyPr wrap="square" rtlCol="0">
            <a:spAutoFit/>
          </a:bodyPr>
          <a:lstStyle/>
          <a:p>
            <a:pPr algn="ctr"/>
            <a:r>
              <a:rPr lang="cs-CZ" sz="4000" b="1" dirty="0"/>
              <a:t>MVŠO</a:t>
            </a:r>
          </a:p>
          <a:p>
            <a:pPr algn="ctr"/>
            <a:endParaRPr lang="cs-CZ" sz="1050" dirty="0"/>
          </a:p>
          <a:p>
            <a:pPr algn="ctr"/>
            <a:endParaRPr lang="cs-CZ" sz="1400" dirty="0"/>
          </a:p>
          <a:p>
            <a:pPr algn="ctr"/>
            <a:r>
              <a:rPr lang="cs-CZ" sz="3600" dirty="0"/>
              <a:t>CSR je výzkumné téma,</a:t>
            </a:r>
          </a:p>
          <a:p>
            <a:pPr algn="ctr"/>
            <a:r>
              <a:rPr lang="cs-CZ" sz="3600" dirty="0"/>
              <a:t>výuka studentů v CSR </a:t>
            </a:r>
          </a:p>
          <a:p>
            <a:pPr algn="ctr"/>
            <a:r>
              <a:rPr lang="cs-CZ" sz="3600" dirty="0"/>
              <a:t>= příprava manažerů pro region.</a:t>
            </a:r>
          </a:p>
          <a:p>
            <a:pPr algn="ctr"/>
            <a:endParaRPr lang="cs-CZ" sz="4000" dirty="0"/>
          </a:p>
        </p:txBody>
      </p:sp>
      <p:sp>
        <p:nvSpPr>
          <p:cNvPr id="7" name="TextovéPole 6"/>
          <p:cNvSpPr txBox="1"/>
          <p:nvPr/>
        </p:nvSpPr>
        <p:spPr>
          <a:xfrm>
            <a:off x="1307257" y="3514656"/>
            <a:ext cx="6336704" cy="2646878"/>
          </a:xfrm>
          <a:prstGeom prst="rect">
            <a:avLst/>
          </a:prstGeom>
          <a:solidFill>
            <a:schemeClr val="accent6">
              <a:lumMod val="20000"/>
              <a:lumOff val="80000"/>
            </a:schemeClr>
          </a:solidFill>
          <a:ln w="38100">
            <a:solidFill>
              <a:srgbClr val="C00000"/>
            </a:solidFill>
          </a:ln>
        </p:spPr>
        <p:txBody>
          <a:bodyPr wrap="square" rtlCol="0">
            <a:spAutoFit/>
          </a:bodyPr>
          <a:lstStyle/>
          <a:p>
            <a:pPr algn="ctr"/>
            <a:r>
              <a:rPr lang="cs-CZ" sz="4000" b="1" dirty="0"/>
              <a:t>Student</a:t>
            </a:r>
          </a:p>
          <a:p>
            <a:pPr algn="ctr"/>
            <a:endParaRPr lang="cs-CZ" dirty="0"/>
          </a:p>
          <a:p>
            <a:pPr algn="ctr"/>
            <a:r>
              <a:rPr lang="cs-CZ" sz="3600" dirty="0"/>
              <a:t>absolvent oboru podniková ekonomika a management       </a:t>
            </a:r>
          </a:p>
          <a:p>
            <a:pPr algn="ctr"/>
            <a:r>
              <a:rPr lang="cs-CZ" sz="3600" dirty="0"/>
              <a:t>= zaměstnavatel, zaměstnanec.</a:t>
            </a:r>
          </a:p>
        </p:txBody>
      </p:sp>
    </p:spTree>
    <p:extLst>
      <p:ext uri="{BB962C8B-B14F-4D97-AF65-F5344CB8AC3E}">
        <p14:creationId xmlns:p14="http://schemas.microsoft.com/office/powerpoint/2010/main" val="3180204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075239" cy="1143000"/>
          </a:xfrm>
        </p:spPr>
        <p:txBody>
          <a:bodyPr>
            <a:normAutofit/>
          </a:bodyPr>
          <a:lstStyle/>
          <a:p>
            <a:r>
              <a:rPr lang="cs-CZ" b="1" dirty="0">
                <a:solidFill>
                  <a:srgbClr val="CF1F28"/>
                </a:solidFill>
              </a:rPr>
              <a:t>Obsažené principy učení</a:t>
            </a:r>
          </a:p>
        </p:txBody>
      </p:sp>
      <p:sp>
        <p:nvSpPr>
          <p:cNvPr id="4" name="TextovéPole 3"/>
          <p:cNvSpPr txBox="1"/>
          <p:nvPr/>
        </p:nvSpPr>
        <p:spPr>
          <a:xfrm>
            <a:off x="637473" y="1709648"/>
            <a:ext cx="1804148" cy="954107"/>
          </a:xfrm>
          <a:prstGeom prst="rect">
            <a:avLst/>
          </a:prstGeom>
          <a:noFill/>
        </p:spPr>
        <p:txBody>
          <a:bodyPr wrap="none" rtlCol="0">
            <a:spAutoFit/>
          </a:bodyPr>
          <a:lstStyle/>
          <a:p>
            <a:pPr algn="ctr"/>
            <a:r>
              <a:rPr lang="cs-CZ" sz="2800" dirty="0"/>
              <a:t>znalosti,</a:t>
            </a:r>
          </a:p>
          <a:p>
            <a:pPr algn="ctr"/>
            <a:r>
              <a:rPr lang="cs-CZ" sz="2800" dirty="0"/>
              <a:t>dovednosti</a:t>
            </a:r>
          </a:p>
        </p:txBody>
      </p:sp>
      <p:sp>
        <p:nvSpPr>
          <p:cNvPr id="5" name="TextovéPole 4"/>
          <p:cNvSpPr txBox="1"/>
          <p:nvPr/>
        </p:nvSpPr>
        <p:spPr>
          <a:xfrm>
            <a:off x="697999" y="3601485"/>
            <a:ext cx="1710148" cy="523220"/>
          </a:xfrm>
          <a:prstGeom prst="rect">
            <a:avLst/>
          </a:prstGeom>
          <a:noFill/>
        </p:spPr>
        <p:txBody>
          <a:bodyPr wrap="none" rtlCol="0">
            <a:spAutoFit/>
          </a:bodyPr>
          <a:lstStyle/>
          <a:p>
            <a:pPr algn="ctr"/>
            <a:r>
              <a:rPr lang="cs-CZ" sz="2800" dirty="0"/>
              <a:t>zkušenosti</a:t>
            </a:r>
          </a:p>
        </p:txBody>
      </p:sp>
      <p:sp>
        <p:nvSpPr>
          <p:cNvPr id="6" name="TextovéPole 5"/>
          <p:cNvSpPr txBox="1"/>
          <p:nvPr/>
        </p:nvSpPr>
        <p:spPr>
          <a:xfrm>
            <a:off x="909564" y="5467640"/>
            <a:ext cx="1294393" cy="523220"/>
          </a:xfrm>
          <a:prstGeom prst="rect">
            <a:avLst/>
          </a:prstGeom>
          <a:noFill/>
        </p:spPr>
        <p:txBody>
          <a:bodyPr wrap="none" rtlCol="0">
            <a:spAutoFit/>
          </a:bodyPr>
          <a:lstStyle/>
          <a:p>
            <a:r>
              <a:rPr lang="cs-CZ" sz="2800" b="1" dirty="0"/>
              <a:t>postoje</a:t>
            </a:r>
          </a:p>
        </p:txBody>
      </p:sp>
      <p:sp>
        <p:nvSpPr>
          <p:cNvPr id="7" name="TextovéPole 6"/>
          <p:cNvSpPr txBox="1"/>
          <p:nvPr/>
        </p:nvSpPr>
        <p:spPr>
          <a:xfrm>
            <a:off x="2733693" y="4944306"/>
            <a:ext cx="2755947" cy="461665"/>
          </a:xfrm>
          <a:prstGeom prst="rect">
            <a:avLst/>
          </a:prstGeom>
          <a:noFill/>
        </p:spPr>
        <p:txBody>
          <a:bodyPr wrap="none" rtlCol="0">
            <a:spAutoFit/>
          </a:bodyPr>
          <a:lstStyle/>
          <a:p>
            <a:r>
              <a:rPr lang="cs-CZ" sz="2400" b="1" dirty="0"/>
              <a:t>Dopady na studenty</a:t>
            </a:r>
          </a:p>
        </p:txBody>
      </p:sp>
      <p:sp>
        <p:nvSpPr>
          <p:cNvPr id="8" name="TextovéPole 7"/>
          <p:cNvSpPr txBox="1"/>
          <p:nvPr/>
        </p:nvSpPr>
        <p:spPr>
          <a:xfrm>
            <a:off x="3848669" y="5638181"/>
            <a:ext cx="4172967" cy="461665"/>
          </a:xfrm>
          <a:prstGeom prst="rect">
            <a:avLst/>
          </a:prstGeom>
          <a:noFill/>
        </p:spPr>
        <p:txBody>
          <a:bodyPr wrap="square" rtlCol="0">
            <a:spAutoFit/>
          </a:bodyPr>
          <a:lstStyle/>
          <a:p>
            <a:pPr algn="ctr"/>
            <a:r>
              <a:rPr lang="cs-CZ" sz="2400" b="1" dirty="0"/>
              <a:t>Dopady na manažery v regionu</a:t>
            </a:r>
          </a:p>
        </p:txBody>
      </p:sp>
      <p:sp>
        <p:nvSpPr>
          <p:cNvPr id="9" name="TextovéPole 8"/>
          <p:cNvSpPr txBox="1"/>
          <p:nvPr/>
        </p:nvSpPr>
        <p:spPr>
          <a:xfrm>
            <a:off x="6371993" y="4891590"/>
            <a:ext cx="2458494" cy="461665"/>
          </a:xfrm>
          <a:prstGeom prst="rect">
            <a:avLst/>
          </a:prstGeom>
          <a:noFill/>
        </p:spPr>
        <p:txBody>
          <a:bodyPr wrap="none" rtlCol="0">
            <a:spAutoFit/>
          </a:bodyPr>
          <a:lstStyle/>
          <a:p>
            <a:r>
              <a:rPr lang="cs-CZ" sz="2400" b="1" dirty="0"/>
              <a:t>Dopady na region</a:t>
            </a:r>
          </a:p>
        </p:txBody>
      </p:sp>
      <p:sp>
        <p:nvSpPr>
          <p:cNvPr id="10" name="TextovéPole 9"/>
          <p:cNvSpPr txBox="1"/>
          <p:nvPr/>
        </p:nvSpPr>
        <p:spPr>
          <a:xfrm>
            <a:off x="3166333" y="3417965"/>
            <a:ext cx="5664153" cy="1200329"/>
          </a:xfrm>
          <a:prstGeom prst="rect">
            <a:avLst/>
          </a:prstGeom>
          <a:noFill/>
          <a:ln w="28575">
            <a:solidFill>
              <a:srgbClr val="FF0000"/>
            </a:solidFill>
          </a:ln>
        </p:spPr>
        <p:txBody>
          <a:bodyPr wrap="square" rtlCol="0">
            <a:spAutoFit/>
          </a:bodyPr>
          <a:lstStyle/>
          <a:p>
            <a:pPr algn="ctr"/>
            <a:r>
              <a:rPr lang="cs-CZ" sz="2400" dirty="0"/>
              <a:t>Informální vzdělávání studentů a manažerů:</a:t>
            </a:r>
          </a:p>
          <a:p>
            <a:pPr algn="ctr"/>
            <a:r>
              <a:rPr lang="cs-CZ" sz="2400" dirty="0"/>
              <a:t>realizace CSR záměrů v praxi (projektů)</a:t>
            </a:r>
          </a:p>
          <a:p>
            <a:pPr algn="ctr"/>
            <a:r>
              <a:rPr lang="cs-CZ" sz="2400" dirty="0"/>
              <a:t>webové prostředí: </a:t>
            </a:r>
            <a:r>
              <a:rPr lang="cs-CZ" sz="2400" u="sng" dirty="0">
                <a:solidFill>
                  <a:srgbClr val="002060"/>
                </a:solidFill>
              </a:rPr>
              <a:t>CSRexchange.eu</a:t>
            </a:r>
          </a:p>
        </p:txBody>
      </p:sp>
      <p:sp>
        <p:nvSpPr>
          <p:cNvPr id="11" name="TextovéPole 10"/>
          <p:cNvSpPr txBox="1"/>
          <p:nvPr/>
        </p:nvSpPr>
        <p:spPr>
          <a:xfrm>
            <a:off x="3166334" y="1520780"/>
            <a:ext cx="5664152" cy="1200329"/>
          </a:xfrm>
          <a:prstGeom prst="rect">
            <a:avLst/>
          </a:prstGeom>
          <a:noFill/>
          <a:ln w="28575">
            <a:solidFill>
              <a:srgbClr val="FF0000"/>
            </a:solidFill>
          </a:ln>
        </p:spPr>
        <p:txBody>
          <a:bodyPr wrap="square" rtlCol="0">
            <a:spAutoFit/>
          </a:bodyPr>
          <a:lstStyle/>
          <a:p>
            <a:pPr algn="ctr"/>
            <a:r>
              <a:rPr lang="cs-CZ" sz="2400" dirty="0"/>
              <a:t>Formální vzdělávání studentů: </a:t>
            </a:r>
          </a:p>
          <a:p>
            <a:pPr algn="ctr"/>
            <a:r>
              <a:rPr lang="cs-CZ" sz="2400" dirty="0"/>
              <a:t>výuka předmětu CSR</a:t>
            </a:r>
          </a:p>
          <a:p>
            <a:pPr algn="ctr"/>
            <a:r>
              <a:rPr lang="cs-CZ" sz="2400" dirty="0"/>
              <a:t>příprava záměrů CSR aktivit</a:t>
            </a:r>
          </a:p>
        </p:txBody>
      </p:sp>
      <p:sp>
        <p:nvSpPr>
          <p:cNvPr id="12" name="Je rovno 11"/>
          <p:cNvSpPr/>
          <p:nvPr/>
        </p:nvSpPr>
        <p:spPr>
          <a:xfrm>
            <a:off x="2627784" y="1780785"/>
            <a:ext cx="466541" cy="380945"/>
          </a:xfrm>
          <a:prstGeom prst="mathEqual">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endParaRPr>
          </a:p>
        </p:txBody>
      </p:sp>
      <p:sp>
        <p:nvSpPr>
          <p:cNvPr id="13" name="Je rovno 12"/>
          <p:cNvSpPr/>
          <p:nvPr/>
        </p:nvSpPr>
        <p:spPr>
          <a:xfrm>
            <a:off x="2627784" y="3642992"/>
            <a:ext cx="466541" cy="380945"/>
          </a:xfrm>
          <a:prstGeom prst="mathEqual">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endParaRPr>
          </a:p>
        </p:txBody>
      </p:sp>
      <p:sp>
        <p:nvSpPr>
          <p:cNvPr id="14" name="Šipka dolů 13"/>
          <p:cNvSpPr/>
          <p:nvPr/>
        </p:nvSpPr>
        <p:spPr>
          <a:xfrm>
            <a:off x="1427475" y="2721109"/>
            <a:ext cx="224141" cy="720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5" name="Šipka dolů 14"/>
          <p:cNvSpPr/>
          <p:nvPr/>
        </p:nvSpPr>
        <p:spPr>
          <a:xfrm>
            <a:off x="1427474" y="4521001"/>
            <a:ext cx="224141" cy="720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6" name="Šipka dolů 15"/>
          <p:cNvSpPr/>
          <p:nvPr/>
        </p:nvSpPr>
        <p:spPr>
          <a:xfrm>
            <a:off x="7309389" y="4779991"/>
            <a:ext cx="224141" cy="2231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8" name="Šipka dolů 17"/>
          <p:cNvSpPr/>
          <p:nvPr/>
        </p:nvSpPr>
        <p:spPr>
          <a:xfrm>
            <a:off x="5835808" y="4739554"/>
            <a:ext cx="162091" cy="89862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9" name="Obousměrná svislá šipka 18"/>
          <p:cNvSpPr/>
          <p:nvPr/>
        </p:nvSpPr>
        <p:spPr>
          <a:xfrm>
            <a:off x="5835809" y="2796036"/>
            <a:ext cx="162090" cy="500669"/>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20" name="Obdélník 19"/>
          <p:cNvSpPr/>
          <p:nvPr/>
        </p:nvSpPr>
        <p:spPr>
          <a:xfrm>
            <a:off x="395536" y="1520780"/>
            <a:ext cx="2160240" cy="44700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21" name="Šipka dolů 20"/>
          <p:cNvSpPr/>
          <p:nvPr/>
        </p:nvSpPr>
        <p:spPr>
          <a:xfrm>
            <a:off x="4517989" y="4803470"/>
            <a:ext cx="224141" cy="2231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Tree>
    <p:extLst>
      <p:ext uri="{BB962C8B-B14F-4D97-AF65-F5344CB8AC3E}">
        <p14:creationId xmlns:p14="http://schemas.microsoft.com/office/powerpoint/2010/main" val="3498108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animBg="1"/>
      <p:bldP spid="11" grpId="0" animBg="1"/>
      <p:bldP spid="12" grpId="0" animBg="1"/>
      <p:bldP spid="13" grpId="0" animBg="1"/>
      <p:bldP spid="14" grpId="0" animBg="1"/>
      <p:bldP spid="15" grpId="0" animBg="1"/>
      <p:bldP spid="16" grpId="0" animBg="1"/>
      <p:bldP spid="18" grpId="0" animBg="1"/>
      <p:bldP spid="19" grpId="0" animBg="1"/>
      <p:bldP spid="20" grpId="0" animBg="1"/>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18160" y="640398"/>
            <a:ext cx="8229600" cy="1143000"/>
          </a:xfrm>
        </p:spPr>
        <p:txBody>
          <a:bodyPr>
            <a:noAutofit/>
          </a:bodyPr>
          <a:lstStyle/>
          <a:p>
            <a:r>
              <a:rPr lang="cs-CZ" b="1" dirty="0">
                <a:solidFill>
                  <a:srgbClr val="D10202"/>
                </a:solidFill>
              </a:rPr>
              <a:t>Úroveň znalostí o CSR v MMSP</a:t>
            </a:r>
          </a:p>
        </p:txBody>
      </p:sp>
      <p:graphicFrame>
        <p:nvGraphicFramePr>
          <p:cNvPr id="4" name="Zástupný symbol pro obsah 3"/>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366676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CF1F28"/>
                </a:solidFill>
              </a:rPr>
              <a:t>MSP specifika 1</a:t>
            </a:r>
          </a:p>
        </p:txBody>
      </p:sp>
      <p:sp>
        <p:nvSpPr>
          <p:cNvPr id="3" name="Zástupný symbol pro obsah 2"/>
          <p:cNvSpPr>
            <a:spLocks noGrp="1"/>
          </p:cNvSpPr>
          <p:nvPr>
            <p:ph idx="1"/>
          </p:nvPr>
        </p:nvSpPr>
        <p:spPr>
          <a:xfrm>
            <a:off x="768096" y="1417638"/>
            <a:ext cx="8229600" cy="4573729"/>
          </a:xfrm>
        </p:spPr>
        <p:txBody>
          <a:bodyPr>
            <a:noAutofit/>
          </a:bodyPr>
          <a:lstStyle/>
          <a:p>
            <a:pPr lvl="0"/>
            <a:r>
              <a:rPr lang="cs-CZ" sz="1800" dirty="0"/>
              <a:t>jsou významně podnikatelsky i společensky spjaty s daným regionem a tvoří regionální podnikatelskou páteř, reprezentují místní kapitál (místní vlastnické poměry) neboť efekty z podnikání zůstávají v dané oblasti, obvykle jsou těsněji svázány s daným regionem, kde přispívají zaměstnaností i ekonomickými přínosy a celkově stabilizují společnost (Srpová, Řehoř, 2010);</a:t>
            </a:r>
          </a:p>
          <a:p>
            <a:pPr lvl="0"/>
            <a:r>
              <a:rPr lang="cs-CZ" sz="1800" dirty="0"/>
              <a:t>jejich oblast trhu je obvykle mnohem více lokální a kompaktní, operují v mnoha malých oblastech s výraznou závislostí na lokálním prostředí, mají relativně prostor pro investování v aktivitách, které se přímo dotýkají regionu působení, přesně míří do daných podmínek a prostředí;</a:t>
            </a:r>
          </a:p>
          <a:p>
            <a:pPr lvl="0"/>
            <a:r>
              <a:rPr lang="cs-CZ" sz="1800" dirty="0"/>
              <a:t>většina zaměstnanců pochází z regionu působení, stejně tak i většina zákazníků;</a:t>
            </a:r>
          </a:p>
          <a:p>
            <a:pPr lvl="0"/>
            <a:r>
              <a:rPr lang="cs-CZ" sz="1800" dirty="0"/>
              <a:t>mají kratší plánovací horizont;</a:t>
            </a:r>
          </a:p>
          <a:p>
            <a:pPr lvl="0"/>
            <a:r>
              <a:rPr lang="cs-CZ" sz="1800" dirty="0"/>
              <a:t>aktivity dárcovství jsou mnohdy bez provázanosti na podnikovou strategii;</a:t>
            </a:r>
          </a:p>
          <a:p>
            <a:pPr lvl="0"/>
            <a:r>
              <a:rPr lang="cs-CZ" sz="1800" dirty="0"/>
              <a:t>majitelé/manažeři jsou schopni snadněji ovlivňovat konkurenční prostředí, ovlivnit podnikovou kulturu;</a:t>
            </a:r>
          </a:p>
          <a:p>
            <a:pPr lvl="0"/>
            <a:r>
              <a:rPr lang="cs-CZ" sz="1800" dirty="0"/>
              <a:t>komunikace je více plynulá, otevřená a také mezera mezi ideami a jejich realizací je menší než u velkých korporací;</a:t>
            </a:r>
          </a:p>
        </p:txBody>
      </p:sp>
    </p:spTree>
    <p:extLst>
      <p:ext uri="{BB962C8B-B14F-4D97-AF65-F5344CB8AC3E}">
        <p14:creationId xmlns:p14="http://schemas.microsoft.com/office/powerpoint/2010/main" val="349447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18159" y="640398"/>
            <a:ext cx="8448859" cy="1143000"/>
          </a:xfrm>
        </p:spPr>
        <p:txBody>
          <a:bodyPr>
            <a:noAutofit/>
          </a:bodyPr>
          <a:lstStyle/>
          <a:p>
            <a:r>
              <a:rPr lang="pl-PL" sz="3600" b="1" dirty="0">
                <a:solidFill>
                  <a:srgbClr val="D10202"/>
                </a:solidFill>
              </a:rPr>
              <a:t>Co očekávají  MMSP od spolupráce se studenty na CSR projektech?</a:t>
            </a:r>
          </a:p>
        </p:txBody>
      </p:sp>
      <p:graphicFrame>
        <p:nvGraphicFramePr>
          <p:cNvPr id="6" name="Zástupný symbol pro obsah 5"/>
          <p:cNvGraphicFramePr>
            <a:graphicFrameLocks noGrp="1"/>
          </p:cNvGraphicFramePr>
          <p:nvPr>
            <p:ph idx="1"/>
          </p:nvPr>
        </p:nvGraphicFramePr>
        <p:xfrm>
          <a:off x="457200" y="1776024"/>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375621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18160" y="640398"/>
            <a:ext cx="8229600" cy="1143000"/>
          </a:xfrm>
        </p:spPr>
        <p:txBody>
          <a:bodyPr>
            <a:noAutofit/>
          </a:bodyPr>
          <a:lstStyle/>
          <a:p>
            <a:r>
              <a:rPr lang="cs-CZ" sz="4000" b="1" dirty="0">
                <a:solidFill>
                  <a:srgbClr val="D10202"/>
                </a:solidFill>
              </a:rPr>
              <a:t>Přínosy spolupráce se studenty pro MMSP</a:t>
            </a:r>
          </a:p>
        </p:txBody>
      </p:sp>
      <p:sp>
        <p:nvSpPr>
          <p:cNvPr id="3" name="Zástupný symbol pro obsah 2"/>
          <p:cNvSpPr>
            <a:spLocks noGrp="1"/>
          </p:cNvSpPr>
          <p:nvPr>
            <p:ph idx="1"/>
          </p:nvPr>
        </p:nvSpPr>
        <p:spPr/>
        <p:txBody>
          <a:bodyPr>
            <a:normAutofit/>
          </a:bodyPr>
          <a:lstStyle/>
          <a:p>
            <a:pPr marL="0" indent="0">
              <a:buNone/>
            </a:pPr>
            <a:r>
              <a:rPr lang="cs-CZ" dirty="0"/>
              <a:t>3 zásadní kategorie: </a:t>
            </a:r>
          </a:p>
          <a:p>
            <a:pPr marL="0" indent="0">
              <a:buNone/>
            </a:pPr>
            <a:r>
              <a:rPr lang="cs-CZ" b="1" dirty="0"/>
              <a:t>Spolupráce</a:t>
            </a:r>
            <a:r>
              <a:rPr lang="cs-CZ" dirty="0"/>
              <a:t> </a:t>
            </a:r>
            <a:r>
              <a:rPr lang="cs-CZ" sz="2600" i="1" dirty="0"/>
              <a:t>(„Tato spolupráce nám přinesla hlavně podporu partnera, který se nachází ve stejné obci.“)</a:t>
            </a:r>
          </a:p>
          <a:p>
            <a:pPr marL="0" indent="0">
              <a:buNone/>
            </a:pPr>
            <a:r>
              <a:rPr lang="cs-CZ" b="1" dirty="0"/>
              <a:t>Dobrá věc </a:t>
            </a:r>
            <a:r>
              <a:rPr lang="cs-CZ" sz="2600" i="1" dirty="0"/>
              <a:t>(„Možnost vytvoření konceptu, díky kterému se naše firma více stará o naše zaměstnance při finanční nenáročnosti těchto uskutečněných činností.“)</a:t>
            </a:r>
          </a:p>
          <a:p>
            <a:pPr marL="0" indent="0">
              <a:buNone/>
            </a:pPr>
            <a:r>
              <a:rPr lang="cs-CZ" b="1" dirty="0"/>
              <a:t>Zviditelnění</a:t>
            </a:r>
            <a:r>
              <a:rPr lang="cs-CZ" dirty="0"/>
              <a:t> </a:t>
            </a:r>
            <a:r>
              <a:rPr lang="cs-CZ" sz="2600" i="1" dirty="0"/>
              <a:t>(„…Navíc jsme si  prakticky za minimum nákladů udělali výbornou reklamu a propagaci firmy, která je k nezaplacení.“)</a:t>
            </a:r>
          </a:p>
        </p:txBody>
      </p:sp>
    </p:spTree>
    <p:extLst>
      <p:ext uri="{BB962C8B-B14F-4D97-AF65-F5344CB8AC3E}">
        <p14:creationId xmlns:p14="http://schemas.microsoft.com/office/powerpoint/2010/main" val="2641801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18160" y="640398"/>
            <a:ext cx="8229600" cy="1143000"/>
          </a:xfrm>
        </p:spPr>
        <p:txBody>
          <a:bodyPr>
            <a:noAutofit/>
          </a:bodyPr>
          <a:lstStyle/>
          <a:p>
            <a:r>
              <a:rPr lang="cs-CZ" sz="2800" b="1" dirty="0">
                <a:solidFill>
                  <a:srgbClr val="D10202"/>
                </a:solidFill>
              </a:rPr>
              <a:t>Zájem u MMSP pokračovat v CSR aktivitách</a:t>
            </a:r>
          </a:p>
        </p:txBody>
      </p:sp>
      <p:graphicFrame>
        <p:nvGraphicFramePr>
          <p:cNvPr id="4" name="Zástupný symbol pro obsah 3"/>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Graf 5"/>
          <p:cNvGraphicFramePr>
            <a:graphicFrameLocks/>
          </p:cNvGraphicFramePr>
          <p:nvPr/>
        </p:nvGraphicFramePr>
        <p:xfrm>
          <a:off x="744794" y="1364226"/>
          <a:ext cx="7757651" cy="47619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af 8"/>
          <p:cNvGraphicFramePr>
            <a:graphicFrameLocks/>
          </p:cNvGraphicFramePr>
          <p:nvPr/>
        </p:nvGraphicFramePr>
        <p:xfrm>
          <a:off x="683834" y="1048031"/>
          <a:ext cx="7757651" cy="4761937"/>
        </p:xfrm>
        <a:graphic>
          <a:graphicData uri="http://schemas.openxmlformats.org/drawingml/2006/chart">
            <c:chart xmlns:c="http://schemas.openxmlformats.org/drawingml/2006/chart" xmlns:r="http://schemas.openxmlformats.org/officeDocument/2006/relationships" r:id="rId4"/>
          </a:graphicData>
        </a:graphic>
      </p:graphicFrame>
      <p:sp>
        <p:nvSpPr>
          <p:cNvPr id="11" name="Obdélník 10"/>
          <p:cNvSpPr/>
          <p:nvPr/>
        </p:nvSpPr>
        <p:spPr>
          <a:xfrm>
            <a:off x="2905433" y="3509238"/>
            <a:ext cx="4572000" cy="707886"/>
          </a:xfrm>
          <a:prstGeom prst="rect">
            <a:avLst/>
          </a:prstGeom>
        </p:spPr>
        <p:txBody>
          <a:bodyPr>
            <a:spAutoFit/>
          </a:bodyPr>
          <a:lstStyle/>
          <a:p>
            <a:r>
              <a:rPr lang="cs-CZ" sz="2000" b="1" dirty="0">
                <a:solidFill>
                  <a:schemeClr val="bg1"/>
                </a:solidFill>
              </a:rPr>
              <a:t>ANO</a:t>
            </a:r>
            <a:r>
              <a:rPr lang="cs-CZ" sz="2000" dirty="0">
                <a:solidFill>
                  <a:schemeClr val="bg1"/>
                </a:solidFill>
              </a:rPr>
              <a:t> (zásadní kategorie): dobrá věc, nové příležitosti, zviditelnění firmy</a:t>
            </a:r>
          </a:p>
        </p:txBody>
      </p:sp>
      <p:sp>
        <p:nvSpPr>
          <p:cNvPr id="12" name="Obdélník 11"/>
          <p:cNvSpPr/>
          <p:nvPr/>
        </p:nvSpPr>
        <p:spPr>
          <a:xfrm>
            <a:off x="2544097" y="2737125"/>
            <a:ext cx="4572000" cy="646331"/>
          </a:xfrm>
          <a:prstGeom prst="rect">
            <a:avLst/>
          </a:prstGeom>
        </p:spPr>
        <p:txBody>
          <a:bodyPr>
            <a:spAutoFit/>
          </a:bodyPr>
          <a:lstStyle/>
          <a:p>
            <a:r>
              <a:rPr lang="cs-CZ" b="1" dirty="0">
                <a:solidFill>
                  <a:schemeClr val="bg1"/>
                </a:solidFill>
              </a:rPr>
              <a:t>NE</a:t>
            </a:r>
            <a:r>
              <a:rPr lang="cs-CZ" dirty="0">
                <a:solidFill>
                  <a:schemeClr val="bg1"/>
                </a:solidFill>
              </a:rPr>
              <a:t> </a:t>
            </a:r>
            <a:r>
              <a:rPr lang="cs-CZ" sz="1600" dirty="0">
                <a:solidFill>
                  <a:schemeClr val="bg1"/>
                </a:solidFill>
              </a:rPr>
              <a:t>(zásadní kategorie): </a:t>
            </a:r>
            <a:r>
              <a:rPr lang="cs-CZ" dirty="0">
                <a:solidFill>
                  <a:schemeClr val="bg1"/>
                </a:solidFill>
              </a:rPr>
              <a:t>nesplnění očekávání/změny ve firmě </a:t>
            </a:r>
          </a:p>
        </p:txBody>
      </p:sp>
      <p:sp>
        <p:nvSpPr>
          <p:cNvPr id="13" name="Obdélník 12"/>
          <p:cNvSpPr/>
          <p:nvPr/>
        </p:nvSpPr>
        <p:spPr>
          <a:xfrm>
            <a:off x="2276659" y="2012401"/>
            <a:ext cx="4572000" cy="646331"/>
          </a:xfrm>
          <a:prstGeom prst="rect">
            <a:avLst/>
          </a:prstGeom>
        </p:spPr>
        <p:txBody>
          <a:bodyPr>
            <a:spAutoFit/>
          </a:bodyPr>
          <a:lstStyle/>
          <a:p>
            <a:r>
              <a:rPr lang="cs-CZ" b="1" dirty="0">
                <a:solidFill>
                  <a:schemeClr val="bg1"/>
                </a:solidFill>
              </a:rPr>
              <a:t>MOŽNÁ </a:t>
            </a:r>
            <a:r>
              <a:rPr lang="cs-CZ" dirty="0">
                <a:solidFill>
                  <a:schemeClr val="bg1"/>
                </a:solidFill>
              </a:rPr>
              <a:t>(zásadní kategorie): další dobrý nápad, stabilizace firmy</a:t>
            </a:r>
          </a:p>
        </p:txBody>
      </p:sp>
    </p:spTree>
    <p:extLst>
      <p:ext uri="{BB962C8B-B14F-4D97-AF65-F5344CB8AC3E}">
        <p14:creationId xmlns:p14="http://schemas.microsoft.com/office/powerpoint/2010/main" val="4436813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640398"/>
            <a:ext cx="8290560" cy="1143000"/>
          </a:xfrm>
        </p:spPr>
        <p:txBody>
          <a:bodyPr>
            <a:noAutofit/>
          </a:bodyPr>
          <a:lstStyle/>
          <a:p>
            <a:r>
              <a:rPr lang="cs-CZ" sz="3600" b="1" dirty="0">
                <a:solidFill>
                  <a:srgbClr val="D10202"/>
                </a:solidFill>
              </a:rPr>
              <a:t>Znalosti potřebné k realizaci CSR projektů (studenti)</a:t>
            </a:r>
          </a:p>
        </p:txBody>
      </p:sp>
      <p:graphicFrame>
        <p:nvGraphicFramePr>
          <p:cNvPr id="4" name="Zástupný symbol pro obsah 3"/>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787674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18160" y="640398"/>
            <a:ext cx="8229600" cy="1143000"/>
          </a:xfrm>
        </p:spPr>
        <p:txBody>
          <a:bodyPr>
            <a:noAutofit/>
          </a:bodyPr>
          <a:lstStyle/>
          <a:p>
            <a:r>
              <a:rPr lang="cs-CZ" sz="2800" b="1" dirty="0">
                <a:solidFill>
                  <a:srgbClr val="D10202"/>
                </a:solidFill>
              </a:rPr>
              <a:t>Podíl práce na realizaci CSR projektů studenti/MMSP</a:t>
            </a:r>
          </a:p>
        </p:txBody>
      </p:sp>
      <p:graphicFrame>
        <p:nvGraphicFramePr>
          <p:cNvPr id="4" name="Zástupný symbol pro obsah 3"/>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396179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a:solidFill>
                  <a:srgbClr val="CF1F28"/>
                </a:solidFill>
              </a:rPr>
              <a:t>„Triple Helix“ </a:t>
            </a:r>
          </a:p>
        </p:txBody>
      </p:sp>
      <p:sp>
        <p:nvSpPr>
          <p:cNvPr id="3" name="Zástupný symbol pro obsah 2"/>
          <p:cNvSpPr>
            <a:spLocks noGrp="1"/>
          </p:cNvSpPr>
          <p:nvPr>
            <p:ph idx="1"/>
          </p:nvPr>
        </p:nvSpPr>
        <p:spPr/>
        <p:txBody>
          <a:bodyPr>
            <a:normAutofit fontScale="55000" lnSpcReduction="20000"/>
          </a:bodyPr>
          <a:lstStyle/>
          <a:p>
            <a:pPr marL="0" indent="0">
              <a:buNone/>
            </a:pPr>
            <a:r>
              <a:rPr lang="cs-CZ" b="1" dirty="0"/>
              <a:t>1. Podnikatelský sektor - </a:t>
            </a:r>
            <a:r>
              <a:rPr lang="cs-CZ" dirty="0"/>
              <a:t>je základní hnací faktor tvorby bohatství, spolutvůrce lidského kapitálu ve spolupráci se vzdělávací sférou.</a:t>
            </a:r>
          </a:p>
          <a:p>
            <a:pPr marL="0" indent="0">
              <a:buNone/>
            </a:pPr>
            <a:r>
              <a:rPr lang="cs-CZ" b="1" dirty="0">
                <a:solidFill>
                  <a:srgbClr val="CF1F28"/>
                </a:solidFill>
              </a:rPr>
              <a:t>Dle našeho výzkumu MMSP dělají CSR i když neznají koncept, neznalostí tratí nové příležitosti, možnost zviditelnění a stabilizace.</a:t>
            </a:r>
          </a:p>
          <a:p>
            <a:pPr marL="0" indent="0">
              <a:buNone/>
            </a:pPr>
            <a:endParaRPr lang="cs-CZ" b="1" dirty="0">
              <a:solidFill>
                <a:srgbClr val="CF1F28"/>
              </a:solidFill>
            </a:endParaRPr>
          </a:p>
          <a:p>
            <a:pPr marL="0" indent="0">
              <a:buNone/>
            </a:pPr>
            <a:r>
              <a:rPr lang="cs-CZ" b="1" dirty="0"/>
              <a:t>2. Akademický sektor </a:t>
            </a:r>
            <a:r>
              <a:rPr lang="cs-CZ" dirty="0"/>
              <a:t>- je hnacím faktorem v tvorbě hodnot potenciálně použitelného lidského kapitálu. </a:t>
            </a:r>
            <a:r>
              <a:rPr lang="cs-CZ" b="1" dirty="0"/>
              <a:t>Tvorba hodnot ve vzdělávací sféře zůstává potenciální až do své plné realizace a využití podnikatelskou sférou.</a:t>
            </a:r>
            <a:r>
              <a:rPr lang="cs-CZ" dirty="0"/>
              <a:t> </a:t>
            </a:r>
            <a:r>
              <a:rPr lang="cs-CZ" b="1" dirty="0"/>
              <a:t>Hlavním posláním je produkce a transfer informací, vědomostí a znalostí ve spolupráci s podnikatelskou sférou. </a:t>
            </a:r>
          </a:p>
          <a:p>
            <a:pPr marL="0" indent="0">
              <a:buNone/>
            </a:pPr>
            <a:r>
              <a:rPr lang="cs-CZ" b="1" dirty="0">
                <a:solidFill>
                  <a:srgbClr val="CF1F28"/>
                </a:solidFill>
              </a:rPr>
              <a:t>Tento princip je v učení CSR na MVŠO využit a funguje.</a:t>
            </a:r>
          </a:p>
          <a:p>
            <a:pPr marL="0" indent="0">
              <a:buNone/>
            </a:pPr>
            <a:r>
              <a:rPr lang="cs-CZ" b="1" dirty="0"/>
              <a:t>Celoživotní vzdělávání dospělých </a:t>
            </a:r>
            <a:r>
              <a:rPr lang="cs-CZ" dirty="0"/>
              <a:t>má také funkci </a:t>
            </a:r>
            <a:r>
              <a:rPr lang="cs-CZ" b="1" dirty="0"/>
              <a:t>naplňování objektivních vzdělávacích potřeb definovaných státními zájmy a ekonomickou nutností</a:t>
            </a:r>
            <a:r>
              <a:rPr lang="cs-CZ" dirty="0"/>
              <a:t>. Vzdělávání dospělých adaptuje jednotlivce na daný systém, je nositelem společenské integrity, rovnosti příležitostí. V neposlední řadě je agentem sociálních a kulturních změn. </a:t>
            </a:r>
            <a:r>
              <a:rPr lang="cs-CZ" sz="2500" i="1" dirty="0"/>
              <a:t>(Beneš 2008)</a:t>
            </a:r>
          </a:p>
          <a:p>
            <a:pPr marL="0" indent="0">
              <a:buNone/>
            </a:pPr>
            <a:endParaRPr lang="cs-CZ" sz="2500" i="1" dirty="0"/>
          </a:p>
          <a:p>
            <a:pPr marL="0" indent="0">
              <a:buNone/>
            </a:pPr>
            <a:r>
              <a:rPr lang="cs-CZ" b="1" dirty="0"/>
              <a:t>3. Veřejná správa </a:t>
            </a:r>
            <a:r>
              <a:rPr lang="cs-CZ" dirty="0"/>
              <a:t>- je podpůrný a zmocňující faktor, funkcí je přerozdělování hodnot z podnikatelsko-vzdělávací sféry. Vytváří optimální podmínky pro oba dva hnací faktory. </a:t>
            </a:r>
          </a:p>
          <a:p>
            <a:pPr marL="0" indent="0">
              <a:buNone/>
            </a:pPr>
            <a:r>
              <a:rPr lang="cs-CZ" b="1" dirty="0">
                <a:solidFill>
                  <a:srgbClr val="CF1F28"/>
                </a:solidFill>
              </a:rPr>
              <a:t>Z našeho výzkumu jsme nezaznamenali přímou intervenci nebo potřebu  intervence.</a:t>
            </a:r>
          </a:p>
        </p:txBody>
      </p:sp>
    </p:spTree>
    <p:extLst>
      <p:ext uri="{BB962C8B-B14F-4D97-AF65-F5344CB8AC3E}">
        <p14:creationId xmlns:p14="http://schemas.microsoft.com/office/powerpoint/2010/main" val="2907421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a:solidFill>
                  <a:srgbClr val="CF1F28"/>
                </a:solidFill>
              </a:rPr>
              <a:t>„Triple Helix“ </a:t>
            </a:r>
          </a:p>
        </p:txBody>
      </p:sp>
      <p:sp>
        <p:nvSpPr>
          <p:cNvPr id="3" name="Zástupný symbol pro obsah 2"/>
          <p:cNvSpPr>
            <a:spLocks noGrp="1"/>
          </p:cNvSpPr>
          <p:nvPr>
            <p:ph idx="1"/>
          </p:nvPr>
        </p:nvSpPr>
        <p:spPr/>
        <p:txBody>
          <a:bodyPr>
            <a:normAutofit fontScale="55000" lnSpcReduction="20000"/>
          </a:bodyPr>
          <a:lstStyle/>
          <a:p>
            <a:pPr marL="0" indent="0">
              <a:buNone/>
            </a:pPr>
            <a:r>
              <a:rPr lang="cs-CZ" b="1" dirty="0"/>
              <a:t>1. Podnikatelský sektor - </a:t>
            </a:r>
            <a:r>
              <a:rPr lang="cs-CZ" dirty="0"/>
              <a:t>je základní hnací faktor tvorby bohatství, spolutvůrce lidského kapitálu ve spolupráci se vzdělávací sférou.</a:t>
            </a:r>
          </a:p>
          <a:p>
            <a:pPr marL="0" indent="0">
              <a:buNone/>
            </a:pPr>
            <a:r>
              <a:rPr lang="cs-CZ" b="1" dirty="0">
                <a:solidFill>
                  <a:srgbClr val="CF1F28"/>
                </a:solidFill>
              </a:rPr>
              <a:t>Dle našeho výzkumu MMSP dělají CSR i když neznají koncept, neznalostí tratí nové příležitosti, možnost zviditelnění a stabilizace.</a:t>
            </a:r>
          </a:p>
          <a:p>
            <a:pPr marL="0" indent="0">
              <a:buNone/>
            </a:pPr>
            <a:endParaRPr lang="cs-CZ" b="1" dirty="0">
              <a:solidFill>
                <a:srgbClr val="CF1F28"/>
              </a:solidFill>
            </a:endParaRPr>
          </a:p>
          <a:p>
            <a:pPr marL="0" indent="0">
              <a:buNone/>
            </a:pPr>
            <a:r>
              <a:rPr lang="cs-CZ" b="1" dirty="0"/>
              <a:t>2. Akademický sektor </a:t>
            </a:r>
            <a:r>
              <a:rPr lang="cs-CZ" dirty="0"/>
              <a:t>- je hnacím faktorem v tvorbě hodnot potenciálně použitelného lidského kapitálu. </a:t>
            </a:r>
            <a:r>
              <a:rPr lang="cs-CZ" b="1" dirty="0"/>
              <a:t>Tvorba hodnot ve vzdělávací sféře zůstává potenciální až do své plné realizace a využití podnikatelskou sférou.</a:t>
            </a:r>
            <a:r>
              <a:rPr lang="cs-CZ" dirty="0"/>
              <a:t> </a:t>
            </a:r>
            <a:r>
              <a:rPr lang="cs-CZ" b="1" dirty="0"/>
              <a:t>Hlavním posláním je produkce a transfer informací, vědomostí a znalostí ve spolupráci s podnikatelskou sférou. </a:t>
            </a:r>
          </a:p>
          <a:p>
            <a:pPr marL="0" indent="0">
              <a:buNone/>
            </a:pPr>
            <a:r>
              <a:rPr lang="cs-CZ" b="1" dirty="0">
                <a:solidFill>
                  <a:srgbClr val="CF1F28"/>
                </a:solidFill>
              </a:rPr>
              <a:t>Tento princip je v učení CSR na MVŠO využit a funguje.</a:t>
            </a:r>
          </a:p>
          <a:p>
            <a:pPr marL="0" indent="0">
              <a:buNone/>
            </a:pPr>
            <a:r>
              <a:rPr lang="cs-CZ" b="1" dirty="0"/>
              <a:t>Celoživotní vzdělávání dospělých </a:t>
            </a:r>
            <a:r>
              <a:rPr lang="cs-CZ" dirty="0"/>
              <a:t>má také funkci </a:t>
            </a:r>
            <a:r>
              <a:rPr lang="cs-CZ" b="1" dirty="0"/>
              <a:t>naplňování objektivních vzdělávacích potřeb definovaných státními zájmy a ekonomickou nutností</a:t>
            </a:r>
            <a:r>
              <a:rPr lang="cs-CZ" dirty="0"/>
              <a:t>. Vzdělávání dospělých adaptuje jednotlivce na daný systém, je nositelem společenské integrity, rovnosti příležitostí. V neposlední řadě je agentem sociálních a kulturních změn. </a:t>
            </a:r>
            <a:r>
              <a:rPr lang="cs-CZ" sz="2500" i="1" dirty="0"/>
              <a:t>(Beneš 2008)</a:t>
            </a:r>
          </a:p>
          <a:p>
            <a:pPr marL="0" indent="0">
              <a:buNone/>
            </a:pPr>
            <a:endParaRPr lang="cs-CZ" sz="2500" i="1" dirty="0"/>
          </a:p>
          <a:p>
            <a:pPr marL="0" indent="0">
              <a:buNone/>
            </a:pPr>
            <a:r>
              <a:rPr lang="cs-CZ" b="1" dirty="0"/>
              <a:t>3. Veřejná správa </a:t>
            </a:r>
            <a:r>
              <a:rPr lang="cs-CZ" dirty="0"/>
              <a:t>- je podpůrný a zmocňující faktor, funkcí je přerozdělování hodnot z podnikatelsko-vzdělávací sféry. Vytváří optimální podmínky pro oba dva hnací faktory. </a:t>
            </a:r>
          </a:p>
          <a:p>
            <a:pPr marL="0" indent="0">
              <a:buNone/>
            </a:pPr>
            <a:r>
              <a:rPr lang="cs-CZ" b="1" dirty="0">
                <a:solidFill>
                  <a:srgbClr val="CF1F28"/>
                </a:solidFill>
              </a:rPr>
              <a:t>Z našeho výzkumu jsme nezaznamenali přímou intervenci nebo potřebu  intervence.</a:t>
            </a:r>
          </a:p>
        </p:txBody>
      </p:sp>
    </p:spTree>
    <p:extLst>
      <p:ext uri="{BB962C8B-B14F-4D97-AF65-F5344CB8AC3E}">
        <p14:creationId xmlns:p14="http://schemas.microsoft.com/office/powerpoint/2010/main" val="20905430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674041"/>
            <a:ext cx="9144000" cy="1143000"/>
          </a:xfrm>
        </p:spPr>
        <p:txBody>
          <a:bodyPr>
            <a:noAutofit/>
          </a:bodyPr>
          <a:lstStyle/>
          <a:p>
            <a:r>
              <a:rPr lang="cs-CZ" sz="3200" b="1" dirty="0">
                <a:solidFill>
                  <a:srgbClr val="D50202"/>
                </a:solidFill>
              </a:rPr>
              <a:t>Propojení globálního vědění o CSR (jako požadavek, příležitost) a lokálního rozvoje (realizace) </a:t>
            </a:r>
          </a:p>
        </p:txBody>
      </p:sp>
      <p:sp>
        <p:nvSpPr>
          <p:cNvPr id="3" name="Zástupný symbol pro obsah 2"/>
          <p:cNvSpPr>
            <a:spLocks noGrp="1"/>
          </p:cNvSpPr>
          <p:nvPr>
            <p:ph idx="1"/>
          </p:nvPr>
        </p:nvSpPr>
        <p:spPr>
          <a:xfrm>
            <a:off x="614043" y="1478168"/>
            <a:ext cx="8229600" cy="4525963"/>
          </a:xfrm>
        </p:spPr>
        <p:txBody>
          <a:bodyPr>
            <a:normAutofit/>
          </a:bodyPr>
          <a:lstStyle/>
          <a:p>
            <a:pPr marL="0" indent="0">
              <a:buNone/>
            </a:pPr>
            <a:endParaRPr lang="cs-CZ" sz="800" dirty="0"/>
          </a:p>
          <a:p>
            <a:endParaRPr lang="cs-CZ" sz="2500" dirty="0"/>
          </a:p>
          <a:p>
            <a:pPr marL="0" indent="0">
              <a:buNone/>
            </a:pPr>
            <a:r>
              <a:rPr lang="cs-CZ" sz="2800" dirty="0"/>
              <a:t>  </a:t>
            </a:r>
            <a:endParaRPr lang="cs-CZ" sz="2500" dirty="0"/>
          </a:p>
          <a:p>
            <a:endParaRPr lang="cs-CZ" sz="2500" dirty="0"/>
          </a:p>
          <a:p>
            <a:pPr marL="0" indent="0">
              <a:buNone/>
            </a:pPr>
            <a:endParaRPr lang="cs-CZ" sz="2500" dirty="0"/>
          </a:p>
          <a:p>
            <a:pPr marL="0" indent="0">
              <a:buNone/>
            </a:pPr>
            <a:endParaRPr lang="cs-CZ" sz="2800" i="1" dirty="0"/>
          </a:p>
          <a:p>
            <a:endParaRPr lang="cs-CZ" sz="2800" i="1" dirty="0"/>
          </a:p>
          <a:p>
            <a:endParaRPr lang="cs-CZ" sz="2800" i="1" dirty="0"/>
          </a:p>
          <a:p>
            <a:endParaRPr lang="cs-CZ" sz="2800" i="1" dirty="0"/>
          </a:p>
          <a:p>
            <a:endParaRPr lang="cs-CZ" sz="2800" i="1" dirty="0"/>
          </a:p>
          <a:p>
            <a:endParaRPr lang="cs-CZ" sz="2800" i="1" dirty="0"/>
          </a:p>
        </p:txBody>
      </p:sp>
      <p:pic>
        <p:nvPicPr>
          <p:cNvPr id="13" name="Obrázek 12"/>
          <p:cNvPicPr>
            <a:picLocks noChangeAspect="1"/>
          </p:cNvPicPr>
          <p:nvPr/>
        </p:nvPicPr>
        <p:blipFill>
          <a:blip r:embed="rId2"/>
          <a:stretch>
            <a:fillRect/>
          </a:stretch>
        </p:blipFill>
        <p:spPr>
          <a:xfrm>
            <a:off x="1344813" y="2155914"/>
            <a:ext cx="6768059" cy="3923535"/>
          </a:xfrm>
          <a:prstGeom prst="rect">
            <a:avLst/>
          </a:prstGeom>
        </p:spPr>
      </p:pic>
    </p:spTree>
    <p:extLst>
      <p:ext uri="{BB962C8B-B14F-4D97-AF65-F5344CB8AC3E}">
        <p14:creationId xmlns:p14="http://schemas.microsoft.com/office/powerpoint/2010/main" val="15468554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endParaRPr lang="cs-CZ" b="1" dirty="0">
              <a:solidFill>
                <a:srgbClr val="CF1F28"/>
              </a:solidFill>
            </a:endParaRPr>
          </a:p>
        </p:txBody>
      </p:sp>
      <p:sp>
        <p:nvSpPr>
          <p:cNvPr id="3" name="Zástupný symbol pro obsah 2"/>
          <p:cNvSpPr>
            <a:spLocks noGrp="1"/>
          </p:cNvSpPr>
          <p:nvPr>
            <p:ph idx="1"/>
          </p:nvPr>
        </p:nvSpPr>
        <p:spPr/>
        <p:txBody>
          <a:bodyPr>
            <a:normAutofit/>
          </a:bodyPr>
          <a:lstStyle/>
          <a:p>
            <a:pPr marL="0" indent="0" algn="ctr">
              <a:buNone/>
            </a:pPr>
            <a:endParaRPr lang="cs-CZ" b="1" dirty="0">
              <a:solidFill>
                <a:srgbClr val="CF1F28"/>
              </a:solidFill>
            </a:endParaRPr>
          </a:p>
          <a:p>
            <a:pPr marL="0" indent="0" algn="ctr">
              <a:buNone/>
            </a:pPr>
            <a:endParaRPr lang="cs-CZ" b="1" dirty="0">
              <a:solidFill>
                <a:srgbClr val="CF1F28"/>
              </a:solidFill>
            </a:endParaRPr>
          </a:p>
          <a:p>
            <a:pPr marL="0" indent="0" algn="ctr">
              <a:buNone/>
            </a:pPr>
            <a:endParaRPr lang="cs-CZ" b="1" dirty="0">
              <a:solidFill>
                <a:srgbClr val="CF1F28"/>
              </a:solidFill>
            </a:endParaRPr>
          </a:p>
          <a:p>
            <a:pPr marL="0" indent="0" algn="ctr">
              <a:buNone/>
            </a:pPr>
            <a:r>
              <a:rPr lang="cs-CZ" sz="6000" b="1" dirty="0">
                <a:solidFill>
                  <a:srgbClr val="CF1F28"/>
                </a:solidFill>
              </a:rPr>
              <a:t>Sebeprezentace MSP</a:t>
            </a:r>
          </a:p>
        </p:txBody>
      </p:sp>
    </p:spTree>
    <p:extLst>
      <p:ext uri="{BB962C8B-B14F-4D97-AF65-F5344CB8AC3E}">
        <p14:creationId xmlns:p14="http://schemas.microsoft.com/office/powerpoint/2010/main" val="34577488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57200"/>
            <a:ext cx="8229600" cy="1143000"/>
          </a:xfrm>
        </p:spPr>
        <p:txBody>
          <a:bodyPr>
            <a:normAutofit/>
          </a:bodyPr>
          <a:lstStyle/>
          <a:p>
            <a:r>
              <a:rPr lang="cs-CZ" b="1" dirty="0">
                <a:solidFill>
                  <a:srgbClr val="CF1F28"/>
                </a:solidFill>
              </a:rPr>
              <a:t>Průzkum (2008)</a:t>
            </a:r>
          </a:p>
        </p:txBody>
      </p:sp>
      <p:sp>
        <p:nvSpPr>
          <p:cNvPr id="3" name="Zástupný symbol pro obsah 2"/>
          <p:cNvSpPr>
            <a:spLocks noGrp="1"/>
          </p:cNvSpPr>
          <p:nvPr>
            <p:ph idx="1"/>
          </p:nvPr>
        </p:nvSpPr>
        <p:spPr/>
        <p:txBody>
          <a:bodyPr>
            <a:normAutofit/>
          </a:bodyPr>
          <a:lstStyle/>
          <a:p>
            <a:pPr lvl="0">
              <a:lnSpc>
                <a:spcPct val="150000"/>
              </a:lnSpc>
            </a:pPr>
            <a:r>
              <a:rPr lang="cs-CZ" altLang="en-US" b="1" dirty="0"/>
              <a:t>Sběr dat (výzkum v terénu):</a:t>
            </a:r>
            <a:r>
              <a:rPr lang="cs-CZ" altLang="en-US" dirty="0"/>
              <a:t> 02/2008</a:t>
            </a:r>
          </a:p>
          <a:p>
            <a:pPr lvl="0">
              <a:lnSpc>
                <a:spcPct val="150000"/>
              </a:lnSpc>
            </a:pPr>
            <a:r>
              <a:rPr lang="cs-CZ" altLang="en-US" b="1" dirty="0"/>
              <a:t>Zpracování dat:</a:t>
            </a:r>
            <a:r>
              <a:rPr lang="cs-CZ" altLang="en-US" dirty="0"/>
              <a:t> 02/2008- 04/2008</a:t>
            </a:r>
          </a:p>
          <a:p>
            <a:pPr lvl="0">
              <a:lnSpc>
                <a:spcPct val="150000"/>
              </a:lnSpc>
            </a:pPr>
            <a:r>
              <a:rPr lang="cs-CZ" altLang="en-US" b="1" dirty="0"/>
              <a:t>Počet dotázaných: </a:t>
            </a:r>
            <a:r>
              <a:rPr lang="cs-CZ" altLang="en-US" dirty="0"/>
              <a:t>69</a:t>
            </a:r>
          </a:p>
          <a:p>
            <a:pPr lvl="0">
              <a:lnSpc>
                <a:spcPct val="150000"/>
              </a:lnSpc>
            </a:pPr>
            <a:r>
              <a:rPr lang="cs-CZ" altLang="en-US" b="1" dirty="0"/>
              <a:t>Forma dotazování:</a:t>
            </a:r>
            <a:r>
              <a:rPr lang="cs-CZ" altLang="en-US" dirty="0"/>
              <a:t> Osobní rozhovor, elektronický dotazník...</a:t>
            </a:r>
          </a:p>
          <a:p>
            <a:pPr marL="0" indent="0">
              <a:buNone/>
            </a:pPr>
            <a:endParaRPr lang="cs-CZ" b="1" dirty="0">
              <a:solidFill>
                <a:srgbClr val="CF1F28"/>
              </a:solidFill>
            </a:endParaRPr>
          </a:p>
        </p:txBody>
      </p:sp>
    </p:spTree>
    <p:extLst>
      <p:ext uri="{BB962C8B-B14F-4D97-AF65-F5344CB8AC3E}">
        <p14:creationId xmlns:p14="http://schemas.microsoft.com/office/powerpoint/2010/main" val="6714463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CF1F28"/>
                </a:solidFill>
              </a:rPr>
              <a:t>MSP specifika 2</a:t>
            </a:r>
          </a:p>
        </p:txBody>
      </p:sp>
      <p:sp>
        <p:nvSpPr>
          <p:cNvPr id="3" name="Zástupný symbol pro obsah 2"/>
          <p:cNvSpPr>
            <a:spLocks noGrp="1"/>
          </p:cNvSpPr>
          <p:nvPr>
            <p:ph idx="1"/>
          </p:nvPr>
        </p:nvSpPr>
        <p:spPr>
          <a:xfrm>
            <a:off x="768096" y="1417638"/>
            <a:ext cx="8229600" cy="4573729"/>
          </a:xfrm>
        </p:spPr>
        <p:txBody>
          <a:bodyPr>
            <a:normAutofit fontScale="62500" lnSpcReduction="20000"/>
          </a:bodyPr>
          <a:lstStyle/>
          <a:p>
            <a:pPr lvl="0"/>
            <a:r>
              <a:rPr lang="cs-CZ" dirty="0"/>
              <a:t>množství publicity, zájmu a diskuzí a úvah o MSP rozhodně není náhodné, (Havlíček a Kašík, 2005), zájem o MSP paradoxně roste v době globální ekonomiky, charakterizované nadnárodními korporacemi a nebývalým růstem </a:t>
            </a:r>
            <a:r>
              <a:rPr lang="cs-CZ" dirty="0" err="1"/>
              <a:t>hyperkonkurence</a:t>
            </a:r>
            <a:r>
              <a:rPr lang="cs-CZ" dirty="0"/>
              <a:t>. Zásadní důvody jsou tři:</a:t>
            </a:r>
          </a:p>
          <a:p>
            <a:pPr lvl="1"/>
            <a:r>
              <a:rPr lang="cs-CZ" dirty="0"/>
              <a:t>MMSP se dokáží v prostředí, kde nabídka mnohonásobně převyšuje poptávku, pohybovat daleko pružněji, pohotově reagovat na změnu poptávky, přizpůsobovat a měnit svůj produkt podle okamžitých přání a potřeb zákazníků, dokáží úsporně podnikat a tak vytvářet přístupné ceny, podložené osobním přístupem a dalšími nadstandardními službami;</a:t>
            </a:r>
          </a:p>
          <a:p>
            <a:pPr lvl="1"/>
            <a:r>
              <a:rPr lang="cs-CZ" dirty="0"/>
              <a:t>zprvu velmi pozitivně vnímaná globalizace, projevující se spojováním podniků, poskytováním rozsáhlých a koncentrovaných obchodních služeb, snižováním cen, ale také provázená mnohdy sníženou kvalitou produktů a neosobním vztahem, se pro určité typy zákazníků stává příliš „stádní“ a ti vyhledávají menší specializované výrobce a poskytovatele výrobků a služeb a vytvářejí si tak nový životní styl;</a:t>
            </a:r>
          </a:p>
          <a:p>
            <a:pPr lvl="1"/>
            <a:r>
              <a:rPr lang="cs-CZ" dirty="0"/>
              <a:t>změna chování klíčových aktérů na současných trzích, jako jsou např. banky, které rozpoznaly rizika z přílišné orientace na velké korporace a směřují svou podporu</a:t>
            </a:r>
            <a:br>
              <a:rPr lang="cs-CZ" dirty="0"/>
            </a:br>
            <a:r>
              <a:rPr lang="cs-CZ" dirty="0"/>
              <a:t>k MSP.</a:t>
            </a:r>
          </a:p>
        </p:txBody>
      </p:sp>
    </p:spTree>
    <p:extLst>
      <p:ext uri="{BB962C8B-B14F-4D97-AF65-F5344CB8AC3E}">
        <p14:creationId xmlns:p14="http://schemas.microsoft.com/office/powerpoint/2010/main" val="25967016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Nadpis 1"/>
          <p:cNvSpPr>
            <a:spLocks noGrp="1"/>
          </p:cNvSpPr>
          <p:nvPr>
            <p:ph type="title"/>
          </p:nvPr>
        </p:nvSpPr>
        <p:spPr>
          <a:xfrm>
            <a:off x="0" y="1484312"/>
            <a:ext cx="9144000" cy="1143000"/>
          </a:xfrm>
          <a:prstGeom prst="rect">
            <a:avLst/>
          </a:prstGeom>
          <a:noFill/>
          <a:ln>
            <a:miter lim="800000"/>
          </a:ln>
        </p:spPr>
        <p:txBody>
          <a:bodyPr vert="horz" wrap="square" lIns="91440" tIns="45720" rIns="91440" bIns="45720" anchor="ctr" anchorCtr="0"/>
          <a:lstStyle>
            <a:lvl1pPr marL="0" indent="0" algn="ctr" defTabSz="914400" rtl="0" eaLnBrk="1" fontAlgn="base" hangingPunct="1">
              <a:lnSpc>
                <a:spcPct val="100000"/>
              </a:lnSpc>
              <a:spcBef>
                <a:spcPct val="0"/>
              </a:spcBef>
              <a:spcAft>
                <a:spcPct val="0"/>
              </a:spcAft>
              <a:buClrTx/>
              <a:buSzTx/>
              <a:buFontTx/>
              <a:buNone/>
              <a:defRPr kumimoji="0" lang="en-US" altLang="en-US" sz="4000" b="0" i="0" u="none" baseline="0">
                <a:solidFill>
                  <a:schemeClr val="tx2"/>
                </a:solidFill>
                <a:effectLst/>
                <a:latin typeface="Arial"/>
              </a:defRPr>
            </a:lvl1pPr>
          </a:lstStyle>
          <a:p>
            <a:pPr lvl="0" algn="l"/>
            <a:r>
              <a:rPr lang="cs-CZ" altLang="en-US" sz="2800" b="1" dirty="0"/>
              <a:t> </a:t>
            </a:r>
            <a:endParaRPr lang="cs-CZ" altLang="en-US" sz="2800" dirty="0"/>
          </a:p>
        </p:txBody>
      </p:sp>
      <p:graphicFrame>
        <p:nvGraphicFramePr>
          <p:cNvPr id="540675" name="Zástupný symbol pro obsah 3"/>
          <p:cNvGraphicFramePr>
            <a:graphicFrameLocks noGrp="1"/>
          </p:cNvGraphicFramePr>
          <p:nvPr>
            <p:ph idx="1"/>
            <p:extLst>
              <p:ext uri="{D42A27DB-BD31-4B8C-83A1-F6EECF244321}">
                <p14:modId xmlns:p14="http://schemas.microsoft.com/office/powerpoint/2010/main" val="2510992638"/>
              </p:ext>
            </p:extLst>
          </p:nvPr>
        </p:nvGraphicFramePr>
        <p:xfrm>
          <a:off x="539750" y="1331912"/>
          <a:ext cx="8353425" cy="4968875"/>
        </p:xfrm>
        <a:graphic>
          <a:graphicData uri="http://schemas.openxmlformats.org/presentationml/2006/ole">
            <mc:AlternateContent xmlns:mc="http://schemas.openxmlformats.org/markup-compatibility/2006">
              <mc:Choice xmlns:v="urn:schemas-microsoft-com:vml" Requires="v">
                <p:oleObj spid="_x0000_s2061" r:id="rId3" imgW="0" imgH="0" progId="Excel.Chart.8">
                  <p:embed/>
                </p:oleObj>
              </mc:Choice>
              <mc:Fallback>
                <p:oleObj r:id="rId3" imgW="0" imgH="0" progId="Excel.Chart.8">
                  <p:embed/>
                  <p:pic>
                    <p:nvPicPr>
                      <p:cNvPr id="540675" name="Zástupný symbol pro obsah 3"/>
                      <p:cNvPicPr/>
                      <p:nvPr/>
                    </p:nvPicPr>
                    <p:blipFill>
                      <a:blip r:embed="rId4"/>
                      <a:stretch>
                        <a:fillRect/>
                      </a:stretch>
                    </p:blipFill>
                    <p:spPr>
                      <a:xfrm>
                        <a:off x="539750" y="1331912"/>
                        <a:ext cx="8353425" cy="4968875"/>
                      </a:xfrm>
                      <a:prstGeom prst="rect">
                        <a:avLst/>
                      </a:prstGeom>
                      <a:noFill/>
                      <a:ln>
                        <a:noFill/>
                        <a:miter lim="800000"/>
                      </a:ln>
                    </p:spPr>
                  </p:pic>
                </p:oleObj>
              </mc:Fallback>
            </mc:AlternateContent>
          </a:graphicData>
        </a:graphic>
      </p:graphicFrame>
      <p:sp>
        <p:nvSpPr>
          <p:cNvPr id="540676" name="Nadpis 3"/>
          <p:cNvSpPr/>
          <p:nvPr/>
        </p:nvSpPr>
        <p:spPr>
          <a:xfrm>
            <a:off x="288925" y="547821"/>
            <a:ext cx="8229600" cy="1143000"/>
          </a:xfrm>
          <a:prstGeom prst="rect">
            <a:avLst/>
          </a:prstGeom>
          <a:noFill/>
          <a:ln>
            <a:noFill/>
            <a:miter lim="800000"/>
          </a:ln>
        </p:spPr>
        <p:txBody>
          <a:bodyPr anchor="ctr" anchorCtr="0"/>
          <a:lstStyle>
            <a:lvl1pPr marL="0" indent="0" algn="ctr" defTabSz="914400" rtl="0" eaLnBrk="1" fontAlgn="base" hangingPunct="1">
              <a:lnSpc>
                <a:spcPct val="100000"/>
              </a:lnSpc>
              <a:spcBef>
                <a:spcPct val="0"/>
              </a:spcBef>
              <a:spcAft>
                <a:spcPct val="0"/>
              </a:spcAft>
              <a:buClrTx/>
              <a:buSzTx/>
              <a:buFontTx/>
              <a:buNone/>
              <a:defRPr kumimoji="0" lang="en-US" altLang="en-US" sz="4000" b="0" i="0" u="none" baseline="0">
                <a:solidFill>
                  <a:schemeClr val="tx2"/>
                </a:solidFill>
                <a:effectLst/>
                <a:latin typeface="Arial"/>
              </a:defRPr>
            </a:lvl1pPr>
          </a:lstStyle>
          <a:p>
            <a:pPr lvl="0"/>
            <a:r>
              <a:rPr lang="cs-CZ" altLang="en-US" sz="4400" b="1" dirty="0">
                <a:solidFill>
                  <a:srgbClr val="CF1F28"/>
                </a:solidFill>
                <a:latin typeface="+mj-lt"/>
                <a:ea typeface="+mj-ea"/>
                <a:cs typeface="+mj-cs"/>
              </a:rPr>
              <a:t>Ochota zveřejnit informaci o CSR </a:t>
            </a:r>
            <a:endParaRPr sz="4400" b="1" dirty="0">
              <a:solidFill>
                <a:srgbClr val="CF1F28"/>
              </a:solidFill>
              <a:latin typeface="+mj-lt"/>
              <a:ea typeface="+mj-ea"/>
              <a:cs typeface="+mj-cs"/>
            </a:endParaRPr>
          </a:p>
        </p:txBody>
      </p:sp>
      <p:sp>
        <p:nvSpPr>
          <p:cNvPr id="540677" name="Date Placeholder 1"/>
          <p:cNvSpPr>
            <a:spLocks noGrp="1"/>
          </p:cNvSpPr>
          <p:nvPr>
            <p:ph type="dt" sz="half"/>
          </p:nvPr>
        </p:nvSpPr>
        <p:spPr/>
        <p:txBody>
          <a:bodyPr/>
          <a:lstStyle/>
          <a:p>
            <a:pPr lvl="0"/>
            <a:endParaRPr lang="cs-CZ" altLang="en-US" sz="1400" dirty="0"/>
          </a:p>
        </p:txBody>
      </p:sp>
      <p:sp>
        <p:nvSpPr>
          <p:cNvPr id="540678" name="Slide Number Placeholder 3"/>
          <p:cNvSpPr>
            <a:spLocks noGrp="1"/>
          </p:cNvSpPr>
          <p:nvPr>
            <p:ph type="sldNum" sz="quarter" idx="2"/>
          </p:nvPr>
        </p:nvSpPr>
        <p:spPr/>
        <p:txBody>
          <a:bodyPr/>
          <a:lstStyle/>
          <a:p>
            <a:pPr lvl="0" algn="r"/>
            <a:endParaRPr lang="en-US" dirty="0"/>
          </a:p>
        </p:txBody>
      </p:sp>
      <p:sp>
        <p:nvSpPr>
          <p:cNvPr id="540679" name="Footer Placeholder 2"/>
          <p:cNvSpPr>
            <a:spLocks noGrp="1"/>
          </p:cNvSpPr>
          <p:nvPr>
            <p:ph type="ftr" sz="quarter" idx="1"/>
          </p:nvPr>
        </p:nvSpPr>
        <p:spPr/>
        <p:txBody>
          <a:bodyPr/>
          <a:lstStyle/>
          <a:p>
            <a:pPr lvl="0" algn="ctr"/>
            <a:endParaRPr lang="cs-CZ" altLang="en-US" sz="14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9" name="Zástupný symbol pro obsah 2"/>
          <p:cNvSpPr>
            <a:spLocks noGrp="1"/>
          </p:cNvSpPr>
          <p:nvPr>
            <p:ph idx="1"/>
          </p:nvPr>
        </p:nvSpPr>
        <p:spPr>
          <a:xfrm>
            <a:off x="428625" y="1934837"/>
            <a:ext cx="8229600" cy="4525962"/>
          </a:xfrm>
          <a:prstGeom prst="rect">
            <a:avLst/>
          </a:prstGeom>
          <a:noFill/>
          <a:ln>
            <a:miter lim="800000"/>
          </a:ln>
        </p:spPr>
        <p:txBody>
          <a:bodyPr vert="horz" wrap="square" lIns="91440" tIns="45720" rIns="91440" bIns="45720" anchor="t" anchorCtr="0"/>
          <a:lstStyle>
            <a:lvl1pPr marL="342900" indent="-342900" algn="l" defTabSz="914400" rtl="0" eaLnBrk="1" fontAlgn="base" hangingPunct="1">
              <a:lnSpc>
                <a:spcPct val="100000"/>
              </a:lnSpc>
              <a:spcBef>
                <a:spcPct val="20000"/>
              </a:spcBef>
              <a:spcAft>
                <a:spcPct val="0"/>
              </a:spcAft>
              <a:buClr>
                <a:schemeClr val="folHlink"/>
              </a:buClr>
              <a:buSzPct val="75000"/>
              <a:buFont typeface="Wingdings" pitchFamily="2" charset="2"/>
              <a:buChar char="l"/>
              <a:defRPr kumimoji="0" lang="en-US" altLang="en-US" sz="3200" b="0" i="0" u="none" baseline="0">
                <a:solidFill>
                  <a:schemeClr val="tx1"/>
                </a:solidFill>
                <a:effectLst/>
                <a:latin typeface="Verdana" pitchFamily="34" charset="0"/>
              </a:defRPr>
            </a:lvl1pPr>
            <a:lvl2pPr marL="742950" indent="-285750" algn="l" defTabSz="914400" rtl="0" eaLnBrk="1" fontAlgn="base" hangingPunct="1">
              <a:lnSpc>
                <a:spcPct val="100000"/>
              </a:lnSpc>
              <a:spcBef>
                <a:spcPct val="20000"/>
              </a:spcBef>
              <a:spcAft>
                <a:spcPct val="0"/>
              </a:spcAft>
              <a:buClr>
                <a:schemeClr val="folHlink"/>
              </a:buClr>
              <a:buSzPct val="75000"/>
              <a:buFont typeface="Wingdings" pitchFamily="2" charset="2"/>
              <a:buChar char="l"/>
              <a:defRPr kumimoji="0" lang="en-US" altLang="en-US" sz="2800" b="0" i="0" u="none" baseline="0">
                <a:solidFill>
                  <a:schemeClr val="tx1"/>
                </a:solidFill>
                <a:effectLst/>
                <a:latin typeface="Verdana" pitchFamily="34" charset="0"/>
              </a:defRPr>
            </a:lvl2pPr>
            <a:lvl3pPr marL="1143000" indent="-228600" algn="l" defTabSz="914400" rtl="0" eaLnBrk="1" fontAlgn="base" hangingPunct="1">
              <a:lnSpc>
                <a:spcPct val="100000"/>
              </a:lnSpc>
              <a:spcBef>
                <a:spcPct val="20000"/>
              </a:spcBef>
              <a:spcAft>
                <a:spcPct val="0"/>
              </a:spcAft>
              <a:buClr>
                <a:schemeClr val="folHlink"/>
              </a:buClr>
              <a:buSzPct val="75000"/>
              <a:buFont typeface="Wingdings" pitchFamily="2" charset="2"/>
              <a:buChar char="l"/>
              <a:defRPr kumimoji="0" lang="en-US" altLang="en-US" sz="2400" b="0" i="0" u="none" baseline="0">
                <a:solidFill>
                  <a:schemeClr val="tx1"/>
                </a:solidFill>
                <a:effectLst/>
                <a:latin typeface="Verdana" pitchFamily="34" charset="0"/>
              </a:defRPr>
            </a:lvl3pPr>
            <a:lvl4pPr marL="1600200" indent="-228600" algn="l" defTabSz="914400" rtl="0" eaLnBrk="1" fontAlgn="base" hangingPunct="1">
              <a:lnSpc>
                <a:spcPct val="100000"/>
              </a:lnSpc>
              <a:spcBef>
                <a:spcPct val="20000"/>
              </a:spcBef>
              <a:spcAft>
                <a:spcPct val="0"/>
              </a:spcAft>
              <a:buClr>
                <a:schemeClr val="folHlink"/>
              </a:buClr>
              <a:buSzPct val="75000"/>
              <a:buFont typeface="Wingdings" pitchFamily="2" charset="2"/>
              <a:buChar char="l"/>
              <a:defRPr kumimoji="0" lang="en-US" altLang="en-US" sz="2000" b="0" i="0" u="none" baseline="0">
                <a:solidFill>
                  <a:schemeClr val="tx1"/>
                </a:solidFill>
                <a:effectLst/>
                <a:latin typeface="Verdana" pitchFamily="34" charset="0"/>
              </a:defRPr>
            </a:lvl4pPr>
            <a:lvl5pPr marL="2057400" indent="-228600" algn="l" defTabSz="914400" rtl="0" eaLnBrk="1" fontAlgn="base" hangingPunct="1">
              <a:lnSpc>
                <a:spcPct val="100000"/>
              </a:lnSpc>
              <a:spcBef>
                <a:spcPct val="20000"/>
              </a:spcBef>
              <a:spcAft>
                <a:spcPct val="0"/>
              </a:spcAft>
              <a:buClr>
                <a:schemeClr val="folHlink"/>
              </a:buClr>
              <a:buSzPct val="75000"/>
              <a:buFont typeface="Wingdings" pitchFamily="2" charset="2"/>
              <a:buChar char="l"/>
              <a:defRPr kumimoji="0" lang="en-US" altLang="en-US" sz="2000" b="0" i="0" u="none" baseline="0">
                <a:solidFill>
                  <a:schemeClr val="tx1"/>
                </a:solidFill>
                <a:effectLst/>
                <a:latin typeface="Verdana" pitchFamily="34" charset="0"/>
              </a:defRPr>
            </a:lvl5pPr>
          </a:lstStyle>
          <a:p>
            <a:pPr lvl="0">
              <a:buNone/>
            </a:pPr>
            <a:r>
              <a:rPr lang="cs-CZ" altLang="en-US" sz="2400" dirty="0"/>
              <a:t>Skupina </a:t>
            </a:r>
            <a:r>
              <a:rPr lang="cs-CZ" altLang="en-US" sz="2400" u="sng" dirty="0"/>
              <a:t>kladných</a:t>
            </a:r>
            <a:r>
              <a:rPr lang="cs-CZ" altLang="en-US" sz="2400" dirty="0"/>
              <a:t> odpovědí:</a:t>
            </a:r>
          </a:p>
          <a:p>
            <a:pPr lvl="0">
              <a:buClr>
                <a:srgbClr val="D10202"/>
              </a:buClr>
              <a:buSzPct val="100000"/>
              <a:buFont typeface="Arial" panose="020B0604020202020204" pitchFamily="34" charset="0"/>
              <a:buChar char="•"/>
            </a:pPr>
            <a:r>
              <a:rPr lang="cs-CZ" altLang="en-US" sz="2400" dirty="0"/>
              <a:t>ano, zveřejnili by: </a:t>
            </a:r>
            <a:r>
              <a:rPr lang="cs-CZ" altLang="en-US" sz="2400" b="1" dirty="0"/>
              <a:t>31</a:t>
            </a:r>
            <a:r>
              <a:rPr lang="cs-CZ" altLang="en-US" sz="2400" dirty="0"/>
              <a:t> firem</a:t>
            </a:r>
          </a:p>
          <a:p>
            <a:pPr lvl="0">
              <a:buClr>
                <a:srgbClr val="D10202"/>
              </a:buClr>
              <a:buSzPct val="100000"/>
              <a:buFont typeface="Arial" panose="020B0604020202020204" pitchFamily="34" charset="0"/>
              <a:buChar char="•"/>
            </a:pPr>
            <a:r>
              <a:rPr lang="cs-CZ" altLang="en-US" sz="2400" dirty="0"/>
              <a:t>zveřejnili by jen vybrané aktivity: </a:t>
            </a:r>
            <a:r>
              <a:rPr lang="cs-CZ" altLang="en-US" sz="2400" b="1" dirty="0"/>
              <a:t>2</a:t>
            </a:r>
            <a:r>
              <a:rPr lang="cs-CZ" altLang="en-US" sz="2400" dirty="0"/>
              <a:t> firmy</a:t>
            </a:r>
          </a:p>
          <a:p>
            <a:pPr lvl="0"/>
            <a:endParaRPr lang="cs-CZ" altLang="en-US" sz="2400" dirty="0"/>
          </a:p>
          <a:p>
            <a:pPr lvl="0">
              <a:buNone/>
            </a:pPr>
            <a:r>
              <a:rPr lang="cs-CZ" altLang="en-US" sz="2400" dirty="0"/>
              <a:t>Skupina </a:t>
            </a:r>
            <a:r>
              <a:rPr lang="cs-CZ" altLang="en-US" sz="2400" u="sng" dirty="0"/>
              <a:t>záporných</a:t>
            </a:r>
            <a:r>
              <a:rPr lang="cs-CZ" altLang="en-US" sz="2400" dirty="0"/>
              <a:t> odpovědí:</a:t>
            </a:r>
          </a:p>
          <a:p>
            <a:pPr lvl="0">
              <a:buClr>
                <a:srgbClr val="D10202"/>
              </a:buClr>
              <a:buFont typeface="Arial" panose="020B0604020202020204" pitchFamily="34" charset="0"/>
              <a:buChar char="•"/>
            </a:pPr>
            <a:r>
              <a:rPr lang="cs-CZ" altLang="en-US" sz="2400" dirty="0"/>
              <a:t>nejsou ochotni zveřejnit: </a:t>
            </a:r>
            <a:r>
              <a:rPr lang="cs-CZ" altLang="en-US" sz="2400" b="1" dirty="0"/>
              <a:t>6</a:t>
            </a:r>
            <a:r>
              <a:rPr lang="cs-CZ" altLang="en-US" sz="2400" dirty="0"/>
              <a:t> firem</a:t>
            </a:r>
          </a:p>
          <a:p>
            <a:pPr lvl="0">
              <a:buClr>
                <a:srgbClr val="D10202"/>
              </a:buClr>
              <a:buFont typeface="Arial" panose="020B0604020202020204" pitchFamily="34" charset="0"/>
              <a:buChar char="•"/>
            </a:pPr>
            <a:r>
              <a:rPr lang="cs-CZ" altLang="en-US" sz="2400" dirty="0"/>
              <a:t>nechtějí se chlubit: </a:t>
            </a:r>
            <a:r>
              <a:rPr lang="cs-CZ" altLang="en-US" sz="2400" b="1" dirty="0"/>
              <a:t>5</a:t>
            </a:r>
            <a:r>
              <a:rPr lang="cs-CZ" altLang="en-US" sz="2400" dirty="0"/>
              <a:t> firem</a:t>
            </a:r>
          </a:p>
          <a:p>
            <a:pPr lvl="0">
              <a:buClr>
                <a:srgbClr val="D10202"/>
              </a:buClr>
              <a:buFont typeface="Arial" panose="020B0604020202020204" pitchFamily="34" charset="0"/>
              <a:buChar char="•"/>
            </a:pPr>
            <a:r>
              <a:rPr lang="cs-CZ" altLang="en-US" sz="2400" dirty="0"/>
              <a:t>necítí potřebu to zveřejňovat: </a:t>
            </a:r>
            <a:r>
              <a:rPr lang="cs-CZ" altLang="en-US" sz="2400" b="1" dirty="0"/>
              <a:t>18</a:t>
            </a:r>
            <a:r>
              <a:rPr lang="cs-CZ" altLang="en-US" sz="2400" dirty="0"/>
              <a:t> firem</a:t>
            </a:r>
          </a:p>
          <a:p>
            <a:pPr lvl="0">
              <a:buClr>
                <a:srgbClr val="D10202"/>
              </a:buClr>
              <a:buFont typeface="Arial" panose="020B0604020202020204" pitchFamily="34" charset="0"/>
              <a:buChar char="•"/>
            </a:pPr>
            <a:r>
              <a:rPr lang="cs-CZ" altLang="en-US" sz="2400" dirty="0"/>
              <a:t>nezapojili by se do CSR, a proto by to taky nezveřejnili: </a:t>
            </a:r>
            <a:r>
              <a:rPr lang="cs-CZ" altLang="en-US" sz="2400" b="1" dirty="0"/>
              <a:t>7</a:t>
            </a:r>
            <a:r>
              <a:rPr lang="cs-CZ" altLang="en-US" sz="2400" dirty="0"/>
              <a:t> firem</a:t>
            </a:r>
          </a:p>
          <a:p>
            <a:pPr lvl="0"/>
            <a:endParaRPr lang="cs-CZ" altLang="en-US" sz="2800" dirty="0"/>
          </a:p>
        </p:txBody>
      </p:sp>
      <p:sp>
        <p:nvSpPr>
          <p:cNvPr id="541700" name="Nadpis 3"/>
          <p:cNvSpPr/>
          <p:nvPr/>
        </p:nvSpPr>
        <p:spPr>
          <a:xfrm>
            <a:off x="0" y="574503"/>
            <a:ext cx="9144000" cy="1143000"/>
          </a:xfrm>
          <a:prstGeom prst="rect">
            <a:avLst/>
          </a:prstGeom>
          <a:noFill/>
          <a:ln>
            <a:noFill/>
            <a:miter lim="800000"/>
          </a:ln>
        </p:spPr>
        <p:txBody>
          <a:bodyPr anchor="ctr" anchorCtr="0"/>
          <a:lstStyle>
            <a:lvl1pPr marL="0" indent="0" algn="ctr" defTabSz="914400" rtl="0" eaLnBrk="1" fontAlgn="base" hangingPunct="1">
              <a:lnSpc>
                <a:spcPct val="100000"/>
              </a:lnSpc>
              <a:spcBef>
                <a:spcPct val="0"/>
              </a:spcBef>
              <a:spcAft>
                <a:spcPct val="0"/>
              </a:spcAft>
              <a:buClrTx/>
              <a:buSzTx/>
              <a:buFontTx/>
              <a:buNone/>
              <a:defRPr kumimoji="0" lang="en-US" altLang="en-US" sz="4000" b="0" i="0" u="none" baseline="0">
                <a:solidFill>
                  <a:schemeClr val="tx2"/>
                </a:solidFill>
                <a:effectLst/>
                <a:latin typeface="Arial"/>
              </a:defRPr>
            </a:lvl1pPr>
          </a:lstStyle>
          <a:p>
            <a:pPr marL="0" marR="0" lvl="0" indent="0"/>
            <a:r>
              <a:rPr lang="cs-CZ" altLang="en-US" sz="4400" b="1" dirty="0">
                <a:solidFill>
                  <a:srgbClr val="CF1F28"/>
                </a:solidFill>
                <a:latin typeface="+mj-lt"/>
                <a:ea typeface="+mj-ea"/>
                <a:cs typeface="+mj-cs"/>
              </a:rPr>
              <a:t>Ochota zveřejnit, </a:t>
            </a:r>
            <a:br>
              <a:rPr lang="cs-CZ" altLang="en-US" sz="4400" b="1" dirty="0">
                <a:solidFill>
                  <a:srgbClr val="CF1F28"/>
                </a:solidFill>
                <a:latin typeface="+mj-lt"/>
                <a:ea typeface="+mj-ea"/>
                <a:cs typeface="+mj-cs"/>
              </a:rPr>
            </a:br>
            <a:r>
              <a:rPr lang="cs-CZ" altLang="en-US" sz="4400" b="1" dirty="0">
                <a:solidFill>
                  <a:srgbClr val="CF1F28"/>
                </a:solidFill>
                <a:latin typeface="+mj-lt"/>
                <a:ea typeface="+mj-ea"/>
                <a:cs typeface="+mj-cs"/>
              </a:rPr>
              <a:t>že se chovají společensky odpovědně</a:t>
            </a:r>
          </a:p>
        </p:txBody>
      </p:sp>
      <p:sp>
        <p:nvSpPr>
          <p:cNvPr id="541701" name="Date Placeholder 1"/>
          <p:cNvSpPr>
            <a:spLocks noGrp="1"/>
          </p:cNvSpPr>
          <p:nvPr>
            <p:ph type="dt" sz="half"/>
          </p:nvPr>
        </p:nvSpPr>
        <p:spPr/>
        <p:txBody>
          <a:bodyPr/>
          <a:lstStyle/>
          <a:p>
            <a:pPr lvl="0"/>
            <a:endParaRPr lang="cs-CZ" altLang="en-US" sz="1400" dirty="0"/>
          </a:p>
        </p:txBody>
      </p:sp>
      <p:sp>
        <p:nvSpPr>
          <p:cNvPr id="541702" name="Slide Number Placeholder 3"/>
          <p:cNvSpPr>
            <a:spLocks noGrp="1"/>
          </p:cNvSpPr>
          <p:nvPr>
            <p:ph type="sldNum" sz="quarter" idx="2"/>
          </p:nvPr>
        </p:nvSpPr>
        <p:spPr/>
        <p:txBody>
          <a:bodyPr/>
          <a:lstStyle/>
          <a:p>
            <a:pPr lvl="0" algn="r"/>
            <a:endParaRPr lang="en-US" dirty="0"/>
          </a:p>
        </p:txBody>
      </p:sp>
      <p:sp>
        <p:nvSpPr>
          <p:cNvPr id="541703" name="Footer Placeholder 2"/>
          <p:cNvSpPr>
            <a:spLocks noGrp="1"/>
          </p:cNvSpPr>
          <p:nvPr>
            <p:ph type="ftr" sz="quarter" idx="1"/>
          </p:nvPr>
        </p:nvSpPr>
        <p:spPr/>
        <p:txBody>
          <a:bodyPr/>
          <a:lstStyle/>
          <a:p>
            <a:pPr lvl="0" algn="ctr"/>
            <a:endParaRPr lang="cs-CZ" altLang="en-US" sz="14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F12241E-2116-442E-ABE1-9949ADC33F1A}"/>
              </a:ext>
            </a:extLst>
          </p:cNvPr>
          <p:cNvSpPr>
            <a:spLocks noGrp="1"/>
          </p:cNvSpPr>
          <p:nvPr>
            <p:ph type="ctrTitle"/>
          </p:nvPr>
        </p:nvSpPr>
        <p:spPr/>
        <p:txBody>
          <a:bodyPr>
            <a:normAutofit/>
          </a:bodyPr>
          <a:lstStyle/>
          <a:p>
            <a:r>
              <a:rPr lang="cs-CZ" altLang="en-US" sz="6600" b="1" dirty="0">
                <a:solidFill>
                  <a:srgbClr val="CF1F28"/>
                </a:solidFill>
              </a:rPr>
              <a:t>MSP, marketing, PR</a:t>
            </a:r>
          </a:p>
        </p:txBody>
      </p:sp>
      <p:sp>
        <p:nvSpPr>
          <p:cNvPr id="3" name="Podnadpis 2">
            <a:extLst>
              <a:ext uri="{FF2B5EF4-FFF2-40B4-BE49-F238E27FC236}">
                <a16:creationId xmlns:a16="http://schemas.microsoft.com/office/drawing/2014/main" id="{EFCDBA1D-3234-46BC-8BB6-AC9848134F73}"/>
              </a:ext>
            </a:extLst>
          </p:cNvPr>
          <p:cNvSpPr>
            <a:spLocks noGrp="1"/>
          </p:cNvSpPr>
          <p:nvPr>
            <p:ph type="subTitle" idx="1"/>
          </p:nvPr>
        </p:nvSpPr>
        <p:spPr/>
        <p:txBody>
          <a:bodyPr/>
          <a:lstStyle/>
          <a:p>
            <a:r>
              <a:rPr lang="cs-CZ" dirty="0">
                <a:hlinkClick r:id="rId2"/>
              </a:rPr>
              <a:t>https://www.edulam.cz/marketing/</a:t>
            </a:r>
            <a:endParaRPr lang="cs-CZ" dirty="0"/>
          </a:p>
        </p:txBody>
      </p:sp>
    </p:spTree>
    <p:extLst>
      <p:ext uri="{BB962C8B-B14F-4D97-AF65-F5344CB8AC3E}">
        <p14:creationId xmlns:p14="http://schemas.microsoft.com/office/powerpoint/2010/main" val="8554755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3BB20307-A4F3-4249-987B-D6BE3B5D6189}"/>
              </a:ext>
            </a:extLst>
          </p:cNvPr>
          <p:cNvSpPr>
            <a:spLocks noGrp="1" noChangeArrowheads="1"/>
          </p:cNvSpPr>
          <p:nvPr>
            <p:ph type="title"/>
          </p:nvPr>
        </p:nvSpPr>
        <p:spPr/>
        <p:txBody>
          <a:bodyPr>
            <a:normAutofit/>
          </a:bodyPr>
          <a:lstStyle/>
          <a:p>
            <a:r>
              <a:rPr lang="cs-CZ" altLang="cs-CZ" dirty="0"/>
              <a:t>Marketing</a:t>
            </a:r>
          </a:p>
        </p:txBody>
      </p:sp>
      <p:sp>
        <p:nvSpPr>
          <p:cNvPr id="4099" name="Rectangle 3">
            <a:extLst>
              <a:ext uri="{FF2B5EF4-FFF2-40B4-BE49-F238E27FC236}">
                <a16:creationId xmlns:a16="http://schemas.microsoft.com/office/drawing/2014/main" id="{CCA3DB93-0090-4DA9-BCDD-D7EB27A5F3D9}"/>
              </a:ext>
            </a:extLst>
          </p:cNvPr>
          <p:cNvSpPr>
            <a:spLocks noGrp="1" noChangeArrowheads="1"/>
          </p:cNvSpPr>
          <p:nvPr>
            <p:ph type="body" idx="1"/>
          </p:nvPr>
        </p:nvSpPr>
        <p:spPr/>
        <p:txBody>
          <a:bodyPr/>
          <a:lstStyle/>
          <a:p>
            <a:pPr>
              <a:buFontTx/>
              <a:buNone/>
            </a:pPr>
            <a:r>
              <a:rPr lang="cs-CZ" altLang="cs-CZ" b="1" dirty="0"/>
              <a:t>Marketing je filosofií businessu.</a:t>
            </a:r>
            <a:r>
              <a:rPr lang="cs-CZ" altLang="cs-CZ" dirty="0"/>
              <a:t> </a:t>
            </a:r>
          </a:p>
          <a:p>
            <a:pPr>
              <a:buFontTx/>
              <a:buNone/>
            </a:pPr>
            <a:endParaRPr lang="cs-CZ" altLang="cs-CZ" dirty="0"/>
          </a:p>
          <a:p>
            <a:pPr>
              <a:buFontTx/>
              <a:buNone/>
            </a:pPr>
            <a:r>
              <a:rPr lang="cs-CZ" altLang="cs-CZ" dirty="0"/>
              <a:t>V souvislosti s marketingovým řízením</a:t>
            </a:r>
          </a:p>
          <a:p>
            <a:pPr>
              <a:buFontTx/>
              <a:buNone/>
            </a:pPr>
            <a:r>
              <a:rPr lang="cs-CZ" altLang="cs-CZ" dirty="0"/>
              <a:t>podniku je nutné dodržovat základní principy</a:t>
            </a:r>
          </a:p>
          <a:p>
            <a:pPr>
              <a:buFontTx/>
              <a:buNone/>
            </a:pPr>
            <a:r>
              <a:rPr lang="cs-CZ" altLang="cs-CZ" dirty="0"/>
              <a:t>marketingu, kterými jsou </a:t>
            </a:r>
            <a:r>
              <a:rPr lang="cs-CZ" altLang="cs-CZ" b="1" dirty="0"/>
              <a:t>marketingový</a:t>
            </a:r>
          </a:p>
          <a:p>
            <a:pPr>
              <a:buFontTx/>
              <a:buNone/>
            </a:pPr>
            <a:r>
              <a:rPr lang="cs-CZ" altLang="cs-CZ" b="1" dirty="0"/>
              <a:t>přístup</a:t>
            </a:r>
            <a:r>
              <a:rPr lang="cs-CZ" altLang="cs-CZ" dirty="0"/>
              <a:t> a </a:t>
            </a:r>
            <a:r>
              <a:rPr lang="cs-CZ" altLang="cs-CZ" b="1" dirty="0"/>
              <a:t>marketingová orientace na</a:t>
            </a:r>
          </a:p>
          <a:p>
            <a:pPr>
              <a:buFontTx/>
              <a:buNone/>
            </a:pPr>
            <a:r>
              <a:rPr lang="cs-CZ" altLang="cs-CZ" b="1" dirty="0"/>
              <a:t>zákazníka</a:t>
            </a:r>
            <a:r>
              <a:rPr lang="cs-CZ" altLang="cs-CZ" dirty="0"/>
              <a:t>. </a:t>
            </a:r>
          </a:p>
          <a:p>
            <a:pPr>
              <a:buFontTx/>
              <a:buNone/>
            </a:pPr>
            <a:endParaRPr lang="cs-CZ" altLang="cs-CZ"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E88E6CE6-2CC9-4735-8FA1-D6B00F94A7BA}"/>
              </a:ext>
            </a:extLst>
          </p:cNvPr>
          <p:cNvSpPr>
            <a:spLocks noGrp="1" noChangeArrowheads="1"/>
          </p:cNvSpPr>
          <p:nvPr>
            <p:ph type="title"/>
          </p:nvPr>
        </p:nvSpPr>
        <p:spPr>
          <a:xfrm>
            <a:off x="457200" y="457200"/>
            <a:ext cx="8229600" cy="1143000"/>
          </a:xfrm>
        </p:spPr>
        <p:txBody>
          <a:bodyPr/>
          <a:lstStyle/>
          <a:p>
            <a:r>
              <a:rPr lang="cs-CZ" altLang="cs-CZ" dirty="0"/>
              <a:t>Marketingový přístup</a:t>
            </a:r>
            <a:br>
              <a:rPr lang="cs-CZ" altLang="cs-CZ" sz="4000" b="1" dirty="0">
                <a:solidFill>
                  <a:schemeClr val="bg2"/>
                </a:solidFill>
              </a:rPr>
            </a:br>
            <a:endParaRPr lang="cs-CZ" altLang="cs-CZ" sz="1400" dirty="0">
              <a:solidFill>
                <a:schemeClr val="tx1"/>
              </a:solidFill>
            </a:endParaRPr>
          </a:p>
        </p:txBody>
      </p:sp>
      <p:sp>
        <p:nvSpPr>
          <p:cNvPr id="5123" name="Rectangle 3">
            <a:extLst>
              <a:ext uri="{FF2B5EF4-FFF2-40B4-BE49-F238E27FC236}">
                <a16:creationId xmlns:a16="http://schemas.microsoft.com/office/drawing/2014/main" id="{7733EC8B-2A87-4617-8B06-A5F09348E095}"/>
              </a:ext>
            </a:extLst>
          </p:cNvPr>
          <p:cNvSpPr>
            <a:spLocks noGrp="1" noChangeArrowheads="1"/>
          </p:cNvSpPr>
          <p:nvPr>
            <p:ph type="body" idx="1"/>
          </p:nvPr>
        </p:nvSpPr>
        <p:spPr>
          <a:xfrm>
            <a:off x="457200" y="2018841"/>
            <a:ext cx="8229600" cy="4525963"/>
          </a:xfrm>
        </p:spPr>
        <p:txBody>
          <a:bodyPr/>
          <a:lstStyle/>
          <a:p>
            <a:pPr>
              <a:buFontTx/>
              <a:buNone/>
            </a:pPr>
            <a:r>
              <a:rPr lang="cs-CZ" altLang="cs-CZ" sz="2800" b="1" dirty="0"/>
              <a:t>Marketingová orientace na zákazníka</a:t>
            </a:r>
            <a:endParaRPr lang="cs-CZ" altLang="cs-CZ" sz="2800" dirty="0"/>
          </a:p>
          <a:p>
            <a:pPr>
              <a:buFontTx/>
              <a:buNone/>
            </a:pPr>
            <a:r>
              <a:rPr lang="cs-CZ" altLang="cs-CZ" sz="2800" dirty="0"/>
              <a:t>vychází z těchto výzev:</a:t>
            </a:r>
          </a:p>
          <a:p>
            <a:r>
              <a:rPr lang="cs-CZ" altLang="cs-CZ" sz="2800" dirty="0"/>
              <a:t>Zákazníkovy potřeby musí být naší hlavní prioritou.</a:t>
            </a:r>
          </a:p>
          <a:p>
            <a:r>
              <a:rPr lang="cs-CZ" altLang="cs-CZ" sz="2800" dirty="0"/>
              <a:t>Porozumění zákazníkům musí být náš trvalý zájem.</a:t>
            </a:r>
          </a:p>
          <a:p>
            <a:r>
              <a:rPr lang="cs-CZ" altLang="cs-CZ" sz="2800" dirty="0"/>
              <a:t>Inovace musí být považována za nevyhnutelnou, nikoli za nepotřebnou.</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DDEE6FAB-B287-44A4-8F5B-7D68337F6EF8}"/>
              </a:ext>
            </a:extLst>
          </p:cNvPr>
          <p:cNvSpPr>
            <a:spLocks noGrp="1" noChangeArrowheads="1"/>
          </p:cNvSpPr>
          <p:nvPr>
            <p:ph type="title"/>
          </p:nvPr>
        </p:nvSpPr>
        <p:spPr>
          <a:xfrm>
            <a:off x="545334" y="731837"/>
            <a:ext cx="8229600" cy="1143000"/>
          </a:xfrm>
        </p:spPr>
        <p:txBody>
          <a:bodyPr>
            <a:noAutofit/>
          </a:bodyPr>
          <a:lstStyle/>
          <a:p>
            <a:r>
              <a:rPr lang="cs-CZ" altLang="cs-CZ" dirty="0"/>
              <a:t>Marketingový přístup</a:t>
            </a:r>
            <a:br>
              <a:rPr lang="cs-CZ" altLang="cs-CZ" dirty="0"/>
            </a:br>
            <a:endParaRPr lang="cs-CZ" altLang="cs-CZ" dirty="0"/>
          </a:p>
        </p:txBody>
      </p:sp>
      <p:sp>
        <p:nvSpPr>
          <p:cNvPr id="6147" name="Rectangle 3">
            <a:extLst>
              <a:ext uri="{FF2B5EF4-FFF2-40B4-BE49-F238E27FC236}">
                <a16:creationId xmlns:a16="http://schemas.microsoft.com/office/drawing/2014/main" id="{1106428A-5B1F-46FA-9138-9F981EC01E02}"/>
              </a:ext>
            </a:extLst>
          </p:cNvPr>
          <p:cNvSpPr>
            <a:spLocks noGrp="1" noChangeArrowheads="1"/>
          </p:cNvSpPr>
          <p:nvPr>
            <p:ph type="body" idx="1"/>
          </p:nvPr>
        </p:nvSpPr>
        <p:spPr>
          <a:xfrm>
            <a:off x="457200" y="1379095"/>
            <a:ext cx="8229600" cy="5703757"/>
          </a:xfrm>
        </p:spPr>
        <p:txBody>
          <a:bodyPr/>
          <a:lstStyle/>
          <a:p>
            <a:pPr>
              <a:lnSpc>
                <a:spcPct val="80000"/>
              </a:lnSpc>
              <a:buFontTx/>
              <a:buNone/>
            </a:pPr>
            <a:r>
              <a:rPr lang="cs-CZ" altLang="cs-CZ" sz="2400" b="1" dirty="0"/>
              <a:t>Za základní marketingové teze považujeme:</a:t>
            </a:r>
            <a:endParaRPr lang="cs-CZ" altLang="cs-CZ" sz="2400" dirty="0"/>
          </a:p>
          <a:p>
            <a:pPr>
              <a:lnSpc>
                <a:spcPct val="80000"/>
              </a:lnSpc>
            </a:pPr>
            <a:r>
              <a:rPr lang="cs-CZ" altLang="cs-CZ" sz="2800" dirty="0"/>
              <a:t>Hlavním cílem marketingu je uspokojování potřeb a přání zákazníků. A to nejen potřeb a přání již existujících, ale i zcela nových, o kterých ještě zákazníci nemají tušení.</a:t>
            </a:r>
          </a:p>
          <a:p>
            <a:pPr>
              <a:lnSpc>
                <a:spcPct val="80000"/>
              </a:lnSpc>
            </a:pPr>
            <a:r>
              <a:rPr lang="cs-CZ" altLang="cs-CZ" sz="2800" dirty="0"/>
              <a:t>Marketing musí být prováděn nepřetržitě, nikoli jednorázově.</a:t>
            </a:r>
          </a:p>
          <a:p>
            <a:pPr>
              <a:lnSpc>
                <a:spcPct val="80000"/>
              </a:lnSpc>
            </a:pPr>
            <a:r>
              <a:rPr lang="cs-CZ" altLang="cs-CZ" sz="2800" dirty="0"/>
              <a:t>Marketing musí být založen na marketingovém výzkumu, který slouží k předvídání a identifikaci zákazníkových potřeb a skrytých přání.</a:t>
            </a:r>
          </a:p>
          <a:p>
            <a:pPr>
              <a:lnSpc>
                <a:spcPct val="80000"/>
              </a:lnSpc>
            </a:pPr>
            <a:r>
              <a:rPr lang="cs-CZ" altLang="cs-CZ" sz="2800" dirty="0"/>
              <a:t>Marketing musí být součástí úsilí všech zaměstnanců podniku, nikoli pouze manažerů či marketingového oddělení. </a:t>
            </a:r>
          </a:p>
          <a:p>
            <a:pPr>
              <a:lnSpc>
                <a:spcPct val="80000"/>
              </a:lnSpc>
            </a:pPr>
            <a:endParaRPr lang="cs-CZ" altLang="cs-CZ" sz="24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DD8D76E2-A54E-4B75-A968-9C45B5F9E5FC}"/>
              </a:ext>
            </a:extLst>
          </p:cNvPr>
          <p:cNvSpPr>
            <a:spLocks noGrp="1" noChangeArrowheads="1"/>
          </p:cNvSpPr>
          <p:nvPr>
            <p:ph type="title"/>
          </p:nvPr>
        </p:nvSpPr>
        <p:spPr>
          <a:xfrm>
            <a:off x="457200" y="456416"/>
            <a:ext cx="8229600" cy="1143000"/>
          </a:xfrm>
        </p:spPr>
        <p:txBody>
          <a:bodyPr/>
          <a:lstStyle/>
          <a:p>
            <a:r>
              <a:rPr lang="cs-CZ" altLang="cs-CZ" dirty="0"/>
              <a:t>Marketingový koncept</a:t>
            </a:r>
            <a:br>
              <a:rPr lang="cs-CZ" altLang="cs-CZ" sz="4000" b="1" dirty="0">
                <a:solidFill>
                  <a:schemeClr val="bg2"/>
                </a:solidFill>
              </a:rPr>
            </a:br>
            <a:endParaRPr lang="cs-CZ" altLang="cs-CZ" sz="1400" dirty="0">
              <a:solidFill>
                <a:schemeClr val="tx1"/>
              </a:solidFill>
            </a:endParaRPr>
          </a:p>
        </p:txBody>
      </p:sp>
      <p:sp>
        <p:nvSpPr>
          <p:cNvPr id="7171" name="Rectangle 3">
            <a:extLst>
              <a:ext uri="{FF2B5EF4-FFF2-40B4-BE49-F238E27FC236}">
                <a16:creationId xmlns:a16="http://schemas.microsoft.com/office/drawing/2014/main" id="{CDA18CC6-8B2E-4B02-BDDF-CF368EECAF96}"/>
              </a:ext>
            </a:extLst>
          </p:cNvPr>
          <p:cNvSpPr>
            <a:spLocks noGrp="1" noChangeArrowheads="1"/>
          </p:cNvSpPr>
          <p:nvPr>
            <p:ph type="body" idx="1"/>
          </p:nvPr>
        </p:nvSpPr>
        <p:spPr>
          <a:xfrm>
            <a:off x="457200" y="1296650"/>
            <a:ext cx="8229600" cy="4829514"/>
          </a:xfrm>
        </p:spPr>
        <p:txBody>
          <a:bodyPr>
            <a:noAutofit/>
          </a:bodyPr>
          <a:lstStyle/>
          <a:p>
            <a:pPr>
              <a:lnSpc>
                <a:spcPct val="80000"/>
              </a:lnSpc>
              <a:buFontTx/>
              <a:buNone/>
            </a:pPr>
            <a:r>
              <a:rPr lang="cs-CZ" altLang="cs-CZ" sz="2000" b="1" dirty="0"/>
              <a:t>Marketingový koncept </a:t>
            </a:r>
            <a:r>
              <a:rPr lang="cs-CZ" altLang="cs-CZ" sz="2000" dirty="0"/>
              <a:t>musí odpovědět na tyto </a:t>
            </a:r>
            <a:r>
              <a:rPr lang="cs-CZ" altLang="cs-CZ" sz="2000" b="1" dirty="0"/>
              <a:t>strategické</a:t>
            </a:r>
            <a:r>
              <a:rPr lang="cs-CZ" altLang="cs-CZ" sz="2000" dirty="0"/>
              <a:t> otázky:</a:t>
            </a:r>
          </a:p>
          <a:p>
            <a:pPr>
              <a:lnSpc>
                <a:spcPct val="80000"/>
              </a:lnSpc>
              <a:buFontTx/>
              <a:buNone/>
            </a:pPr>
            <a:r>
              <a:rPr lang="cs-CZ" altLang="cs-CZ" sz="2000" b="1" dirty="0"/>
              <a:t>„Čeho chceme dosáhnout na trhu?“ </a:t>
            </a:r>
            <a:r>
              <a:rPr lang="cs-CZ" altLang="cs-CZ" sz="2000" dirty="0"/>
              <a:t>a</a:t>
            </a:r>
            <a:r>
              <a:rPr lang="cs-CZ" altLang="cs-CZ" sz="2000" b="1" dirty="0"/>
              <a:t> „Kudy povede naše cesta?“</a:t>
            </a:r>
            <a:endParaRPr lang="cs-CZ" altLang="cs-CZ" sz="2000" dirty="0"/>
          </a:p>
          <a:p>
            <a:pPr>
              <a:lnSpc>
                <a:spcPct val="80000"/>
              </a:lnSpc>
              <a:buFontTx/>
              <a:buNone/>
            </a:pPr>
            <a:endParaRPr lang="cs-CZ" altLang="cs-CZ" sz="2000" dirty="0"/>
          </a:p>
          <a:p>
            <a:pPr>
              <a:lnSpc>
                <a:spcPct val="80000"/>
              </a:lnSpc>
              <a:buFontTx/>
              <a:buNone/>
            </a:pPr>
            <a:r>
              <a:rPr lang="cs-CZ" altLang="cs-CZ" sz="2000" dirty="0"/>
              <a:t>Marketingový koncept je východiskem pro dosažení marketingových</a:t>
            </a:r>
          </a:p>
          <a:p>
            <a:pPr>
              <a:lnSpc>
                <a:spcPct val="80000"/>
              </a:lnSpc>
              <a:buFontTx/>
              <a:buNone/>
            </a:pPr>
            <a:r>
              <a:rPr lang="cs-CZ" altLang="cs-CZ" sz="2000" dirty="0"/>
              <a:t>cílů. Smyslem marketingového konceptu je poskytnout informace o: </a:t>
            </a:r>
          </a:p>
          <a:p>
            <a:pPr>
              <a:lnSpc>
                <a:spcPct val="80000"/>
              </a:lnSpc>
            </a:pPr>
            <a:r>
              <a:rPr lang="cs-CZ" altLang="cs-CZ" sz="2000" dirty="0"/>
              <a:t>produktech a službách </a:t>
            </a:r>
          </a:p>
          <a:p>
            <a:pPr>
              <a:lnSpc>
                <a:spcPct val="80000"/>
              </a:lnSpc>
            </a:pPr>
            <a:r>
              <a:rPr lang="cs-CZ" altLang="cs-CZ" sz="2000" dirty="0"/>
              <a:t>trhu a našem podílu na něm</a:t>
            </a:r>
          </a:p>
          <a:p>
            <a:pPr>
              <a:lnSpc>
                <a:spcPct val="80000"/>
              </a:lnSpc>
            </a:pPr>
            <a:r>
              <a:rPr lang="cs-CZ" altLang="cs-CZ" sz="2000" dirty="0"/>
              <a:t>požadavcích zákazníků</a:t>
            </a:r>
          </a:p>
          <a:p>
            <a:pPr>
              <a:lnSpc>
                <a:spcPct val="80000"/>
              </a:lnSpc>
            </a:pPr>
            <a:r>
              <a:rPr lang="cs-CZ" altLang="cs-CZ" sz="2000" dirty="0"/>
              <a:t>konkurenci</a:t>
            </a:r>
          </a:p>
          <a:p>
            <a:pPr>
              <a:lnSpc>
                <a:spcPct val="80000"/>
              </a:lnSpc>
            </a:pPr>
            <a:endParaRPr lang="cs-CZ" altLang="cs-CZ" sz="2000" b="1" dirty="0"/>
          </a:p>
          <a:p>
            <a:pPr>
              <a:lnSpc>
                <a:spcPct val="80000"/>
              </a:lnSpc>
              <a:buFontTx/>
              <a:buNone/>
            </a:pPr>
            <a:r>
              <a:rPr lang="cs-CZ" altLang="cs-CZ" sz="2000" b="1" dirty="0"/>
              <a:t>Strategické </a:t>
            </a:r>
            <a:r>
              <a:rPr lang="cs-CZ" altLang="cs-CZ" sz="2000" dirty="0"/>
              <a:t>otázky jsou však příliš obecné, a proto je vhodné je</a:t>
            </a:r>
          </a:p>
          <a:p>
            <a:pPr>
              <a:lnSpc>
                <a:spcPct val="80000"/>
              </a:lnSpc>
              <a:buFontTx/>
              <a:buNone/>
            </a:pPr>
            <a:r>
              <a:rPr lang="cs-CZ" altLang="cs-CZ" sz="2000" b="1" dirty="0"/>
              <a:t>konkretizovat: „Na jakém trhu  jaké výkony (produkty, služby) a</a:t>
            </a:r>
          </a:p>
          <a:p>
            <a:pPr>
              <a:lnSpc>
                <a:spcPct val="80000"/>
              </a:lnSpc>
              <a:buFontTx/>
              <a:buNone/>
            </a:pPr>
            <a:r>
              <a:rPr lang="cs-CZ" altLang="cs-CZ" sz="2000" b="1" dirty="0"/>
              <a:t>v jakém množství přispějí k uspokojování konkrétních potřeb</a:t>
            </a:r>
          </a:p>
          <a:p>
            <a:pPr>
              <a:lnSpc>
                <a:spcPct val="80000"/>
              </a:lnSpc>
              <a:buFontTx/>
              <a:buNone/>
            </a:pPr>
            <a:r>
              <a:rPr lang="cs-CZ" altLang="cs-CZ" sz="2000" b="1" dirty="0"/>
              <a:t>zákazníků?“ </a:t>
            </a:r>
            <a:r>
              <a:rPr lang="cs-CZ" altLang="cs-CZ" sz="2000" dirty="0"/>
              <a:t>a </a:t>
            </a:r>
            <a:r>
              <a:rPr lang="cs-CZ" altLang="cs-CZ" sz="2000" b="1" dirty="0"/>
              <a:t>„Jaké místo a jaký podíl by v této souvislosti měl podnik</a:t>
            </a:r>
          </a:p>
          <a:p>
            <a:pPr>
              <a:lnSpc>
                <a:spcPct val="80000"/>
              </a:lnSpc>
              <a:buFontTx/>
              <a:buNone/>
            </a:pPr>
            <a:r>
              <a:rPr lang="cs-CZ" altLang="cs-CZ" sz="2000" b="1" dirty="0"/>
              <a:t>na trhu zaujmout?“</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49A4E11B-9469-4013-8DC3-D3888DE9B2C3}"/>
              </a:ext>
            </a:extLst>
          </p:cNvPr>
          <p:cNvSpPr>
            <a:spLocks noGrp="1" noChangeArrowheads="1"/>
          </p:cNvSpPr>
          <p:nvPr>
            <p:ph type="title"/>
          </p:nvPr>
        </p:nvSpPr>
        <p:spPr>
          <a:xfrm>
            <a:off x="457200" y="731837"/>
            <a:ext cx="8229600" cy="1143000"/>
          </a:xfrm>
        </p:spPr>
        <p:txBody>
          <a:bodyPr>
            <a:normAutofit fontScale="90000"/>
          </a:bodyPr>
          <a:lstStyle/>
          <a:p>
            <a:r>
              <a:rPr lang="cs-CZ" altLang="cs-CZ" dirty="0"/>
              <a:t>Marketingový koncept</a:t>
            </a:r>
            <a:br>
              <a:rPr lang="cs-CZ" altLang="cs-CZ" sz="4000" b="1" dirty="0">
                <a:solidFill>
                  <a:schemeClr val="bg2"/>
                </a:solidFill>
              </a:rPr>
            </a:br>
            <a:br>
              <a:rPr lang="cs-CZ" altLang="cs-CZ" sz="1400" dirty="0">
                <a:solidFill>
                  <a:schemeClr val="tx1"/>
                </a:solidFill>
              </a:rPr>
            </a:br>
            <a:endParaRPr lang="cs-CZ" altLang="cs-CZ" sz="1400" dirty="0">
              <a:solidFill>
                <a:schemeClr val="tx1"/>
              </a:solidFill>
            </a:endParaRPr>
          </a:p>
        </p:txBody>
      </p:sp>
      <p:sp>
        <p:nvSpPr>
          <p:cNvPr id="8195" name="Rectangle 3">
            <a:extLst>
              <a:ext uri="{FF2B5EF4-FFF2-40B4-BE49-F238E27FC236}">
                <a16:creationId xmlns:a16="http://schemas.microsoft.com/office/drawing/2014/main" id="{BBD03C39-4F35-4248-8100-E01A0337B9A4}"/>
              </a:ext>
            </a:extLst>
          </p:cNvPr>
          <p:cNvSpPr>
            <a:spLocks noGrp="1" noChangeArrowheads="1"/>
          </p:cNvSpPr>
          <p:nvPr>
            <p:ph type="body" idx="1"/>
          </p:nvPr>
        </p:nvSpPr>
        <p:spPr/>
        <p:txBody>
          <a:bodyPr/>
          <a:lstStyle/>
          <a:p>
            <a:pPr>
              <a:buFontTx/>
              <a:buNone/>
            </a:pPr>
            <a:r>
              <a:rPr lang="cs-CZ" altLang="cs-CZ" sz="2800"/>
              <a:t>Součástí marketingového konceptu podniku by</a:t>
            </a:r>
          </a:p>
          <a:p>
            <a:pPr>
              <a:buFontTx/>
              <a:buNone/>
            </a:pPr>
            <a:r>
              <a:rPr lang="cs-CZ" altLang="cs-CZ" sz="2800"/>
              <a:t>měla být snaha o udržování a posilování</a:t>
            </a:r>
          </a:p>
          <a:p>
            <a:pPr>
              <a:buFontTx/>
              <a:buNone/>
            </a:pPr>
            <a:r>
              <a:rPr lang="cs-CZ" altLang="cs-CZ" sz="2800"/>
              <a:t>pozitivního image podniku. </a:t>
            </a:r>
            <a:r>
              <a:rPr lang="cs-CZ" altLang="cs-CZ" sz="2800" b="1"/>
              <a:t>Práce s veřejností</a:t>
            </a:r>
            <a:r>
              <a:rPr lang="cs-CZ" altLang="cs-CZ" sz="2800"/>
              <a:t> by</a:t>
            </a:r>
          </a:p>
          <a:p>
            <a:pPr>
              <a:buFontTx/>
              <a:buNone/>
            </a:pPr>
            <a:r>
              <a:rPr lang="cs-CZ" altLang="cs-CZ" sz="2800"/>
              <a:t>měla být založena na následujících principech:</a:t>
            </a:r>
          </a:p>
          <a:p>
            <a:r>
              <a:rPr lang="cs-CZ" altLang="cs-CZ" sz="2800"/>
              <a:t>partnerství</a:t>
            </a:r>
          </a:p>
          <a:p>
            <a:r>
              <a:rPr lang="cs-CZ" altLang="cs-CZ" sz="2800"/>
              <a:t>upřímnost</a:t>
            </a:r>
          </a:p>
          <a:p>
            <a:r>
              <a:rPr lang="cs-CZ" altLang="cs-CZ" sz="2800"/>
              <a:t>návaznost  </a:t>
            </a:r>
          </a:p>
          <a:p>
            <a:r>
              <a:rPr lang="cs-CZ" altLang="cs-CZ" sz="2800"/>
              <a:t>společná snaha o dosažení úspěchu (win-win)</a:t>
            </a:r>
          </a:p>
          <a:p>
            <a:endParaRPr lang="cs-CZ" altLang="cs-CZ" sz="28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6AD03518-04FF-4B66-AC74-7725E558E59D}"/>
              </a:ext>
            </a:extLst>
          </p:cNvPr>
          <p:cNvSpPr>
            <a:spLocks noGrp="1" noChangeArrowheads="1"/>
          </p:cNvSpPr>
          <p:nvPr>
            <p:ph type="title"/>
          </p:nvPr>
        </p:nvSpPr>
        <p:spPr>
          <a:xfrm>
            <a:off x="457200" y="461140"/>
            <a:ext cx="8229600" cy="1143000"/>
          </a:xfrm>
        </p:spPr>
        <p:txBody>
          <a:bodyPr>
            <a:noAutofit/>
          </a:bodyPr>
          <a:lstStyle/>
          <a:p>
            <a:br>
              <a:rPr lang="cs-CZ" altLang="cs-CZ" b="1" dirty="0">
                <a:solidFill>
                  <a:schemeClr val="bg2"/>
                </a:solidFill>
              </a:rPr>
            </a:br>
            <a:r>
              <a:rPr lang="cs-CZ" altLang="cs-CZ" dirty="0"/>
              <a:t>Silný vztah se zákazníkem</a:t>
            </a:r>
            <a:br>
              <a:rPr lang="cs-CZ" altLang="cs-CZ" dirty="0">
                <a:solidFill>
                  <a:schemeClr val="tx1"/>
                </a:solidFill>
              </a:rPr>
            </a:br>
            <a:endParaRPr lang="cs-CZ" altLang="cs-CZ" dirty="0">
              <a:solidFill>
                <a:schemeClr val="tx1"/>
              </a:solidFill>
            </a:endParaRPr>
          </a:p>
        </p:txBody>
      </p:sp>
      <p:sp>
        <p:nvSpPr>
          <p:cNvPr id="9219" name="Rectangle 3">
            <a:extLst>
              <a:ext uri="{FF2B5EF4-FFF2-40B4-BE49-F238E27FC236}">
                <a16:creationId xmlns:a16="http://schemas.microsoft.com/office/drawing/2014/main" id="{F7DBF214-66C3-434E-8F93-EDF135BD70F9}"/>
              </a:ext>
            </a:extLst>
          </p:cNvPr>
          <p:cNvSpPr>
            <a:spLocks noGrp="1" noChangeArrowheads="1"/>
          </p:cNvSpPr>
          <p:nvPr>
            <p:ph type="body" idx="1"/>
          </p:nvPr>
        </p:nvSpPr>
        <p:spPr/>
        <p:txBody>
          <a:bodyPr/>
          <a:lstStyle/>
          <a:p>
            <a:pPr algn="just">
              <a:lnSpc>
                <a:spcPct val="80000"/>
              </a:lnSpc>
              <a:buFontTx/>
              <a:buNone/>
            </a:pPr>
            <a:r>
              <a:rPr lang="cs-CZ" altLang="cs-CZ" sz="2400" b="1" dirty="0"/>
              <a:t>Silný vztah se zákazníkem</a:t>
            </a:r>
            <a:r>
              <a:rPr lang="cs-CZ" altLang="cs-CZ" sz="2400" dirty="0"/>
              <a:t> přináší podniku prospěch,</a:t>
            </a:r>
          </a:p>
          <a:p>
            <a:pPr algn="just">
              <a:lnSpc>
                <a:spcPct val="80000"/>
              </a:lnSpc>
              <a:buFontTx/>
              <a:buNone/>
            </a:pPr>
            <a:r>
              <a:rPr lang="cs-CZ" altLang="cs-CZ" sz="2400" dirty="0"/>
              <a:t>neboť:</a:t>
            </a:r>
          </a:p>
          <a:p>
            <a:pPr algn="just">
              <a:lnSpc>
                <a:spcPct val="80000"/>
              </a:lnSpc>
            </a:pPr>
            <a:r>
              <a:rPr lang="cs-CZ" altLang="cs-CZ" sz="2400" dirty="0"/>
              <a:t>přispívá k rozšíření podílu podniku na trhu prostřednictvím větších nákupů,</a:t>
            </a:r>
          </a:p>
          <a:p>
            <a:pPr algn="just">
              <a:lnSpc>
                <a:spcPct val="80000"/>
              </a:lnSpc>
            </a:pPr>
            <a:r>
              <a:rPr lang="cs-CZ" altLang="cs-CZ" sz="2400" dirty="0"/>
              <a:t>posiluje dobré jméno podniku a tím přitahuje další zákazníky,</a:t>
            </a:r>
          </a:p>
          <a:p>
            <a:pPr algn="just">
              <a:lnSpc>
                <a:spcPct val="80000"/>
              </a:lnSpc>
            </a:pPr>
            <a:r>
              <a:rPr lang="cs-CZ" altLang="cs-CZ" sz="2400" dirty="0"/>
              <a:t>ztěžuje konkurenci vstup na trh.</a:t>
            </a:r>
          </a:p>
          <a:p>
            <a:pPr algn="just">
              <a:lnSpc>
                <a:spcPct val="80000"/>
              </a:lnSpc>
              <a:buFontTx/>
              <a:buNone/>
            </a:pPr>
            <a:endParaRPr lang="cs-CZ" altLang="cs-CZ" sz="2000" b="1" dirty="0"/>
          </a:p>
          <a:p>
            <a:pPr algn="ctr">
              <a:lnSpc>
                <a:spcPct val="80000"/>
              </a:lnSpc>
              <a:buFontTx/>
              <a:buNone/>
            </a:pPr>
            <a:r>
              <a:rPr lang="cs-CZ" altLang="cs-CZ" sz="2400" b="1" dirty="0">
                <a:solidFill>
                  <a:srgbClr val="CF1F28"/>
                </a:solidFill>
              </a:rPr>
              <a:t>Hlavním cílem práce s veřejností je vytváření optimálních vazeb</a:t>
            </a:r>
          </a:p>
          <a:p>
            <a:pPr algn="ctr">
              <a:lnSpc>
                <a:spcPct val="80000"/>
              </a:lnSpc>
              <a:buFontTx/>
              <a:buNone/>
            </a:pPr>
            <a:r>
              <a:rPr lang="cs-CZ" altLang="cs-CZ" sz="2400" b="1" dirty="0">
                <a:solidFill>
                  <a:srgbClr val="CF1F28"/>
                </a:solidFill>
              </a:rPr>
              <a:t>mezi jednotlivými cílovými skupinami a podnikem s využitím a</a:t>
            </a:r>
          </a:p>
          <a:p>
            <a:pPr algn="ctr">
              <a:lnSpc>
                <a:spcPct val="80000"/>
              </a:lnSpc>
              <a:buFontTx/>
              <a:buNone/>
            </a:pPr>
            <a:r>
              <a:rPr lang="cs-CZ" altLang="cs-CZ" sz="2400" b="1" dirty="0">
                <a:solidFill>
                  <a:srgbClr val="CF1F28"/>
                </a:solidFill>
              </a:rPr>
              <a:t>podporou komunikačních nástrojů. Ty je možno zahrnout pod</a:t>
            </a:r>
          </a:p>
          <a:p>
            <a:pPr algn="ctr">
              <a:lnSpc>
                <a:spcPct val="80000"/>
              </a:lnSpc>
              <a:buFontTx/>
              <a:buNone/>
            </a:pPr>
            <a:r>
              <a:rPr lang="cs-CZ" altLang="cs-CZ" sz="2400" b="1" dirty="0">
                <a:solidFill>
                  <a:srgbClr val="CF1F28"/>
                </a:solidFill>
              </a:rPr>
              <a:t>Public Relations (PR).</a:t>
            </a:r>
          </a:p>
          <a:p>
            <a:pPr algn="just">
              <a:lnSpc>
                <a:spcPct val="80000"/>
              </a:lnSpc>
              <a:buFontTx/>
              <a:buNone/>
            </a:pPr>
            <a:r>
              <a:rPr lang="cs-CZ" altLang="cs-CZ" sz="2400" dirty="0"/>
              <a:t>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F12241E-2116-442E-ABE1-9949ADC33F1A}"/>
              </a:ext>
            </a:extLst>
          </p:cNvPr>
          <p:cNvSpPr>
            <a:spLocks noGrp="1"/>
          </p:cNvSpPr>
          <p:nvPr>
            <p:ph type="ctrTitle"/>
          </p:nvPr>
        </p:nvSpPr>
        <p:spPr/>
        <p:txBody>
          <a:bodyPr>
            <a:normAutofit/>
          </a:bodyPr>
          <a:lstStyle/>
          <a:p>
            <a:r>
              <a:rPr lang="cs-CZ" altLang="en-US" sz="6600" b="1" dirty="0">
                <a:solidFill>
                  <a:srgbClr val="CF1F28"/>
                </a:solidFill>
              </a:rPr>
              <a:t>MSP on-line</a:t>
            </a:r>
          </a:p>
        </p:txBody>
      </p:sp>
      <p:sp>
        <p:nvSpPr>
          <p:cNvPr id="3" name="Podnadpis 2">
            <a:extLst>
              <a:ext uri="{FF2B5EF4-FFF2-40B4-BE49-F238E27FC236}">
                <a16:creationId xmlns:a16="http://schemas.microsoft.com/office/drawing/2014/main" id="{EFCDBA1D-3234-46BC-8BB6-AC9848134F73}"/>
              </a:ext>
            </a:extLst>
          </p:cNvPr>
          <p:cNvSpPr>
            <a:spLocks noGrp="1"/>
          </p:cNvSpPr>
          <p:nvPr>
            <p:ph type="subTitle" idx="1"/>
          </p:nvPr>
        </p:nvSpPr>
        <p:spPr/>
        <p:txBody>
          <a:bodyPr/>
          <a:lstStyle/>
          <a:p>
            <a:endParaRPr lang="cs-CZ"/>
          </a:p>
        </p:txBody>
      </p:sp>
    </p:spTree>
    <p:extLst>
      <p:ext uri="{BB962C8B-B14F-4D97-AF65-F5344CB8AC3E}">
        <p14:creationId xmlns:p14="http://schemas.microsoft.com/office/powerpoint/2010/main" val="1223624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CF1F28"/>
                </a:solidFill>
              </a:rPr>
              <a:t>MSP specifika 3</a:t>
            </a:r>
          </a:p>
        </p:txBody>
      </p:sp>
      <p:sp>
        <p:nvSpPr>
          <p:cNvPr id="3" name="Zástupný symbol pro obsah 2"/>
          <p:cNvSpPr>
            <a:spLocks noGrp="1"/>
          </p:cNvSpPr>
          <p:nvPr>
            <p:ph idx="1"/>
          </p:nvPr>
        </p:nvSpPr>
        <p:spPr>
          <a:xfrm>
            <a:off x="768096" y="1417638"/>
            <a:ext cx="8229600" cy="4573729"/>
          </a:xfrm>
        </p:spPr>
        <p:txBody>
          <a:bodyPr>
            <a:normAutofit fontScale="70000" lnSpcReduction="20000"/>
          </a:bodyPr>
          <a:lstStyle/>
          <a:p>
            <a:pPr lvl="0"/>
            <a:r>
              <a:rPr lang="cs-CZ" dirty="0"/>
              <a:t>lidé se v těchto podnicích učí osobní zodpovědnosti (malý či střední podnikatel musí vždy čelit důsledkům neúspěchu, které nese osobně a nemá před nimi kam uniknout (Srpová,</a:t>
            </a:r>
            <a:br>
              <a:rPr lang="cs-CZ" dirty="0"/>
            </a:br>
            <a:r>
              <a:rPr lang="cs-CZ" dirty="0"/>
              <a:t>Řehoř, 2010);</a:t>
            </a:r>
          </a:p>
          <a:p>
            <a:pPr lvl="0"/>
            <a:r>
              <a:rPr lang="cs-CZ" dirty="0"/>
              <a:t>hlavními problémy evropského trhu jsou zejména přílišná regulace, administrativní, byrokratické a legislativní překážky, a to speciálně pro malé a střední podnikání.</a:t>
            </a:r>
          </a:p>
          <a:p>
            <a:r>
              <a:rPr lang="cs-CZ" dirty="0"/>
              <a:t>Podle Webera a Srpové (2008) mezi nedostatky MSP patří skutečnost, že nemohou využít ekonomiky množství a rozsahu, řada činností vyžaduje vynaložit nezanedbatelné transakční náklady, personální rozměr MMSP nedovoluje zaměstnávat specialisty, finanční síla MMSP nemusí být pro banky a investory zajímavá. Výše uvedený handicap je možno omezit vytvářením podnikatelských sítí od navazování partnerských vztahů až po různé formy sdružování firem, případně i jejich spojení. Pro realizaci konceptu CSR jsou důležité dva typy podnikatelských sítí: klastry a aliance.</a:t>
            </a:r>
          </a:p>
          <a:p>
            <a:pPr lvl="0"/>
            <a:endParaRPr lang="cs-CZ" dirty="0"/>
          </a:p>
        </p:txBody>
      </p:sp>
    </p:spTree>
    <p:extLst>
      <p:ext uri="{BB962C8B-B14F-4D97-AF65-F5344CB8AC3E}">
        <p14:creationId xmlns:p14="http://schemas.microsoft.com/office/powerpoint/2010/main" val="28294488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9" name="Zástupný symbol pro obsah 2"/>
          <p:cNvSpPr>
            <a:spLocks noGrp="1"/>
          </p:cNvSpPr>
          <p:nvPr>
            <p:ph idx="1"/>
          </p:nvPr>
        </p:nvSpPr>
        <p:spPr>
          <a:xfrm>
            <a:off x="428625" y="1717503"/>
            <a:ext cx="8229600" cy="4525962"/>
          </a:xfrm>
          <a:prstGeom prst="rect">
            <a:avLst/>
          </a:prstGeom>
          <a:noFill/>
          <a:ln>
            <a:miter lim="800000"/>
          </a:ln>
        </p:spPr>
        <p:txBody>
          <a:bodyPr vert="horz" wrap="square" lIns="91440" tIns="45720" rIns="91440" bIns="45720" anchor="t" anchorCtr="0"/>
          <a:lstStyle>
            <a:lvl1pPr marL="342900" indent="-342900" algn="l" defTabSz="914400" rtl="0" eaLnBrk="1" fontAlgn="base" hangingPunct="1">
              <a:lnSpc>
                <a:spcPct val="100000"/>
              </a:lnSpc>
              <a:spcBef>
                <a:spcPct val="20000"/>
              </a:spcBef>
              <a:spcAft>
                <a:spcPct val="0"/>
              </a:spcAft>
              <a:buClr>
                <a:schemeClr val="folHlink"/>
              </a:buClr>
              <a:buSzPct val="75000"/>
              <a:buFont typeface="Wingdings" pitchFamily="2" charset="2"/>
              <a:buChar char="l"/>
              <a:defRPr kumimoji="0" lang="en-US" altLang="en-US" sz="3200" b="0" i="0" u="none" baseline="0">
                <a:solidFill>
                  <a:schemeClr val="tx1"/>
                </a:solidFill>
                <a:effectLst/>
                <a:latin typeface="Verdana" pitchFamily="34" charset="0"/>
              </a:defRPr>
            </a:lvl1pPr>
            <a:lvl2pPr marL="742950" indent="-285750" algn="l" defTabSz="914400" rtl="0" eaLnBrk="1" fontAlgn="base" hangingPunct="1">
              <a:lnSpc>
                <a:spcPct val="100000"/>
              </a:lnSpc>
              <a:spcBef>
                <a:spcPct val="20000"/>
              </a:spcBef>
              <a:spcAft>
                <a:spcPct val="0"/>
              </a:spcAft>
              <a:buClr>
                <a:schemeClr val="folHlink"/>
              </a:buClr>
              <a:buSzPct val="75000"/>
              <a:buFont typeface="Wingdings" pitchFamily="2" charset="2"/>
              <a:buChar char="l"/>
              <a:defRPr kumimoji="0" lang="en-US" altLang="en-US" sz="2800" b="0" i="0" u="none" baseline="0">
                <a:solidFill>
                  <a:schemeClr val="tx1"/>
                </a:solidFill>
                <a:effectLst/>
                <a:latin typeface="Verdana" pitchFamily="34" charset="0"/>
              </a:defRPr>
            </a:lvl2pPr>
            <a:lvl3pPr marL="1143000" indent="-228600" algn="l" defTabSz="914400" rtl="0" eaLnBrk="1" fontAlgn="base" hangingPunct="1">
              <a:lnSpc>
                <a:spcPct val="100000"/>
              </a:lnSpc>
              <a:spcBef>
                <a:spcPct val="20000"/>
              </a:spcBef>
              <a:spcAft>
                <a:spcPct val="0"/>
              </a:spcAft>
              <a:buClr>
                <a:schemeClr val="folHlink"/>
              </a:buClr>
              <a:buSzPct val="75000"/>
              <a:buFont typeface="Wingdings" pitchFamily="2" charset="2"/>
              <a:buChar char="l"/>
              <a:defRPr kumimoji="0" lang="en-US" altLang="en-US" sz="2400" b="0" i="0" u="none" baseline="0">
                <a:solidFill>
                  <a:schemeClr val="tx1"/>
                </a:solidFill>
                <a:effectLst/>
                <a:latin typeface="Verdana" pitchFamily="34" charset="0"/>
              </a:defRPr>
            </a:lvl3pPr>
            <a:lvl4pPr marL="1600200" indent="-228600" algn="l" defTabSz="914400" rtl="0" eaLnBrk="1" fontAlgn="base" hangingPunct="1">
              <a:lnSpc>
                <a:spcPct val="100000"/>
              </a:lnSpc>
              <a:spcBef>
                <a:spcPct val="20000"/>
              </a:spcBef>
              <a:spcAft>
                <a:spcPct val="0"/>
              </a:spcAft>
              <a:buClr>
                <a:schemeClr val="folHlink"/>
              </a:buClr>
              <a:buSzPct val="75000"/>
              <a:buFont typeface="Wingdings" pitchFamily="2" charset="2"/>
              <a:buChar char="l"/>
              <a:defRPr kumimoji="0" lang="en-US" altLang="en-US" sz="2000" b="0" i="0" u="none" baseline="0">
                <a:solidFill>
                  <a:schemeClr val="tx1"/>
                </a:solidFill>
                <a:effectLst/>
                <a:latin typeface="Verdana" pitchFamily="34" charset="0"/>
              </a:defRPr>
            </a:lvl4pPr>
            <a:lvl5pPr marL="2057400" indent="-228600" algn="l" defTabSz="914400" rtl="0" eaLnBrk="1" fontAlgn="base" hangingPunct="1">
              <a:lnSpc>
                <a:spcPct val="100000"/>
              </a:lnSpc>
              <a:spcBef>
                <a:spcPct val="20000"/>
              </a:spcBef>
              <a:spcAft>
                <a:spcPct val="0"/>
              </a:spcAft>
              <a:buClr>
                <a:schemeClr val="folHlink"/>
              </a:buClr>
              <a:buSzPct val="75000"/>
              <a:buFont typeface="Wingdings" pitchFamily="2" charset="2"/>
              <a:buChar char="l"/>
              <a:defRPr kumimoji="0" lang="en-US" altLang="en-US" sz="2000" b="0" i="0" u="none" baseline="0">
                <a:solidFill>
                  <a:schemeClr val="tx1"/>
                </a:solidFill>
                <a:effectLst/>
                <a:latin typeface="Verdana" pitchFamily="34" charset="0"/>
              </a:defRPr>
            </a:lvl5pPr>
          </a:lstStyle>
          <a:p>
            <a:pPr>
              <a:buClr>
                <a:srgbClr val="D10202"/>
              </a:buClr>
              <a:buFont typeface="Wingdings" panose="05000000000000000000" pitchFamily="2" charset="2"/>
              <a:buChar char="§"/>
            </a:pPr>
            <a:r>
              <a:rPr lang="cs-CZ" altLang="en-US" sz="2800" dirty="0"/>
              <a:t>Celkem </a:t>
            </a:r>
            <a:r>
              <a:rPr lang="cs-CZ" altLang="en-US" sz="2800" b="1" dirty="0"/>
              <a:t>900 zástupců malých a středních podniků</a:t>
            </a:r>
            <a:r>
              <a:rPr lang="cs-CZ" altLang="en-US" sz="2800" dirty="0"/>
              <a:t> (SME) odpovídalo v rámci telefonického průzkumu na to, </a:t>
            </a:r>
            <a:r>
              <a:rPr lang="cs-CZ" altLang="en-US" sz="2800" b="1" dirty="0"/>
              <a:t>co je pro ně v současné době v digitálním světě důležité a jakým způsobem využívají propagaci na internetu</a:t>
            </a:r>
          </a:p>
          <a:p>
            <a:pPr>
              <a:buClr>
                <a:srgbClr val="D10202"/>
              </a:buClr>
              <a:buFont typeface="Wingdings" panose="05000000000000000000" pitchFamily="2" charset="2"/>
              <a:buChar char="§"/>
            </a:pPr>
            <a:r>
              <a:rPr lang="cs-CZ" altLang="en-US" sz="2800" dirty="0"/>
              <a:t>Osloveni byli podnikatelé a firmy napříč Českou republikou a různými obory působnosti.</a:t>
            </a:r>
          </a:p>
        </p:txBody>
      </p:sp>
      <p:sp>
        <p:nvSpPr>
          <p:cNvPr id="541700" name="Nadpis 3"/>
          <p:cNvSpPr/>
          <p:nvPr/>
        </p:nvSpPr>
        <p:spPr>
          <a:xfrm>
            <a:off x="0" y="574503"/>
            <a:ext cx="9144000" cy="1143000"/>
          </a:xfrm>
          <a:prstGeom prst="rect">
            <a:avLst/>
          </a:prstGeom>
          <a:noFill/>
          <a:ln>
            <a:noFill/>
            <a:miter lim="800000"/>
          </a:ln>
        </p:spPr>
        <p:txBody>
          <a:bodyPr anchor="ctr" anchorCtr="0"/>
          <a:lstStyle>
            <a:lvl1pPr marL="0" indent="0" algn="ctr" defTabSz="914400" rtl="0" eaLnBrk="1" fontAlgn="base" hangingPunct="1">
              <a:lnSpc>
                <a:spcPct val="100000"/>
              </a:lnSpc>
              <a:spcBef>
                <a:spcPct val="0"/>
              </a:spcBef>
              <a:spcAft>
                <a:spcPct val="0"/>
              </a:spcAft>
              <a:buClrTx/>
              <a:buSzTx/>
              <a:buFontTx/>
              <a:buNone/>
              <a:defRPr kumimoji="0" lang="en-US" altLang="en-US" sz="4000" b="0" i="0" u="none" baseline="0">
                <a:solidFill>
                  <a:schemeClr val="tx2"/>
                </a:solidFill>
                <a:effectLst/>
                <a:latin typeface="Arial"/>
              </a:defRPr>
            </a:lvl1pPr>
          </a:lstStyle>
          <a:p>
            <a:pPr lvl="0"/>
            <a:r>
              <a:rPr lang="cs-CZ" altLang="en-US" sz="4400" b="1" dirty="0">
                <a:solidFill>
                  <a:srgbClr val="CF1F28"/>
                </a:solidFill>
                <a:latin typeface="+mj-lt"/>
                <a:ea typeface="+mj-ea"/>
                <a:cs typeface="+mj-cs"/>
              </a:rPr>
              <a:t>Marketingový výzkum (2014) </a:t>
            </a:r>
          </a:p>
        </p:txBody>
      </p:sp>
      <p:sp>
        <p:nvSpPr>
          <p:cNvPr id="541701" name="Date Placeholder 1"/>
          <p:cNvSpPr>
            <a:spLocks noGrp="1"/>
          </p:cNvSpPr>
          <p:nvPr>
            <p:ph type="dt" sz="half"/>
          </p:nvPr>
        </p:nvSpPr>
        <p:spPr/>
        <p:txBody>
          <a:bodyPr/>
          <a:lstStyle/>
          <a:p>
            <a:pPr lvl="0"/>
            <a:r>
              <a:rPr lang="cs-CZ" altLang="en-US" sz="1400"/>
              <a:t>18.4.2008</a:t>
            </a:r>
          </a:p>
        </p:txBody>
      </p:sp>
      <p:sp>
        <p:nvSpPr>
          <p:cNvPr id="541702" name="Slide Number Placeholder 3"/>
          <p:cNvSpPr>
            <a:spLocks noGrp="1"/>
          </p:cNvSpPr>
          <p:nvPr>
            <p:ph type="sldNum" sz="quarter" idx="2"/>
          </p:nvPr>
        </p:nvSpPr>
        <p:spPr/>
        <p:txBody>
          <a:bodyPr/>
          <a:lstStyle/>
          <a:p>
            <a:pPr lvl="0" algn="r"/>
            <a:fld id="{A1D274D2-EECF-4E06-80D3-D4BBC6BD020A}" type="slidenum">
              <a:rPr lang="cs-CZ" altLang="en-US" sz="1400"/>
              <a:t>40</a:t>
            </a:fld>
            <a:endParaRPr lang="en-US"/>
          </a:p>
        </p:txBody>
      </p:sp>
      <p:sp>
        <p:nvSpPr>
          <p:cNvPr id="541703" name="Footer Placeholder 2"/>
          <p:cNvSpPr>
            <a:spLocks noGrp="1"/>
          </p:cNvSpPr>
          <p:nvPr>
            <p:ph type="ftr" sz="quarter" idx="1"/>
          </p:nvPr>
        </p:nvSpPr>
        <p:spPr/>
        <p:txBody>
          <a:bodyPr/>
          <a:lstStyle/>
          <a:p>
            <a:pPr lvl="0" algn="ctr"/>
            <a:fld id="{47398281-63B0-4BEF-9311-69A0E1371120}" type="footer">
              <a:rPr lang="cs-CZ" altLang="en-US" sz="1400"/>
              <a:t>3MI321 - TEAM C</a:t>
            </a:fld>
            <a:endParaRPr lang="cs-CZ" altLang="en-US" sz="1400"/>
          </a:p>
        </p:txBody>
      </p:sp>
    </p:spTree>
    <p:extLst>
      <p:ext uri="{BB962C8B-B14F-4D97-AF65-F5344CB8AC3E}">
        <p14:creationId xmlns:p14="http://schemas.microsoft.com/office/powerpoint/2010/main" val="22490984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www.m-journal.cz/files/2014%20Petr/brezen/infografikaebrana_1.png">
            <a:extLst>
              <a:ext uri="{FF2B5EF4-FFF2-40B4-BE49-F238E27FC236}">
                <a16:creationId xmlns:a16="http://schemas.microsoft.com/office/drawing/2014/main" id="{7B411279-3C69-444F-AE9D-83D1AC75A7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811" y="1145209"/>
            <a:ext cx="8386378" cy="4567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61514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www.m-journal.cz/files/2014%20Petr/brezen/infografikaebrana3.png">
            <a:extLst>
              <a:ext uri="{FF2B5EF4-FFF2-40B4-BE49-F238E27FC236}">
                <a16:creationId xmlns:a16="http://schemas.microsoft.com/office/drawing/2014/main" id="{37F0DFFA-B424-4E22-BCE9-598D17D84C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935" y="891103"/>
            <a:ext cx="8360130" cy="5075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48586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www.m-journal.cz/files/2014%20Petr/brezen/infografikaebrana_560.png">
            <a:extLst>
              <a:ext uri="{FF2B5EF4-FFF2-40B4-BE49-F238E27FC236}">
                <a16:creationId xmlns:a16="http://schemas.microsoft.com/office/drawing/2014/main" id="{B272C4BE-5299-486C-9A4D-D15CB7BCD31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173" b="33654"/>
          <a:stretch/>
        </p:blipFill>
        <p:spPr bwMode="auto">
          <a:xfrm>
            <a:off x="638978" y="742712"/>
            <a:ext cx="7788926" cy="5372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55909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70FB6D78-C848-4627-AA5C-2876F96891B4}"/>
              </a:ext>
            </a:extLst>
          </p:cNvPr>
          <p:cNvPicPr>
            <a:picLocks noChangeAspect="1"/>
          </p:cNvPicPr>
          <p:nvPr/>
        </p:nvPicPr>
        <p:blipFill>
          <a:blip r:embed="rId2"/>
          <a:stretch>
            <a:fillRect/>
          </a:stretch>
        </p:blipFill>
        <p:spPr>
          <a:xfrm>
            <a:off x="61480" y="1463834"/>
            <a:ext cx="9021040" cy="3930332"/>
          </a:xfrm>
          <a:prstGeom prst="rect">
            <a:avLst/>
          </a:prstGeom>
        </p:spPr>
      </p:pic>
    </p:spTree>
    <p:extLst>
      <p:ext uri="{BB962C8B-B14F-4D97-AF65-F5344CB8AC3E}">
        <p14:creationId xmlns:p14="http://schemas.microsoft.com/office/powerpoint/2010/main" val="1470608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67346E7D-8BB4-4E5C-8BA0-291FC0D3DCE8}"/>
              </a:ext>
            </a:extLst>
          </p:cNvPr>
          <p:cNvPicPr>
            <a:picLocks noChangeAspect="1"/>
          </p:cNvPicPr>
          <p:nvPr/>
        </p:nvPicPr>
        <p:blipFill>
          <a:blip r:embed="rId2"/>
          <a:stretch>
            <a:fillRect/>
          </a:stretch>
        </p:blipFill>
        <p:spPr>
          <a:xfrm>
            <a:off x="194172" y="1431921"/>
            <a:ext cx="8576082" cy="3994158"/>
          </a:xfrm>
          <a:prstGeom prst="rect">
            <a:avLst/>
          </a:prstGeom>
        </p:spPr>
      </p:pic>
    </p:spTree>
    <p:extLst>
      <p:ext uri="{BB962C8B-B14F-4D97-AF65-F5344CB8AC3E}">
        <p14:creationId xmlns:p14="http://schemas.microsoft.com/office/powerpoint/2010/main" val="42849826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1C67B5A5-8B2D-4FF4-A030-A4399FA624D4}"/>
              </a:ext>
            </a:extLst>
          </p:cNvPr>
          <p:cNvPicPr>
            <a:picLocks noChangeAspect="1"/>
          </p:cNvPicPr>
          <p:nvPr/>
        </p:nvPicPr>
        <p:blipFill>
          <a:blip r:embed="rId2"/>
          <a:stretch>
            <a:fillRect/>
          </a:stretch>
        </p:blipFill>
        <p:spPr>
          <a:xfrm>
            <a:off x="135650" y="1712799"/>
            <a:ext cx="8872700" cy="3608347"/>
          </a:xfrm>
          <a:prstGeom prst="rect">
            <a:avLst/>
          </a:prstGeom>
        </p:spPr>
      </p:pic>
    </p:spTree>
    <p:extLst>
      <p:ext uri="{BB962C8B-B14F-4D97-AF65-F5344CB8AC3E}">
        <p14:creationId xmlns:p14="http://schemas.microsoft.com/office/powerpoint/2010/main" val="2747493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solidFill>
                  <a:srgbClr val="CF1F28"/>
                </a:solidFill>
              </a:rPr>
              <a:t>MSP problémy</a:t>
            </a:r>
          </a:p>
        </p:txBody>
      </p:sp>
      <p:sp>
        <p:nvSpPr>
          <p:cNvPr id="3" name="Zástupný symbol pro obsah 2"/>
          <p:cNvSpPr>
            <a:spLocks noGrp="1"/>
          </p:cNvSpPr>
          <p:nvPr>
            <p:ph idx="1"/>
          </p:nvPr>
        </p:nvSpPr>
        <p:spPr>
          <a:xfrm>
            <a:off x="768096" y="1417638"/>
            <a:ext cx="8229600" cy="4573729"/>
          </a:xfrm>
        </p:spPr>
        <p:txBody>
          <a:bodyPr>
            <a:normAutofit fontScale="85000" lnSpcReduction="20000"/>
          </a:bodyPr>
          <a:lstStyle/>
          <a:p>
            <a:pPr lvl="0"/>
            <a:r>
              <a:rPr lang="cs-CZ" dirty="0"/>
              <a:t>zbrklé investice,</a:t>
            </a:r>
          </a:p>
          <a:p>
            <a:pPr lvl="0"/>
            <a:r>
              <a:rPr lang="cs-CZ" dirty="0"/>
              <a:t>nepřipravenost na evropské konkurenční prostředí,</a:t>
            </a:r>
          </a:p>
          <a:p>
            <a:pPr lvl="0"/>
            <a:r>
              <a:rPr lang="cs-CZ" dirty="0"/>
              <a:t>nízká manažerská vybavenost,</a:t>
            </a:r>
          </a:p>
          <a:p>
            <a:pPr lvl="0"/>
            <a:r>
              <a:rPr lang="cs-CZ" dirty="0"/>
              <a:t>absence marketingových dovedností.</a:t>
            </a:r>
          </a:p>
          <a:p>
            <a:pPr lvl="0"/>
            <a:r>
              <a:rPr lang="cs-CZ" dirty="0"/>
              <a:t>většina českých manažerů MSP se zabývá zejména operativními záležitostmi,</a:t>
            </a:r>
          </a:p>
          <a:p>
            <a:pPr lvl="0"/>
            <a:r>
              <a:rPr lang="cs-CZ" dirty="0"/>
              <a:t>manažeři často nevěnují patřičnou pozornost:</a:t>
            </a:r>
          </a:p>
          <a:p>
            <a:pPr lvl="1"/>
            <a:r>
              <a:rPr lang="cs-CZ" dirty="0"/>
              <a:t>strategickému směřování podniku,</a:t>
            </a:r>
          </a:p>
          <a:p>
            <a:pPr lvl="1"/>
            <a:r>
              <a:rPr lang="cs-CZ" dirty="0"/>
              <a:t>vnášení nových metod řízení,</a:t>
            </a:r>
          </a:p>
          <a:p>
            <a:pPr lvl="1"/>
            <a:r>
              <a:rPr lang="cs-CZ" dirty="0"/>
              <a:t>měření přínosů kvalitního řízení,</a:t>
            </a:r>
          </a:p>
          <a:p>
            <a:pPr lvl="1"/>
            <a:r>
              <a:rPr lang="cs-CZ" dirty="0"/>
              <a:t>hledání souvislostí mezi řízením a lidským faktorem (který s CSR v prostředí MMSP velmi úzce souvisí).</a:t>
            </a:r>
          </a:p>
          <a:p>
            <a:pPr marL="0" lvl="0" indent="0">
              <a:buNone/>
            </a:pPr>
            <a:endParaRPr lang="cs-CZ" dirty="0"/>
          </a:p>
        </p:txBody>
      </p:sp>
    </p:spTree>
    <p:extLst>
      <p:ext uri="{BB962C8B-B14F-4D97-AF65-F5344CB8AC3E}">
        <p14:creationId xmlns:p14="http://schemas.microsoft.com/office/powerpoint/2010/main" val="13764132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b="1">
                <a:solidFill>
                  <a:srgbClr val="CF1F28"/>
                </a:solidFill>
              </a:rPr>
              <a:t>Odlišnosti MSP a velkých podniků</a:t>
            </a:r>
            <a:endParaRPr lang="cs-CZ" b="1" dirty="0">
              <a:solidFill>
                <a:srgbClr val="CF1F28"/>
              </a:solidFill>
            </a:endParaRPr>
          </a:p>
        </p:txBody>
      </p:sp>
      <p:graphicFrame>
        <p:nvGraphicFramePr>
          <p:cNvPr id="4" name="Zástupný symbol pro obsah 3">
            <a:extLst>
              <a:ext uri="{FF2B5EF4-FFF2-40B4-BE49-F238E27FC236}">
                <a16:creationId xmlns:a16="http://schemas.microsoft.com/office/drawing/2014/main" id="{7069819F-CFAE-4412-A2EA-5C1C93642666}"/>
              </a:ext>
            </a:extLst>
          </p:cNvPr>
          <p:cNvGraphicFramePr>
            <a:graphicFrameLocks noGrp="1"/>
          </p:cNvGraphicFramePr>
          <p:nvPr>
            <p:ph idx="1"/>
            <p:extLst>
              <p:ext uri="{D42A27DB-BD31-4B8C-83A1-F6EECF244321}">
                <p14:modId xmlns:p14="http://schemas.microsoft.com/office/powerpoint/2010/main" val="2436393061"/>
              </p:ext>
            </p:extLst>
          </p:nvPr>
        </p:nvGraphicFramePr>
        <p:xfrm>
          <a:off x="797339" y="1288973"/>
          <a:ext cx="7549322" cy="4593248"/>
        </p:xfrm>
        <a:graphic>
          <a:graphicData uri="http://schemas.openxmlformats.org/drawingml/2006/table">
            <a:tbl>
              <a:tblPr firstRow="1" firstCol="1" lastRow="1" bandRow="1" bandCol="1">
                <a:tableStyleId>{073A0DAA-6AF3-43AB-8588-CEC1D06C72B9}</a:tableStyleId>
              </a:tblPr>
              <a:tblGrid>
                <a:gridCol w="1775804">
                  <a:extLst>
                    <a:ext uri="{9D8B030D-6E8A-4147-A177-3AD203B41FA5}">
                      <a16:colId xmlns:a16="http://schemas.microsoft.com/office/drawing/2014/main" val="2011702442"/>
                    </a:ext>
                  </a:extLst>
                </a:gridCol>
                <a:gridCol w="3001226">
                  <a:extLst>
                    <a:ext uri="{9D8B030D-6E8A-4147-A177-3AD203B41FA5}">
                      <a16:colId xmlns:a16="http://schemas.microsoft.com/office/drawing/2014/main" val="2605018449"/>
                    </a:ext>
                  </a:extLst>
                </a:gridCol>
                <a:gridCol w="2772292">
                  <a:extLst>
                    <a:ext uri="{9D8B030D-6E8A-4147-A177-3AD203B41FA5}">
                      <a16:colId xmlns:a16="http://schemas.microsoft.com/office/drawing/2014/main" val="2061160595"/>
                    </a:ext>
                  </a:extLst>
                </a:gridCol>
              </a:tblGrid>
              <a:tr h="320278">
                <a:tc>
                  <a:txBody>
                    <a:bodyPr/>
                    <a:lstStyle/>
                    <a:p>
                      <a:pPr algn="ctr">
                        <a:spcAft>
                          <a:spcPts val="0"/>
                        </a:spcAft>
                      </a:pPr>
                      <a:r>
                        <a:rPr lang="cs-CZ" sz="1000" cap="all">
                          <a:effectLst/>
                        </a:rPr>
                        <a:t>FAKTOR</a:t>
                      </a:r>
                      <a:endParaRPr lang="cs-CZ" sz="1000" b="1" cap="a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tc>
                <a:tc>
                  <a:txBody>
                    <a:bodyPr/>
                    <a:lstStyle/>
                    <a:p>
                      <a:pPr algn="ctr">
                        <a:spcAft>
                          <a:spcPts val="0"/>
                        </a:spcAft>
                      </a:pPr>
                      <a:r>
                        <a:rPr lang="cs-CZ" sz="1000" cap="all">
                          <a:effectLst/>
                        </a:rPr>
                        <a:t>VELKÉ PODNIKY</a:t>
                      </a:r>
                      <a:endParaRPr lang="cs-CZ" sz="1000" b="1" cap="a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tc>
                <a:tc>
                  <a:txBody>
                    <a:bodyPr/>
                    <a:lstStyle/>
                    <a:p>
                      <a:pPr algn="ctr">
                        <a:spcAft>
                          <a:spcPts val="0"/>
                        </a:spcAft>
                      </a:pPr>
                      <a:r>
                        <a:rPr lang="cs-CZ" sz="1000" cap="all">
                          <a:effectLst/>
                        </a:rPr>
                        <a:t>MALÉ PODNIKY</a:t>
                      </a:r>
                      <a:endParaRPr lang="cs-CZ" sz="1000" b="1" cap="a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tc>
                <a:extLst>
                  <a:ext uri="{0D108BD9-81ED-4DB2-BD59-A6C34878D82A}">
                    <a16:rowId xmlns:a16="http://schemas.microsoft.com/office/drawing/2014/main" val="2192813387"/>
                  </a:ext>
                </a:extLst>
              </a:tr>
              <a:tr h="320278">
                <a:tc>
                  <a:txBody>
                    <a:bodyPr/>
                    <a:lstStyle/>
                    <a:p>
                      <a:pPr algn="ctr">
                        <a:spcAft>
                          <a:spcPts val="0"/>
                        </a:spcAft>
                      </a:pPr>
                      <a:r>
                        <a:rPr lang="cs-CZ" sz="1000" dirty="0">
                          <a:effectLst/>
                        </a:rPr>
                        <a:t>Vlastnictví</a:t>
                      </a:r>
                      <a:endParaRPr lang="cs-CZ" sz="1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tc>
                <a:tc>
                  <a:txBody>
                    <a:bodyPr/>
                    <a:lstStyle/>
                    <a:p>
                      <a:pPr algn="ctr">
                        <a:spcAft>
                          <a:spcPts val="0"/>
                        </a:spcAft>
                      </a:pPr>
                      <a:r>
                        <a:rPr lang="cs-CZ" sz="1000" dirty="0">
                          <a:effectLst/>
                        </a:rPr>
                        <a:t>Externí tlak</a:t>
                      </a:r>
                      <a:endParaRPr lang="cs-CZ"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tc>
                <a:tc>
                  <a:txBody>
                    <a:bodyPr/>
                    <a:lstStyle/>
                    <a:p>
                      <a:pPr algn="ctr">
                        <a:spcAft>
                          <a:spcPts val="0"/>
                        </a:spcAft>
                      </a:pPr>
                      <a:r>
                        <a:rPr lang="cs-CZ" sz="1000" dirty="0">
                          <a:effectLst/>
                        </a:rPr>
                        <a:t>Interní řízení</a:t>
                      </a:r>
                      <a:endParaRPr lang="cs-CZ"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tc>
                <a:extLst>
                  <a:ext uri="{0D108BD9-81ED-4DB2-BD59-A6C34878D82A}">
                    <a16:rowId xmlns:a16="http://schemas.microsoft.com/office/drawing/2014/main" val="1143734659"/>
                  </a:ext>
                </a:extLst>
              </a:tr>
              <a:tr h="320278">
                <a:tc>
                  <a:txBody>
                    <a:bodyPr/>
                    <a:lstStyle/>
                    <a:p>
                      <a:pPr algn="ctr">
                        <a:spcAft>
                          <a:spcPts val="0"/>
                        </a:spcAft>
                      </a:pPr>
                      <a:r>
                        <a:rPr lang="cs-CZ" sz="1000" dirty="0">
                          <a:effectLst/>
                        </a:rPr>
                        <a:t>Zainteresované skupiny</a:t>
                      </a:r>
                      <a:endParaRPr lang="cs-CZ" sz="1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tc>
                <a:tc>
                  <a:txBody>
                    <a:bodyPr/>
                    <a:lstStyle/>
                    <a:p>
                      <a:pPr algn="ctr">
                        <a:spcAft>
                          <a:spcPts val="0"/>
                        </a:spcAft>
                      </a:pPr>
                      <a:r>
                        <a:rPr lang="cs-CZ" sz="1000">
                          <a:effectLst/>
                        </a:rPr>
                        <a:t>Široká síť stakeholders se složitými vazbami</a:t>
                      </a:r>
                      <a:endParaRPr lang="cs-CZ"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tc>
                <a:tc>
                  <a:txBody>
                    <a:bodyPr/>
                    <a:lstStyle/>
                    <a:p>
                      <a:pPr algn="ctr">
                        <a:spcAft>
                          <a:spcPts val="0"/>
                        </a:spcAft>
                      </a:pPr>
                      <a:r>
                        <a:rPr lang="cs-CZ" sz="1000" kern="1200" dirty="0">
                          <a:solidFill>
                            <a:schemeClr val="dk1"/>
                          </a:solidFill>
                          <a:effectLst/>
                          <a:latin typeface="+mn-lt"/>
                          <a:ea typeface="+mn-ea"/>
                          <a:cs typeface="+mn-cs"/>
                        </a:rPr>
                        <a:t>Odlišná úroveň zakotvení ve společnosti</a:t>
                      </a:r>
                    </a:p>
                  </a:txBody>
                  <a:tcPr marL="68580" marR="68580" marT="53975" marB="53975"/>
                </a:tc>
                <a:extLst>
                  <a:ext uri="{0D108BD9-81ED-4DB2-BD59-A6C34878D82A}">
                    <a16:rowId xmlns:a16="http://schemas.microsoft.com/office/drawing/2014/main" val="2379577023"/>
                  </a:ext>
                </a:extLst>
              </a:tr>
              <a:tr h="507756">
                <a:tc>
                  <a:txBody>
                    <a:bodyPr/>
                    <a:lstStyle/>
                    <a:p>
                      <a:pPr algn="ctr">
                        <a:spcAft>
                          <a:spcPts val="0"/>
                        </a:spcAft>
                      </a:pPr>
                      <a:r>
                        <a:rPr lang="cs-CZ" sz="1000" dirty="0">
                          <a:effectLst/>
                        </a:rPr>
                        <a:t>Odbornost vedení</a:t>
                      </a:r>
                      <a:endParaRPr lang="cs-CZ" sz="1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tc>
                <a:tc>
                  <a:txBody>
                    <a:bodyPr/>
                    <a:lstStyle/>
                    <a:p>
                      <a:pPr algn="ctr">
                        <a:spcAft>
                          <a:spcPts val="0"/>
                        </a:spcAft>
                      </a:pPr>
                      <a:r>
                        <a:rPr lang="cs-CZ" sz="1000">
                          <a:effectLst/>
                        </a:rPr>
                        <a:t>Strategické plánování</a:t>
                      </a:r>
                      <a:endParaRPr lang="cs-CZ"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tc>
                <a:tc>
                  <a:txBody>
                    <a:bodyPr/>
                    <a:lstStyle/>
                    <a:p>
                      <a:pPr algn="ctr">
                        <a:spcAft>
                          <a:spcPts val="0"/>
                        </a:spcAft>
                      </a:pPr>
                      <a:r>
                        <a:rPr lang="cs-CZ" sz="1000" dirty="0">
                          <a:effectLst/>
                        </a:rPr>
                        <a:t>Vlastník jako dominantní nositel společenské odpovědnosti</a:t>
                      </a:r>
                      <a:endParaRPr lang="cs-CZ"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tc>
                <a:extLst>
                  <a:ext uri="{0D108BD9-81ED-4DB2-BD59-A6C34878D82A}">
                    <a16:rowId xmlns:a16="http://schemas.microsoft.com/office/drawing/2014/main" val="333914686"/>
                  </a:ext>
                </a:extLst>
              </a:tr>
              <a:tr h="320278">
                <a:tc>
                  <a:txBody>
                    <a:bodyPr/>
                    <a:lstStyle/>
                    <a:p>
                      <a:pPr algn="ctr">
                        <a:spcAft>
                          <a:spcPts val="0"/>
                        </a:spcAft>
                      </a:pPr>
                      <a:r>
                        <a:rPr lang="cs-CZ" sz="1000" dirty="0">
                          <a:effectLst/>
                        </a:rPr>
                        <a:t>Vlastnictví</a:t>
                      </a:r>
                      <a:endParaRPr lang="cs-CZ" sz="1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tc>
                <a:tc>
                  <a:txBody>
                    <a:bodyPr/>
                    <a:lstStyle/>
                    <a:p>
                      <a:pPr algn="ctr">
                        <a:spcAft>
                          <a:spcPts val="0"/>
                        </a:spcAft>
                      </a:pPr>
                      <a:r>
                        <a:rPr lang="cs-CZ" sz="1000">
                          <a:effectLst/>
                        </a:rPr>
                        <a:t>Externí tlak</a:t>
                      </a:r>
                      <a:endParaRPr lang="cs-CZ"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tc>
                <a:tc>
                  <a:txBody>
                    <a:bodyPr/>
                    <a:lstStyle/>
                    <a:p>
                      <a:pPr algn="ctr">
                        <a:spcAft>
                          <a:spcPts val="0"/>
                        </a:spcAft>
                      </a:pPr>
                      <a:r>
                        <a:rPr lang="cs-CZ" sz="1000" dirty="0">
                          <a:effectLst/>
                        </a:rPr>
                        <a:t>Interní řízení</a:t>
                      </a:r>
                      <a:endParaRPr lang="cs-CZ"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tc>
                <a:extLst>
                  <a:ext uri="{0D108BD9-81ED-4DB2-BD59-A6C34878D82A}">
                    <a16:rowId xmlns:a16="http://schemas.microsoft.com/office/drawing/2014/main" val="670738217"/>
                  </a:ext>
                </a:extLst>
              </a:tr>
              <a:tr h="320278">
                <a:tc>
                  <a:txBody>
                    <a:bodyPr/>
                    <a:lstStyle/>
                    <a:p>
                      <a:pPr algn="ctr">
                        <a:spcAft>
                          <a:spcPts val="0"/>
                        </a:spcAft>
                      </a:pPr>
                      <a:r>
                        <a:rPr lang="cs-CZ" sz="1000" dirty="0">
                          <a:effectLst/>
                        </a:rPr>
                        <a:t>Zainteresované skupiny</a:t>
                      </a:r>
                      <a:endParaRPr lang="cs-CZ" sz="1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tc>
                <a:tc>
                  <a:txBody>
                    <a:bodyPr/>
                    <a:lstStyle/>
                    <a:p>
                      <a:pPr algn="ctr">
                        <a:spcAft>
                          <a:spcPts val="0"/>
                        </a:spcAft>
                      </a:pPr>
                      <a:r>
                        <a:rPr lang="cs-CZ" sz="1000">
                          <a:effectLst/>
                        </a:rPr>
                        <a:t>Široká síť stakeholders se složitými vazbami</a:t>
                      </a:r>
                      <a:endParaRPr lang="cs-CZ"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tc>
                <a:tc>
                  <a:txBody>
                    <a:bodyPr/>
                    <a:lstStyle/>
                    <a:p>
                      <a:pPr algn="ctr">
                        <a:spcAft>
                          <a:spcPts val="0"/>
                        </a:spcAft>
                      </a:pPr>
                      <a:r>
                        <a:rPr lang="cs-CZ" sz="1000" dirty="0">
                          <a:effectLst/>
                        </a:rPr>
                        <a:t>Odlišná úroveň zakotvení ve společnosti</a:t>
                      </a:r>
                      <a:endParaRPr lang="cs-CZ"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tc>
                <a:extLst>
                  <a:ext uri="{0D108BD9-81ED-4DB2-BD59-A6C34878D82A}">
                    <a16:rowId xmlns:a16="http://schemas.microsoft.com/office/drawing/2014/main" val="26368796"/>
                  </a:ext>
                </a:extLst>
              </a:tr>
              <a:tr h="507756">
                <a:tc>
                  <a:txBody>
                    <a:bodyPr/>
                    <a:lstStyle/>
                    <a:p>
                      <a:pPr algn="ctr">
                        <a:spcAft>
                          <a:spcPts val="0"/>
                        </a:spcAft>
                      </a:pPr>
                      <a:r>
                        <a:rPr lang="cs-CZ" sz="1000" dirty="0">
                          <a:effectLst/>
                        </a:rPr>
                        <a:t>Odbornost vedení</a:t>
                      </a:r>
                      <a:endParaRPr lang="cs-CZ" sz="1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tc>
                <a:tc>
                  <a:txBody>
                    <a:bodyPr/>
                    <a:lstStyle/>
                    <a:p>
                      <a:pPr algn="ctr">
                        <a:spcAft>
                          <a:spcPts val="0"/>
                        </a:spcAft>
                      </a:pPr>
                      <a:r>
                        <a:rPr lang="cs-CZ" sz="1000" dirty="0">
                          <a:effectLst/>
                        </a:rPr>
                        <a:t>Strategické plánování</a:t>
                      </a:r>
                      <a:endParaRPr lang="cs-CZ"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tc>
                <a:tc>
                  <a:txBody>
                    <a:bodyPr/>
                    <a:lstStyle/>
                    <a:p>
                      <a:pPr algn="ctr">
                        <a:spcAft>
                          <a:spcPts val="0"/>
                        </a:spcAft>
                      </a:pPr>
                      <a:r>
                        <a:rPr lang="cs-CZ" sz="1000" dirty="0">
                          <a:effectLst/>
                        </a:rPr>
                        <a:t>Vlastník jako dominantní nositel společenské odpovědnosti</a:t>
                      </a:r>
                      <a:endParaRPr lang="cs-CZ"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tc>
                <a:extLst>
                  <a:ext uri="{0D108BD9-81ED-4DB2-BD59-A6C34878D82A}">
                    <a16:rowId xmlns:a16="http://schemas.microsoft.com/office/drawing/2014/main" val="3844406062"/>
                  </a:ext>
                </a:extLst>
              </a:tr>
              <a:tr h="320278">
                <a:tc>
                  <a:txBody>
                    <a:bodyPr/>
                    <a:lstStyle/>
                    <a:p>
                      <a:pPr algn="ctr">
                        <a:spcAft>
                          <a:spcPts val="0"/>
                        </a:spcAft>
                      </a:pPr>
                      <a:r>
                        <a:rPr lang="cs-CZ" sz="1000" dirty="0">
                          <a:effectLst/>
                        </a:rPr>
                        <a:t>Organizační struktura</a:t>
                      </a:r>
                      <a:endParaRPr lang="cs-CZ" sz="1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tc>
                <a:tc>
                  <a:txBody>
                    <a:bodyPr/>
                    <a:lstStyle/>
                    <a:p>
                      <a:pPr algn="ctr">
                        <a:spcAft>
                          <a:spcPts val="0"/>
                        </a:spcAft>
                      </a:pPr>
                      <a:r>
                        <a:rPr lang="cs-CZ" sz="1000">
                          <a:effectLst/>
                        </a:rPr>
                        <a:t>Formalizovaná</a:t>
                      </a:r>
                      <a:endParaRPr lang="cs-CZ"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tc>
                <a:tc>
                  <a:txBody>
                    <a:bodyPr/>
                    <a:lstStyle/>
                    <a:p>
                      <a:pPr algn="ctr">
                        <a:spcAft>
                          <a:spcPts val="0"/>
                        </a:spcAft>
                      </a:pPr>
                      <a:r>
                        <a:rPr lang="cs-CZ" sz="1000" dirty="0">
                          <a:effectLst/>
                        </a:rPr>
                        <a:t>Neformální a často ad-hoc</a:t>
                      </a:r>
                      <a:endParaRPr lang="cs-CZ"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tc>
                <a:extLst>
                  <a:ext uri="{0D108BD9-81ED-4DB2-BD59-A6C34878D82A}">
                    <a16:rowId xmlns:a16="http://schemas.microsoft.com/office/drawing/2014/main" val="2195014258"/>
                  </a:ext>
                </a:extLst>
              </a:tr>
              <a:tr h="320278">
                <a:tc>
                  <a:txBody>
                    <a:bodyPr/>
                    <a:lstStyle/>
                    <a:p>
                      <a:pPr algn="ctr">
                        <a:spcAft>
                          <a:spcPts val="0"/>
                        </a:spcAft>
                      </a:pPr>
                      <a:r>
                        <a:rPr lang="cs-CZ" sz="1000" dirty="0">
                          <a:effectLst/>
                        </a:rPr>
                        <a:t>Tržní typ</a:t>
                      </a:r>
                      <a:endParaRPr lang="cs-CZ" sz="1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tc>
                <a:tc>
                  <a:txBody>
                    <a:bodyPr/>
                    <a:lstStyle/>
                    <a:p>
                      <a:pPr algn="ctr">
                        <a:spcAft>
                          <a:spcPts val="0"/>
                        </a:spcAft>
                      </a:pPr>
                      <a:r>
                        <a:rPr lang="cs-CZ" sz="1000" dirty="0">
                          <a:effectLst/>
                        </a:rPr>
                        <a:t>Profilování značky</a:t>
                      </a:r>
                      <a:endParaRPr lang="cs-CZ"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tc>
                <a:tc>
                  <a:txBody>
                    <a:bodyPr/>
                    <a:lstStyle/>
                    <a:p>
                      <a:pPr algn="ctr">
                        <a:spcAft>
                          <a:spcPts val="0"/>
                        </a:spcAft>
                      </a:pPr>
                      <a:r>
                        <a:rPr lang="cs-CZ" sz="1000" dirty="0">
                          <a:effectLst/>
                        </a:rPr>
                        <a:t>Závisí na dominantních partnerech</a:t>
                      </a:r>
                      <a:endParaRPr lang="cs-CZ"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tc>
                <a:extLst>
                  <a:ext uri="{0D108BD9-81ED-4DB2-BD59-A6C34878D82A}">
                    <a16:rowId xmlns:a16="http://schemas.microsoft.com/office/drawing/2014/main" val="604828202"/>
                  </a:ext>
                </a:extLst>
              </a:tr>
              <a:tr h="320278">
                <a:tc>
                  <a:txBody>
                    <a:bodyPr/>
                    <a:lstStyle/>
                    <a:p>
                      <a:pPr algn="ctr">
                        <a:spcAft>
                          <a:spcPts val="0"/>
                        </a:spcAft>
                      </a:pPr>
                      <a:r>
                        <a:rPr lang="cs-CZ" sz="1000" dirty="0">
                          <a:effectLst/>
                        </a:rPr>
                        <a:t>Výhody z přístupu</a:t>
                      </a:r>
                      <a:endParaRPr lang="cs-CZ" sz="1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tc>
                <a:tc>
                  <a:txBody>
                    <a:bodyPr/>
                    <a:lstStyle/>
                    <a:p>
                      <a:pPr algn="ctr">
                        <a:spcAft>
                          <a:spcPts val="0"/>
                        </a:spcAft>
                      </a:pPr>
                      <a:r>
                        <a:rPr lang="cs-CZ" sz="1000">
                          <a:effectLst/>
                        </a:rPr>
                        <a:t>Značný dopad</a:t>
                      </a:r>
                      <a:endParaRPr lang="cs-CZ"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tc>
                <a:tc>
                  <a:txBody>
                    <a:bodyPr/>
                    <a:lstStyle/>
                    <a:p>
                      <a:pPr algn="ctr">
                        <a:spcAft>
                          <a:spcPts val="0"/>
                        </a:spcAft>
                      </a:pPr>
                      <a:r>
                        <a:rPr lang="cs-CZ" sz="1000" dirty="0">
                          <a:effectLst/>
                        </a:rPr>
                        <a:t>Lokální význam, flexibilita</a:t>
                      </a:r>
                      <a:endParaRPr lang="cs-CZ"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tc>
                <a:extLst>
                  <a:ext uri="{0D108BD9-81ED-4DB2-BD59-A6C34878D82A}">
                    <a16:rowId xmlns:a16="http://schemas.microsoft.com/office/drawing/2014/main" val="4177402238"/>
                  </a:ext>
                </a:extLst>
              </a:tr>
              <a:tr h="507756">
                <a:tc>
                  <a:txBody>
                    <a:bodyPr/>
                    <a:lstStyle/>
                    <a:p>
                      <a:pPr algn="ctr">
                        <a:lnSpc>
                          <a:spcPct val="125000"/>
                        </a:lnSpc>
                        <a:spcAft>
                          <a:spcPts val="1000"/>
                        </a:spcAft>
                      </a:pPr>
                      <a:r>
                        <a:rPr lang="cs-CZ" sz="1000" dirty="0">
                          <a:effectLst/>
                        </a:rPr>
                        <a:t>Nevýhody z přístupu</a:t>
                      </a:r>
                      <a:endParaRPr lang="cs-CZ" sz="1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tc>
                <a:tc>
                  <a:txBody>
                    <a:bodyPr/>
                    <a:lstStyle/>
                    <a:p>
                      <a:pPr algn="ctr">
                        <a:spcAft>
                          <a:spcPts val="0"/>
                        </a:spcAft>
                      </a:pPr>
                      <a:r>
                        <a:rPr lang="cs-CZ" sz="1000">
                          <a:effectLst/>
                        </a:rPr>
                        <a:t>Ekonomické aspekty často převažují aspekty společenské odpovědnosti</a:t>
                      </a:r>
                      <a:endParaRPr lang="cs-CZ"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tc>
                <a:tc>
                  <a:txBody>
                    <a:bodyPr/>
                    <a:lstStyle/>
                    <a:p>
                      <a:pPr algn="ctr">
                        <a:lnSpc>
                          <a:spcPct val="125000"/>
                        </a:lnSpc>
                        <a:spcAft>
                          <a:spcPts val="1000"/>
                        </a:spcAft>
                      </a:pPr>
                      <a:r>
                        <a:rPr lang="cs-CZ" sz="1000" dirty="0">
                          <a:effectLst/>
                        </a:rPr>
                        <a:t>Omezení zdrojů, obtížné měření výhod</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tc>
                <a:extLst>
                  <a:ext uri="{0D108BD9-81ED-4DB2-BD59-A6C34878D82A}">
                    <a16:rowId xmlns:a16="http://schemas.microsoft.com/office/drawing/2014/main" val="2694161023"/>
                  </a:ext>
                </a:extLst>
              </a:tr>
              <a:tr h="507756">
                <a:tc>
                  <a:txBody>
                    <a:bodyPr/>
                    <a:lstStyle/>
                    <a:p>
                      <a:pPr algn="ctr">
                        <a:spcAft>
                          <a:spcPts val="0"/>
                        </a:spcAft>
                      </a:pPr>
                      <a:r>
                        <a:rPr lang="cs-CZ" sz="1000" dirty="0">
                          <a:effectLst/>
                        </a:rPr>
                        <a:t>Teoretická konceptualizace</a:t>
                      </a:r>
                      <a:endParaRPr lang="cs-CZ" sz="1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tc>
                <a:tc>
                  <a:txBody>
                    <a:bodyPr/>
                    <a:lstStyle/>
                    <a:p>
                      <a:pPr algn="ctr">
                        <a:spcAft>
                          <a:spcPts val="0"/>
                        </a:spcAft>
                      </a:pPr>
                      <a:r>
                        <a:rPr lang="cs-CZ" sz="1000">
                          <a:effectLst/>
                        </a:rPr>
                        <a:t>Zaměření na organizační úroveň</a:t>
                      </a:r>
                      <a:endParaRPr lang="cs-CZ"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tc>
                <a:tc>
                  <a:txBody>
                    <a:bodyPr/>
                    <a:lstStyle/>
                    <a:p>
                      <a:pPr algn="ctr">
                        <a:lnSpc>
                          <a:spcPct val="125000"/>
                        </a:lnSpc>
                        <a:spcAft>
                          <a:spcPts val="1000"/>
                        </a:spcAft>
                      </a:pPr>
                      <a:r>
                        <a:rPr lang="cs-CZ" sz="1000" dirty="0">
                          <a:effectLst/>
                        </a:rPr>
                        <a:t>Individuální zaměření</a:t>
                      </a:r>
                      <a:endParaRPr lang="cs-CZ"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53975" marB="53975"/>
                </a:tc>
                <a:extLst>
                  <a:ext uri="{0D108BD9-81ED-4DB2-BD59-A6C34878D82A}">
                    <a16:rowId xmlns:a16="http://schemas.microsoft.com/office/drawing/2014/main" val="3571828801"/>
                  </a:ext>
                </a:extLst>
              </a:tr>
            </a:tbl>
          </a:graphicData>
        </a:graphic>
      </p:graphicFrame>
    </p:spTree>
    <p:extLst>
      <p:ext uri="{BB962C8B-B14F-4D97-AF65-F5344CB8AC3E}">
        <p14:creationId xmlns:p14="http://schemas.microsoft.com/office/powerpoint/2010/main" val="26050486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dirty="0"/>
              <a:t>Etický kodex AMSP ČR </a:t>
            </a:r>
            <a:r>
              <a:rPr lang="cs-CZ" sz="3600" b="0" dirty="0"/>
              <a:t>(2014)</a:t>
            </a:r>
            <a:endParaRPr lang="cs-CZ" sz="3600" b="0" dirty="0">
              <a:solidFill>
                <a:srgbClr val="CF1F28"/>
              </a:solidFill>
            </a:endParaRPr>
          </a:p>
        </p:txBody>
      </p:sp>
      <p:sp>
        <p:nvSpPr>
          <p:cNvPr id="5" name="Zástupný obsah 4">
            <a:extLst>
              <a:ext uri="{FF2B5EF4-FFF2-40B4-BE49-F238E27FC236}">
                <a16:creationId xmlns:a16="http://schemas.microsoft.com/office/drawing/2014/main" id="{D3408072-2EC6-44D7-8867-A3EEEA7B5E79}"/>
              </a:ext>
            </a:extLst>
          </p:cNvPr>
          <p:cNvSpPr>
            <a:spLocks noGrp="1"/>
          </p:cNvSpPr>
          <p:nvPr>
            <p:ph idx="1"/>
          </p:nvPr>
        </p:nvSpPr>
        <p:spPr/>
        <p:txBody>
          <a:bodyPr>
            <a:normAutofit fontScale="85000" lnSpcReduction="10000"/>
          </a:bodyPr>
          <a:lstStyle/>
          <a:p>
            <a:pPr marL="0" indent="0" fontAlgn="base">
              <a:buNone/>
            </a:pPr>
            <a:r>
              <a:rPr lang="cs-CZ" b="1" dirty="0"/>
              <a:t>V oblasti vytváření příznivého podnikatelského prostředí</a:t>
            </a:r>
            <a:r>
              <a:rPr lang="cs-CZ" dirty="0"/>
              <a:t> :</a:t>
            </a:r>
          </a:p>
          <a:p>
            <a:pPr fontAlgn="base"/>
            <a:r>
              <a:rPr lang="cs-CZ" dirty="0"/>
              <a:t>v obchodní soutěži jednat svobodně v mezích mezinárodně uznávaných pravidel poctivého obchodu,</a:t>
            </a:r>
          </a:p>
          <a:p>
            <a:pPr fontAlgn="base"/>
            <a:r>
              <a:rPr lang="cs-CZ" dirty="0"/>
              <a:t>svými postoji a chováním v obchodních vztazích vytvářet atmosféru důvěry a korektnosti,</a:t>
            </a:r>
          </a:p>
          <a:p>
            <a:pPr fontAlgn="base"/>
            <a:r>
              <a:rPr lang="cs-CZ" dirty="0"/>
              <a:t>distancovat se od jakéhokoli poskytování výhod nebo odměn potenciálním zákazníkům, veřejným orgánům, veřejným zařízením nebo jiným zástupcům takovýchto orgánů, které nejsou v souladu se zákony nebo s dobrými obchodními mravy.</a:t>
            </a:r>
          </a:p>
          <a:p>
            <a:pPr marL="0" indent="0">
              <a:buNone/>
            </a:pPr>
            <a:endParaRPr lang="cs-CZ" dirty="0"/>
          </a:p>
        </p:txBody>
      </p:sp>
    </p:spTree>
    <p:extLst>
      <p:ext uri="{BB962C8B-B14F-4D97-AF65-F5344CB8AC3E}">
        <p14:creationId xmlns:p14="http://schemas.microsoft.com/office/powerpoint/2010/main" val="6751857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dirty="0"/>
              <a:t>Etický kodex AMSP ČR</a:t>
            </a:r>
            <a:endParaRPr lang="cs-CZ" dirty="0">
              <a:solidFill>
                <a:srgbClr val="CF1F28"/>
              </a:solidFill>
            </a:endParaRPr>
          </a:p>
        </p:txBody>
      </p:sp>
      <p:sp>
        <p:nvSpPr>
          <p:cNvPr id="5" name="Zástupný obsah 4">
            <a:extLst>
              <a:ext uri="{FF2B5EF4-FFF2-40B4-BE49-F238E27FC236}">
                <a16:creationId xmlns:a16="http://schemas.microsoft.com/office/drawing/2014/main" id="{D3408072-2EC6-44D7-8867-A3EEEA7B5E79}"/>
              </a:ext>
            </a:extLst>
          </p:cNvPr>
          <p:cNvSpPr>
            <a:spLocks noGrp="1"/>
          </p:cNvSpPr>
          <p:nvPr>
            <p:ph idx="1"/>
          </p:nvPr>
        </p:nvSpPr>
        <p:spPr/>
        <p:txBody>
          <a:bodyPr>
            <a:normAutofit fontScale="85000" lnSpcReduction="10000"/>
          </a:bodyPr>
          <a:lstStyle/>
          <a:p>
            <a:pPr marL="0" indent="0" fontAlgn="base">
              <a:buNone/>
            </a:pPr>
            <a:r>
              <a:rPr lang="cs-CZ" b="1" dirty="0"/>
              <a:t>V oblasti naplňování požadavků právního řádu jako minima etiky</a:t>
            </a:r>
            <a:endParaRPr lang="cs-CZ" dirty="0"/>
          </a:p>
          <a:p>
            <a:pPr fontAlgn="base"/>
            <a:r>
              <a:rPr lang="cs-CZ" dirty="0"/>
              <a:t>považovat dodržování zákona za základní předpoklad vytváření příznivého podnikatelského prostředí;</a:t>
            </a:r>
          </a:p>
          <a:p>
            <a:pPr fontAlgn="base"/>
            <a:r>
              <a:rPr lang="cs-CZ" dirty="0"/>
              <a:t>vytvářet image svých organizací a svého podnikání na odpovědnosti, důvěryhodnosti, spolehlivosti a zákonném jednání;</a:t>
            </a:r>
          </a:p>
          <a:p>
            <a:pPr fontAlgn="base"/>
            <a:r>
              <a:rPr lang="cs-CZ" dirty="0"/>
              <a:t>důsledně plnit uzavřené smlouvy, ujednání a závazky;</a:t>
            </a:r>
          </a:p>
          <a:p>
            <a:pPr fontAlgn="base"/>
            <a:r>
              <a:rPr lang="cs-CZ" dirty="0"/>
              <a:t>považovat platební morálku za osu obchodních vztahů a základ zdravého podnikatelského prostředí.</a:t>
            </a:r>
          </a:p>
          <a:p>
            <a:pPr marL="0" indent="0">
              <a:buNone/>
            </a:pPr>
            <a:endParaRPr lang="cs-CZ" dirty="0"/>
          </a:p>
        </p:txBody>
      </p:sp>
    </p:spTree>
    <p:extLst>
      <p:ext uri="{BB962C8B-B14F-4D97-AF65-F5344CB8AC3E}">
        <p14:creationId xmlns:p14="http://schemas.microsoft.com/office/powerpoint/2010/main" val="29331908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dirty="0"/>
              <a:t>Etický kodex AMSP ČR</a:t>
            </a:r>
            <a:endParaRPr lang="cs-CZ" dirty="0">
              <a:solidFill>
                <a:srgbClr val="CF1F28"/>
              </a:solidFill>
            </a:endParaRPr>
          </a:p>
        </p:txBody>
      </p:sp>
      <p:sp>
        <p:nvSpPr>
          <p:cNvPr id="5" name="Zástupný obsah 4">
            <a:extLst>
              <a:ext uri="{FF2B5EF4-FFF2-40B4-BE49-F238E27FC236}">
                <a16:creationId xmlns:a16="http://schemas.microsoft.com/office/drawing/2014/main" id="{D3408072-2EC6-44D7-8867-A3EEEA7B5E79}"/>
              </a:ext>
            </a:extLst>
          </p:cNvPr>
          <p:cNvSpPr>
            <a:spLocks noGrp="1"/>
          </p:cNvSpPr>
          <p:nvPr>
            <p:ph idx="1"/>
          </p:nvPr>
        </p:nvSpPr>
        <p:spPr/>
        <p:txBody>
          <a:bodyPr>
            <a:normAutofit fontScale="85000" lnSpcReduction="20000"/>
          </a:bodyPr>
          <a:lstStyle/>
          <a:p>
            <a:pPr marL="0" indent="0" fontAlgn="base">
              <a:buNone/>
            </a:pPr>
            <a:r>
              <a:rPr lang="cs-CZ" b="1" dirty="0"/>
              <a:t>V kvalitě produkce a environmentálním dosahování cílů</a:t>
            </a:r>
          </a:p>
          <a:p>
            <a:pPr fontAlgn="base"/>
            <a:r>
              <a:rPr lang="cs-CZ" dirty="0"/>
              <a:t>vyvíjet a nabízet výrobky a služby v požadované jakosti, bezpečnosti a šetrné k životnímu prostředí a zdraví;</a:t>
            </a:r>
          </a:p>
          <a:p>
            <a:pPr fontAlgn="base"/>
            <a:r>
              <a:rPr lang="cs-CZ" dirty="0"/>
              <a:t>provádět politiku plynulého zlepšování všech opatření k ochraně zdraví, bezpečnosti a životního prostředí s cílem dosahovat příznivějších parametrů než stanoví platné právní normy;</a:t>
            </a:r>
          </a:p>
          <a:p>
            <a:pPr fontAlgn="base"/>
            <a:r>
              <a:rPr lang="cs-CZ" dirty="0"/>
              <a:t>dosahovat prosperity na principech udržitelného rozvoje a podporovat preventivní přístup k ochraně životního prostředí;</a:t>
            </a:r>
          </a:p>
          <a:p>
            <a:pPr fontAlgn="base"/>
            <a:r>
              <a:rPr lang="cs-CZ" dirty="0"/>
              <a:t>poskytovat maximální záruky za kvalitu svých výrobků a služeb.</a:t>
            </a:r>
          </a:p>
          <a:p>
            <a:pPr marL="0" indent="0">
              <a:buNone/>
            </a:pPr>
            <a:endParaRPr lang="cs-CZ" dirty="0"/>
          </a:p>
        </p:txBody>
      </p:sp>
    </p:spTree>
    <p:extLst>
      <p:ext uri="{BB962C8B-B14F-4D97-AF65-F5344CB8AC3E}">
        <p14:creationId xmlns:p14="http://schemas.microsoft.com/office/powerpoint/2010/main" val="15784619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3952</TotalTime>
  <Words>2699</Words>
  <Application>Microsoft Office PowerPoint</Application>
  <PresentationFormat>Předvádění na obrazovce (4:3)</PresentationFormat>
  <Paragraphs>295</Paragraphs>
  <Slides>46</Slides>
  <Notes>0</Notes>
  <HiddenSlides>0</HiddenSlides>
  <MMClips>0</MMClips>
  <ScaleCrop>false</ScaleCrop>
  <HeadingPairs>
    <vt:vector size="8" baseType="variant">
      <vt:variant>
        <vt:lpstr>Použitá písma</vt:lpstr>
      </vt:variant>
      <vt:variant>
        <vt:i4>4</vt:i4>
      </vt:variant>
      <vt:variant>
        <vt:lpstr>Motiv</vt:lpstr>
      </vt:variant>
      <vt:variant>
        <vt:i4>1</vt:i4>
      </vt:variant>
      <vt:variant>
        <vt:lpstr>Vložené servery OLE</vt:lpstr>
      </vt:variant>
      <vt:variant>
        <vt:i4>1</vt:i4>
      </vt:variant>
      <vt:variant>
        <vt:lpstr>Nadpisy snímků</vt:lpstr>
      </vt:variant>
      <vt:variant>
        <vt:i4>46</vt:i4>
      </vt:variant>
    </vt:vector>
  </HeadingPairs>
  <TitlesOfParts>
    <vt:vector size="52" baseType="lpstr">
      <vt:lpstr>Arial</vt:lpstr>
      <vt:lpstr>Calibri</vt:lpstr>
      <vt:lpstr>Verdana</vt:lpstr>
      <vt:lpstr>Wingdings</vt:lpstr>
      <vt:lpstr>Office Theme</vt:lpstr>
      <vt:lpstr>Microsoft Excel Chart</vt:lpstr>
      <vt:lpstr>CSR a BE:  Edukace a sebeprezentace MSP     </vt:lpstr>
      <vt:lpstr>MSP specifika 1</vt:lpstr>
      <vt:lpstr>MSP specifika 2</vt:lpstr>
      <vt:lpstr>MSP specifika 3</vt:lpstr>
      <vt:lpstr>MSP problémy</vt:lpstr>
      <vt:lpstr>Odlišnosti MSP a velkých podniků</vt:lpstr>
      <vt:lpstr>Etický kodex AMSP ČR (2014)</vt:lpstr>
      <vt:lpstr>Etický kodex AMSP ČR</vt:lpstr>
      <vt:lpstr>Etický kodex AMSP ČR</vt:lpstr>
      <vt:lpstr>Etický kodex AMSP ČR</vt:lpstr>
      <vt:lpstr>Etický kodex AMSP ČR</vt:lpstr>
      <vt:lpstr>Etický kodex AMSP ČR</vt:lpstr>
      <vt:lpstr>Edukace</vt:lpstr>
      <vt:lpstr>Učení a vzdělávání</vt:lpstr>
      <vt:lpstr>Formální vzdělávání CSR</vt:lpstr>
      <vt:lpstr> Role konceptu CSR z pohledu CŽV</vt:lpstr>
      <vt:lpstr>MVŠO – přístup k CSR</vt:lpstr>
      <vt:lpstr>Obsažené principy učení</vt:lpstr>
      <vt:lpstr>Úroveň znalostí o CSR v MMSP</vt:lpstr>
      <vt:lpstr>Co očekávají  MMSP od spolupráce se studenty na CSR projektech?</vt:lpstr>
      <vt:lpstr>Přínosy spolupráce se studenty pro MMSP</vt:lpstr>
      <vt:lpstr>Zájem u MMSP pokračovat v CSR aktivitách</vt:lpstr>
      <vt:lpstr>Znalosti potřebné k realizaci CSR projektů (studenti)</vt:lpstr>
      <vt:lpstr>Podíl práce na realizaci CSR projektů studenti/MMSP</vt:lpstr>
      <vt:lpstr>„Triple Helix“ </vt:lpstr>
      <vt:lpstr>„Triple Helix“ </vt:lpstr>
      <vt:lpstr>Propojení globálního vědění o CSR (jako požadavek, příležitost) a lokálního rozvoje (realizace) </vt:lpstr>
      <vt:lpstr>Prezentace aplikace PowerPoint</vt:lpstr>
      <vt:lpstr>Průzkum (2008)</vt:lpstr>
      <vt:lpstr> </vt:lpstr>
      <vt:lpstr>Prezentace aplikace PowerPoint</vt:lpstr>
      <vt:lpstr>MSP, marketing, PR</vt:lpstr>
      <vt:lpstr>Marketing</vt:lpstr>
      <vt:lpstr>Marketingový přístup </vt:lpstr>
      <vt:lpstr>Marketingový přístup </vt:lpstr>
      <vt:lpstr>Marketingový koncept </vt:lpstr>
      <vt:lpstr>Marketingový koncept  </vt:lpstr>
      <vt:lpstr> Silný vztah se zákazníkem </vt:lpstr>
      <vt:lpstr>MSP on-line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Kubicová Jelena</dc:creator>
  <cp:lastModifiedBy>Fink Martin</cp:lastModifiedBy>
  <cp:revision>242</cp:revision>
  <cp:lastPrinted>2018-03-27T10:11:09Z</cp:lastPrinted>
  <dcterms:created xsi:type="dcterms:W3CDTF">2012-07-19T22:32:54Z</dcterms:created>
  <dcterms:modified xsi:type="dcterms:W3CDTF">2021-12-14T12:06:00Z</dcterms:modified>
</cp:coreProperties>
</file>