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753" r:id="rId2"/>
    <p:sldId id="754" r:id="rId3"/>
    <p:sldId id="755" r:id="rId4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94660"/>
  </p:normalViewPr>
  <p:slideViewPr>
    <p:cSldViewPr snapToGrid="0">
      <p:cViewPr varScale="1">
        <p:scale>
          <a:sx n="119" d="100"/>
          <a:sy n="119" d="100"/>
        </p:scale>
        <p:origin x="96" y="3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EAAF2D-8C0F-4D4C-8715-A9337022A459}" type="datetimeFigureOut">
              <a:rPr lang="cs-CZ" smtClean="0"/>
              <a:t>02.11.2021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159D128-C28B-4432-953C-4215BE640A7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383439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1C8F2C-901A-4A64-AF5D-74949214118F}" type="slidenum">
              <a:rPr lang="cs-CZ" smtClean="0"/>
              <a:pPr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465156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1C8F2C-901A-4A64-AF5D-74949214118F}" type="slidenum">
              <a:rPr lang="cs-CZ" smtClean="0"/>
              <a:pPr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0458846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1C8F2C-901A-4A64-AF5D-74949214118F}" type="slidenum">
              <a:rPr lang="cs-CZ" smtClean="0"/>
              <a:pPr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465156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64D313C-6C4C-487D-91BA-82AD64B818F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B16722B2-D98E-43F1-99EE-E895C59C4B6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272AB18F-68D2-4FA0-B9D5-B6A0F0D290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3D267F-4501-4D85-AF1A-B7A4AB65C96B}" type="datetimeFigureOut">
              <a:rPr lang="cs-CZ" smtClean="0"/>
              <a:t>02.11.2021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8FA541F9-C84D-4873-AB7F-0DA63B069B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1FEEEB3-F9C1-41AD-A98E-50FDE06A3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14B01-A3D4-4142-8331-0C1090CEB0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822041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B056C8A-2D59-4AF5-8CB4-1BD5F11E87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F6CEDC4B-1289-41A8-A96E-8F32606827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B516A09A-F190-4736-882A-8DE3B8E37E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3D267F-4501-4D85-AF1A-B7A4AB65C96B}" type="datetimeFigureOut">
              <a:rPr lang="cs-CZ" smtClean="0"/>
              <a:t>02.11.2021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68B4D9EF-1F45-45BB-A2E9-CE2100211A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F0E4BC39-817B-41D0-9896-2200C94538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14B01-A3D4-4142-8331-0C1090CEB0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360031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61097A59-E4BC-40B7-8BBD-7515D9B4B65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817E7D99-F321-4C05-8BCD-8B2CFE61BA7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3140AE6D-2800-4B44-A261-55264A3500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3D267F-4501-4D85-AF1A-B7A4AB65C96B}" type="datetimeFigureOut">
              <a:rPr lang="cs-CZ" smtClean="0"/>
              <a:t>02.11.2021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BA4DEFC1-319D-4ECA-A8C2-26D2C13A92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F07D3B24-8D60-436A-90F4-5C87D88B71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14B01-A3D4-4142-8331-0C1090CEB0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145644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F6A721F-0080-46EA-AAA2-0BD95203AB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5604525-B69A-4AAC-B2ED-8E8C1DC9D4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C2CFC466-BAF7-4F0F-B685-7044A8E5ED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3D267F-4501-4D85-AF1A-B7A4AB65C96B}" type="datetimeFigureOut">
              <a:rPr lang="cs-CZ" smtClean="0"/>
              <a:t>02.11.2021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14556D9F-C9B5-4C5D-B516-8F88CB1CD7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9FEE3AB5-BBCD-4D52-B689-1A6E8D1497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14B01-A3D4-4142-8331-0C1090CEB0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077693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A309BCB-3254-4E04-B02B-A533D69C88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8D3D8BEA-623A-492E-AD07-B4E9245C8D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D30A63D8-2256-42BE-9762-92664A28A2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3D267F-4501-4D85-AF1A-B7A4AB65C96B}" type="datetimeFigureOut">
              <a:rPr lang="cs-CZ" smtClean="0"/>
              <a:t>02.11.2021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A6664F39-CC96-4D4E-B8CF-4408C9DDC5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D8A06519-6D09-4DC2-B502-7066F217A1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14B01-A3D4-4142-8331-0C1090CEB0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33911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76EEDB6-9A2C-44EB-8344-299375FCE0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9D3D4B3-EFAA-458A-BC4B-3FF23E47D5C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885E3984-4682-4646-BE63-405544A0E5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213ED9CF-F05E-4309-BC7E-4E24A510CF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3D267F-4501-4D85-AF1A-B7A4AB65C96B}" type="datetimeFigureOut">
              <a:rPr lang="cs-CZ" smtClean="0"/>
              <a:t>02.11.2021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C1E15958-F213-4316-B715-54302B6DEF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8592EAB5-1A26-4C31-A172-87A4FCA998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14B01-A3D4-4142-8331-0C1090CEB0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007646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97C7611-6556-429A-9B83-81BC3236FC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DBB4E0F0-5A61-4FB7-96DA-6620577875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BBA5ECA6-8E3C-4476-B637-113446B3319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0FC1C81B-58D5-4D45-B65B-5C7AFB13700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B160291B-AADA-49DD-B7AC-4DF3C948C36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8CD5BEA7-B632-4AC3-A28B-FA1A96CC41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3D267F-4501-4D85-AF1A-B7A4AB65C96B}" type="datetimeFigureOut">
              <a:rPr lang="cs-CZ" smtClean="0"/>
              <a:t>02.11.2021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9A27C4FF-AECA-4850-BCB9-614CF5B6FB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8E7D85EA-A5A9-4C92-A952-C7362360AD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14B01-A3D4-4142-8331-0C1090CEB0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389684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398ED45-AC0A-47CA-AC5F-E4A58EA9D8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6B1A66F6-6D39-4C0F-AFD1-78935BE82D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3D267F-4501-4D85-AF1A-B7A4AB65C96B}" type="datetimeFigureOut">
              <a:rPr lang="cs-CZ" smtClean="0"/>
              <a:t>02.11.2021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F8CCC3B1-713D-4CD5-BC9F-73403927E7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3EB24C92-7AA5-46D7-BA46-DC0277F037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14B01-A3D4-4142-8331-0C1090CEB0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755596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0BFCC520-F86C-45C1-9CB1-75E95DE8D5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3D267F-4501-4D85-AF1A-B7A4AB65C96B}" type="datetimeFigureOut">
              <a:rPr lang="cs-CZ" smtClean="0"/>
              <a:t>02.11.2021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167BFB36-DAD6-4DF0-8B71-BC026F6D1E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2CE43E2B-115C-46C6-9266-E567A7133F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14B01-A3D4-4142-8331-0C1090CEB0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099014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32F3C1E-7996-4501-809A-3688ECCD90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7224D7E-339F-4602-AD67-6D90E10A2F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3C5371BF-A513-4E4C-A7D0-7AFF34CC5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1A525737-4819-44F6-B4F6-D71B411746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3D267F-4501-4D85-AF1A-B7A4AB65C96B}" type="datetimeFigureOut">
              <a:rPr lang="cs-CZ" smtClean="0"/>
              <a:t>02.11.2021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F90CC473-B99B-496C-A1D7-DAF5A1CA54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D8526CB4-C185-4129-87E1-98A924BB63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14B01-A3D4-4142-8331-0C1090CEB0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078709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5157693-D195-41CC-AAF6-3B337919E7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8112DF5F-86D2-4849-96DB-181F2BE60E1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9DF452CA-B561-495B-9556-145AA530CAC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E5524908-6A98-42A6-A0F0-5839B4E9A2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3D267F-4501-4D85-AF1A-B7A4AB65C96B}" type="datetimeFigureOut">
              <a:rPr lang="cs-CZ" smtClean="0"/>
              <a:t>02.11.2021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316E72B6-F91C-4460-B3F6-26854AD91D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E9F38F90-359B-4EBB-952D-74B0B07AD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14B01-A3D4-4142-8331-0C1090CEB0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47709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9EB7169B-59E0-449E-997C-474604B988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0F22B1B6-D919-478F-801D-38A512978A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20C0DBAD-A0FD-4615-9A8B-114EFD58A7E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3D267F-4501-4D85-AF1A-B7A4AB65C96B}" type="datetimeFigureOut">
              <a:rPr lang="cs-CZ" smtClean="0"/>
              <a:t>02.11.2021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350758E7-5237-414E-828D-4EFDDD6096B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57771956-349C-499D-B1E2-C1ADD435B89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D14B01-A3D4-4142-8331-0C1090CEB0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742201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981200" y="1124744"/>
            <a:ext cx="8229600" cy="5472608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cs-CZ" dirty="0"/>
              <a:t>Netýká se příjmů dle § 6, nebo pokud příjmy dle § 6 tvoří více než ½ celkového základu daně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b="1" dirty="0"/>
              <a:t>Frekvence</a:t>
            </a:r>
            <a:r>
              <a:rPr lang="cs-CZ" dirty="0"/>
              <a:t> a </a:t>
            </a:r>
            <a:r>
              <a:rPr lang="cs-CZ" b="1" dirty="0"/>
              <a:t>výše</a:t>
            </a:r>
            <a:r>
              <a:rPr lang="cs-CZ" dirty="0"/>
              <a:t> záloh se odvíjí od daňové povinnosti za předcházející zdaňovací období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dirty="0"/>
              <a:t>Daňová povinnost do 30 000 Kč – zálohy se </a:t>
            </a:r>
            <a:r>
              <a:rPr lang="cs-CZ" b="1" dirty="0"/>
              <a:t>neplatí</a:t>
            </a:r>
            <a:r>
              <a:rPr lang="cs-CZ" dirty="0"/>
              <a:t>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dirty="0"/>
              <a:t>30 000 – 150 000 Kč – </a:t>
            </a:r>
            <a:r>
              <a:rPr lang="cs-CZ" b="1" dirty="0"/>
              <a:t>pololetně</a:t>
            </a:r>
            <a:r>
              <a:rPr lang="cs-CZ" dirty="0"/>
              <a:t> ve výši 40 % poslední známé daňové povinnosti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dirty="0"/>
              <a:t>150 000 a výše – </a:t>
            </a:r>
            <a:r>
              <a:rPr lang="cs-CZ" b="1" dirty="0"/>
              <a:t>čtvrtletně</a:t>
            </a:r>
            <a:r>
              <a:rPr lang="cs-CZ" dirty="0"/>
              <a:t> ve výši 25 % poslední známé daňové povinnosti </a:t>
            </a:r>
          </a:p>
          <a:p>
            <a:pPr marL="0" indent="0">
              <a:buNone/>
            </a:pPr>
            <a:r>
              <a:rPr lang="cs-CZ" dirty="0"/>
              <a:t> </a:t>
            </a:r>
          </a:p>
          <a:p>
            <a:pPr lvl="0"/>
            <a:endParaRPr lang="cs-CZ" dirty="0"/>
          </a:p>
          <a:p>
            <a:pPr marL="0" indent="0">
              <a:buNone/>
            </a:pPr>
            <a:endParaRPr lang="cs-CZ" dirty="0"/>
          </a:p>
          <a:p>
            <a:pPr lvl="0"/>
            <a:endParaRPr lang="cs-CZ" dirty="0"/>
          </a:p>
          <a:p>
            <a:pPr lvl="0"/>
            <a:endParaRPr lang="cs-CZ" dirty="0"/>
          </a:p>
          <a:p>
            <a:pPr lvl="0"/>
            <a:endParaRPr lang="cs-CZ" dirty="0"/>
          </a:p>
          <a:p>
            <a:pPr marL="457200" lvl="1" indent="0">
              <a:buNone/>
            </a:pPr>
            <a:endParaRPr lang="cs-CZ" sz="2000" dirty="0"/>
          </a:p>
          <a:p>
            <a:pPr lvl="1"/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sz="2400" dirty="0"/>
          </a:p>
        </p:txBody>
      </p:sp>
      <p:sp>
        <p:nvSpPr>
          <p:cNvPr id="5" name="Nadpis 1"/>
          <p:cNvSpPr txBox="1">
            <a:spLocks/>
          </p:cNvSpPr>
          <p:nvPr/>
        </p:nvSpPr>
        <p:spPr>
          <a:xfrm>
            <a:off x="1847528" y="-27384"/>
            <a:ext cx="8568952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b="1" dirty="0">
                <a:solidFill>
                  <a:srgbClr val="FF0000"/>
                </a:solidFill>
              </a:rPr>
              <a:t>Zálohy - § 38a</a:t>
            </a:r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76009-FACF-42B6-B213-F887B74BACF8}" type="slidenum">
              <a:rPr lang="cs-CZ" smtClean="0"/>
              <a:pPr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3872033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1703512" y="692696"/>
            <a:ext cx="8784976" cy="3888432"/>
          </a:xfrm>
        </p:spPr>
        <p:txBody>
          <a:bodyPr>
            <a:normAutofit lnSpcReduction="10000"/>
          </a:bodyPr>
          <a:lstStyle/>
          <a:p>
            <a:r>
              <a:rPr lang="cs-CZ" dirty="0"/>
              <a:t>Příklad 16</a:t>
            </a:r>
          </a:p>
          <a:p>
            <a:r>
              <a:rPr lang="cs-CZ" b="0" dirty="0"/>
              <a:t>Daňová povinnost zemědělce (příjmy dle § 7) byla za rok 2020 </a:t>
            </a:r>
            <a:br>
              <a:rPr lang="cs-CZ" b="0" dirty="0"/>
            </a:br>
            <a:r>
              <a:rPr lang="cs-CZ" b="0" dirty="0"/>
              <a:t>45 000 Kč. Určete zda bude tento zemědělec platit v roce 2021 platit zálohy na daň z příjmů. Zdaňovacím obdobím poplatníka je kalendářní rok. Poplatník podal daňové přiznání dne 18.6.2021. </a:t>
            </a:r>
          </a:p>
          <a:p>
            <a:endParaRPr lang="cs-CZ" sz="1600" b="0" dirty="0"/>
          </a:p>
          <a:p>
            <a:r>
              <a:rPr lang="cs-CZ" b="0" dirty="0"/>
              <a:t>Daňová povinnost 45 000 Kč = &gt; zálohy platí pololetně ve výši 40 % daňové povinnosti</a:t>
            </a:r>
          </a:p>
          <a:p>
            <a:r>
              <a:rPr lang="cs-CZ" b="0" dirty="0"/>
              <a:t>Do 15.6.2021 …….            0 (nebylo ještě podáno daňové přiznání)</a:t>
            </a:r>
          </a:p>
          <a:p>
            <a:r>
              <a:rPr lang="cs-CZ" b="0" dirty="0"/>
              <a:t>Do 15.12.2021 ….. 18 000</a:t>
            </a:r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D7BE5-D105-400C-BEB5-46CFAD528A22}" type="slidenum">
              <a:rPr lang="cs-CZ" smtClean="0"/>
              <a:pPr/>
              <a:t>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92622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 dir="vert"/>
      </p:transition>
    </mc:Choice>
    <mc:Fallback xmlns="">
      <p:transition spd="slow">
        <p:checker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2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7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2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7" dur="1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981200" y="1124744"/>
            <a:ext cx="8229600" cy="5472608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q"/>
            </a:pPr>
            <a:r>
              <a:rPr lang="cs-CZ" dirty="0"/>
              <a:t>Podává ten, jehož roční příjmy, které jsou předmětem daně jsou vyšší než </a:t>
            </a:r>
            <a:r>
              <a:rPr lang="cs-CZ" b="1" dirty="0"/>
              <a:t>15 000 Kč </a:t>
            </a:r>
            <a:r>
              <a:rPr lang="cs-CZ" dirty="0"/>
              <a:t>(do limitu se nezapočítávají příjmy osvobozené a příjmy zdaněné srážkovou daní) nebo pokud vykazuje poplatník ztrátu</a:t>
            </a:r>
          </a:p>
          <a:p>
            <a:pPr>
              <a:buFont typeface="Wingdings" pitchFamily="2" charset="2"/>
              <a:buChar char="q"/>
            </a:pPr>
            <a:r>
              <a:rPr lang="cs-CZ" b="1" dirty="0"/>
              <a:t>Nemusí </a:t>
            </a:r>
            <a:r>
              <a:rPr lang="cs-CZ" dirty="0"/>
              <a:t>podávat poplatník s příjmy pouze dle § 6 postupně od jednoho nebo více plátců a nemá jiné příjmy dle § 7 - § 10 vyšší než 6 000 Kč</a:t>
            </a:r>
          </a:p>
          <a:p>
            <a:pPr lvl="0"/>
            <a:endParaRPr lang="cs-CZ" dirty="0"/>
          </a:p>
          <a:p>
            <a:pPr marL="0" indent="0">
              <a:buNone/>
            </a:pPr>
            <a:endParaRPr lang="cs-CZ" dirty="0"/>
          </a:p>
          <a:p>
            <a:pPr lvl="0"/>
            <a:endParaRPr lang="cs-CZ" dirty="0"/>
          </a:p>
          <a:p>
            <a:pPr lvl="0"/>
            <a:endParaRPr lang="cs-CZ" dirty="0"/>
          </a:p>
          <a:p>
            <a:pPr lvl="0"/>
            <a:endParaRPr lang="cs-CZ" dirty="0"/>
          </a:p>
          <a:p>
            <a:pPr marL="457200" lvl="1" indent="0">
              <a:buNone/>
            </a:pPr>
            <a:endParaRPr lang="cs-CZ" sz="2000" dirty="0"/>
          </a:p>
          <a:p>
            <a:pPr lvl="1"/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sz="2400" dirty="0"/>
          </a:p>
        </p:txBody>
      </p:sp>
      <p:sp>
        <p:nvSpPr>
          <p:cNvPr id="5" name="Nadpis 1"/>
          <p:cNvSpPr txBox="1">
            <a:spLocks/>
          </p:cNvSpPr>
          <p:nvPr/>
        </p:nvSpPr>
        <p:spPr>
          <a:xfrm>
            <a:off x="1847528" y="-27384"/>
            <a:ext cx="8568952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b="1" dirty="0">
                <a:solidFill>
                  <a:srgbClr val="FF0000"/>
                </a:solidFill>
              </a:rPr>
              <a:t>Daňové přiznání - § 38g</a:t>
            </a:r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76009-FACF-42B6-B213-F887B74BACF8}" type="slidenum">
              <a:rPr lang="cs-CZ" smtClean="0"/>
              <a:pPr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087390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236</Words>
  <Application>Microsoft Office PowerPoint</Application>
  <PresentationFormat>Širokoúhlá obrazovka</PresentationFormat>
  <Paragraphs>38</Paragraphs>
  <Slides>3</Slides>
  <Notes>3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Wingdings</vt:lpstr>
      <vt:lpstr>Motiv Office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Krajňák Michal</dc:creator>
  <cp:lastModifiedBy>Krajňák Michal</cp:lastModifiedBy>
  <cp:revision>1</cp:revision>
  <dcterms:created xsi:type="dcterms:W3CDTF">2021-11-02T13:57:40Z</dcterms:created>
  <dcterms:modified xsi:type="dcterms:W3CDTF">2021-11-02T13:58:53Z</dcterms:modified>
</cp:coreProperties>
</file>