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53" r:id="rId2"/>
    <p:sldId id="754" r:id="rId3"/>
    <p:sldId id="755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AAF2D-8C0F-4D4C-8715-A9337022A459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9D128-C28B-4432-953C-4215BE640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343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C8F2C-901A-4A64-AF5D-74949214118F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15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C8F2C-901A-4A64-AF5D-74949214118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8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1C8F2C-901A-4A64-AF5D-74949214118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51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D313C-6C4C-487D-91BA-82AD64B81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6722B2-D98E-43F1-99EE-E895C59C4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2AB18F-68D2-4FA0-B9D5-B6A0F0D2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541F9-C84D-4873-AB7F-0DA63B06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FEEEB3-F9C1-41AD-A98E-50FDE06A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0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056C8A-2D59-4AF5-8CB4-1BD5F11E8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CEDC4B-1289-41A8-A96E-8F3260682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16A09A-F190-4736-882A-8DE3B8E3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B4D9EF-1F45-45BB-A2E9-CE2100211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4BC39-817B-41D0-9896-2200C945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00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097A59-E4BC-40B7-8BBD-7515D9B4B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17E7D99-F321-4C05-8BCD-8B2CFE61B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40AE6D-2800-4B44-A261-55264A35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4DEFC1-319D-4ECA-A8C2-26D2C13A9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7D3B24-8D60-436A-90F4-5C87D88B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56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A721F-0080-46EA-AAA2-0BD95203A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04525-B69A-4AAC-B2ED-8E8C1DC9D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CFC466-BAF7-4F0F-B685-7044A8E5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556D9F-C9B5-4C5D-B516-8F88CB1C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EE3AB5-BBCD-4D52-B689-1A6E8D14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76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09BCB-3254-4E04-B02B-A533D69C8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3D8BEA-623A-492E-AD07-B4E9245C8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0A63D8-2256-42BE-9762-92664A28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64F39-CC96-4D4E-B8CF-4408C9DDC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A06519-6D09-4DC2-B502-7066F217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9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EEDB6-9A2C-44EB-8344-299375FC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3D4B3-EFAA-458A-BC4B-3FF23E47D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5E3984-4682-4646-BE63-405544A0E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3ED9CF-F05E-4309-BC7E-4E24A510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E15958-F213-4316-B715-54302B6DE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92EAB5-1A26-4C31-A172-87A4FCA9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76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C7611-6556-429A-9B83-81BC3236F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B4E0F0-5A61-4FB7-96DA-662057787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A5ECA6-8E3C-4476-B637-113446B33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C1C81B-58D5-4D45-B65B-5C7AFB137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60291B-AADA-49DD-B7AC-4DF3C948C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D5BEA7-B632-4AC3-A28B-FA1A96CC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27C4FF-AECA-4850-BCB9-614CF5B6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7D85EA-A5A9-4C92-A952-C7362360A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6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ED45-AC0A-47CA-AC5F-E4A58EA9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1A66F6-6D39-4C0F-AFD1-78935BE8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8CCC3B1-713D-4CD5-BC9F-73403927E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B24C92-7AA5-46D7-BA46-DC0277F03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55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FCC520-F86C-45C1-9CB1-75E95DE8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7BFB36-DAD6-4DF0-8B71-BC026F6D1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E43E2B-115C-46C6-9266-E567A713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90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F3C1E-7996-4501-809A-3688ECCD9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224D7E-339F-4602-AD67-6D90E10A2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5371BF-A513-4E4C-A7D0-7AFF34CC5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525737-4819-44F6-B4F6-D71B4117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0CC473-B99B-496C-A1D7-DAF5A1CA5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526CB4-C185-4129-87E1-98A924BB6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87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57693-D195-41CC-AAF6-3B337919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12DF5F-86D2-4849-96DB-181F2BE60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F452CA-B561-495B-9556-145AA530C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524908-6A98-42A6-A0F0-5839B4E9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6E72B6-F91C-4460-B3F6-26854AD9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F38F90-359B-4EBB-952D-74B0B07A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7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B7169B-59E0-449E-997C-474604B98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22B1B6-D919-478F-801D-38A512978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C0DBAD-A0FD-4615-9A8B-114EFD58A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267F-4501-4D85-AF1A-B7A4AB65C96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0758E7-5237-414E-828D-4EFDDD609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771956-349C-499D-B1E2-C1ADD435B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14B01-A3D4-4142-8331-0C1090CEB0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22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5472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Netýká se příjmů dle § 6, nebo pokud příjmy dle § 6 tvoří více než ½ celkového základu daně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/>
              <a:t>Frekvence</a:t>
            </a:r>
            <a:r>
              <a:rPr lang="cs-CZ" dirty="0"/>
              <a:t> a </a:t>
            </a:r>
            <a:r>
              <a:rPr lang="cs-CZ" b="1" dirty="0"/>
              <a:t>výše</a:t>
            </a:r>
            <a:r>
              <a:rPr lang="cs-CZ" dirty="0"/>
              <a:t> záloh se odvíjí od daňové povinnosti za předcházející zdaňovací období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Daňová povinnost do 30 000 Kč – zálohy se </a:t>
            </a:r>
            <a:r>
              <a:rPr lang="cs-CZ" b="1" dirty="0"/>
              <a:t>neplatí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30 000 – 150 000 Kč – </a:t>
            </a:r>
            <a:r>
              <a:rPr lang="cs-CZ" b="1" dirty="0"/>
              <a:t>pololetně</a:t>
            </a:r>
            <a:r>
              <a:rPr lang="cs-CZ" dirty="0"/>
              <a:t> ve výši 40 % poslední známé daňové povinnosti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150 000 a výše – </a:t>
            </a:r>
            <a:r>
              <a:rPr lang="cs-CZ" b="1" dirty="0"/>
              <a:t>čtvrtletně</a:t>
            </a:r>
            <a:r>
              <a:rPr lang="cs-CZ" dirty="0"/>
              <a:t> ve výši 25 % poslední známé daňové povinnosti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847528" y="-2738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FF0000"/>
                </a:solidFill>
              </a:rPr>
              <a:t>Zálohy - § 38a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6009-FACF-42B6-B213-F887B74BACF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7203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703512" y="692696"/>
            <a:ext cx="8784976" cy="38884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Příklad 16</a:t>
            </a:r>
          </a:p>
          <a:p>
            <a:r>
              <a:rPr lang="cs-CZ" b="0" dirty="0"/>
              <a:t>Daňová povinnost zemědělce (příjmy dle § 7) byla za rok 2020 </a:t>
            </a:r>
            <a:br>
              <a:rPr lang="cs-CZ" b="0" dirty="0"/>
            </a:br>
            <a:r>
              <a:rPr lang="cs-CZ" b="0" dirty="0"/>
              <a:t>45 000 Kč. Určete zda bude tento zemědělec platit v roce 2021 platit zálohy na daň z příjmů. Zdaňovacím obdobím poplatníka je kalendářní rok. Poplatník podal daňové přiznání dne 18.6.2021. </a:t>
            </a:r>
          </a:p>
          <a:p>
            <a:endParaRPr lang="cs-CZ" sz="1600" b="0" dirty="0"/>
          </a:p>
          <a:p>
            <a:r>
              <a:rPr lang="cs-CZ" b="0" dirty="0"/>
              <a:t>Daňová povinnost 45 000 Kč = &gt; zálohy platí pololetně ve výši 40 % daňové povinnosti</a:t>
            </a:r>
          </a:p>
          <a:p>
            <a:r>
              <a:rPr lang="cs-CZ" b="0" dirty="0"/>
              <a:t>Do 15.6.2021 …….            0 (nebylo ještě podáno daňové přiznání)</a:t>
            </a:r>
          </a:p>
          <a:p>
            <a:r>
              <a:rPr lang="cs-CZ" b="0" dirty="0"/>
              <a:t>Do 15.12.2021 ….. 18 000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D7BE5-D105-400C-BEB5-46CFAD528A22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6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8229600" cy="5472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Podává ten, jehož roční příjmy, které jsou předmětem daně jsou vyšší než </a:t>
            </a:r>
            <a:r>
              <a:rPr lang="cs-CZ" b="1" dirty="0"/>
              <a:t>15 000 Kč </a:t>
            </a:r>
            <a:r>
              <a:rPr lang="cs-CZ" dirty="0"/>
              <a:t>(do limitu se nezapočítávají příjmy osvobozené a příjmy zdaněné srážkovou daní) nebo pokud vykazuje poplatník ztrátu</a:t>
            </a:r>
          </a:p>
          <a:p>
            <a:pPr>
              <a:buFont typeface="Wingdings" pitchFamily="2" charset="2"/>
              <a:buChar char="q"/>
            </a:pPr>
            <a:r>
              <a:rPr lang="cs-CZ" b="1" dirty="0"/>
              <a:t>Nemusí </a:t>
            </a:r>
            <a:r>
              <a:rPr lang="cs-CZ" dirty="0"/>
              <a:t>podávat poplatník s příjmy pouze dle § 6 postupně od jednoho nebo více plátců a nemá jiné příjmy dle § 7 - § 10 vyšší než 6 000 Kč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24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847528" y="-2738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FF0000"/>
                </a:solidFill>
              </a:rPr>
              <a:t>Daňové přiznání - § 38g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76009-FACF-42B6-B213-F887B74BACF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739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236</Words>
  <Application>Microsoft Office PowerPoint</Application>
  <PresentationFormat>Širokoúhlá obrazovka</PresentationFormat>
  <Paragraphs>38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Krajňák Michal</dc:creator>
  <cp:lastModifiedBy>Krajňák Michal</cp:lastModifiedBy>
  <cp:revision>1</cp:revision>
  <dcterms:created xsi:type="dcterms:W3CDTF">2021-11-02T13:57:40Z</dcterms:created>
  <dcterms:modified xsi:type="dcterms:W3CDTF">2021-11-02T13:58:53Z</dcterms:modified>
</cp:coreProperties>
</file>