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3" r:id="rId3"/>
    <p:sldId id="288" r:id="rId4"/>
    <p:sldId id="289" r:id="rId5"/>
    <p:sldId id="290" r:id="rId6"/>
    <p:sldId id="291" r:id="rId7"/>
    <p:sldId id="292" r:id="rId8"/>
    <p:sldId id="293" r:id="rId9"/>
    <p:sldId id="295" r:id="rId10"/>
    <p:sldId id="298" r:id="rId11"/>
    <p:sldId id="296" r:id="rId12"/>
    <p:sldId id="299" r:id="rId13"/>
    <p:sldId id="269" r:id="rId14"/>
    <p:sldId id="297" r:id="rId15"/>
    <p:sldId id="270" r:id="rId16"/>
    <p:sldId id="287" r:id="rId17"/>
  </p:sldIdLst>
  <p:sldSz cx="9144000" cy="6858000" type="screen4x3"/>
  <p:notesSz cx="6797675" cy="9928225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40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r>
              <a:rPr lang="cs-CZ"/>
              <a:t>12. 7. 2018</a:t>
            </a:r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/>
              <a:t>Kliknutím lze upravit styly předlohy textu.</a:t>
            </a:r>
          </a:p>
          <a:p>
            <a:pPr lvl="1" rtl="0"/>
            <a:r>
              <a:rPr lang="en-GB"/>
              <a:t>Druhá úroveň</a:t>
            </a:r>
          </a:p>
          <a:p>
            <a:pPr lvl="2" rtl="0"/>
            <a:r>
              <a:rPr lang="en-GB"/>
              <a:t>Třetí úroveň</a:t>
            </a:r>
          </a:p>
          <a:p>
            <a:pPr lvl="3" rtl="0"/>
            <a:r>
              <a:rPr lang="en-GB"/>
              <a:t>Čtvrtá úroveň</a:t>
            </a:r>
          </a:p>
          <a:p>
            <a:pPr lvl="4" rtl="0"/>
            <a:r>
              <a:rPr lang="en-GB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F30A807-CFF6-4FC8-B4C9-512B8D98C7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1602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F30A807-CFF6-4FC8-B4C9-512B8D98C7A5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4441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F30A807-CFF6-4FC8-B4C9-512B8D98C7A5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8164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F30A807-CFF6-4FC8-B4C9-512B8D98C7A5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04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7/12/2018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/>
              <a:t>7/12/2018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.fink@mvso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06915"/>
            <a:ext cx="8128416" cy="1071686"/>
          </a:xfrm>
        </p:spPr>
        <p:txBody>
          <a:bodyPr lIns="0" tIns="0" rIns="0" bIns="0" rtlCol="0" anchor="t" anchorCtr="0">
            <a:noAutofit/>
          </a:bodyPr>
          <a:lstStyle/>
          <a:p>
            <a:pPr algn="l" rtl="0"/>
            <a:r>
              <a:rPr lang="cs" sz="6600" b="1" dirty="0">
                <a:solidFill>
                  <a:srgbClr val="D50202"/>
                </a:solidFill>
              </a:rPr>
              <a:t>Strategy, stakeholders and CSR</a:t>
            </a:r>
            <a:endParaRPr lang="en-US" sz="6600" b="1" dirty="0">
              <a:solidFill>
                <a:srgbClr val="D5020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lang="en-GB" sz="1800" b="1" dirty="0"/>
              <a:t>Mgr. Martin Fink</a:t>
            </a:r>
          </a:p>
          <a:p>
            <a:pPr algn="l" rtl="0"/>
            <a:r>
              <a:rPr lang="en-GB" sz="1400" dirty="0"/>
              <a:t>Department of Social Sciences and Law</a:t>
            </a:r>
          </a:p>
          <a:p>
            <a:pPr algn="l" rtl="0"/>
            <a:r>
              <a:rPr lang="en-GB" sz="1300" u="sng" dirty="0">
                <a:hlinkClick r:id="rId3"/>
              </a:rPr>
              <a:t>Martin.fink@mvso.cz</a:t>
            </a:r>
            <a:endParaRPr lang="cs-CZ" sz="1300" dirty="0"/>
          </a:p>
          <a:p>
            <a:pPr algn="l" rtl="0"/>
            <a:r>
              <a:rPr lang="en-GB" sz="1300" dirty="0"/>
              <a:t>+420 587 332 324</a:t>
            </a:r>
          </a:p>
          <a:p>
            <a:pPr algn="l" rtl="0"/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b="1" dirty="0">
                <a:solidFill>
                  <a:srgbClr val="C00000"/>
                </a:solidFill>
              </a:rPr>
              <a:t>STAKEHOLDERS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b="1" dirty="0"/>
          </a:p>
          <a:p>
            <a:pPr marL="514350" indent="-514350">
              <a:buFont typeface="+mj-lt"/>
              <a:buAutoNum type="arabicParenR"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514350" indent="-514350">
              <a:buFont typeface="+mj-lt"/>
              <a:buAutoNum type="arabicParenR"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1028" name="Picture 4" descr="VÃ½sledek obrÃ¡zku pro stakeholders">
            <a:extLst>
              <a:ext uri="{FF2B5EF4-FFF2-40B4-BE49-F238E27FC236}">
                <a16:creationId xmlns:a16="http://schemas.microsoft.com/office/drawing/2014/main" id="{FBAA4617-8519-4151-8A60-A811ACDC0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507" y="1303338"/>
            <a:ext cx="6975657" cy="4539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333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 rtlCol="0">
            <a:normAutofit/>
          </a:bodyPr>
          <a:lstStyle/>
          <a:p>
            <a:pPr rtl="0"/>
            <a:r>
              <a:rPr lang="cs" b="1" dirty="0">
                <a:solidFill>
                  <a:srgbClr val="C00000"/>
                </a:solidFill>
              </a:rPr>
              <a:t>STAKEHOLDERS – EXAMPLES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endParaRPr lang="cs-CZ" altLang="cs-CZ" dirty="0">
              <a:latin typeface="Calibri" panose="020F0502020204030204" pitchFamily="34" charset="0"/>
            </a:endParaRPr>
          </a:p>
          <a:p>
            <a:pPr marL="0" indent="0" rtl="0">
              <a:buNone/>
            </a:pPr>
            <a:endParaRPr lang="cs-CZ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7971BFF-FA2C-488F-A938-D9786294A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894" y="1386589"/>
            <a:ext cx="4320212" cy="47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354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 rtlCol="0">
            <a:normAutofit/>
          </a:bodyPr>
          <a:lstStyle/>
          <a:p>
            <a:pPr rtl="0"/>
            <a:r>
              <a:rPr lang="cs" b="1" dirty="0">
                <a:solidFill>
                  <a:srgbClr val="C00000"/>
                </a:solidFill>
              </a:rPr>
              <a:t>STAKEHOLDERS – EXAMPLES 2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endParaRPr lang="cs-CZ" altLang="cs-CZ" dirty="0">
              <a:latin typeface="Calibri" panose="020F0502020204030204" pitchFamily="34" charset="0"/>
            </a:endParaRPr>
          </a:p>
          <a:p>
            <a:pPr marL="0" indent="0" rtl="0">
              <a:buNone/>
            </a:pPr>
            <a:endParaRPr lang="cs-CZ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D1DAAB8-7B0C-4D7A-B87F-8792EE5A0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383" y="1415767"/>
            <a:ext cx="5876925" cy="459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017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cs-CZ" b="1" dirty="0">
                <a:solidFill>
                  <a:srgbClr val="C00000"/>
                </a:solidFill>
              </a:rPr>
              <a:t>STAKEHOLDERS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cs" b="1" dirty="0">
                <a:solidFill>
                  <a:srgbClr val="C00000"/>
                </a:solidFill>
              </a:rPr>
              <a:t>ANALYSIS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199" y="1600200"/>
            <a:ext cx="8568813" cy="4525963"/>
          </a:xfrm>
        </p:spPr>
        <p:txBody>
          <a:bodyPr rtlCol="0">
            <a:normAutofit/>
          </a:bodyPr>
          <a:lstStyle/>
          <a:p>
            <a:pPr rtl="0"/>
            <a:endParaRPr lang="cs-CZ" dirty="0"/>
          </a:p>
          <a:p>
            <a:pPr rtl="0"/>
            <a:r>
              <a:rPr lang="en-GB" dirty="0"/>
              <a:t>collecting and processing information about the enterprise </a:t>
            </a:r>
          </a:p>
          <a:p>
            <a:pPr rtl="0"/>
            <a:r>
              <a:rPr lang="en-GB" dirty="0"/>
              <a:t>creating a list of potential stakeholders </a:t>
            </a:r>
          </a:p>
          <a:p>
            <a:pPr rtl="0"/>
            <a:r>
              <a:rPr lang="en-GB" dirty="0"/>
              <a:t>reducing the list according to the factor of importance using the power-interest matrix (power of influence of the group) and the enterprise’s interest in the group</a:t>
            </a: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6225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457200"/>
            <a:ext cx="8229600" cy="1143000"/>
          </a:xfrm>
        </p:spPr>
        <p:txBody>
          <a:bodyPr rtlCol="0"/>
          <a:lstStyle/>
          <a:p>
            <a:pPr rtl="0"/>
            <a:r>
              <a:rPr lang="en-GB" b="1">
                <a:solidFill>
                  <a:srgbClr val="C00000"/>
                </a:solidFill>
              </a:rPr>
              <a:t>THE POWER-INTEREST GRID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199" y="1600200"/>
            <a:ext cx="8568813" cy="4525963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endParaRPr lang="cs-CZ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21982CB-5DF4-4F67-9F04-09213C864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0438" y="1326343"/>
            <a:ext cx="4983123" cy="4799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222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391488"/>
            <a:ext cx="8763000" cy="1143000"/>
          </a:xfrm>
        </p:spPr>
        <p:txBody>
          <a:bodyPr rtlCol="0">
            <a:normAutofit/>
          </a:bodyPr>
          <a:lstStyle/>
          <a:p>
            <a:pPr rtl="0"/>
            <a:r>
              <a:rPr lang="cs" sz="3200" b="1" dirty="0">
                <a:solidFill>
                  <a:srgbClr val="C00000"/>
                </a:solidFill>
              </a:rPr>
              <a:t>SELECT</a:t>
            </a:r>
            <a:r>
              <a:rPr lang="en-GB" sz="3200" b="1" dirty="0">
                <a:solidFill>
                  <a:srgbClr val="C00000"/>
                </a:solidFill>
              </a:rPr>
              <a:t>ED</a:t>
            </a:r>
            <a:r>
              <a:rPr lang="cs" sz="3200" b="1" dirty="0">
                <a:solidFill>
                  <a:srgbClr val="C00000"/>
                </a:solidFill>
              </a:rPr>
              <a:t> STAKEHOLDERS AND THEIR REQUIREMENTS</a:t>
            </a: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1" y="1877518"/>
            <a:ext cx="4038600" cy="4525963"/>
          </a:xfrm>
        </p:spPr>
        <p:txBody>
          <a:bodyPr rtlCol="0">
            <a:normAutofit fontScale="40000" lnSpcReduction="20000"/>
          </a:bodyPr>
          <a:lstStyle/>
          <a:p>
            <a:pPr marL="0" indent="0" rtl="0">
              <a:buNone/>
            </a:pPr>
            <a:r>
              <a:rPr lang="en-GB" sz="3600" b="1" dirty="0"/>
              <a:t>Stakeholders:</a:t>
            </a:r>
          </a:p>
          <a:p>
            <a:pPr marL="0" indent="0" rtl="0">
              <a:buNone/>
            </a:pPr>
            <a:r>
              <a:rPr lang="en-GB" sz="2900" dirty="0"/>
              <a:t>		</a:t>
            </a:r>
          </a:p>
          <a:p>
            <a:pPr rtl="0"/>
            <a:r>
              <a:rPr lang="en-GB" sz="3400" b="1" dirty="0"/>
              <a:t>Owners and investors</a:t>
            </a:r>
          </a:p>
          <a:p>
            <a:pPr marL="0" indent="0" rtl="0">
              <a:buNone/>
            </a:pPr>
            <a:endParaRPr lang="pl-PL" sz="3400" b="1" dirty="0"/>
          </a:p>
          <a:p>
            <a:pPr rtl="0"/>
            <a:r>
              <a:rPr lang="en-GB" sz="3400" b="1" dirty="0"/>
              <a:t>Customers </a:t>
            </a:r>
          </a:p>
          <a:p>
            <a:pPr rtl="0"/>
            <a:endParaRPr lang="cs-CZ" sz="3400" b="1" dirty="0"/>
          </a:p>
          <a:p>
            <a:pPr rtl="0"/>
            <a:endParaRPr lang="cs-CZ" sz="3400" b="1" dirty="0"/>
          </a:p>
          <a:p>
            <a:pPr marL="0" indent="0" rtl="0">
              <a:buNone/>
            </a:pPr>
            <a:endParaRPr lang="cs-CZ" sz="3400" b="1" dirty="0"/>
          </a:p>
          <a:p>
            <a:pPr rtl="0"/>
            <a:r>
              <a:rPr lang="en-GB" sz="3400" b="1" dirty="0"/>
              <a:t>Business partners/suppliers </a:t>
            </a:r>
            <a:endParaRPr lang="cs-CZ" sz="3400" b="1" dirty="0"/>
          </a:p>
          <a:p>
            <a:pPr rtl="0"/>
            <a:endParaRPr lang="cs-CZ" sz="3400" b="1" dirty="0"/>
          </a:p>
          <a:p>
            <a:pPr rtl="0"/>
            <a:endParaRPr lang="cs-CZ" sz="3400" dirty="0"/>
          </a:p>
          <a:p>
            <a:pPr rtl="0"/>
            <a:r>
              <a:rPr lang="en-GB" sz="3400" b="1" dirty="0"/>
              <a:t>Employees </a:t>
            </a:r>
            <a:r>
              <a:rPr lang="en-GB" sz="3400" dirty="0"/>
              <a:t>		</a:t>
            </a:r>
          </a:p>
          <a:p>
            <a:pPr marL="0" indent="0" rtl="0">
              <a:buNone/>
            </a:pPr>
            <a:endParaRPr lang="cs-CZ" sz="3400" dirty="0"/>
          </a:p>
          <a:p>
            <a:pPr marL="0" indent="0" rtl="0">
              <a:buNone/>
            </a:pPr>
            <a:endParaRPr lang="cs-CZ" sz="3400" dirty="0"/>
          </a:p>
          <a:p>
            <a:pPr marL="0" indent="0" rtl="0">
              <a:buNone/>
            </a:pPr>
            <a:endParaRPr lang="cs-CZ" sz="3400" dirty="0"/>
          </a:p>
          <a:p>
            <a:pPr marL="0" indent="0" rtl="0">
              <a:buNone/>
            </a:pPr>
            <a:endParaRPr lang="cs-CZ" sz="3400" dirty="0"/>
          </a:p>
          <a:p>
            <a:pPr marL="0" indent="0" rtl="0">
              <a:buNone/>
            </a:pPr>
            <a:endParaRPr lang="en-US" sz="3400" dirty="0"/>
          </a:p>
          <a:p>
            <a:pPr rtl="0"/>
            <a:r>
              <a:rPr lang="en-GB" sz="3400" b="1" dirty="0"/>
              <a:t>Environmental non-profit organizations </a:t>
            </a:r>
            <a:r>
              <a:rPr lang="en-GB" sz="3400" dirty="0"/>
              <a:t>	</a:t>
            </a:r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873770"/>
            <a:ext cx="4038600" cy="4525963"/>
          </a:xfrm>
        </p:spPr>
        <p:txBody>
          <a:bodyPr rtlCol="0">
            <a:normAutofit fontScale="40000" lnSpcReduction="20000"/>
          </a:bodyPr>
          <a:lstStyle/>
          <a:p>
            <a:pPr marL="0" indent="0" rtl="0">
              <a:buNone/>
            </a:pPr>
            <a:r>
              <a:rPr lang="en-GB" sz="3600" b="1" dirty="0"/>
              <a:t>Expectations of the enterprise</a:t>
            </a:r>
            <a:r>
              <a:rPr lang="cs-CZ" sz="3600" b="1" dirty="0"/>
              <a:t>:</a:t>
            </a:r>
            <a:endParaRPr lang="en-GB" sz="3600" b="1" dirty="0"/>
          </a:p>
          <a:p>
            <a:pPr marL="0" indent="0" rtl="0">
              <a:buNone/>
            </a:pPr>
            <a:endParaRPr lang="cs-CZ" sz="3600" b="1" dirty="0"/>
          </a:p>
          <a:p>
            <a:pPr rtl="0"/>
            <a:r>
              <a:rPr lang="en-GB" sz="3400" dirty="0"/>
              <a:t>Increase in the enterprise’s value  </a:t>
            </a:r>
            <a:endParaRPr lang="pl-PL" sz="3400" dirty="0"/>
          </a:p>
          <a:p>
            <a:pPr marL="0" indent="0" rtl="0">
              <a:buNone/>
            </a:pPr>
            <a:r>
              <a:rPr lang="en-GB" sz="3400" dirty="0"/>
              <a:t>	</a:t>
            </a:r>
          </a:p>
          <a:p>
            <a:r>
              <a:rPr lang="en-GB" sz="3400" dirty="0"/>
              <a:t>High-quality products and services </a:t>
            </a:r>
          </a:p>
          <a:p>
            <a:pPr rtl="0"/>
            <a:r>
              <a:rPr lang="en-GB" sz="3400" dirty="0"/>
              <a:t>Reasonable price of products </a:t>
            </a:r>
          </a:p>
          <a:p>
            <a:pPr rtl="0"/>
            <a:r>
              <a:rPr lang="en-GB" sz="3400" dirty="0"/>
              <a:t>After- sales service 	</a:t>
            </a:r>
          </a:p>
          <a:p>
            <a:pPr marL="0" indent="0" rtl="0">
              <a:buNone/>
            </a:pPr>
            <a:endParaRPr lang="cs-CZ" sz="3400" dirty="0"/>
          </a:p>
          <a:p>
            <a:pPr rtl="0"/>
            <a:r>
              <a:rPr lang="en-GB" sz="3400" dirty="0"/>
              <a:t>Quality of contracts and negotiations </a:t>
            </a:r>
          </a:p>
          <a:p>
            <a:pPr rtl="0"/>
            <a:r>
              <a:rPr lang="en-GB" sz="3400" dirty="0"/>
              <a:t>Timely fulfilment of commitments </a:t>
            </a:r>
            <a:endParaRPr lang="cs-CZ" sz="3400" dirty="0"/>
          </a:p>
          <a:p>
            <a:pPr marL="0" indent="0" rtl="0">
              <a:buNone/>
            </a:pPr>
            <a:r>
              <a:rPr lang="en-GB" sz="3400" dirty="0"/>
              <a:t>	</a:t>
            </a:r>
          </a:p>
          <a:p>
            <a:pPr rtl="0"/>
            <a:r>
              <a:rPr lang="en-GB" sz="3400" dirty="0"/>
              <a:t>Reasonable salary and non-financial benefits </a:t>
            </a:r>
          </a:p>
          <a:p>
            <a:pPr rtl="0"/>
            <a:r>
              <a:rPr lang="en-GB" sz="3400" dirty="0"/>
              <a:t>Good work conditions </a:t>
            </a:r>
          </a:p>
          <a:p>
            <a:pPr rtl="0"/>
            <a:r>
              <a:rPr lang="en-GB" sz="3400" dirty="0"/>
              <a:t>Professional development and educational opportunities </a:t>
            </a:r>
          </a:p>
          <a:p>
            <a:pPr rtl="0"/>
            <a:r>
              <a:rPr lang="en-GB" sz="3400" dirty="0"/>
              <a:t>Balance between personal and professional life</a:t>
            </a:r>
          </a:p>
          <a:p>
            <a:pPr marL="0" indent="0" rtl="0">
              <a:buNone/>
            </a:pPr>
            <a:endParaRPr lang="cs-CZ" sz="3400" dirty="0"/>
          </a:p>
          <a:p>
            <a:pPr rtl="0"/>
            <a:r>
              <a:rPr lang="en-GB" sz="3400" dirty="0"/>
              <a:t>Eco-friendly production, services </a:t>
            </a:r>
          </a:p>
          <a:p>
            <a:pPr rtl="0"/>
            <a:r>
              <a:rPr lang="en-GB" sz="3400" dirty="0"/>
              <a:t>Enterprise’s minimum impact on the environment  	</a:t>
            </a:r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5672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cs-CZ" sz="6000" b="1" dirty="0"/>
          </a:p>
          <a:p>
            <a:pPr marL="0" indent="0" rtl="0">
              <a:buNone/>
            </a:pPr>
            <a:r>
              <a:rPr lang="en-GB" sz="6000" b="1"/>
              <a:t>Thank you for your attention.</a:t>
            </a:r>
            <a:endParaRPr lang="cs-CZ" sz="6000" b="1" dirty="0"/>
          </a:p>
        </p:txBody>
      </p:sp>
    </p:spTree>
    <p:extLst>
      <p:ext uri="{BB962C8B-B14F-4D97-AF65-F5344CB8AC3E}">
        <p14:creationId xmlns:p14="http://schemas.microsoft.com/office/powerpoint/2010/main" val="2014406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 rtlCol="0"/>
          <a:lstStyle/>
          <a:p>
            <a:pPr rtl="0"/>
            <a:r>
              <a:rPr lang="cs" b="1">
                <a:solidFill>
                  <a:srgbClr val="C00000"/>
                </a:solidFill>
              </a:rPr>
              <a:t>STRATEGY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4899342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endParaRPr lang="cs-CZ" sz="4000" b="1" dirty="0"/>
          </a:p>
          <a:p>
            <a:pPr marL="0" indent="0" rtl="0">
              <a:buNone/>
            </a:pPr>
            <a:r>
              <a:rPr lang="cs-CZ" sz="4000" dirty="0"/>
              <a:t>S</a:t>
            </a:r>
            <a:r>
              <a:rPr lang="en-GB" sz="4000" dirty="0" err="1"/>
              <a:t>trategy</a:t>
            </a:r>
            <a:r>
              <a:rPr lang="en-GB" sz="4000" dirty="0"/>
              <a:t> </a:t>
            </a:r>
            <a:r>
              <a:rPr dirty="0"/>
              <a:t> is one of the most important documents of each enterprise</a:t>
            </a:r>
            <a:r>
              <a:rPr lang="en-GB" dirty="0"/>
              <a:t> </a:t>
            </a:r>
            <a:r>
              <a:rPr dirty="0"/>
              <a:t>which </a:t>
            </a:r>
            <a:r>
              <a:rPr lang="en-GB" dirty="0"/>
              <a:t>determines</a:t>
            </a:r>
            <a:r>
              <a:rPr lang="cs-CZ" dirty="0"/>
              <a:t> </a:t>
            </a:r>
            <a:r>
              <a:rPr lang="cs-CZ" dirty="0" err="1"/>
              <a:t>both</a:t>
            </a:r>
            <a:r>
              <a:rPr lang="en-GB" dirty="0"/>
              <a:t> </a:t>
            </a:r>
            <a:r>
              <a:rPr dirty="0"/>
              <a:t>the specific objectives of the entrepreneurship for a longer </a:t>
            </a:r>
            <a:r>
              <a:rPr lang="cs-CZ" dirty="0"/>
              <a:t>period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time</a:t>
            </a:r>
            <a:r>
              <a:rPr dirty="0"/>
              <a:t> (3-5 years) and the ways to achieve these objectives. </a:t>
            </a:r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197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 rtlCol="0"/>
          <a:lstStyle/>
          <a:p>
            <a:pPr rtl="0"/>
            <a:r>
              <a:rPr lang="cs" b="1" dirty="0">
                <a:solidFill>
                  <a:srgbClr val="C00000"/>
                </a:solidFill>
              </a:rPr>
              <a:t>STRATEGY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 rtlCol="0">
            <a:normAutofit fontScale="62500" lnSpcReduction="20000"/>
          </a:bodyPr>
          <a:lstStyle/>
          <a:p>
            <a:pPr marL="0" indent="0" rtl="0">
              <a:buNone/>
            </a:pPr>
            <a:r>
              <a:rPr lang="en-GB" sz="4000" dirty="0"/>
              <a:t>The concept of strategy is comprised of three basic components:</a:t>
            </a:r>
          </a:p>
          <a:p>
            <a:pPr marL="0" indent="0" rtl="0">
              <a:buNone/>
            </a:pPr>
            <a:endParaRPr lang="cs-CZ" sz="4000" dirty="0"/>
          </a:p>
          <a:p>
            <a:pPr rtl="0"/>
            <a:r>
              <a:rPr lang="en-GB" sz="4000" b="1" dirty="0"/>
              <a:t>mission</a:t>
            </a:r>
            <a:r>
              <a:rPr lang="en-GB" sz="4000" dirty="0"/>
              <a:t> - a short text intended for employees and external staff of the enterprise which defines the scope of business activities and relation</a:t>
            </a:r>
            <a:r>
              <a:rPr lang="cs-CZ" sz="4000" dirty="0"/>
              <a:t>s</a:t>
            </a:r>
            <a:r>
              <a:rPr lang="en-GB" sz="4000" dirty="0"/>
              <a:t> with stakeholders;</a:t>
            </a:r>
          </a:p>
          <a:p>
            <a:pPr rtl="0"/>
            <a:r>
              <a:rPr lang="en-GB" sz="4000" b="1" dirty="0"/>
              <a:t>long-term goals (vision)</a:t>
            </a:r>
            <a:r>
              <a:rPr lang="en-GB" sz="4000" dirty="0"/>
              <a:t> - for selected key performance criteria, it contains</a:t>
            </a:r>
            <a:r>
              <a:rPr lang="cs-CZ" sz="4000" dirty="0"/>
              <a:t> n</a:t>
            </a:r>
            <a:r>
              <a:rPr lang="en-GB" sz="4000" dirty="0"/>
              <a:t>u</a:t>
            </a:r>
            <a:r>
              <a:rPr lang="cs-CZ" sz="4000" dirty="0"/>
              <a:t>m</a:t>
            </a:r>
            <a:r>
              <a:rPr lang="en-GB" sz="4000" dirty="0"/>
              <a:t>e</a:t>
            </a:r>
            <a:r>
              <a:rPr lang="cs-CZ" sz="4000" dirty="0" err="1"/>
              <a:t>ricall</a:t>
            </a:r>
            <a:r>
              <a:rPr lang="en-GB" sz="4000" dirty="0"/>
              <a:t>y and textually defined objectives for the period covered by the strategy;</a:t>
            </a:r>
          </a:p>
          <a:p>
            <a:pPr rtl="0"/>
            <a:r>
              <a:rPr lang="en-GB" sz="4000" b="1" dirty="0"/>
              <a:t>individual strategy</a:t>
            </a:r>
            <a:r>
              <a:rPr lang="en-GB" sz="4000" dirty="0"/>
              <a:t> which represents a set of amendments (projects) linked temporally and objectively and whose successful implementation leads to the achievement of the long-term objectives.</a:t>
            </a:r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0438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 rtlCol="0"/>
          <a:lstStyle/>
          <a:p>
            <a:pPr rtl="0"/>
            <a:r>
              <a:rPr lang="cs" b="1">
                <a:solidFill>
                  <a:srgbClr val="C00000"/>
                </a:solidFill>
              </a:rPr>
              <a:t>MISSION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n-GB" b="1" dirty="0"/>
              <a:t>Mission formulates the purpose and reason of the enterprise existence and gives general answers to three questions:</a:t>
            </a:r>
          </a:p>
          <a:p>
            <a:pPr marL="609600" indent="-609600" rtl="0"/>
            <a:r>
              <a:rPr lang="en-GB" dirty="0">
                <a:latin typeface="Calibri" panose="020F0502020204030204" pitchFamily="34" charset="0"/>
              </a:rPr>
              <a:t>Why was the enterprise founded?</a:t>
            </a:r>
          </a:p>
          <a:p>
            <a:pPr marL="609600" indent="-609600" rtl="0"/>
            <a:r>
              <a:rPr lang="en-GB" dirty="0">
                <a:latin typeface="Calibri" panose="020F0502020204030204" pitchFamily="34" charset="0"/>
              </a:rPr>
              <a:t>Who is it created by?</a:t>
            </a:r>
          </a:p>
          <a:p>
            <a:pPr marL="609600" indent="-609600" rtl="0"/>
            <a:r>
              <a:rPr lang="en-GB" dirty="0">
                <a:latin typeface="Calibri" panose="020F0502020204030204" pitchFamily="34" charset="0"/>
              </a:rPr>
              <a:t>What are the objectives (where are we going, what values do we want to achieve?)?</a:t>
            </a:r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7665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3662" y="436717"/>
            <a:ext cx="8536675" cy="1143000"/>
          </a:xfrm>
        </p:spPr>
        <p:txBody>
          <a:bodyPr rtlCol="0">
            <a:noAutofit/>
          </a:bodyPr>
          <a:lstStyle/>
          <a:p>
            <a:pPr rtl="0"/>
            <a:r>
              <a:rPr lang="cs" b="1" dirty="0">
                <a:solidFill>
                  <a:srgbClr val="C00000"/>
                </a:solidFill>
              </a:rPr>
              <a:t>DEFINING THE MISSION 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57200" y="1419367"/>
            <a:ext cx="8229600" cy="539224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indent="-342900" rtl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latin typeface="Calibri" panose="020F0502020204030204" pitchFamily="34" charset="0"/>
              </a:rPr>
              <a:t>Customers</a:t>
            </a:r>
            <a:r>
              <a:rPr lang="en-GB" sz="2400" dirty="0">
                <a:latin typeface="Calibri" panose="020F0502020204030204" pitchFamily="34" charset="0"/>
              </a:rPr>
              <a:t> Who are the customers of the enterprise?</a:t>
            </a:r>
          </a:p>
          <a:p>
            <a:pPr marL="342900" indent="-342900" rtl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</a:rPr>
              <a:t>Product or service. What are the principal products/services of the enterprise?</a:t>
            </a:r>
          </a:p>
          <a:p>
            <a:pPr marL="342900" indent="-342900" rtl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</a:rPr>
              <a:t>Market. What market does the enterprise compete on?</a:t>
            </a:r>
          </a:p>
          <a:p>
            <a:pPr marL="342900" indent="-342900" rtl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</a:rPr>
              <a:t>Technology. Is technology in the centre of interest of the enterprise?</a:t>
            </a:r>
          </a:p>
          <a:p>
            <a:pPr marL="342900" indent="-342900" rtl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</a:rPr>
              <a:t>Interest in survival, growth, and profitability. Does the enterprise have the defined economic goals?</a:t>
            </a:r>
          </a:p>
          <a:p>
            <a:pPr marL="342900" indent="-342900" rtl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latin typeface="Calibri" panose="020F0502020204030204" pitchFamily="34" charset="0"/>
              </a:rPr>
              <a:t>Philosophy.</a:t>
            </a:r>
            <a:r>
              <a:rPr lang="en-GB" sz="2400" dirty="0">
                <a:latin typeface="Calibri" panose="020F0502020204030204" pitchFamily="34" charset="0"/>
              </a:rPr>
              <a:t> What are the basic values, aspirations, and priorities of the enterprise?</a:t>
            </a:r>
          </a:p>
          <a:p>
            <a:pPr marL="342900" indent="-342900" rtl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</a:rPr>
              <a:t>Self-concept. How does the enterprise significantly differ from other enterprises? What is its competitive advantage?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</a:rPr>
              <a:t>Relations with the public. Does the enterprise take into account the interests of the society/community. </a:t>
            </a:r>
            <a:r>
              <a:rPr lang="en-US" sz="2400" dirty="0">
                <a:latin typeface="Calibri" panose="020F0502020204030204" pitchFamily="34" charset="0"/>
              </a:rPr>
              <a:t>Does the enterprise take into account </a:t>
            </a:r>
            <a:r>
              <a:rPr lang="en-GB" sz="2400" dirty="0">
                <a:latin typeface="Calibri" panose="020F0502020204030204" pitchFamily="34" charset="0"/>
              </a:rPr>
              <a:t>environmental protection?</a:t>
            </a:r>
          </a:p>
          <a:p>
            <a:pPr marL="342900" indent="-342900" rtl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</a:rPr>
              <a:t>Relations with employees. Are the employees considered a valuable resource of the enterprise?</a:t>
            </a:r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3312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 rtlCol="0"/>
          <a:lstStyle/>
          <a:p>
            <a:pPr rtl="0"/>
            <a:r>
              <a:rPr lang="cs" b="1" dirty="0">
                <a:solidFill>
                  <a:srgbClr val="C00000"/>
                </a:solidFill>
              </a:rPr>
              <a:t>VISION (LONG</a:t>
            </a:r>
            <a:r>
              <a:rPr lang="en-GB" b="1" dirty="0">
                <a:solidFill>
                  <a:srgbClr val="C00000"/>
                </a:solidFill>
              </a:rPr>
              <a:t>-</a:t>
            </a:r>
            <a:r>
              <a:rPr lang="cs" b="1" dirty="0">
                <a:solidFill>
                  <a:srgbClr val="C00000"/>
                </a:solidFill>
              </a:rPr>
              <a:t>TERM GOALS)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 rtlCol="0">
            <a:normAutofit fontScale="92500"/>
          </a:bodyPr>
          <a:lstStyle/>
          <a:p>
            <a:pPr marL="0" indent="0" rtl="0">
              <a:buNone/>
            </a:pPr>
            <a:r>
              <a:rPr dirty="0"/>
              <a:t>... is the idea of owners and/or top management about the future of the enterprise in the long term.</a:t>
            </a:r>
          </a:p>
          <a:p>
            <a:pPr rtl="0">
              <a:buFontTx/>
              <a:buChar char="•"/>
              <a:defRPr/>
            </a:pPr>
            <a:r>
              <a:rPr lang="en-GB" sz="3500" dirty="0">
                <a:latin typeface="Calibri" panose="020F0502020204030204" pitchFamily="34" charset="0"/>
              </a:rPr>
              <a:t>Direction in which everyone is moving</a:t>
            </a:r>
          </a:p>
          <a:p>
            <a:pPr rtl="0">
              <a:buFontTx/>
              <a:buChar char="•"/>
              <a:defRPr/>
            </a:pPr>
            <a:r>
              <a:rPr lang="en-GB" sz="3500" dirty="0">
                <a:latin typeface="Calibri" panose="020F0502020204030204" pitchFamily="34" charset="0"/>
              </a:rPr>
              <a:t>The idea of something new</a:t>
            </a:r>
          </a:p>
          <a:p>
            <a:pPr rtl="0">
              <a:buFontTx/>
              <a:buChar char="•"/>
              <a:defRPr/>
            </a:pPr>
            <a:r>
              <a:rPr lang="en-GB" sz="3500" dirty="0">
                <a:latin typeface="Calibri" panose="020F0502020204030204" pitchFamily="34" charset="0"/>
              </a:rPr>
              <a:t>The top management’s goal and, at the same time, the commitment to the interest groups</a:t>
            </a:r>
          </a:p>
          <a:p>
            <a:pPr rtl="0">
              <a:buFontTx/>
              <a:buChar char="•"/>
              <a:defRPr/>
            </a:pPr>
            <a:r>
              <a:rPr lang="en-GB" sz="3500" dirty="0">
                <a:latin typeface="Calibri" panose="020F0502020204030204" pitchFamily="34" charset="0"/>
              </a:rPr>
              <a:t>The top management’s personal ambitions</a:t>
            </a:r>
          </a:p>
          <a:p>
            <a:pPr rtl="0">
              <a:buFontTx/>
              <a:buChar char="•"/>
              <a:defRPr/>
            </a:pPr>
            <a:r>
              <a:rPr lang="en-GB" sz="3500" dirty="0">
                <a:latin typeface="Calibri" panose="020F0502020204030204" pitchFamily="34" charset="0"/>
              </a:rPr>
              <a:t>Clarity for everyone </a:t>
            </a:r>
          </a:p>
          <a:p>
            <a:pPr rtl="0">
              <a:buFontTx/>
              <a:buChar char="•"/>
              <a:defRPr/>
            </a:pPr>
            <a:r>
              <a:rPr lang="en-GB" sz="3500" dirty="0">
                <a:latin typeface="Calibri" panose="020F0502020204030204" pitchFamily="34" charset="0"/>
              </a:rPr>
              <a:t>Accepted by all employees</a:t>
            </a:r>
          </a:p>
          <a:p>
            <a:pPr marL="0" indent="0" rtl="0">
              <a:buNone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4666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 rtlCol="0">
            <a:normAutofit fontScale="90000"/>
          </a:bodyPr>
          <a:lstStyle/>
          <a:p>
            <a:pPr rtl="0"/>
            <a:r>
              <a:rPr lang="cs" b="1">
                <a:solidFill>
                  <a:srgbClr val="C00000"/>
                </a:solidFill>
              </a:rPr>
              <a:t>AIMS AND OBJECTIVES OF THE ENTERPRISE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 rtlCol="0">
            <a:normAutofit fontScale="55000" lnSpcReduction="20000"/>
          </a:bodyPr>
          <a:lstStyle/>
          <a:p>
            <a:pPr marL="0" indent="0" rtl="0">
              <a:buNone/>
            </a:pPr>
            <a:r>
              <a:rPr lang="en-GB" sz="4400" b="1" dirty="0"/>
              <a:t>Aims </a:t>
            </a:r>
            <a:r>
              <a:rPr lang="en-GB" sz="4400" dirty="0"/>
              <a:t>of the enterprise are the next step in defining the vision:</a:t>
            </a:r>
          </a:p>
          <a:p>
            <a:pPr marL="0" indent="0" rtl="0">
              <a:buNone/>
            </a:pPr>
            <a:endParaRPr lang="cs-CZ" sz="4400" dirty="0"/>
          </a:p>
          <a:p>
            <a:pPr rtl="0"/>
            <a:r>
              <a:rPr lang="en-GB" sz="4400" dirty="0"/>
              <a:t>include both financial and non-financial interests of various interest groups;</a:t>
            </a:r>
          </a:p>
          <a:p>
            <a:pPr rtl="0"/>
            <a:r>
              <a:rPr lang="en-GB" sz="4400" dirty="0"/>
              <a:t>enable and support reasoned compromises (in particular, e.g. compromises in the case of contradictory objectives – such as cost reduction and, at the same time, maintenance of good relations with employees).</a:t>
            </a:r>
          </a:p>
          <a:p>
            <a:pPr rtl="0"/>
            <a:r>
              <a:rPr lang="en-GB" sz="4400" dirty="0"/>
              <a:t>motivating, but achievable,</a:t>
            </a:r>
          </a:p>
          <a:p>
            <a:pPr rtl="0"/>
            <a:r>
              <a:rPr lang="en-GB" sz="4400" dirty="0"/>
              <a:t>Integrate in a cross-functional way</a:t>
            </a:r>
          </a:p>
          <a:p>
            <a:pPr marL="0" indent="0" rtl="0">
              <a:buNone/>
            </a:pPr>
            <a:endParaRPr lang="cs-CZ" sz="4400" dirty="0"/>
          </a:p>
          <a:p>
            <a:pPr marL="0" indent="0" rtl="0">
              <a:buNone/>
            </a:pPr>
            <a:r>
              <a:rPr lang="en-GB" sz="4400" b="1" dirty="0"/>
              <a:t>Objectives </a:t>
            </a:r>
            <a:r>
              <a:rPr lang="en-GB" sz="4400" dirty="0"/>
              <a:t>of the enterprise are defined by the aims and express what the enterprise wants to achieve both in the long and short-term period. Objectives must be consistent with the aims of the enterprise and are usually applied to its specific spheres.</a:t>
            </a:r>
          </a:p>
          <a:p>
            <a:pPr marL="0" indent="0" rtl="0">
              <a:buNone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3125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 rtlCol="0">
            <a:normAutofit/>
          </a:bodyPr>
          <a:lstStyle/>
          <a:p>
            <a:pPr rtl="0"/>
            <a:r>
              <a:rPr lang="cs" b="1">
                <a:solidFill>
                  <a:srgbClr val="C00000"/>
                </a:solidFill>
              </a:rPr>
              <a:t>STRATEGY AND CSR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 rtlCol="0">
            <a:normAutofit/>
          </a:bodyPr>
          <a:lstStyle/>
          <a:p>
            <a:pPr marL="514350" indent="-514350" rtl="0">
              <a:buFont typeface="+mj-lt"/>
              <a:buAutoNum type="arabicParenR"/>
            </a:pPr>
            <a:endParaRPr lang="cs-CZ" sz="4000" b="1" dirty="0"/>
          </a:p>
          <a:p>
            <a:pPr marL="514350" indent="-514350" rtl="0">
              <a:buFont typeface="+mj-lt"/>
              <a:buAutoNum type="arabicParenR"/>
            </a:pPr>
            <a:r>
              <a:rPr lang="en-GB" sz="4000" b="1" dirty="0"/>
              <a:t>S</a:t>
            </a:r>
            <a:r>
              <a:rPr lang="cs" sz="4000" b="1" dirty="0"/>
              <a:t>trategy of the enterprise</a:t>
            </a:r>
          </a:p>
          <a:p>
            <a:pPr marL="514350" indent="-514350" rtl="0">
              <a:buFont typeface="+mj-lt"/>
              <a:buAutoNum type="arabicParenR"/>
            </a:pPr>
            <a:r>
              <a:rPr lang="cs" sz="4000" b="1" dirty="0"/>
              <a:t>CSR Strategy</a:t>
            </a:r>
          </a:p>
          <a:p>
            <a:pPr marL="514350" indent="-514350" rtl="0">
              <a:buFont typeface="+mj-lt"/>
              <a:buAutoNum type="arabicParenR"/>
            </a:pPr>
            <a:r>
              <a:rPr lang="cs" sz="4000" b="1" dirty="0"/>
              <a:t>CSR as an integral part of the strategy</a:t>
            </a:r>
            <a:endParaRPr lang="cs-CZ" sz="4000" b="1" dirty="0"/>
          </a:p>
          <a:p>
            <a:pPr marL="514350" indent="-514350" rtl="0">
              <a:buFont typeface="+mj-lt"/>
              <a:buAutoNum type="arabicParenR"/>
            </a:pPr>
            <a:endParaRPr lang="cs-CZ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1495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318"/>
            <a:ext cx="8229600" cy="1143000"/>
          </a:xfrm>
        </p:spPr>
        <p:txBody>
          <a:bodyPr rtlCol="0">
            <a:normAutofit/>
          </a:bodyPr>
          <a:lstStyle/>
          <a:p>
            <a:pPr rtl="0"/>
            <a:r>
              <a:rPr lang="cs" b="1">
                <a:solidFill>
                  <a:srgbClr val="C00000"/>
                </a:solidFill>
              </a:rPr>
              <a:t>STAKEHOLDERS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511111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n-GB" b="1" dirty="0">
                <a:latin typeface="Calibri" panose="020F0502020204030204" pitchFamily="34" charset="0"/>
              </a:rPr>
              <a:t>Interested parties (stakeholders)</a:t>
            </a:r>
            <a:r>
              <a:rPr lang="en-GB" dirty="0">
                <a:latin typeface="Calibri" panose="020F0502020204030204" pitchFamily="34" charset="0"/>
              </a:rPr>
              <a:t> consist of groups of individuals and institutions that influence the enterprise or are influenced by it. They apply their individual interests following from the relations with the enterprise.</a:t>
            </a:r>
          </a:p>
          <a:p>
            <a:pPr marL="0" indent="0" rtl="0">
              <a:buNone/>
            </a:pPr>
            <a:r>
              <a:rPr lang="en-GB" b="1" dirty="0">
                <a:latin typeface="Calibri" panose="020F0502020204030204" pitchFamily="34" charset="0"/>
              </a:rPr>
              <a:t>Stakeholders</a:t>
            </a:r>
            <a:r>
              <a:rPr lang="en-GB" dirty="0">
                <a:latin typeface="Calibri" panose="020F0502020204030204" pitchFamily="34" charset="0"/>
              </a:rPr>
              <a:t>:</a:t>
            </a:r>
          </a:p>
          <a:p>
            <a:pPr rtl="0"/>
            <a:r>
              <a:rPr lang="en-GB" dirty="0">
                <a:latin typeface="Calibri" panose="020F0502020204030204" pitchFamily="34" charset="0"/>
              </a:rPr>
              <a:t>Internal </a:t>
            </a:r>
          </a:p>
          <a:p>
            <a:pPr rtl="0"/>
            <a:r>
              <a:rPr lang="en-GB" dirty="0">
                <a:latin typeface="Calibri" panose="020F0502020204030204" pitchFamily="34" charset="0"/>
              </a:rPr>
              <a:t>External</a:t>
            </a:r>
            <a:endParaRPr lang="cs-CZ" altLang="cs-CZ" dirty="0">
              <a:latin typeface="Calibri" panose="020F0502020204030204" pitchFamily="34" charset="0"/>
            </a:endParaRPr>
          </a:p>
          <a:p>
            <a:pPr marL="0" indent="0" rtl="0">
              <a:buNone/>
            </a:pPr>
            <a:endParaRPr lang="cs-CZ" altLang="cs-CZ" dirty="0">
              <a:latin typeface="Calibri" panose="020F0502020204030204" pitchFamily="34" charset="0"/>
            </a:endParaRPr>
          </a:p>
          <a:p>
            <a:pPr marL="0" indent="0" rtl="0">
              <a:buNone/>
            </a:pPr>
            <a:endParaRPr lang="cs-CZ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514350" indent="-514350" rtl="0">
              <a:buFont typeface="+mj-lt"/>
              <a:buAutoNum type="arabicParenR"/>
            </a:pPr>
            <a:endParaRPr lang="cs-CZ" b="1" dirty="0"/>
          </a:p>
          <a:p>
            <a:pPr marL="0" indent="0" rtl="0">
              <a:buNone/>
            </a:pPr>
            <a:endParaRPr lang="cs-CZ" b="1" dirty="0"/>
          </a:p>
          <a:p>
            <a:pPr marL="0" indent="0" rtl="0">
              <a:buNone/>
            </a:pPr>
            <a:endParaRPr lang="cs-CZ" dirty="0"/>
          </a:p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900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2180</TotalTime>
  <Words>691</Words>
  <Application>Microsoft Office PowerPoint</Application>
  <PresentationFormat>Předvádění na obrazovce (4:3)</PresentationFormat>
  <Paragraphs>186</Paragraphs>
  <Slides>16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Strategy, stakeholders and CSR</vt:lpstr>
      <vt:lpstr>STRATEGY</vt:lpstr>
      <vt:lpstr>STRATEGY</vt:lpstr>
      <vt:lpstr>MISSION </vt:lpstr>
      <vt:lpstr>DEFINING THE MISSION  </vt:lpstr>
      <vt:lpstr>VISION (LONG-TERM GOALS)</vt:lpstr>
      <vt:lpstr>AIMS AND OBJECTIVES OF THE ENTERPRISE</vt:lpstr>
      <vt:lpstr>STRATEGY AND CSR</vt:lpstr>
      <vt:lpstr>STAKEHOLDERS</vt:lpstr>
      <vt:lpstr>STAKEHOLDERS</vt:lpstr>
      <vt:lpstr>STAKEHOLDERS – EXAMPLES</vt:lpstr>
      <vt:lpstr>STAKEHOLDERS – EXAMPLES 2</vt:lpstr>
      <vt:lpstr>STAKEHOLDERS ANALYSIS</vt:lpstr>
      <vt:lpstr>THE POWER-INTEREST GRID</vt:lpstr>
      <vt:lpstr>SELECTED STAKEHOLDERS AND THEIR REQUIREMENTS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Jelena Kubicová</dc:creator>
  <cp:lastModifiedBy>Fink Martin</cp:lastModifiedBy>
  <cp:revision>151</cp:revision>
  <cp:lastPrinted>2018-07-19T11:31:31Z</cp:lastPrinted>
  <dcterms:created xsi:type="dcterms:W3CDTF">2012-07-19T22:32:54Z</dcterms:created>
  <dcterms:modified xsi:type="dcterms:W3CDTF">2019-09-02T10:30:49Z</dcterms:modified>
</cp:coreProperties>
</file>