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797675" cy="9928225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3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cs-CZ"/>
              <a:t>13. 7. 2018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6491958-D124-4D09-9E78-9547C8CD55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1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cs-CZ"/>
              <a:t>13. 7. 2018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/>
              <a:t>Kliknutím lze upravit styly předlohy textu.</a:t>
            </a:r>
          </a:p>
          <a:p>
            <a:pPr lvl="1" rtl="0"/>
            <a:r>
              <a:rPr lang="en-GB"/>
              <a:t>Druhá úroveň</a:t>
            </a:r>
          </a:p>
          <a:p>
            <a:pPr lvl="2" rtl="0"/>
            <a:r>
              <a:rPr lang="en-GB"/>
              <a:t>Třetí úroveň</a:t>
            </a:r>
          </a:p>
          <a:p>
            <a:pPr lvl="3" rtl="0"/>
            <a:r>
              <a:rPr lang="en-GB"/>
              <a:t>Čtvrtá úroveň</a:t>
            </a:r>
          </a:p>
          <a:p>
            <a:pPr lvl="4" rtl="0"/>
            <a:r>
              <a:rPr lang="en-GB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7087A2-3C55-489D-9898-3CB489983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84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02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227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01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221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00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63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818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563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038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34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82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806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832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6308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7952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0756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370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260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3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0885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99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142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337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048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03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953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A0324F7-186B-43EF-8175-7AA9867E520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3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7/13/2018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7/13/2018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318" y="2737889"/>
            <a:ext cx="8761751" cy="1382222"/>
          </a:xfrm>
        </p:spPr>
        <p:txBody>
          <a:bodyPr lIns="0" tIns="0" rIns="0" bIns="0" rtlCol="0" anchor="t" anchorCtr="0">
            <a:noAutofit/>
          </a:bodyPr>
          <a:lstStyle/>
          <a:p>
            <a:pPr algn="l" rtl="0"/>
            <a:r>
              <a:rPr lang="cs" b="1" dirty="0">
                <a:solidFill>
                  <a:srgbClr val="D10202"/>
                </a:solidFill>
                <a:cs typeface="Arial"/>
              </a:rPr>
              <a:t>Corporate social responsibility (CSR):</a:t>
            </a:r>
            <a:br>
              <a:rPr lang="en-US" b="1" dirty="0">
                <a:solidFill>
                  <a:srgbClr val="D10202"/>
                </a:solidFill>
                <a:cs typeface="Arial"/>
              </a:rPr>
            </a:br>
            <a:r>
              <a:rPr lang="cs" b="1" dirty="0">
                <a:solidFill>
                  <a:srgbClr val="D10202"/>
                </a:solidFill>
                <a:cs typeface="Arial"/>
              </a:rPr>
              <a:t>basic pillars</a:t>
            </a:r>
            <a:r>
              <a:rPr lang="en-GB" b="1" dirty="0">
                <a:solidFill>
                  <a:srgbClr val="D10202"/>
                </a:solidFill>
                <a:cs typeface="Arial"/>
              </a:rPr>
              <a:t> and the</a:t>
            </a:r>
            <a:r>
              <a:rPr lang="cs" b="1" dirty="0">
                <a:solidFill>
                  <a:srgbClr val="D10202"/>
                </a:solidFill>
                <a:cs typeface="Arial"/>
              </a:rPr>
              <a:t> economic pillar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36819"/>
            <a:ext cx="8168639" cy="8806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GB" sz="2800" dirty="0"/>
              <a:t>Department of Social Sciences and Law</a:t>
            </a:r>
          </a:p>
          <a:p>
            <a:pPr algn="l" rtl="0"/>
            <a:endParaRPr lang="en-US" sz="18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70897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en-GB" sz="3800" dirty="0"/>
              <a:t>Economic benefits of the 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038283"/>
          </a:xfrm>
        </p:spPr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According to the methodology of "balanced scorecard":</a:t>
            </a:r>
          </a:p>
          <a:p>
            <a:pPr marL="1435100" indent="-631825" rtl="0" eaLnBrk="1" hangingPunct="1">
              <a:buFont typeface="+mj-lt"/>
              <a:buAutoNum type="arabicPeriod"/>
            </a:pPr>
            <a:r>
              <a:rPr lang="en-GB"/>
              <a:t>Financial sector</a:t>
            </a:r>
          </a:p>
          <a:p>
            <a:pPr marL="1435100" indent="-631825" rtl="0" eaLnBrk="1" hangingPunct="1">
              <a:buFont typeface="+mj-lt"/>
              <a:buAutoNum type="arabicPeriod"/>
            </a:pPr>
            <a:r>
              <a:rPr lang="en-GB"/>
              <a:t>Customer sector</a:t>
            </a:r>
          </a:p>
          <a:p>
            <a:pPr marL="1435100" indent="-631825" rtl="0" eaLnBrk="1" hangingPunct="1">
              <a:buFont typeface="+mj-lt"/>
              <a:buAutoNum type="arabicPeriod"/>
            </a:pPr>
            <a:r>
              <a:rPr lang="en-GB"/>
              <a:t>Improvement of internal processes</a:t>
            </a:r>
          </a:p>
          <a:p>
            <a:pPr marL="1435100" indent="-631825" rtl="0" eaLnBrk="1" hangingPunct="1">
              <a:buFont typeface="+mj-lt"/>
              <a:buAutoNum type="arabicPeriod"/>
            </a:pPr>
            <a:r>
              <a:rPr lang="en-GB"/>
              <a:t>Employees and innovations</a:t>
            </a:r>
          </a:p>
        </p:txBody>
      </p:sp>
    </p:spTree>
    <p:extLst>
      <p:ext uri="{BB962C8B-B14F-4D97-AF65-F5344CB8AC3E}">
        <p14:creationId xmlns:p14="http://schemas.microsoft.com/office/powerpoint/2010/main" val="310549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1. Financial sector (1):</a:t>
            </a:r>
          </a:p>
          <a:p>
            <a:pPr marL="1435100" indent="-631825" rtl="0" eaLnBrk="1" hangingPunct="1"/>
            <a:r>
              <a:rPr lang="en-GB" dirty="0"/>
              <a:t>higher yields: higher margins, or higher volume of goods sold</a:t>
            </a:r>
          </a:p>
          <a:p>
            <a:pPr marL="1435100" indent="-631825" rtl="0" eaLnBrk="1" hangingPunct="1"/>
            <a:r>
              <a:rPr lang="en-GB" dirty="0"/>
              <a:t>cost reduction by increasing the efficiency of the production process/recycling</a:t>
            </a:r>
          </a:p>
          <a:p>
            <a:pPr marL="1435100" indent="-631825" rtl="0" eaLnBrk="1" hangingPunct="1"/>
            <a:r>
              <a:rPr lang="en-GB" dirty="0"/>
              <a:t>greater appreciation of the shares of the enterprise</a:t>
            </a:r>
          </a:p>
        </p:txBody>
      </p:sp>
    </p:spTree>
    <p:extLst>
      <p:ext uri="{BB962C8B-B14F-4D97-AF65-F5344CB8AC3E}">
        <p14:creationId xmlns:p14="http://schemas.microsoft.com/office/powerpoint/2010/main" val="234033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3060"/>
            <a:ext cx="8229600" cy="4552528"/>
          </a:xfrm>
        </p:spPr>
        <p:txBody>
          <a:bodyPr rtlCol="0">
            <a:normAutofit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1. Financial sector (2):</a:t>
            </a:r>
          </a:p>
          <a:p>
            <a:pPr marL="1435100" indent="-631825"/>
            <a:r>
              <a:rPr lang="en-GB" dirty="0"/>
              <a:t>more efficient use of resources, the use of other (more quality, cheaper) materials</a:t>
            </a:r>
          </a:p>
          <a:p>
            <a:pPr marL="1435100" indent="-631825" rtl="0" eaLnBrk="1" hangingPunct="1"/>
            <a:r>
              <a:rPr lang="en-GB" dirty="0"/>
              <a:t>reduction of capital costs, improved access to resources (some creditors include sustainability into the financial health index)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75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3371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2. Customer sector (1):</a:t>
            </a:r>
          </a:p>
          <a:p>
            <a:pPr marL="1435100" indent="-631825" rtl="0" eaLnBrk="1" hangingPunct="1"/>
            <a:r>
              <a:rPr lang="en-GB" dirty="0"/>
              <a:t>increased loyalty to the responsible enterprise</a:t>
            </a:r>
          </a:p>
          <a:p>
            <a:pPr marL="1435100" indent="-631825" rtl="0" eaLnBrk="1" hangingPunct="1"/>
            <a:r>
              <a:rPr lang="en-GB" dirty="0"/>
              <a:t>brand strengthening: recognition and responsibility</a:t>
            </a:r>
            <a:endParaRPr lang="cs-CZ" dirty="0"/>
          </a:p>
          <a:p>
            <a:pPr marL="1435100" indent="-631825" rtl="0" eaLnBrk="1" hangingPunct="1"/>
            <a:r>
              <a:rPr lang="en-GB" dirty="0"/>
              <a:t>new customers (new market segments)</a:t>
            </a:r>
          </a:p>
        </p:txBody>
      </p:sp>
    </p:spTree>
    <p:extLst>
      <p:ext uri="{BB962C8B-B14F-4D97-AF65-F5344CB8AC3E}">
        <p14:creationId xmlns:p14="http://schemas.microsoft.com/office/powerpoint/2010/main" val="3116469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2. Customer sector (2):</a:t>
            </a:r>
          </a:p>
          <a:p>
            <a:pPr marL="1435100" indent="-631825" rtl="0" eaLnBrk="1" hangingPunct="1"/>
            <a:r>
              <a:rPr lang="en-GB" dirty="0"/>
              <a:t>greater readiness to enter new markets</a:t>
            </a:r>
          </a:p>
          <a:p>
            <a:pPr marL="1435100" indent="-631825" rtl="0" eaLnBrk="1" hangingPunct="1"/>
            <a:r>
              <a:rPr lang="en-GB" dirty="0"/>
              <a:t>better preconditions to increase the market share</a:t>
            </a:r>
          </a:p>
          <a:p>
            <a:pPr marL="1435100" indent="-631825" rtl="0" eaLnBrk="1" hangingPunct="1"/>
            <a:r>
              <a:rPr lang="en-GB" dirty="0"/>
              <a:t>expansion of the product portfolio of organic products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82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4133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</a:t>
            </a:r>
            <a:r>
              <a:rPr lang="en-GB" sz="3800" b="1" dirty="0"/>
              <a:t> the</a:t>
            </a:r>
            <a:r>
              <a:rPr lang="cs" sz="3800" b="1" dirty="0"/>
              <a:t> 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4020"/>
            <a:ext cx="8229600" cy="4552528"/>
          </a:xfrm>
        </p:spPr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3. Internal processes sector (1):</a:t>
            </a:r>
          </a:p>
          <a:p>
            <a:pPr marL="1435100" indent="-631825" rtl="0" eaLnBrk="1" hangingPunct="1"/>
            <a:r>
              <a:rPr lang="en-GB" dirty="0"/>
              <a:t>process and distribution design improvement</a:t>
            </a:r>
            <a:endParaRPr lang="cs-CZ" dirty="0"/>
          </a:p>
          <a:p>
            <a:pPr marL="1435100" indent="-631825" rtl="0" eaLnBrk="1" hangingPunct="1"/>
            <a:r>
              <a:rPr lang="en-GB" dirty="0"/>
              <a:t>new resources and/or materials</a:t>
            </a:r>
            <a:endParaRPr lang="cs-CZ" dirty="0"/>
          </a:p>
          <a:p>
            <a:pPr marL="1435100" indent="-631825" rtl="0" eaLnBrk="1" hangingPunct="1"/>
            <a:r>
              <a:rPr lang="en-GB" dirty="0"/>
              <a:t>innovative packaging </a:t>
            </a:r>
          </a:p>
          <a:p>
            <a:pPr marL="1435100" indent="-631825" rtl="0" eaLnBrk="1" hangingPunct="1"/>
            <a:r>
              <a:rPr lang="en-GB" dirty="0"/>
              <a:t>waste management improvement</a:t>
            </a:r>
          </a:p>
          <a:p>
            <a:pPr marL="1435100" indent="-631825" rtl="0" eaLnBrk="1" hangingPunct="1"/>
            <a:r>
              <a:rPr lang="en-GB" dirty="0"/>
              <a:t>energy consumption reduction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896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3. Internal processes sector(2):</a:t>
            </a:r>
          </a:p>
          <a:p>
            <a:pPr marL="1435100" indent="-631825" rtl="0" eaLnBrk="1" hangingPunct="1"/>
            <a:r>
              <a:rPr lang="en-GB" dirty="0"/>
              <a:t>reduction of risks in the production process</a:t>
            </a:r>
          </a:p>
          <a:p>
            <a:pPr marL="1435100" indent="-631825" rtl="0" eaLnBrk="1" hangingPunct="1"/>
            <a:r>
              <a:rPr lang="en-GB" dirty="0"/>
              <a:t>recycled materials</a:t>
            </a:r>
          </a:p>
          <a:p>
            <a:pPr marL="1435100" indent="-631825" rtl="0" eaLnBrk="1" hangingPunct="1"/>
            <a:r>
              <a:rPr lang="en-GB" dirty="0"/>
              <a:t>reduction of legislative risks</a:t>
            </a:r>
          </a:p>
          <a:p>
            <a:pPr marL="1435100" indent="-631825" rtl="0" eaLnBrk="1" hangingPunct="1"/>
            <a:r>
              <a:rPr lang="en-GB" dirty="0"/>
              <a:t>better supply chain management</a:t>
            </a:r>
          </a:p>
          <a:p>
            <a:pPr marL="1435100" indent="-631825" rtl="0" eaLnBrk="1" hangingPunct="1"/>
            <a:r>
              <a:rPr lang="en-GB" dirty="0"/>
              <a:t>reduction of noise, risk of radiation, dust, vibrations ...</a:t>
            </a:r>
          </a:p>
        </p:txBody>
      </p:sp>
    </p:spTree>
    <p:extLst>
      <p:ext uri="{BB962C8B-B14F-4D97-AF65-F5344CB8AC3E}">
        <p14:creationId xmlns:p14="http://schemas.microsoft.com/office/powerpoint/2010/main" val="22296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2609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rtl="0" eaLnBrk="1" hangingPunct="1"/>
            <a:r>
              <a:rPr lang="cs" sz="3800" b="1" dirty="0"/>
              <a:t>Economic benefits of </a:t>
            </a:r>
            <a:r>
              <a:rPr lang="en-GB" sz="3800" b="1" dirty="0"/>
              <a:t>the </a:t>
            </a:r>
            <a:r>
              <a:rPr lang="cs" sz="3800" b="1" dirty="0"/>
              <a:t>environmental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528"/>
          </a:xfrm>
        </p:spPr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4. Employees and innovations (1):</a:t>
            </a:r>
          </a:p>
          <a:p>
            <a:pPr marL="1435100" indent="-631825" rtl="0" eaLnBrk="1" hangingPunct="1"/>
            <a:r>
              <a:rPr lang="en-GB"/>
              <a:t>better ability to attract new talents</a:t>
            </a:r>
          </a:p>
          <a:p>
            <a:pPr marL="1435100" indent="-631825" rtl="0" eaLnBrk="1" hangingPunct="1"/>
            <a:r>
              <a:rPr lang="en-GB"/>
              <a:t>higher satisfaction and/or motivation of current employees</a:t>
            </a:r>
          </a:p>
          <a:p>
            <a:pPr marL="1435100" indent="-631825" rtl="0" eaLnBrk="1" hangingPunct="1"/>
            <a:r>
              <a:rPr lang="en-GB"/>
              <a:t>higher productivity of current employees</a:t>
            </a:r>
          </a:p>
          <a:p>
            <a:pPr marL="1435100" indent="-631825" rtl="0" eaLnBrk="1" hangingPunct="1"/>
            <a:r>
              <a:rPr lang="en-GB"/>
              <a:t>better ability to keep current employees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155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Profit generation</a:t>
            </a:r>
            <a:endParaRPr lang="cs-CZ" dirty="0"/>
          </a:p>
          <a:p>
            <a:pPr marL="1435100" indent="-631825" rtl="0" eaLnBrk="1" hangingPunct="1"/>
            <a:r>
              <a:rPr lang="en-GB" dirty="0"/>
              <a:t>Social requirement to achieve the positive economic results</a:t>
            </a:r>
          </a:p>
          <a:p>
            <a:pPr marL="1435100" indent="-631825" rtl="0" eaLnBrk="1" hangingPunct="1"/>
            <a:r>
              <a:rPr lang="en-GB" dirty="0"/>
              <a:t>Profit maximization x optimization </a:t>
            </a:r>
          </a:p>
          <a:p>
            <a:pPr marL="803275" indent="0" rtl="0" eaLnBrk="1" hangingPunct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303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/>
            <a:r>
              <a:rPr lang="en-GB" dirty="0"/>
              <a:t>Implementation of the CSR system - direct savings in the long-term period </a:t>
            </a:r>
          </a:p>
          <a:p>
            <a:pPr marL="1435100" indent="-631825"/>
            <a:r>
              <a:rPr lang="en-GB" dirty="0"/>
              <a:t>CSR as a form of marketing communication</a:t>
            </a:r>
            <a:endParaRPr lang="cs-CZ" dirty="0"/>
          </a:p>
          <a:p>
            <a:pPr marL="1435100" indent="-631825" rtl="0" eaLnBrk="1" hangingPunct="1"/>
            <a:r>
              <a:rPr lang="en-GB" dirty="0"/>
              <a:t>Savings </a:t>
            </a:r>
          </a:p>
          <a:p>
            <a:pPr marL="1435100" indent="-631825" rtl="0" eaLnBrk="1" hangingPunct="1"/>
            <a:r>
              <a:rPr lang="en-GB" dirty="0"/>
              <a:t>Competitive advantages</a:t>
            </a:r>
          </a:p>
          <a:p>
            <a:pPr marL="803275" indent="0" rtl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9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178"/>
            <a:ext cx="8229600" cy="1143000"/>
          </a:xfrm>
        </p:spPr>
        <p:txBody>
          <a:bodyPr rtlCol="0">
            <a:normAutofit/>
          </a:bodyPr>
          <a:lstStyle/>
          <a:p>
            <a:pPr algn="ctr" rtl="0" eaLnBrk="1" hangingPunct="1"/>
            <a:r>
              <a:rPr lang="cs" sz="4000" b="1">
                <a:solidFill>
                  <a:srgbClr val="D10202"/>
                </a:solidFill>
                <a:cs typeface="Arial"/>
              </a:rPr>
              <a:t>What are the pillars of CSR?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en-GB" dirty="0"/>
              <a:t>Corporate social responsibility as a voluntary integration of ethical, social, and environmental principles into daily business operations and interactions with stakeholders is based on three pillars:</a:t>
            </a:r>
          </a:p>
          <a:p>
            <a:pPr marL="1876425" indent="550863" rtl="0" eaLnBrk="1" hangingPunct="1">
              <a:buFont typeface="Wingdings" pitchFamily="2" charset="2"/>
              <a:buChar char="q"/>
            </a:pPr>
            <a:r>
              <a:rPr lang="en-GB" dirty="0"/>
              <a:t>economic</a:t>
            </a:r>
          </a:p>
          <a:p>
            <a:pPr marL="1876425" indent="550863" rtl="0" eaLnBrk="1" hangingPunct="1">
              <a:buFont typeface="Wingdings" pitchFamily="2" charset="2"/>
              <a:buChar char="q"/>
            </a:pPr>
            <a:r>
              <a:rPr lang="en-GB" dirty="0"/>
              <a:t>social</a:t>
            </a:r>
          </a:p>
          <a:p>
            <a:pPr marL="1876425" indent="550863" rtl="0" eaLnBrk="1" hangingPunct="1">
              <a:buFont typeface="Wingdings" pitchFamily="2" charset="2"/>
              <a:buChar char="q"/>
            </a:pPr>
            <a:r>
              <a:rPr lang="en-GB" dirty="0"/>
              <a:t>environmental</a:t>
            </a:r>
          </a:p>
          <a:p>
            <a:pPr rtl="0" eaLnBrk="1" hangingPunct="1">
              <a:buFontTx/>
              <a:buChar char="-"/>
            </a:pPr>
            <a:endParaRPr lang="cs-CZ" dirty="0"/>
          </a:p>
          <a:p>
            <a:pPr rtl="0" eaLnBrk="1" hangingPunct="1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47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5657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1435100" indent="-631825" rtl="0" eaLnBrk="1" hangingPunct="1">
              <a:buNone/>
            </a:pPr>
            <a:r>
              <a:rPr lang="en-GB"/>
              <a:t>Stakeholders:</a:t>
            </a:r>
          </a:p>
          <a:p>
            <a:pPr marL="1435100" indent="-631825" rtl="0" eaLnBrk="1" hangingPunct="1"/>
            <a:r>
              <a:rPr lang="en-GB"/>
              <a:t>Market</a:t>
            </a:r>
          </a:p>
          <a:p>
            <a:pPr marL="1435100" indent="-631825" rtl="0" eaLnBrk="1" hangingPunct="1"/>
            <a:r>
              <a:rPr lang="en-GB"/>
              <a:t>Owners and investors</a:t>
            </a:r>
          </a:p>
          <a:p>
            <a:pPr marL="1435100" indent="-631825" rtl="0" eaLnBrk="1" hangingPunct="1"/>
            <a:r>
              <a:rPr lang="en-GB"/>
              <a:t>Customers/consumers</a:t>
            </a:r>
          </a:p>
          <a:p>
            <a:pPr marL="1435100" indent="-631825" rtl="0" eaLnBrk="1" hangingPunct="1"/>
            <a:r>
              <a:rPr lang="en-GB"/>
              <a:t>Suppliers and trading partners</a:t>
            </a:r>
          </a:p>
          <a:p>
            <a:pPr marL="1435100" indent="-631825" rtl="0" eaLnBrk="1" hangingPunct="1"/>
            <a:r>
              <a:rPr lang="en-GB"/>
              <a:t>Government institutions</a:t>
            </a:r>
          </a:p>
          <a:p>
            <a:pPr marL="1435100" indent="-631825" rtl="0" eaLnBrk="1" hangingPunct="1"/>
            <a:r>
              <a:rPr lang="en-GB"/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1515501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2609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Customers (examples of implementation):</a:t>
            </a:r>
          </a:p>
          <a:p>
            <a:pPr marL="1435100" indent="-631825"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Responsible approach to customers</a:t>
            </a:r>
          </a:p>
          <a:p>
            <a:pPr marL="1435100" indent="-631825" rtl="0" eaLnBrk="1" hangingPunct="1"/>
            <a:r>
              <a:rPr lang="en-GB" dirty="0"/>
              <a:t>Satisfaction survey</a:t>
            </a:r>
          </a:p>
          <a:p>
            <a:pPr marL="1435100" indent="-631825" rtl="0" eaLnBrk="1" hangingPunct="1"/>
            <a:r>
              <a:rPr lang="en-GB" dirty="0"/>
              <a:t>Handling complaints</a:t>
            </a:r>
          </a:p>
          <a:p>
            <a:pPr marL="1435100" indent="-631825" rtl="0" eaLnBrk="1" hangingPunct="1"/>
            <a:r>
              <a:rPr lang="en-GB" dirty="0"/>
              <a:t>Loyalty programme</a:t>
            </a:r>
          </a:p>
          <a:p>
            <a:pPr marL="803275" indent="0" rtl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879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9561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Customers (examples of implementation):</a:t>
            </a:r>
          </a:p>
          <a:p>
            <a:pPr marL="1435100" indent="-631825"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/>
              <a:t>Access to disadvantaged groups</a:t>
            </a:r>
          </a:p>
          <a:p>
            <a:pPr marL="1435100" indent="-631825" rtl="0" eaLnBrk="1" hangingPunct="1"/>
            <a:r>
              <a:rPr lang="en-GB"/>
              <a:t>Quality certification</a:t>
            </a:r>
            <a:endParaRPr lang="cs-CZ" dirty="0"/>
          </a:p>
          <a:p>
            <a:pPr marL="1435100" indent="-631825" rtl="0" eaLnBrk="1" hangingPunct="1"/>
            <a:r>
              <a:rPr lang="en-GB"/>
              <a:t>Quality labels</a:t>
            </a:r>
          </a:p>
          <a:p>
            <a:pPr marL="1435100" indent="-631825" rtl="0" eaLnBrk="1" hangingPunct="1"/>
            <a:r>
              <a:rPr lang="en-GB"/>
              <a:t>Customer education</a:t>
            </a:r>
          </a:p>
        </p:txBody>
      </p:sp>
    </p:spTree>
    <p:extLst>
      <p:ext uri="{BB962C8B-B14F-4D97-AF65-F5344CB8AC3E}">
        <p14:creationId xmlns:p14="http://schemas.microsoft.com/office/powerpoint/2010/main" val="2170986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7181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Suppliers (examples of implementation):</a:t>
            </a:r>
          </a:p>
          <a:p>
            <a:pPr marL="1435100" indent="-631825"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Choice of suppliers with the same ethical focus</a:t>
            </a:r>
          </a:p>
          <a:p>
            <a:pPr marL="1435100" indent="-631825" rtl="0" eaLnBrk="1" hangingPunct="1"/>
            <a:r>
              <a:rPr lang="en-GB" dirty="0"/>
              <a:t>Monitoring the practices of suppliers</a:t>
            </a:r>
          </a:p>
          <a:p>
            <a:pPr marL="1435100" indent="-631825" rtl="0" eaLnBrk="1" hangingPunct="1"/>
            <a:r>
              <a:rPr lang="en-GB" dirty="0"/>
              <a:t>Maintenance of good supplier relations</a:t>
            </a:r>
          </a:p>
          <a:p>
            <a:pPr marL="1435100" indent="-631825" rtl="0" eaLnBrk="1" hangingPunct="1"/>
            <a:r>
              <a:rPr lang="en-GB" dirty="0"/>
              <a:t>Timely invoice payments</a:t>
            </a:r>
          </a:p>
        </p:txBody>
      </p:sp>
    </p:spTree>
    <p:extLst>
      <p:ext uri="{BB962C8B-B14F-4D97-AF65-F5344CB8AC3E}">
        <p14:creationId xmlns:p14="http://schemas.microsoft.com/office/powerpoint/2010/main" val="33850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1339850" rtl="0" eaLnBrk="1" hangingPunct="1">
              <a:buNone/>
            </a:pPr>
            <a:r>
              <a:rPr lang="en-GB" dirty="0"/>
              <a:t>External environment of the enterprise (examples of implementation):</a:t>
            </a:r>
          </a:p>
          <a:p>
            <a:pPr marL="1435100" indent="-631825"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Fair approach to entrepreneurship</a:t>
            </a:r>
          </a:p>
          <a:p>
            <a:pPr marL="1435100" indent="-631825" rtl="0" eaLnBrk="1" hangingPunct="1"/>
            <a:r>
              <a:rPr lang="en-GB" dirty="0"/>
              <a:t>Transparency </a:t>
            </a:r>
          </a:p>
          <a:p>
            <a:pPr marL="1435100" indent="-631825" rtl="0" eaLnBrk="1" hangingPunct="1"/>
            <a:r>
              <a:rPr lang="en-GB" dirty="0"/>
              <a:t>Regular publication of financial and non-financial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4180988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More examples of CSR activities:</a:t>
            </a:r>
          </a:p>
          <a:p>
            <a:pPr marL="1435100" indent="-631825" rtl="0" eaLnBrk="1" hangingPunct="1"/>
            <a:r>
              <a:rPr lang="en-GB"/>
              <a:t>Creation of the code of ethics</a:t>
            </a:r>
          </a:p>
          <a:p>
            <a:pPr marL="1435100" indent="-631825" rtl="0" eaLnBrk="1" hangingPunct="1"/>
            <a:r>
              <a:rPr lang="en-GB"/>
              <a:t>Transparency </a:t>
            </a:r>
          </a:p>
          <a:p>
            <a:pPr marL="1435100" indent="-631825" rtl="0" eaLnBrk="1" hangingPunct="1"/>
            <a:r>
              <a:rPr lang="en-GB"/>
              <a:t>Implementing the principles of good governance</a:t>
            </a:r>
          </a:p>
          <a:p>
            <a:pPr marL="1435100" indent="-631825" rtl="0" eaLnBrk="1" hangingPunct="1"/>
            <a:r>
              <a:rPr lang="en-GB"/>
              <a:t>Rejection of corruption</a:t>
            </a:r>
          </a:p>
          <a:p>
            <a:pPr marL="1435100" indent="-631825" rtl="0" eaLnBrk="1" hangingPunct="1"/>
            <a:r>
              <a:rPr lang="en-GB"/>
              <a:t>Timely invoice payments</a:t>
            </a:r>
          </a:p>
          <a:p>
            <a:pPr marL="1435100" indent="-631825" rtl="0" eaLnBrk="1" hangingPunct="1"/>
            <a:r>
              <a:rPr lang="en-GB"/>
              <a:t>After-sales service</a:t>
            </a:r>
          </a:p>
        </p:txBody>
      </p:sp>
    </p:spTree>
    <p:extLst>
      <p:ext uri="{BB962C8B-B14F-4D97-AF65-F5344CB8AC3E}">
        <p14:creationId xmlns:p14="http://schemas.microsoft.com/office/powerpoint/2010/main" val="3443041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More examples of CSR activities:</a:t>
            </a:r>
          </a:p>
          <a:p>
            <a:pPr marL="1435100" indent="-631825" rtl="0" eaLnBrk="1" hangingPunct="1"/>
            <a:r>
              <a:rPr lang="en-GB"/>
              <a:t>Quality and safety of products and services</a:t>
            </a:r>
          </a:p>
          <a:p>
            <a:pPr marL="1435100" indent="-631825" rtl="0" eaLnBrk="1" hangingPunct="1"/>
            <a:r>
              <a:rPr lang="en-GB"/>
              <a:t>Marketing and advertising ethics</a:t>
            </a:r>
          </a:p>
          <a:p>
            <a:pPr marL="1435100" indent="-631825" rtl="0" eaLnBrk="1" hangingPunct="1"/>
            <a:r>
              <a:rPr lang="en-GB"/>
              <a:t>Socially responsible investing</a:t>
            </a:r>
          </a:p>
          <a:p>
            <a:pPr marL="1435100" indent="-631825" rtl="0" eaLnBrk="1" hangingPunct="1"/>
            <a:r>
              <a:rPr lang="en-GB"/>
              <a:t>Protection of intellectual property</a:t>
            </a:r>
          </a:p>
          <a:p>
            <a:pPr marL="1435100" indent="-631825" rtl="0" eaLnBrk="1" hangingPunct="1"/>
            <a:r>
              <a:rPr lang="en-GB"/>
              <a:t>Sustainability</a:t>
            </a:r>
          </a:p>
          <a:p>
            <a:pPr marL="803275" indent="0" rtl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436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8705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 - indicators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803275" indent="0" rtl="0">
              <a:buNone/>
            </a:pPr>
            <a:r>
              <a:rPr lang="en-GB" b="1" dirty="0"/>
              <a:t>Indicators for measuring the CSR productivity in the economic sphere:</a:t>
            </a:r>
          </a:p>
          <a:p>
            <a:pPr marL="1435100" indent="-631825" rtl="0" eaLnBrk="1" hangingPunct="1"/>
            <a:r>
              <a:rPr lang="en-GB" dirty="0"/>
              <a:t>Trends of economic development</a:t>
            </a:r>
          </a:p>
          <a:p>
            <a:pPr marL="1435100" indent="-631825" rtl="0" eaLnBrk="1" hangingPunct="1"/>
            <a:r>
              <a:rPr lang="en-GB" dirty="0"/>
              <a:t>Publication of the achieved economic indicators</a:t>
            </a:r>
          </a:p>
          <a:p>
            <a:pPr marL="1435100" indent="-631825" rtl="0" eaLnBrk="1" hangingPunct="1"/>
            <a:r>
              <a:rPr lang="en-GB" dirty="0"/>
              <a:t>Compliance with the code of ethics </a:t>
            </a:r>
          </a:p>
          <a:p>
            <a:pPr marL="1435100" indent="-631825" rtl="0" eaLnBrk="1" hangingPunct="1"/>
            <a:r>
              <a:rPr lang="en-GB" dirty="0"/>
              <a:t>Scope of financial sponsoring</a:t>
            </a:r>
          </a:p>
          <a:p>
            <a:pPr marL="803275" indent="0" rtl="0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986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8799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 - indicators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Success of projects financed by the enterprise (foundation)</a:t>
            </a:r>
          </a:p>
          <a:p>
            <a:pPr marL="1435100" indent="-631825" rtl="0" eaLnBrk="1" hangingPunct="1"/>
            <a:r>
              <a:rPr lang="en-GB" dirty="0"/>
              <a:t>Financing the publicly beneficial projects</a:t>
            </a:r>
          </a:p>
          <a:p>
            <a:pPr marL="1435100" indent="-631825" rtl="0" eaLnBrk="1" hangingPunct="1"/>
            <a:r>
              <a:rPr lang="en-GB" dirty="0"/>
              <a:t>ISO certificates, quality awards, quality labels</a:t>
            </a:r>
          </a:p>
          <a:p>
            <a:pPr marL="1435100" indent="-631825" rtl="0" eaLnBrk="1" hangingPunct="1"/>
            <a:r>
              <a:rPr lang="en-GB" dirty="0"/>
              <a:t>New orders, new customers</a:t>
            </a:r>
          </a:p>
        </p:txBody>
      </p:sp>
    </p:spTree>
    <p:extLst>
      <p:ext uri="{BB962C8B-B14F-4D97-AF65-F5344CB8AC3E}">
        <p14:creationId xmlns:p14="http://schemas.microsoft.com/office/powerpoint/2010/main" val="1539703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5657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Economic sphere - indicators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/>
            <a:r>
              <a:rPr lang="en-GB" dirty="0"/>
              <a:t>Number and tempo of innovations Number of cases of non-compliance with payment terms</a:t>
            </a:r>
          </a:p>
          <a:p>
            <a:pPr marL="1435100" indent="-631825" rtl="0" eaLnBrk="1" hangingPunct="1"/>
            <a:r>
              <a:rPr lang="en-GB" dirty="0"/>
              <a:t>Number of customer complaints</a:t>
            </a:r>
          </a:p>
          <a:p>
            <a:pPr marL="1435100" indent="-631825" rtl="0" eaLnBrk="1" hangingPunct="1"/>
            <a:r>
              <a:rPr lang="en-GB" dirty="0"/>
              <a:t>Results of the customer satisfaction survey</a:t>
            </a:r>
          </a:p>
          <a:p>
            <a:pPr marL="1435100" indent="-631825" rtl="0" eaLnBrk="1" hangingPunct="1"/>
            <a:r>
              <a:rPr lang="en-GB" dirty="0"/>
              <a:t>Measuring customer loyalty</a:t>
            </a:r>
          </a:p>
        </p:txBody>
      </p:sp>
    </p:spTree>
    <p:extLst>
      <p:ext uri="{BB962C8B-B14F-4D97-AF65-F5344CB8AC3E}">
        <p14:creationId xmlns:p14="http://schemas.microsoft.com/office/powerpoint/2010/main" val="5470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989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Social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Stakeholders:</a:t>
            </a:r>
          </a:p>
          <a:p>
            <a:pPr marL="1435100" indent="-631825" rtl="0" eaLnBrk="1" hangingPunct="1">
              <a:buNone/>
            </a:pPr>
            <a:r>
              <a:rPr lang="cs" sz="2600" b="1" dirty="0"/>
              <a:t>Work environment</a:t>
            </a:r>
          </a:p>
          <a:p>
            <a:pPr marL="1435100" indent="-631825" rtl="0" eaLnBrk="1" hangingPunct="1"/>
            <a:r>
              <a:rPr lang="en-GB" dirty="0"/>
              <a:t>employees</a:t>
            </a:r>
          </a:p>
          <a:p>
            <a:pPr marL="1435100" indent="-631825" rtl="0" eaLnBrk="1" hangingPunct="1"/>
            <a:r>
              <a:rPr lang="en-GB" dirty="0"/>
              <a:t>trade unions</a:t>
            </a:r>
          </a:p>
          <a:p>
            <a:pPr marL="1435100" indent="-631825" rtl="0" eaLnBrk="1" hangingPunct="1">
              <a:buNone/>
            </a:pPr>
            <a:r>
              <a:rPr lang="cs" sz="2600" b="1" dirty="0"/>
              <a:t>Local community</a:t>
            </a:r>
          </a:p>
          <a:p>
            <a:pPr marL="1435100" indent="-631825" rtl="0" eaLnBrk="1" hangingPunct="1"/>
            <a:r>
              <a:rPr lang="en-GB"/>
              <a:t>non-profit organizations</a:t>
            </a:r>
            <a:endParaRPr lang="en-GB" dirty="0"/>
          </a:p>
          <a:p>
            <a:pPr marL="1435100" indent="-631825" rtl="0" eaLnBrk="1" hangingPunct="1"/>
            <a:r>
              <a:rPr lang="en-GB" dirty="0"/>
              <a:t>public </a:t>
            </a:r>
          </a:p>
        </p:txBody>
      </p:sp>
    </p:spTree>
    <p:extLst>
      <p:ext uri="{BB962C8B-B14F-4D97-AF65-F5344CB8AC3E}">
        <p14:creationId xmlns:p14="http://schemas.microsoft.com/office/powerpoint/2010/main" val="254360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227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Social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Examples of CSR activities</a:t>
            </a:r>
          </a:p>
          <a:p>
            <a:pPr marL="1435100" indent="-631825" rtl="0" eaLnBrk="1" hangingPunct="1"/>
            <a:r>
              <a:rPr lang="en-GB"/>
              <a:t>Health and safety</a:t>
            </a:r>
          </a:p>
          <a:p>
            <a:pPr marL="1435100" indent="-631825" rtl="0" eaLnBrk="1" hangingPunct="1"/>
            <a:r>
              <a:rPr lang="en-GB"/>
              <a:t>Training and development</a:t>
            </a:r>
          </a:p>
          <a:p>
            <a:pPr marL="1435100" indent="-631825" rtl="0" eaLnBrk="1" hangingPunct="1"/>
            <a:r>
              <a:rPr lang="en-GB"/>
              <a:t>Balance between work and personal life </a:t>
            </a:r>
          </a:p>
          <a:p>
            <a:pPr marL="1435100" indent="-631825" rtl="0" eaLnBrk="1" hangingPunct="1"/>
            <a:r>
              <a:rPr lang="en-GB"/>
              <a:t>Equal opportunities</a:t>
            </a:r>
          </a:p>
          <a:p>
            <a:pPr marL="1435100" indent="-631825" rtl="0" eaLnBrk="1" hangingPunct="1"/>
            <a:r>
              <a:rPr lang="en-GB"/>
              <a:t>Social integration</a:t>
            </a:r>
          </a:p>
        </p:txBody>
      </p:sp>
    </p:spTree>
    <p:extLst>
      <p:ext uri="{BB962C8B-B14F-4D97-AF65-F5344CB8AC3E}">
        <p14:creationId xmlns:p14="http://schemas.microsoft.com/office/powerpoint/2010/main" val="291565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Social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Examples of CSR activities</a:t>
            </a:r>
          </a:p>
          <a:p>
            <a:pPr marL="1435100" indent="-631825" rtl="0" eaLnBrk="1" hangingPunct="1"/>
            <a:r>
              <a:rPr lang="en-GB" dirty="0"/>
              <a:t>Diversity at the workplace (women, ethnic minorities, handicapped people, and elderly people)</a:t>
            </a:r>
          </a:p>
          <a:p>
            <a:pPr marL="1435100" indent="-631825" rtl="0" eaLnBrk="1" hangingPunct="1"/>
            <a:r>
              <a:rPr lang="en-GB" dirty="0"/>
              <a:t>Assistance for dismissed employees</a:t>
            </a:r>
          </a:p>
          <a:p>
            <a:pPr marL="1435100" indent="-631825" rtl="0" eaLnBrk="1" hangingPunct="1"/>
            <a:r>
              <a:rPr lang="en-GB" dirty="0"/>
              <a:t>Corporate donations (both financial and material)</a:t>
            </a:r>
          </a:p>
        </p:txBody>
      </p:sp>
    </p:spTree>
    <p:extLst>
      <p:ext uri="{BB962C8B-B14F-4D97-AF65-F5344CB8AC3E}">
        <p14:creationId xmlns:p14="http://schemas.microsoft.com/office/powerpoint/2010/main" val="279573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4227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en-GB" dirty="0"/>
              <a:t>Social</a:t>
            </a:r>
            <a:r>
              <a:rPr lang="cs" b="1" dirty="0"/>
              <a:t> sphere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/>
              <a:t>Examples of CSR activities:</a:t>
            </a:r>
          </a:p>
          <a:p>
            <a:pPr marL="1435100" indent="-631825" rtl="0" eaLnBrk="1" hangingPunct="1"/>
            <a:r>
              <a:rPr lang="en-GB"/>
              <a:t>Corporate volunteering</a:t>
            </a:r>
          </a:p>
          <a:p>
            <a:pPr marL="1435100" indent="-631825" rtl="0" eaLnBrk="1" hangingPunct="1"/>
            <a:r>
              <a:rPr lang="en-GB"/>
              <a:t>Support of the quality of life</a:t>
            </a:r>
          </a:p>
          <a:p>
            <a:pPr marL="1435100" indent="-631825" rtl="0" eaLnBrk="1" hangingPunct="1"/>
            <a:r>
              <a:rPr lang="en-GB"/>
              <a:t>Employment development </a:t>
            </a:r>
          </a:p>
          <a:p>
            <a:pPr marL="1435100" indent="-631825" rtl="0" eaLnBrk="1" hangingPunct="1"/>
            <a:r>
              <a:rPr lang="en-GB"/>
              <a:t>Local infrastructure development</a:t>
            </a:r>
          </a:p>
        </p:txBody>
      </p:sp>
    </p:spTree>
    <p:extLst>
      <p:ext uri="{BB962C8B-B14F-4D97-AF65-F5344CB8AC3E}">
        <p14:creationId xmlns:p14="http://schemas.microsoft.com/office/powerpoint/2010/main" val="325050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1085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Environmental sphere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Stakeholders:</a:t>
            </a:r>
          </a:p>
          <a:p>
            <a:pPr marL="1435100" indent="-631825" rtl="0" eaLnBrk="1" hangingPunct="1"/>
            <a:r>
              <a:rPr lang="en-GB" dirty="0"/>
              <a:t>Public sector (Ministry of the Environment, regions ...)</a:t>
            </a:r>
          </a:p>
          <a:p>
            <a:pPr marL="1435100" indent="-631825" rtl="0" eaLnBrk="1" hangingPunct="1"/>
            <a:r>
              <a:rPr lang="en-GB" dirty="0"/>
              <a:t>Local government</a:t>
            </a:r>
          </a:p>
          <a:p>
            <a:pPr marL="1435100" indent="-631825" rtl="0" eaLnBrk="1" hangingPunct="1"/>
            <a:r>
              <a:rPr lang="en-GB" dirty="0"/>
              <a:t>Environmental groups</a:t>
            </a:r>
          </a:p>
          <a:p>
            <a:pPr marL="1435100" indent="-631825" rtl="0" eaLnBrk="1" hangingPunct="1"/>
            <a:r>
              <a:rPr lang="en-GB" dirty="0"/>
              <a:t>Non-profit environmental organizations</a:t>
            </a:r>
          </a:p>
          <a:p>
            <a:pPr marL="1435100" indent="-631825" rtl="0" eaLnBrk="1" hangingPunct="1"/>
            <a:r>
              <a:rPr lang="en-GB" dirty="0"/>
              <a:t>Other spokespeople for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416028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Environmental sphere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Examples of CSR activities:</a:t>
            </a:r>
          </a:p>
          <a:p>
            <a:pPr marL="1435100" indent="-631825" rtl="0" eaLnBrk="1" hangingPunct="1"/>
            <a:r>
              <a:rPr lang="en-GB" dirty="0"/>
              <a:t>Recycling programme</a:t>
            </a:r>
          </a:p>
          <a:p>
            <a:pPr marL="1435100" indent="-631825" rtl="0" eaLnBrk="1" hangingPunct="1"/>
            <a:r>
              <a:rPr lang="en-GB" dirty="0"/>
              <a:t>Energy savings</a:t>
            </a:r>
          </a:p>
          <a:p>
            <a:pPr marL="1435100" indent="-631825" rtl="0" eaLnBrk="1" hangingPunct="1"/>
            <a:r>
              <a:rPr lang="en-GB" dirty="0"/>
              <a:t>Water savings</a:t>
            </a:r>
          </a:p>
          <a:p>
            <a:pPr marL="1435100" indent="-631825" rtl="0" eaLnBrk="1" hangingPunct="1"/>
            <a:r>
              <a:rPr lang="en-GB" dirty="0"/>
              <a:t>Waste management</a:t>
            </a:r>
          </a:p>
          <a:p>
            <a:pPr marL="1435100" indent="-631825" rtl="0" eaLnBrk="1" hangingPunct="1"/>
            <a:r>
              <a:rPr lang="en-GB" dirty="0"/>
              <a:t>Packing and shipping</a:t>
            </a:r>
          </a:p>
        </p:txBody>
      </p:sp>
    </p:spTree>
    <p:extLst>
      <p:ext uri="{BB962C8B-B14F-4D97-AF65-F5344CB8AC3E}">
        <p14:creationId xmlns:p14="http://schemas.microsoft.com/office/powerpoint/2010/main" val="83041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 rtlCol="0"/>
          <a:lstStyle/>
          <a:p>
            <a:pPr algn="ctr" rtl="0" eaLnBrk="1" hangingPunct="1"/>
            <a:r>
              <a:rPr lang="cs" b="1"/>
              <a:t>Environmental sphere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 eaLnBrk="1" hangingPunct="1">
              <a:buNone/>
            </a:pPr>
            <a:endParaRPr lang="cs-CZ" sz="1000" dirty="0"/>
          </a:p>
          <a:p>
            <a:pPr marL="1435100" indent="-631825" rtl="0" eaLnBrk="1" hangingPunct="1">
              <a:buNone/>
            </a:pPr>
            <a:r>
              <a:rPr lang="en-GB" dirty="0"/>
              <a:t>Examples of CSR activities:</a:t>
            </a:r>
          </a:p>
          <a:p>
            <a:pPr marL="1435100" indent="-631825" rtl="0" eaLnBrk="1" hangingPunct="1"/>
            <a:r>
              <a:rPr lang="en-GB" dirty="0"/>
              <a:t>Restriction of use of hazardous substances</a:t>
            </a:r>
          </a:p>
          <a:p>
            <a:pPr marL="1435100" indent="-631825" rtl="0" eaLnBrk="1" hangingPunct="1"/>
            <a:r>
              <a:rPr lang="en-GB" dirty="0"/>
              <a:t>Compliance with norms and standards (ISO, EMAS, etc.)</a:t>
            </a:r>
          </a:p>
          <a:p>
            <a:pPr marL="1435100" indent="-631825" rtl="0" eaLnBrk="1" hangingPunct="1"/>
            <a:r>
              <a:rPr lang="en-GB" dirty="0"/>
              <a:t>Ecological production, products, and services</a:t>
            </a:r>
          </a:p>
          <a:p>
            <a:pPr marL="1435100" indent="-631825"/>
            <a:r>
              <a:rPr lang="en-GB" dirty="0"/>
              <a:t>Protection of natural resources</a:t>
            </a:r>
          </a:p>
        </p:txBody>
      </p:sp>
    </p:spTree>
    <p:extLst>
      <p:ext uri="{BB962C8B-B14F-4D97-AF65-F5344CB8AC3E}">
        <p14:creationId xmlns:p14="http://schemas.microsoft.com/office/powerpoint/2010/main" val="16427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853</Words>
  <Application>Microsoft Office PowerPoint</Application>
  <PresentationFormat>Předvádění na obrazovce (4:3)</PresentationFormat>
  <Paragraphs>226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Corporate social responsibility (CSR): basic pillars and the economic pillar</vt:lpstr>
      <vt:lpstr>What are the pillars of CSR?</vt:lpstr>
      <vt:lpstr>Social sphere</vt:lpstr>
      <vt:lpstr>Social sphere</vt:lpstr>
      <vt:lpstr>Social sphere</vt:lpstr>
      <vt:lpstr>Social sphere</vt:lpstr>
      <vt:lpstr>Environmental sphere </vt:lpstr>
      <vt:lpstr>Environmental sphere </vt:lpstr>
      <vt:lpstr>Environmental sphere </vt:lpstr>
      <vt:lpstr>Economic benefits of the environmental sphere</vt:lpstr>
      <vt:lpstr>Economic benefits of the environmental sphere</vt:lpstr>
      <vt:lpstr>Economic benefits of the environmental sphere</vt:lpstr>
      <vt:lpstr>Economic benefits of the environmental sphere</vt:lpstr>
      <vt:lpstr>Economic benefits of the environmental sphere</vt:lpstr>
      <vt:lpstr>Economic benefits of the environmental sphere</vt:lpstr>
      <vt:lpstr>Economic benefits of the environmental sphere</vt:lpstr>
      <vt:lpstr>Economic benefits of the environmental sphere</vt:lpstr>
      <vt:lpstr>Economic sphere</vt:lpstr>
      <vt:lpstr>Economic sphere</vt:lpstr>
      <vt:lpstr>Economic sphere</vt:lpstr>
      <vt:lpstr>Economic sphere</vt:lpstr>
      <vt:lpstr>Economic sphere</vt:lpstr>
      <vt:lpstr>Economic sphere</vt:lpstr>
      <vt:lpstr>Economic sphere</vt:lpstr>
      <vt:lpstr>Economic sphere</vt:lpstr>
      <vt:lpstr>Economic sphere</vt:lpstr>
      <vt:lpstr>Economic sphere - indicators</vt:lpstr>
      <vt:lpstr>Economic sphere - indicators</vt:lpstr>
      <vt:lpstr>Economic sphere - indicators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Chvátal Ladislav</dc:creator>
  <cp:keywords/>
  <dc:description/>
  <cp:lastModifiedBy>Fink Martin</cp:lastModifiedBy>
  <cp:revision>34</cp:revision>
  <cp:lastPrinted>2018-07-19T11:43:53Z</cp:lastPrinted>
  <dcterms:created xsi:type="dcterms:W3CDTF">2012-07-19T22:32:54Z</dcterms:created>
  <dcterms:modified xsi:type="dcterms:W3CDTF">2019-09-02T10:32:36Z</dcterms:modified>
  <cp:category/>
</cp:coreProperties>
</file>