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60" r:id="rId3"/>
    <p:sldId id="262"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1" r:id="rId21"/>
  </p:sldIdLst>
  <p:sldSz cx="9144000" cy="6858000" type="screen4x3"/>
  <p:notesSz cx="9928225" cy="6797675"/>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Střední styl 1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Střední styl 3 – zvýraznění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4660"/>
  </p:normalViewPr>
  <p:slideViewPr>
    <p:cSldViewPr snapToGrid="0" snapToObjects="1">
      <p:cViewPr varScale="1">
        <p:scale>
          <a:sx n="87" d="100"/>
          <a:sy n="87"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2231" cy="341064"/>
          </a:xfrm>
          <a:prstGeom prst="rect">
            <a:avLst/>
          </a:prstGeom>
        </p:spPr>
        <p:txBody>
          <a:bodyPr vert="horz" lIns="91440" tIns="45720" rIns="91440" bIns="45720" rtlCol="0"/>
          <a:lstStyle>
            <a:lvl1pPr algn="l">
              <a:defRPr sz="1200"/>
            </a:lvl1pPr>
          </a:lstStyle>
          <a:p>
            <a:pPr rtl="0"/>
            <a:endParaRPr lang="cs-CZ"/>
          </a:p>
        </p:txBody>
      </p:sp>
      <p:sp>
        <p:nvSpPr>
          <p:cNvPr id="3" name="Zástupný symbol pro datum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r">
              <a:defRPr sz="1200"/>
            </a:lvl1pPr>
          </a:lstStyle>
          <a:p>
            <a:pPr rtl="0"/>
            <a:r>
              <a:rPr lang="cs-CZ"/>
              <a:t>11. 7. 2018</a:t>
            </a:r>
          </a:p>
        </p:txBody>
      </p:sp>
      <p:sp>
        <p:nvSpPr>
          <p:cNvPr id="4" name="Zástupný symbol pro zápatí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l">
              <a:defRPr sz="1200"/>
            </a:lvl1pPr>
          </a:lstStyle>
          <a:p>
            <a:pPr rtl="0"/>
            <a:endParaRPr lang="cs-CZ"/>
          </a:p>
        </p:txBody>
      </p:sp>
      <p:sp>
        <p:nvSpPr>
          <p:cNvPr id="5" name="Zástupný symbol pro číslo snímku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r">
              <a:defRPr sz="1200"/>
            </a:lvl1pPr>
          </a:lstStyle>
          <a:p>
            <a:pPr rtl="0"/>
            <a:fld id="{435CBB65-1337-4B59-B53B-87052550456F}" type="slidenum">
              <a:rPr lang="cs-CZ" smtClean="0"/>
              <a:t>‹#›</a:t>
            </a:fld>
            <a:endParaRPr lang="cs-CZ"/>
          </a:p>
        </p:txBody>
      </p:sp>
    </p:spTree>
    <p:extLst>
      <p:ext uri="{BB962C8B-B14F-4D97-AF65-F5344CB8AC3E}">
        <p14:creationId xmlns:p14="http://schemas.microsoft.com/office/powerpoint/2010/main" val="2762518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925" y="0"/>
            <a:ext cx="4303713" cy="341313"/>
          </a:xfrm>
          <a:prstGeom prst="rect">
            <a:avLst/>
          </a:prstGeom>
        </p:spPr>
        <p:txBody>
          <a:bodyPr vert="horz" lIns="91440" tIns="45720" rIns="91440" bIns="45720" rtlCol="0"/>
          <a:lstStyle>
            <a:lvl1pPr algn="r">
              <a:defRPr sz="1200"/>
            </a:lvl1pPr>
          </a:lstStyle>
          <a:p>
            <a:fld id="{89D3552B-778F-4113-AC84-42A8A913A73D}" type="datetimeFigureOut">
              <a:rPr lang="cs-CZ" smtClean="0"/>
              <a:t>04.10.2021</a:t>
            </a:fld>
            <a:endParaRPr lang="cs-CZ"/>
          </a:p>
        </p:txBody>
      </p:sp>
      <p:sp>
        <p:nvSpPr>
          <p:cNvPr id="4" name="Zástupný symbol pro obrázek snímku 3"/>
          <p:cNvSpPr>
            <a:spLocks noGrp="1" noRot="1" noChangeAspect="1"/>
          </p:cNvSpPr>
          <p:nvPr>
            <p:ph type="sldImg" idx="2"/>
          </p:nvPr>
        </p:nvSpPr>
        <p:spPr>
          <a:xfrm>
            <a:off x="3435350" y="849313"/>
            <a:ext cx="3057525" cy="229393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188" y="3271838"/>
            <a:ext cx="7943850" cy="26765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925" y="6456363"/>
            <a:ext cx="4303713" cy="341312"/>
          </a:xfrm>
          <a:prstGeom prst="rect">
            <a:avLst/>
          </a:prstGeom>
        </p:spPr>
        <p:txBody>
          <a:bodyPr vert="horz" lIns="91440" tIns="45720" rIns="91440" bIns="45720" rtlCol="0" anchor="b"/>
          <a:lstStyle>
            <a:lvl1pPr algn="r">
              <a:defRPr sz="1200"/>
            </a:lvl1pPr>
          </a:lstStyle>
          <a:p>
            <a:fld id="{32EC94C9-9BCF-408B-A502-CD5E0226989D}" type="slidenum">
              <a:rPr lang="cs-CZ" smtClean="0"/>
              <a:t>‹#›</a:t>
            </a:fld>
            <a:endParaRPr lang="cs-CZ"/>
          </a:p>
        </p:txBody>
      </p:sp>
    </p:spTree>
    <p:extLst>
      <p:ext uri="{BB962C8B-B14F-4D97-AF65-F5344CB8AC3E}">
        <p14:creationId xmlns:p14="http://schemas.microsoft.com/office/powerpoint/2010/main" val="3908961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F30A807-CFF6-4FC8-B4C9-512B8D98C7A5}" type="slidenum">
              <a:rPr lang="cs-CZ" smtClean="0"/>
              <a:t>20</a:t>
            </a:fld>
            <a:endParaRPr lang="cs-CZ"/>
          </a:p>
        </p:txBody>
      </p:sp>
    </p:spTree>
    <p:extLst>
      <p:ext uri="{BB962C8B-B14F-4D97-AF65-F5344CB8AC3E}">
        <p14:creationId xmlns:p14="http://schemas.microsoft.com/office/powerpoint/2010/main" val="2881852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rtlCol="0"/>
          <a:lstStyle/>
          <a:p>
            <a:pPr rtl="0"/>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n-GB"/>
              <a:t>Click to edit Master subtitle style</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Vertical Text Placeholder 2"/>
          <p:cNvSpPr>
            <a:spLocks noGrp="1"/>
          </p:cNvSpPr>
          <p:nvPr>
            <p:ph type="body" orient="vert" idx="1"/>
          </p:nvPr>
        </p:nvSpPr>
        <p:spPr/>
        <p:txBody>
          <a:bodyPr vert="eaVert"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rtlCol="0"/>
          <a:lstStyle/>
          <a:p>
            <a:pPr rtl="0"/>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Content Placeholder 2"/>
          <p:cNvSpPr>
            <a:spLocks noGrp="1"/>
          </p:cNvSpPr>
          <p:nvPr>
            <p:ph idx="1"/>
          </p:nvPr>
        </p:nvSpPr>
        <p:spPr/>
        <p:txBody>
          <a:bodyPr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rtlCol="0" anchor="t"/>
          <a:lstStyle>
            <a:lvl1pPr algn="l">
              <a:defRPr sz="4000" b="1" cap="all"/>
            </a:lvl1pPr>
          </a:lstStyle>
          <a:p>
            <a:pPr rtl="0"/>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GB"/>
              <a:t>Click to edit Master text styles</a:t>
            </a:r>
          </a:p>
        </p:txBody>
      </p:sp>
      <p:sp>
        <p:nvSpPr>
          <p:cNvPr id="4" name="Date Placeholder 3"/>
          <p:cNvSpPr>
            <a:spLocks noGrp="1"/>
          </p:cNvSpPr>
          <p:nvPr>
            <p:ph type="dt" sz="half" idx="10"/>
          </p:nvPr>
        </p:nvSpPr>
        <p:spPr/>
        <p:txBody>
          <a:bodyPr rtlCol="0"/>
          <a:lstStyle/>
          <a:p>
            <a:pPr rtl="0"/>
            <a:r>
              <a:rPr lang="en-US"/>
              <a:t>7/11/2018</a:t>
            </a:r>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a:lvl1pPr>
          </a:lstStyle>
          <a:p>
            <a:pPr rtl="0"/>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7" name="Date Placeholder 6"/>
          <p:cNvSpPr>
            <a:spLocks noGrp="1"/>
          </p:cNvSpPr>
          <p:nvPr>
            <p:ph type="dt" sz="half" idx="10"/>
          </p:nvPr>
        </p:nvSpPr>
        <p:spPr/>
        <p:txBody>
          <a:bodyPr rtlCol="0"/>
          <a:lstStyle/>
          <a:p>
            <a:pPr rtl="0"/>
            <a:r>
              <a:rPr lang="en-US"/>
              <a:t>7/11/2018</a:t>
            </a:r>
          </a:p>
        </p:txBody>
      </p:sp>
      <p:sp>
        <p:nvSpPr>
          <p:cNvPr id="8" name="Footer Placeholder 7"/>
          <p:cNvSpPr>
            <a:spLocks noGrp="1"/>
          </p:cNvSpPr>
          <p:nvPr>
            <p:ph type="ftr" sz="quarter" idx="11"/>
          </p:nvPr>
        </p:nvSpPr>
        <p:spPr/>
        <p:txBody>
          <a:bodyPr rtlCol="0"/>
          <a:lstStyle/>
          <a:p>
            <a:pPr rtl="0"/>
            <a:endParaRPr lang="en-US"/>
          </a:p>
        </p:txBody>
      </p:sp>
      <p:sp>
        <p:nvSpPr>
          <p:cNvPr id="9" name="Slide Number Placeholder 8"/>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Click to edit Master title style</a:t>
            </a:r>
            <a:endParaRPr lang="en-US"/>
          </a:p>
        </p:txBody>
      </p:sp>
      <p:sp>
        <p:nvSpPr>
          <p:cNvPr id="3" name="Date Placeholder 2"/>
          <p:cNvSpPr>
            <a:spLocks noGrp="1"/>
          </p:cNvSpPr>
          <p:nvPr>
            <p:ph type="dt" sz="half" idx="10"/>
          </p:nvPr>
        </p:nvSpPr>
        <p:spPr/>
        <p:txBody>
          <a:bodyPr rtlCol="0"/>
          <a:lstStyle/>
          <a:p>
            <a:pPr rtl="0"/>
            <a:r>
              <a:rPr lang="en-US"/>
              <a:t>7/11/2018</a:t>
            </a:r>
          </a:p>
        </p:txBody>
      </p:sp>
      <p:sp>
        <p:nvSpPr>
          <p:cNvPr id="4" name="Footer Placeholder 3"/>
          <p:cNvSpPr>
            <a:spLocks noGrp="1"/>
          </p:cNvSpPr>
          <p:nvPr>
            <p:ph type="ftr" sz="quarter" idx="11"/>
          </p:nvPr>
        </p:nvSpPr>
        <p:spPr/>
        <p:txBody>
          <a:bodyPr rtlCol="0"/>
          <a:lstStyle/>
          <a:p>
            <a:pPr rtl="0"/>
            <a:endParaRPr lang="en-US"/>
          </a:p>
        </p:txBody>
      </p:sp>
      <p:sp>
        <p:nvSpPr>
          <p:cNvPr id="5" name="Slide Number Placeholder 4"/>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r>
              <a:rPr lang="en-US"/>
              <a:t>7/11/2018</a:t>
            </a:r>
          </a:p>
        </p:txBody>
      </p:sp>
      <p:sp>
        <p:nvSpPr>
          <p:cNvPr id="3" name="Footer Placeholder 2"/>
          <p:cNvSpPr>
            <a:spLocks noGrp="1"/>
          </p:cNvSpPr>
          <p:nvPr>
            <p:ph type="ftr" sz="quarter" idx="11"/>
          </p:nvPr>
        </p:nvSpPr>
        <p:spPr/>
        <p:txBody>
          <a:bodyPr rtlCol="0"/>
          <a:lstStyle/>
          <a:p>
            <a:pPr rtl="0"/>
            <a:endParaRPr lang="en-US"/>
          </a:p>
        </p:txBody>
      </p:sp>
      <p:sp>
        <p:nvSpPr>
          <p:cNvPr id="4" name="Slide Number Placeholder 3"/>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rtlCol="0" anchor="b"/>
          <a:lstStyle>
            <a:lvl1pPr algn="l">
              <a:defRPr sz="2000" b="1"/>
            </a:lvl1pPr>
          </a:lstStyle>
          <a:p>
            <a:pPr rtl="0"/>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a:t>Click to edit Master text styles</a:t>
            </a:r>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rtlCol="0" anchor="b"/>
          <a:lstStyle>
            <a:lvl1pPr algn="l">
              <a:defRPr sz="2000" b="1"/>
            </a:lvl1pPr>
          </a:lstStyle>
          <a:p>
            <a:pPr rtl="0"/>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a:p>
        </p:txBody>
      </p:sp>
      <p:sp>
        <p:nvSpPr>
          <p:cNvPr id="4" name="Text Placeholder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a:t>Click to edit Master text styles</a:t>
            </a:r>
          </a:p>
        </p:txBody>
      </p:sp>
      <p:sp>
        <p:nvSpPr>
          <p:cNvPr id="5" name="Date Placeholder 4"/>
          <p:cNvSpPr>
            <a:spLocks noGrp="1"/>
          </p:cNvSpPr>
          <p:nvPr>
            <p:ph type="dt" sz="half" idx="10"/>
          </p:nvPr>
        </p:nvSpPr>
        <p:spPr/>
        <p:txBody>
          <a:bodyPr rtlCol="0"/>
          <a:lstStyle/>
          <a:p>
            <a:pPr rtl="0"/>
            <a:r>
              <a:rPr lang="en-US"/>
              <a:t>7/11/2018</a:t>
            </a:r>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rtl="0"/>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en-US"/>
              <a:t>7/11/2018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2368" y="2791659"/>
            <a:ext cx="8506918" cy="1197245"/>
          </a:xfrm>
        </p:spPr>
        <p:txBody>
          <a:bodyPr lIns="0" tIns="0" rIns="0" bIns="0" rtlCol="0" anchor="t" anchorCtr="0">
            <a:noAutofit/>
          </a:bodyPr>
          <a:lstStyle/>
          <a:p>
            <a:pPr algn="l" rtl="0"/>
            <a:r>
              <a:rPr lang="en-GB" b="1" dirty="0">
                <a:solidFill>
                  <a:srgbClr val="D10202"/>
                </a:solidFill>
                <a:effectLst>
                  <a:outerShdw blurRad="38100" dist="38100" dir="2700000" algn="tl">
                    <a:srgbClr val="000000">
                      <a:alpha val="43137"/>
                    </a:srgbClr>
                  </a:outerShdw>
                </a:effectLst>
                <a:cs typeface="Arial"/>
              </a:rPr>
              <a:t>Social responsibility, </a:t>
            </a:r>
            <a:br>
              <a:rPr lang="cs-CZ" b="1" dirty="0">
                <a:solidFill>
                  <a:srgbClr val="D10202"/>
                </a:solidFill>
                <a:effectLst>
                  <a:outerShdw blurRad="38100" dist="38100" dir="2700000" algn="tl">
                    <a:srgbClr val="000000">
                      <a:alpha val="43137"/>
                    </a:srgbClr>
                  </a:outerShdw>
                </a:effectLst>
                <a:cs typeface="Arial"/>
              </a:rPr>
            </a:br>
            <a:r>
              <a:rPr lang="en-GB" b="1" dirty="0">
                <a:solidFill>
                  <a:srgbClr val="D10202"/>
                </a:solidFill>
                <a:effectLst>
                  <a:outerShdw blurRad="38100" dist="38100" dir="2700000" algn="tl">
                    <a:srgbClr val="000000">
                      <a:alpha val="43137"/>
                    </a:srgbClr>
                  </a:outerShdw>
                </a:effectLst>
                <a:cs typeface="Arial"/>
              </a:rPr>
              <a:t>corporate social responsibility - CSR</a:t>
            </a:r>
            <a:endParaRPr lang="en-US"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rtl="0"/>
            <a:r>
              <a:rPr lang="cs-CZ" sz="2400" dirty="0">
                <a:latin typeface="+mn-lt"/>
              </a:rPr>
              <a:t>Martin Fink</a:t>
            </a:r>
          </a:p>
          <a:p>
            <a:pPr algn="l" rtl="0"/>
            <a:r>
              <a:rPr lang="en-GB" sz="2400" b="1" dirty="0">
                <a:latin typeface="+mn-lt"/>
              </a:rPr>
              <a:t>Department of Social Science</a:t>
            </a:r>
            <a:r>
              <a:rPr lang="cs-CZ" sz="2400" b="1" dirty="0">
                <a:latin typeface="+mn-lt"/>
              </a:rPr>
              <a:t>s</a:t>
            </a:r>
            <a:endParaRPr lang="cs-CZ" altLang="cs-CZ" sz="1800" b="1" dirty="0">
              <a:latin typeface="Times New Roman" panose="02020603050405020304" pitchFamily="18" charset="0"/>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457200" y="379569"/>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Definition of CSR</a:t>
            </a:r>
          </a:p>
        </p:txBody>
      </p:sp>
      <p:sp>
        <p:nvSpPr>
          <p:cNvPr id="18435" name="Zástupný symbol pro obsah 2"/>
          <p:cNvSpPr>
            <a:spLocks noGrp="1"/>
          </p:cNvSpPr>
          <p:nvPr>
            <p:ph idx="1"/>
          </p:nvPr>
        </p:nvSpPr>
        <p:spPr/>
        <p:txBody>
          <a:bodyPr rtlCol="0">
            <a:normAutofit fontScale="77500" lnSpcReduction="20000"/>
          </a:bodyPr>
          <a:lstStyle/>
          <a:p>
            <a:pPr rtl="0">
              <a:buFont typeface="Wingdings" panose="05000000000000000000" pitchFamily="2" charset="2"/>
              <a:buNone/>
            </a:pPr>
            <a:r>
              <a:rPr lang="en-GB" dirty="0"/>
              <a:t>World widely accepted definition:</a:t>
            </a:r>
          </a:p>
          <a:p>
            <a:pPr rtl="0">
              <a:buFont typeface="Wingdings" panose="05000000000000000000" pitchFamily="2" charset="2"/>
              <a:buNone/>
            </a:pPr>
            <a:r>
              <a:rPr lang="en-GB" b="1" dirty="0"/>
              <a:t>	</a:t>
            </a:r>
            <a:r>
              <a:rPr lang="cs" b="1" i="1" dirty="0"/>
              <a:t>“</a:t>
            </a:r>
            <a:r>
              <a:rPr lang="en-GB" b="1" i="1" dirty="0"/>
              <a:t>S</a:t>
            </a:r>
            <a:r>
              <a:rPr lang="cs" b="1" i="1" dirty="0"/>
              <a:t>ocial responsibility of business encompasses the economic, legal, ethical, and discretionary expectations that society has of organizations at a given point in time.” </a:t>
            </a:r>
          </a:p>
          <a:p>
            <a:pPr algn="r" rtl="0">
              <a:buFont typeface="Wingdings" panose="05000000000000000000" pitchFamily="2" charset="2"/>
              <a:buNone/>
            </a:pPr>
            <a:r>
              <a:rPr lang="cs-CZ" sz="1800" dirty="0"/>
              <a:t>	(</a:t>
            </a:r>
            <a:r>
              <a:rPr lang="en-GB" sz="1800" dirty="0"/>
              <a:t>Carroll, 1978</a:t>
            </a:r>
            <a:r>
              <a:rPr lang="cs-CZ" sz="1800" dirty="0"/>
              <a:t>)</a:t>
            </a:r>
            <a:endParaRPr lang="en-GB" sz="1800" dirty="0"/>
          </a:p>
          <a:p>
            <a:pPr rtl="0">
              <a:buFont typeface="Wingdings" panose="05000000000000000000" pitchFamily="2" charset="2"/>
              <a:buNone/>
            </a:pPr>
            <a:endParaRPr lang="cs-CZ" altLang="cs-CZ" dirty="0"/>
          </a:p>
          <a:p>
            <a:pPr rtl="0">
              <a:buFont typeface="Wingdings" panose="05000000000000000000" pitchFamily="2" charset="2"/>
              <a:buNone/>
            </a:pPr>
            <a:r>
              <a:rPr lang="en-GB" dirty="0"/>
              <a:t>Current definition of CSR in the Czech Republic:</a:t>
            </a:r>
          </a:p>
          <a:p>
            <a:pPr rtl="0">
              <a:buFont typeface="Wingdings" panose="05000000000000000000" pitchFamily="2" charset="2"/>
              <a:buNone/>
            </a:pPr>
            <a:r>
              <a:rPr lang="en-GB" b="1" dirty="0"/>
              <a:t>	</a:t>
            </a:r>
            <a:r>
              <a:rPr lang="cs" b="1" i="1" dirty="0"/>
              <a:t>"... a voluntary integration of social and environmental considerations into everyday business operations and interactions with corporate stakeholders."      </a:t>
            </a:r>
            <a:r>
              <a:rPr lang="cs" b="1" dirty="0"/>
              <a:t>                                                                                                                </a:t>
            </a:r>
          </a:p>
          <a:p>
            <a:pPr algn="r" rtl="0">
              <a:buFont typeface="Wingdings" panose="05000000000000000000" pitchFamily="2" charset="2"/>
              <a:buNone/>
            </a:pPr>
            <a:r>
              <a:rPr lang="en-GB" sz="1800" dirty="0"/>
              <a:t> </a:t>
            </a:r>
            <a:r>
              <a:rPr lang="cs-CZ" sz="1800" dirty="0"/>
              <a:t>	(</a:t>
            </a:r>
            <a:r>
              <a:rPr lang="en-GB" sz="1800" dirty="0"/>
              <a:t>The  European Union Green Paper: Promoting a European Framework for Corporate Social Responsibility Brussels, 2001.</a:t>
            </a:r>
            <a:r>
              <a:rPr lang="cs-CZ" sz="1800" dirty="0"/>
              <a:t>)</a:t>
            </a:r>
            <a:endParaRPr lang="en-GB" sz="1800" dirty="0"/>
          </a:p>
          <a:p>
            <a:pPr rtl="0">
              <a:buFont typeface="Wingdings" panose="05000000000000000000" pitchFamily="2" charset="2"/>
              <a:buNone/>
            </a:pPr>
            <a:endParaRPr lang="cs-CZ" altLang="cs-CZ" dirty="0"/>
          </a:p>
        </p:txBody>
      </p:sp>
    </p:spTree>
    <p:extLst>
      <p:ext uri="{BB962C8B-B14F-4D97-AF65-F5344CB8AC3E}">
        <p14:creationId xmlns:p14="http://schemas.microsoft.com/office/powerpoint/2010/main" val="82186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382119" y="604421"/>
            <a:ext cx="8401987" cy="1143000"/>
          </a:xfrm>
        </p:spPr>
        <p:txBody>
          <a:bodyPr rtlCol="0">
            <a:noAutofit/>
          </a:bodyPr>
          <a:lstStyle/>
          <a:p>
            <a:pPr algn="ctr" rtl="0"/>
            <a:r>
              <a:rPr lang="en-GB" sz="4000" b="1" dirty="0">
                <a:solidFill>
                  <a:srgbClr val="D10202"/>
                </a:solidFill>
                <a:effectLst>
                  <a:outerShdw blurRad="38100" dist="38100" dir="2700000" algn="tl">
                    <a:srgbClr val="000000">
                      <a:alpha val="43137"/>
                    </a:srgbClr>
                  </a:outerShdw>
                </a:effectLst>
                <a:cs typeface="Arial"/>
              </a:rPr>
              <a:t>Other historical definitions of the concept.</a:t>
            </a:r>
          </a:p>
        </p:txBody>
      </p:sp>
      <p:sp>
        <p:nvSpPr>
          <p:cNvPr id="20483" name="Zástupný symbol pro obsah 2"/>
          <p:cNvSpPr>
            <a:spLocks noGrp="1"/>
          </p:cNvSpPr>
          <p:nvPr>
            <p:ph idx="1"/>
          </p:nvPr>
        </p:nvSpPr>
        <p:spPr>
          <a:xfrm>
            <a:off x="468313" y="2060575"/>
            <a:ext cx="8229600" cy="4302125"/>
          </a:xfrm>
        </p:spPr>
        <p:txBody>
          <a:bodyPr rtlCol="0">
            <a:normAutofit lnSpcReduction="10000"/>
          </a:bodyPr>
          <a:lstStyle/>
          <a:p>
            <a:pPr>
              <a:buFont typeface="Arial" panose="020B0604020202020204" pitchFamily="34" charset="0"/>
              <a:buChar char="•"/>
            </a:pPr>
            <a:r>
              <a:rPr lang="en-GB" sz="3000" b="1" dirty="0"/>
              <a:t>Friedman</a:t>
            </a:r>
            <a:r>
              <a:rPr lang="cs-CZ" sz="3000" dirty="0"/>
              <a:t>: </a:t>
            </a:r>
            <a:r>
              <a:rPr lang="en-GB" sz="3000" dirty="0"/>
              <a:t>"... another form of profit ..."</a:t>
            </a:r>
          </a:p>
          <a:p>
            <a:pPr>
              <a:buFont typeface="Arial" panose="020B0604020202020204" pitchFamily="34" charset="0"/>
              <a:buChar char="•"/>
            </a:pPr>
            <a:r>
              <a:rPr lang="en-GB" sz="3000" b="1" dirty="0"/>
              <a:t>Davis</a:t>
            </a:r>
            <a:r>
              <a:rPr lang="cs-CZ" sz="3000" dirty="0"/>
              <a:t>:</a:t>
            </a:r>
            <a:r>
              <a:rPr lang="en-GB" sz="3000" dirty="0"/>
              <a:t> "...activities beyond the mere profit ..."</a:t>
            </a:r>
          </a:p>
          <a:p>
            <a:pPr>
              <a:buFont typeface="Arial" panose="020B0604020202020204" pitchFamily="34" charset="0"/>
              <a:buChar char="•"/>
            </a:pPr>
            <a:r>
              <a:rPr lang="en-GB" sz="3000" b="1" dirty="0"/>
              <a:t>McGuire</a:t>
            </a:r>
            <a:r>
              <a:rPr lang="cs-CZ" sz="3000" dirty="0"/>
              <a:t>: </a:t>
            </a:r>
            <a:r>
              <a:rPr lang="en-GB" sz="3000" dirty="0"/>
              <a:t>"...activities beyond the economic and legal obligations ..."</a:t>
            </a:r>
          </a:p>
          <a:p>
            <a:pPr>
              <a:buFont typeface="Arial" panose="020B0604020202020204" pitchFamily="34" charset="0"/>
              <a:buChar char="•"/>
            </a:pPr>
            <a:r>
              <a:rPr lang="en-GB" sz="3000" b="1" dirty="0"/>
              <a:t>Manne</a:t>
            </a:r>
            <a:r>
              <a:rPr lang="cs-CZ" sz="3000" dirty="0"/>
              <a:t>: </a:t>
            </a:r>
            <a:r>
              <a:rPr lang="en-GB" sz="3000" dirty="0"/>
              <a:t>"... voluntary activities of companies ..."</a:t>
            </a:r>
          </a:p>
          <a:p>
            <a:pPr>
              <a:buFont typeface="Arial" panose="020B0604020202020204" pitchFamily="34" charset="0"/>
              <a:buChar char="•"/>
            </a:pPr>
            <a:r>
              <a:rPr lang="en-GB" sz="3000" b="1" dirty="0" err="1"/>
              <a:t>Wallton</a:t>
            </a:r>
            <a:r>
              <a:rPr lang="cs-CZ" sz="3000" dirty="0"/>
              <a:t>: </a:t>
            </a:r>
            <a:r>
              <a:rPr lang="en-GB" sz="3000" dirty="0"/>
              <a:t>"... demand for the broader social system ..."</a:t>
            </a:r>
          </a:p>
          <a:p>
            <a:pPr>
              <a:buFont typeface="Arial" panose="020B0604020202020204" pitchFamily="34" charset="0"/>
              <a:buChar char="•"/>
            </a:pPr>
            <a:r>
              <a:rPr lang="en-GB" sz="3000" b="1" dirty="0"/>
              <a:t>Hay, </a:t>
            </a:r>
            <a:r>
              <a:rPr lang="en-GB" sz="3000" b="1" dirty="0" err="1"/>
              <a:t>Gray</a:t>
            </a:r>
            <a:r>
              <a:rPr lang="cs-CZ" sz="3000" dirty="0"/>
              <a:t>: </a:t>
            </a:r>
            <a:r>
              <a:rPr lang="en-GB" sz="3000" dirty="0"/>
              <a:t>"... liability to problem areas of the society."</a:t>
            </a:r>
            <a:endParaRPr lang="cs-CZ" altLang="cs-CZ" dirty="0"/>
          </a:p>
        </p:txBody>
      </p:sp>
    </p:spTree>
    <p:extLst>
      <p:ext uri="{BB962C8B-B14F-4D97-AF65-F5344CB8AC3E}">
        <p14:creationId xmlns:p14="http://schemas.microsoft.com/office/powerpoint/2010/main" val="3317876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457200" y="364579"/>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CSR Principles</a:t>
            </a:r>
          </a:p>
        </p:txBody>
      </p:sp>
      <p:sp>
        <p:nvSpPr>
          <p:cNvPr id="21507" name="Zástupný symbol pro obsah 2"/>
          <p:cNvSpPr>
            <a:spLocks noGrp="1"/>
          </p:cNvSpPr>
          <p:nvPr>
            <p:ph idx="1"/>
          </p:nvPr>
        </p:nvSpPr>
        <p:spPr/>
        <p:txBody>
          <a:bodyPr rtlCol="0">
            <a:normAutofit lnSpcReduction="10000"/>
          </a:bodyPr>
          <a:lstStyle/>
          <a:p>
            <a:pPr lvl="1">
              <a:buFont typeface="Arial" panose="020B0604020202020204" pitchFamily="34" charset="0"/>
              <a:buChar char="•"/>
            </a:pPr>
            <a:r>
              <a:rPr lang="en-GB" sz="3200" dirty="0"/>
              <a:t>voluntary basis </a:t>
            </a:r>
          </a:p>
          <a:p>
            <a:pPr lvl="1">
              <a:buFont typeface="Arial" panose="020B0604020202020204" pitchFamily="34" charset="0"/>
              <a:buChar char="•"/>
            </a:pPr>
            <a:r>
              <a:rPr lang="en-GB" sz="3200" dirty="0"/>
              <a:t>pro-activity, creativity,</a:t>
            </a:r>
          </a:p>
          <a:p>
            <a:pPr lvl="1">
              <a:buFont typeface="Arial" panose="020B0604020202020204" pitchFamily="34" charset="0"/>
              <a:buChar char="•"/>
            </a:pPr>
            <a:r>
              <a:rPr lang="en-GB" sz="3200" dirty="0"/>
              <a:t>activities beyond one’s own business</a:t>
            </a:r>
          </a:p>
          <a:p>
            <a:pPr lvl="1">
              <a:buFont typeface="Arial" panose="020B0604020202020204" pitchFamily="34" charset="0"/>
              <a:buChar char="•"/>
            </a:pPr>
            <a:r>
              <a:rPr lang="en-GB" sz="3200" dirty="0"/>
              <a:t>sense of belonging, social conscience, </a:t>
            </a:r>
          </a:p>
          <a:p>
            <a:pPr lvl="1">
              <a:buFont typeface="Arial" panose="020B0604020202020204" pitchFamily="34" charset="0"/>
              <a:buChar char="•"/>
            </a:pPr>
            <a:r>
              <a:rPr lang="en-GB" sz="3200" dirty="0"/>
              <a:t>social interaction, transparency,</a:t>
            </a:r>
          </a:p>
          <a:p>
            <a:pPr lvl="1">
              <a:buFont typeface="Arial" panose="020B0604020202020204" pitchFamily="34" charset="0"/>
              <a:buChar char="•"/>
            </a:pPr>
            <a:r>
              <a:rPr lang="en-GB" sz="3200" dirty="0"/>
              <a:t>flexibility, positive thinking.</a:t>
            </a:r>
          </a:p>
          <a:p>
            <a:pPr lvl="1" rtl="0"/>
            <a:endParaRPr lang="cs-CZ" altLang="cs-CZ" b="1" dirty="0"/>
          </a:p>
          <a:p>
            <a:pPr lvl="1" algn="ctr" rtl="0">
              <a:buFont typeface="Wingdings" panose="05000000000000000000" pitchFamily="2" charset="2"/>
              <a:buNone/>
            </a:pPr>
            <a:r>
              <a:rPr lang="en-GB" sz="3200" b="1" dirty="0"/>
              <a:t>CSR = a stance, not the mere knowledge.</a:t>
            </a:r>
            <a:endParaRPr lang="cs-CZ" altLang="cs-CZ" sz="3200" dirty="0"/>
          </a:p>
        </p:txBody>
      </p:sp>
    </p:spTree>
    <p:extLst>
      <p:ext uri="{BB962C8B-B14F-4D97-AF65-F5344CB8AC3E}">
        <p14:creationId xmlns:p14="http://schemas.microsoft.com/office/powerpoint/2010/main" val="143595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323850" y="1131757"/>
            <a:ext cx="8229600" cy="5227976"/>
          </a:xfrm>
        </p:spPr>
        <p:txBody>
          <a:bodyPr rtlCol="0">
            <a:normAutofit fontScale="92500" lnSpcReduction="10000"/>
          </a:bodyPr>
          <a:lstStyle/>
          <a:p>
            <a:pPr rtl="0"/>
            <a:r>
              <a:rPr lang="en-GB" b="1" dirty="0"/>
              <a:t>Social</a:t>
            </a:r>
            <a:r>
              <a:rPr lang="cs-CZ" b="1" dirty="0"/>
              <a:t>:</a:t>
            </a:r>
          </a:p>
          <a:p>
            <a:pPr marL="457200" lvl="1" indent="0">
              <a:buNone/>
            </a:pPr>
            <a:r>
              <a:rPr lang="en-GB" dirty="0"/>
              <a:t>Support of health, safety, underprivileged groups, non-profit spheres, social activities, equal opportunities, healthy lifestyle, etc.</a:t>
            </a:r>
          </a:p>
          <a:p>
            <a:pPr rtl="0"/>
            <a:r>
              <a:rPr lang="en-GB" b="1" dirty="0"/>
              <a:t>Environmental</a:t>
            </a:r>
            <a:r>
              <a:rPr lang="cs-CZ" b="1" dirty="0"/>
              <a:t>:</a:t>
            </a:r>
          </a:p>
          <a:p>
            <a:pPr marL="457200" lvl="1" indent="0">
              <a:buNone/>
            </a:pPr>
            <a:r>
              <a:rPr lang="en-GB" dirty="0"/>
              <a:t>Preserving natural resources, energy and materials management, waste management, ecological production</a:t>
            </a:r>
          </a:p>
          <a:p>
            <a:pPr rtl="0"/>
            <a:r>
              <a:rPr lang="en-GB" b="1" dirty="0"/>
              <a:t>Economic</a:t>
            </a:r>
            <a:r>
              <a:rPr lang="cs-CZ" b="1" dirty="0"/>
              <a:t>: </a:t>
            </a:r>
          </a:p>
          <a:p>
            <a:pPr marL="0" indent="0" rtl="0">
              <a:buNone/>
            </a:pPr>
            <a:r>
              <a:rPr lang="cs-CZ" dirty="0"/>
              <a:t>	</a:t>
            </a:r>
            <a:r>
              <a:rPr lang="en-GB" dirty="0"/>
              <a:t>Transparency, rejection of corruption, client </a:t>
            </a:r>
            <a:r>
              <a:rPr lang="cs-CZ" dirty="0"/>
              <a:t>	</a:t>
            </a:r>
            <a:r>
              <a:rPr lang="en-GB" dirty="0"/>
              <a:t>loyalty </a:t>
            </a:r>
            <a:r>
              <a:rPr lang="cs-CZ" dirty="0"/>
              <a:t>	</a:t>
            </a:r>
            <a:r>
              <a:rPr lang="en-GB" dirty="0"/>
              <a:t>programmes, local suppliers preference, </a:t>
            </a:r>
            <a:r>
              <a:rPr lang="cs-CZ" dirty="0"/>
              <a:t>	</a:t>
            </a:r>
            <a:r>
              <a:rPr lang="en-GB" dirty="0"/>
              <a:t>measures for </a:t>
            </a:r>
            <a:r>
              <a:rPr lang="cs-CZ" dirty="0"/>
              <a:t>	</a:t>
            </a:r>
            <a:r>
              <a:rPr lang="en-GB" dirty="0"/>
              <a:t>less-favoured customers</a:t>
            </a:r>
          </a:p>
        </p:txBody>
      </p:sp>
      <p:sp>
        <p:nvSpPr>
          <p:cNvPr id="22531" name="Rectangle 3"/>
          <p:cNvSpPr>
            <a:spLocks noGrp="1" noChangeArrowheads="1"/>
          </p:cNvSpPr>
          <p:nvPr>
            <p:ph type="title"/>
          </p:nvPr>
        </p:nvSpPr>
        <p:spPr/>
        <p:txBody>
          <a:bodyPr rtlCol="0">
            <a:normAutofit/>
          </a:bodyPr>
          <a:lstStyle/>
          <a:p>
            <a:pPr algn="ctr" rtl="0"/>
            <a:r>
              <a:rPr lang="en-GB" sz="4000" b="1" dirty="0">
                <a:solidFill>
                  <a:srgbClr val="D10202"/>
                </a:solidFill>
                <a:effectLst>
                  <a:outerShdw blurRad="38100" dist="38100" dir="2700000" algn="tl">
                    <a:srgbClr val="000000">
                      <a:alpha val="43137"/>
                    </a:srgbClr>
                  </a:outerShdw>
                </a:effectLst>
                <a:cs typeface="Arial"/>
              </a:rPr>
              <a:t>CSR Pillars</a:t>
            </a:r>
          </a:p>
        </p:txBody>
      </p:sp>
    </p:spTree>
    <p:extLst>
      <p:ext uri="{BB962C8B-B14F-4D97-AF65-F5344CB8AC3E}">
        <p14:creationId xmlns:p14="http://schemas.microsoft.com/office/powerpoint/2010/main" val="643939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rtlCol="0">
            <a:normAutofit/>
          </a:bodyPr>
          <a:lstStyle/>
          <a:p>
            <a:r>
              <a:rPr lang="cs" sz="4000" b="1" dirty="0">
                <a:solidFill>
                  <a:srgbClr val="D10202"/>
                </a:solidFill>
                <a:effectLst>
                  <a:outerShdw blurRad="38100" dist="38100" dir="2700000" algn="tl">
                    <a:srgbClr val="000000">
                      <a:alpha val="43137"/>
                    </a:srgbClr>
                  </a:outerShdw>
                </a:effectLst>
                <a:cs typeface="Arial"/>
              </a:rPr>
              <a:t>Social pillar</a:t>
            </a:r>
          </a:p>
        </p:txBody>
      </p:sp>
      <p:sp>
        <p:nvSpPr>
          <p:cNvPr id="23555" name="Zástupný symbol pro obsah 2"/>
          <p:cNvSpPr>
            <a:spLocks noGrp="1"/>
          </p:cNvSpPr>
          <p:nvPr>
            <p:ph idx="1"/>
          </p:nvPr>
        </p:nvSpPr>
        <p:spPr>
          <a:xfrm>
            <a:off x="457199" y="1214204"/>
            <a:ext cx="8431967" cy="4911960"/>
          </a:xfrm>
        </p:spPr>
        <p:txBody>
          <a:bodyPr rtlCol="0">
            <a:normAutofit/>
          </a:bodyPr>
          <a:lstStyle/>
          <a:p>
            <a:pPr rtl="0"/>
            <a:r>
              <a:rPr lang="en-GB" sz="2000" dirty="0"/>
              <a:t>Employees’ engagement and communication (Feedback. Involvement in the decision-making process. Internal communication.)</a:t>
            </a:r>
          </a:p>
          <a:p>
            <a:pPr rtl="0"/>
            <a:r>
              <a:rPr lang="en-GB" sz="2000" dirty="0"/>
              <a:t>Evaluation (Financial rewards. Non-financial benefits.)</a:t>
            </a:r>
          </a:p>
          <a:p>
            <a:pPr rtl="0"/>
            <a:r>
              <a:rPr lang="en-GB" sz="2000" dirty="0"/>
              <a:t>Education and development (Staff training. Professional development.)</a:t>
            </a:r>
          </a:p>
          <a:p>
            <a:pPr rtl="0"/>
            <a:r>
              <a:rPr lang="en-GB" sz="2000" dirty="0"/>
              <a:t>Health and safety (Corporate policy. Health services.)</a:t>
            </a:r>
          </a:p>
          <a:p>
            <a:pPr rtl="0"/>
            <a:r>
              <a:rPr lang="en-GB" sz="2000" dirty="0"/>
              <a:t>Balance between work and personal life (Flexible work hours. Children, elderly, or sick persons’ care. Employees on parental leave.)</a:t>
            </a:r>
          </a:p>
          <a:p>
            <a:pPr rtl="0"/>
            <a:r>
              <a:rPr lang="en-GB" sz="2000" dirty="0"/>
              <a:t>Outplacement (Assistance to dismissed employees.)</a:t>
            </a:r>
          </a:p>
          <a:p>
            <a:pPr rtl="0"/>
            <a:r>
              <a:rPr lang="en-GB" sz="2000" dirty="0"/>
              <a:t>Equal opportunities (Measures against discrimination. Diversity at the workplace.)</a:t>
            </a:r>
          </a:p>
          <a:p>
            <a:pPr rtl="0"/>
            <a:r>
              <a:rPr lang="en-GB" sz="2000" dirty="0"/>
              <a:t>Local community support (Corporate volunteering. Matching fund. Fundrais</a:t>
            </a:r>
            <a:r>
              <a:rPr lang="cs-CZ" sz="2000" dirty="0"/>
              <a:t>ing</a:t>
            </a:r>
            <a:r>
              <a:rPr lang="en-GB" sz="2000" dirty="0"/>
              <a:t>.)</a:t>
            </a:r>
          </a:p>
        </p:txBody>
      </p:sp>
    </p:spTree>
    <p:extLst>
      <p:ext uri="{BB962C8B-B14F-4D97-AF65-F5344CB8AC3E}">
        <p14:creationId xmlns:p14="http://schemas.microsoft.com/office/powerpoint/2010/main" val="79093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457200" y="372074"/>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Environmental pillar</a:t>
            </a:r>
          </a:p>
        </p:txBody>
      </p:sp>
      <p:sp>
        <p:nvSpPr>
          <p:cNvPr id="24579" name="Zástupný symbol pro obsah 2"/>
          <p:cNvSpPr>
            <a:spLocks noGrp="1"/>
          </p:cNvSpPr>
          <p:nvPr>
            <p:ph idx="1"/>
          </p:nvPr>
        </p:nvSpPr>
        <p:spPr/>
        <p:txBody>
          <a:bodyPr rtlCol="0"/>
          <a:lstStyle/>
          <a:p>
            <a:pPr rtl="0"/>
            <a:r>
              <a:rPr lang="en-GB" sz="2400" dirty="0"/>
              <a:t>Environmental policy (Management. Supply chain. Stakeholders’ involvement. Communication. Climate changes.) </a:t>
            </a:r>
          </a:p>
          <a:p>
            <a:pPr rtl="0"/>
            <a:r>
              <a:rPr lang="en-GB" sz="2400" dirty="0"/>
              <a:t>Energy and water (</a:t>
            </a:r>
            <a:r>
              <a:rPr lang="cs-CZ" sz="2400" dirty="0"/>
              <a:t>E</a:t>
            </a:r>
            <a:r>
              <a:rPr lang="en-GB" sz="2400" dirty="0"/>
              <a:t>nergy conservation. Renewable resources. Water conservation</a:t>
            </a:r>
            <a:r>
              <a:rPr lang="cs-CZ" sz="2400" dirty="0"/>
              <a:t>.</a:t>
            </a:r>
            <a:r>
              <a:rPr lang="en-GB" sz="2400" dirty="0"/>
              <a:t> </a:t>
            </a:r>
            <a:r>
              <a:rPr lang="cs-CZ" sz="2400" dirty="0"/>
              <a:t>N</a:t>
            </a:r>
            <a:r>
              <a:rPr lang="en-GB" sz="2400" dirty="0"/>
              <a:t>on-potable water.)</a:t>
            </a:r>
          </a:p>
          <a:p>
            <a:pPr rtl="0"/>
            <a:r>
              <a:rPr lang="en-GB" sz="2400" dirty="0"/>
              <a:t>Waste</a:t>
            </a:r>
            <a:r>
              <a:rPr lang="cs-CZ" sz="2400" dirty="0"/>
              <a:t> and recycling</a:t>
            </a:r>
            <a:r>
              <a:rPr lang="en-GB" sz="2400" dirty="0"/>
              <a:t> (</a:t>
            </a:r>
            <a:r>
              <a:rPr lang="cs-CZ" sz="2400" dirty="0"/>
              <a:t>S</a:t>
            </a:r>
            <a:r>
              <a:rPr lang="en-GB" sz="2400" dirty="0"/>
              <a:t>eparation and recycling. Waste minimization.) </a:t>
            </a:r>
          </a:p>
          <a:p>
            <a:pPr rtl="0"/>
            <a:r>
              <a:rPr lang="en-GB" sz="2400" dirty="0"/>
              <a:t>Transport (Employees’ transfer. Goods transportation.) </a:t>
            </a:r>
          </a:p>
          <a:p>
            <a:pPr rtl="0"/>
            <a:r>
              <a:rPr lang="en-GB" sz="2400" dirty="0"/>
              <a:t>Products and packaging (Organic products. Packaging materials.) </a:t>
            </a:r>
          </a:p>
          <a:p>
            <a:pPr rtl="0"/>
            <a:r>
              <a:rPr lang="en-GB" sz="2400" dirty="0"/>
              <a:t>Purchasing (</a:t>
            </a:r>
            <a:r>
              <a:rPr lang="cs-CZ" sz="2400" dirty="0"/>
              <a:t>E</a:t>
            </a:r>
            <a:r>
              <a:rPr lang="en-GB" sz="2400" dirty="0"/>
              <a:t>co-friendly purchasing. Local suppliers.)</a:t>
            </a:r>
          </a:p>
        </p:txBody>
      </p:sp>
    </p:spTree>
    <p:extLst>
      <p:ext uri="{BB962C8B-B14F-4D97-AF65-F5344CB8AC3E}">
        <p14:creationId xmlns:p14="http://schemas.microsoft.com/office/powerpoint/2010/main" val="3609249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rtlCol="0"/>
          <a:lstStyle/>
          <a:p>
            <a:pPr algn="ctr" rtl="0"/>
            <a:r>
              <a:rPr lang="en-GB" sz="4000" b="1" dirty="0">
                <a:solidFill>
                  <a:srgbClr val="D10202"/>
                </a:solidFill>
                <a:effectLst>
                  <a:outerShdw blurRad="38100" dist="38100" dir="2700000" algn="tl">
                    <a:srgbClr val="000000">
                      <a:alpha val="43137"/>
                    </a:srgbClr>
                  </a:outerShdw>
                </a:effectLst>
                <a:cs typeface="Arial"/>
              </a:rPr>
              <a:t>Economic pillar</a:t>
            </a:r>
          </a:p>
        </p:txBody>
      </p:sp>
      <p:sp>
        <p:nvSpPr>
          <p:cNvPr id="25603" name="Zástupný symbol pro obsah 2"/>
          <p:cNvSpPr>
            <a:spLocks noGrp="1"/>
          </p:cNvSpPr>
          <p:nvPr>
            <p:ph idx="1"/>
          </p:nvPr>
        </p:nvSpPr>
        <p:spPr>
          <a:xfrm>
            <a:off x="457200" y="1236688"/>
            <a:ext cx="8229600" cy="4807029"/>
          </a:xfrm>
        </p:spPr>
        <p:txBody>
          <a:bodyPr rtlCol="0">
            <a:noAutofit/>
          </a:bodyPr>
          <a:lstStyle/>
          <a:p>
            <a:pPr rtl="0"/>
            <a:r>
              <a:rPr lang="en-GB" sz="2800" dirty="0"/>
              <a:t>Corporate administration and management  (Transparency. Behaviour</a:t>
            </a:r>
            <a:r>
              <a:rPr lang="cs-CZ" sz="2800" dirty="0"/>
              <a:t> </a:t>
            </a:r>
            <a:r>
              <a:rPr lang="en-GB" sz="2800" dirty="0"/>
              <a:t>policies. Corporate image. </a:t>
            </a:r>
            <a:r>
              <a:rPr lang="cs-CZ" sz="2800" dirty="0"/>
              <a:t>R</a:t>
            </a:r>
            <a:r>
              <a:rPr lang="en-GB" sz="2800" dirty="0"/>
              <a:t>esponsible approach to customers. Feedback. Involvement in the decision-making process. Customer service. Quality of products and services. Customer training.)</a:t>
            </a:r>
          </a:p>
          <a:p>
            <a:pPr rtl="0"/>
            <a:r>
              <a:rPr lang="en-GB" sz="2800" dirty="0"/>
              <a:t>Relations with suppliers and other trading partners (Choice of suppliers. Feedback. Trade relations. </a:t>
            </a:r>
            <a:r>
              <a:rPr lang="cs-CZ" sz="2800" dirty="0"/>
              <a:t>Propagation </a:t>
            </a:r>
            <a:r>
              <a:rPr lang="en-GB" sz="2800" dirty="0"/>
              <a:t>of CSR.) </a:t>
            </a:r>
          </a:p>
          <a:p>
            <a:pPr rtl="0"/>
            <a:r>
              <a:rPr lang="en-GB" sz="2800" dirty="0"/>
              <a:t>Marketing and advertising (Information about products. Shared marketing. Advertising ethics.)</a:t>
            </a:r>
          </a:p>
        </p:txBody>
      </p:sp>
    </p:spTree>
    <p:extLst>
      <p:ext uri="{BB962C8B-B14F-4D97-AF65-F5344CB8AC3E}">
        <p14:creationId xmlns:p14="http://schemas.microsoft.com/office/powerpoint/2010/main" val="3241681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323849" y="1326631"/>
            <a:ext cx="8617783" cy="5231566"/>
          </a:xfrm>
        </p:spPr>
        <p:txBody>
          <a:bodyPr rtlCol="0">
            <a:normAutofit fontScale="77500" lnSpcReduction="20000"/>
          </a:bodyPr>
          <a:lstStyle/>
          <a:p>
            <a:pPr marL="0" indent="0" rtl="0">
              <a:buNone/>
            </a:pPr>
            <a:r>
              <a:rPr lang="en-GB" sz="2900" b="1" dirty="0"/>
              <a:t>Macro-level</a:t>
            </a:r>
            <a:r>
              <a:rPr lang="cs-CZ" sz="2900" dirty="0"/>
              <a:t>:</a:t>
            </a:r>
            <a:endParaRPr lang="en-GB" sz="2900" dirty="0"/>
          </a:p>
          <a:p>
            <a:pPr marL="457200" lvl="1" indent="0">
              <a:buNone/>
            </a:pPr>
            <a:r>
              <a:rPr lang="en-GB" sz="2900" dirty="0"/>
              <a:t>Society-state-business relation, general business conditions, principles</a:t>
            </a:r>
            <a:r>
              <a:rPr lang="cs-CZ" sz="2900" dirty="0"/>
              <a:t> </a:t>
            </a:r>
            <a:r>
              <a:rPr lang="en-GB" sz="2900" dirty="0"/>
              <a:t>of respect for human rights, United Nations, EU, national program</a:t>
            </a:r>
            <a:r>
              <a:rPr lang="cs-CZ" sz="2900" dirty="0" err="1"/>
              <a:t>me</a:t>
            </a:r>
            <a:r>
              <a:rPr lang="en-GB" sz="2900" dirty="0"/>
              <a:t>s,</a:t>
            </a:r>
            <a:r>
              <a:rPr lang="cs-CZ" sz="2900" dirty="0"/>
              <a:t> </a:t>
            </a:r>
            <a:r>
              <a:rPr lang="en-GB" sz="2900" dirty="0"/>
              <a:t>government initiatives.</a:t>
            </a:r>
            <a:r>
              <a:rPr lang="cs-CZ" sz="2900" dirty="0"/>
              <a:t> </a:t>
            </a:r>
            <a:r>
              <a:rPr lang="en-GB" sz="2900" dirty="0"/>
              <a:t>Cannot be normally influenced, </a:t>
            </a:r>
            <a:r>
              <a:rPr lang="cs-CZ" sz="2900" dirty="0"/>
              <a:t>we are </a:t>
            </a:r>
            <a:r>
              <a:rPr lang="en-GB" sz="2900" dirty="0"/>
              <a:t>a "part</a:t>
            </a:r>
            <a:r>
              <a:rPr lang="cs-CZ" sz="2900" dirty="0"/>
              <a:t> </a:t>
            </a:r>
            <a:r>
              <a:rPr lang="en-GB" sz="2900" dirty="0"/>
              <a:t>of the system“.</a:t>
            </a:r>
            <a:r>
              <a:rPr lang="cs-CZ" sz="2900" dirty="0"/>
              <a:t> </a:t>
            </a:r>
            <a:r>
              <a:rPr lang="en-GB" sz="2900" dirty="0"/>
              <a:t>Defined by the state, EU.</a:t>
            </a:r>
          </a:p>
          <a:p>
            <a:pPr marL="0" indent="0" rtl="0">
              <a:buNone/>
            </a:pPr>
            <a:r>
              <a:rPr lang="en-GB" sz="2900" b="1" dirty="0"/>
              <a:t>Meso-level</a:t>
            </a:r>
            <a:r>
              <a:rPr lang="cs-CZ" sz="2900" dirty="0"/>
              <a:t>:</a:t>
            </a:r>
            <a:endParaRPr lang="cs-CZ" altLang="cs-CZ" sz="2900" dirty="0"/>
          </a:p>
          <a:p>
            <a:pPr marL="457200" lvl="3" indent="0">
              <a:buNone/>
            </a:pPr>
            <a:r>
              <a:rPr lang="cs-CZ" sz="2900" dirty="0"/>
              <a:t>I</a:t>
            </a:r>
            <a:r>
              <a:rPr lang="en-GB" sz="2900" dirty="0" err="1"/>
              <a:t>nstitution</a:t>
            </a:r>
            <a:r>
              <a:rPr lang="en-GB" sz="2900" dirty="0"/>
              <a:t>-organization-enterprise</a:t>
            </a:r>
            <a:r>
              <a:rPr lang="cs-CZ" sz="2900" dirty="0"/>
              <a:t> level</a:t>
            </a:r>
            <a:r>
              <a:rPr lang="en-GB" sz="2900" dirty="0"/>
              <a:t>, internal culture, relations</a:t>
            </a:r>
            <a:r>
              <a:rPr lang="cs-CZ" sz="2900" dirty="0"/>
              <a:t> </a:t>
            </a:r>
            <a:r>
              <a:rPr lang="en-GB" sz="2900" dirty="0"/>
              <a:t>with stakeholders, individual organizations, Business Leader Forum, Donators Forum,  Business for society</a:t>
            </a:r>
            <a:r>
              <a:rPr lang="cs-CZ" sz="2900" dirty="0"/>
              <a:t> </a:t>
            </a:r>
            <a:r>
              <a:rPr lang="cs-CZ" sz="2900" dirty="0" err="1"/>
              <a:t>platforms</a:t>
            </a:r>
            <a:r>
              <a:rPr lang="en-GB" sz="2900" dirty="0"/>
              <a:t>. Influencing the CSR rate and its specific focus. In the role of employers, employees, supporters.</a:t>
            </a:r>
          </a:p>
          <a:p>
            <a:pPr marL="0" indent="0" rtl="0">
              <a:buNone/>
            </a:pPr>
            <a:r>
              <a:rPr lang="cs-CZ" sz="2900" b="1" dirty="0"/>
              <a:t>M</a:t>
            </a:r>
            <a:r>
              <a:rPr lang="en-GB" sz="2900" b="1" dirty="0" err="1"/>
              <a:t>icro</a:t>
            </a:r>
            <a:r>
              <a:rPr lang="en-GB" sz="2900" b="1" dirty="0"/>
              <a:t>-level</a:t>
            </a:r>
            <a:r>
              <a:rPr lang="cs-CZ" sz="2900" dirty="0"/>
              <a:t>:</a:t>
            </a:r>
            <a:endParaRPr lang="en-GB" sz="2900" dirty="0"/>
          </a:p>
          <a:p>
            <a:pPr marL="400050" lvl="1" indent="0">
              <a:buNone/>
            </a:pPr>
            <a:r>
              <a:rPr lang="cs-CZ" sz="2900" dirty="0"/>
              <a:t>L</a:t>
            </a:r>
            <a:r>
              <a:rPr lang="en-GB" sz="2900" dirty="0" err="1"/>
              <a:t>evel</a:t>
            </a:r>
            <a:r>
              <a:rPr lang="en-GB" sz="2900" dirty="0"/>
              <a:t> of individuals’ decision-making, management </a:t>
            </a:r>
            <a:r>
              <a:rPr lang="cs-CZ" sz="2900" dirty="0" err="1"/>
              <a:t>stances</a:t>
            </a:r>
            <a:r>
              <a:rPr lang="en-GB" sz="2900" dirty="0"/>
              <a:t>, specific decisions about</a:t>
            </a:r>
            <a:r>
              <a:rPr lang="cs-CZ" sz="2900" dirty="0"/>
              <a:t> </a:t>
            </a:r>
            <a:r>
              <a:rPr lang="en-GB" sz="2900" dirty="0"/>
              <a:t>strategy and CSR activities, individuals, employees, citizens’ initiatives.</a:t>
            </a:r>
            <a:r>
              <a:rPr lang="cs-CZ" sz="2900" dirty="0"/>
              <a:t> </a:t>
            </a:r>
            <a:r>
              <a:rPr lang="cs-CZ" sz="2900" dirty="0" err="1"/>
              <a:t>We</a:t>
            </a:r>
            <a:r>
              <a:rPr lang="cs-CZ" sz="2900" dirty="0"/>
              <a:t> f</a:t>
            </a:r>
            <a:r>
              <a:rPr lang="en-GB" sz="2900" dirty="0"/>
              <a:t>ully </a:t>
            </a:r>
            <a:r>
              <a:rPr lang="en-GB" sz="2900" dirty="0" err="1"/>
              <a:t>influenc</a:t>
            </a:r>
            <a:r>
              <a:rPr lang="cs-CZ" sz="2900" dirty="0"/>
              <a:t>e</a:t>
            </a:r>
            <a:r>
              <a:rPr lang="en-GB" sz="2900" dirty="0"/>
              <a:t> and manag</a:t>
            </a:r>
            <a:r>
              <a:rPr lang="cs-CZ" sz="2900" dirty="0"/>
              <a:t>e </a:t>
            </a:r>
            <a:r>
              <a:rPr lang="cs-CZ" sz="2900" dirty="0" err="1"/>
              <a:t>it</a:t>
            </a:r>
            <a:r>
              <a:rPr lang="en-GB" sz="2900" dirty="0"/>
              <a:t> establishing moral values.</a:t>
            </a:r>
          </a:p>
          <a:p>
            <a:pPr lvl="3" rtl="0">
              <a:buFont typeface="Wingdings" panose="05000000000000000000" pitchFamily="2" charset="2"/>
              <a:buNone/>
            </a:pPr>
            <a:endParaRPr lang="cs-CZ" altLang="cs-CZ" dirty="0"/>
          </a:p>
          <a:p>
            <a:pPr lvl="3" rtl="0">
              <a:buFontTx/>
              <a:buNone/>
            </a:pPr>
            <a:endParaRPr lang="cs-CZ" altLang="cs-CZ" dirty="0"/>
          </a:p>
        </p:txBody>
      </p:sp>
      <p:sp>
        <p:nvSpPr>
          <p:cNvPr id="26627" name="Rectangle 3"/>
          <p:cNvSpPr>
            <a:spLocks noGrp="1" noChangeArrowheads="1"/>
          </p:cNvSpPr>
          <p:nvPr>
            <p:ph type="title"/>
          </p:nvPr>
        </p:nvSpPr>
        <p:spPr>
          <a:xfrm>
            <a:off x="457200" y="514480"/>
            <a:ext cx="8229600" cy="1143000"/>
          </a:xfrm>
        </p:spPr>
        <p:txBody>
          <a:bodyPr rtlCol="0"/>
          <a:lstStyle/>
          <a:p>
            <a:pPr algn="ctr" rtl="0"/>
            <a:r>
              <a:rPr lang="en-GB" sz="4400" b="1" dirty="0">
                <a:solidFill>
                  <a:srgbClr val="D10202"/>
                </a:solidFill>
              </a:rPr>
              <a:t>CSR Levels</a:t>
            </a:r>
          </a:p>
        </p:txBody>
      </p:sp>
    </p:spTree>
    <p:extLst>
      <p:ext uri="{BB962C8B-B14F-4D97-AF65-F5344CB8AC3E}">
        <p14:creationId xmlns:p14="http://schemas.microsoft.com/office/powerpoint/2010/main" val="4278487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23850" y="1573967"/>
            <a:ext cx="8229600" cy="4856813"/>
          </a:xfrm>
        </p:spPr>
        <p:txBody>
          <a:bodyPr rtlCol="0">
            <a:normAutofit/>
          </a:bodyPr>
          <a:lstStyle/>
          <a:p>
            <a:pPr rtl="0">
              <a:lnSpc>
                <a:spcPct val="80000"/>
              </a:lnSpc>
            </a:pPr>
            <a:r>
              <a:rPr lang="en-GB" sz="2000" dirty="0"/>
              <a:t>Increase in long-term profits of the enterprise.</a:t>
            </a:r>
          </a:p>
          <a:p>
            <a:pPr rtl="0">
              <a:lnSpc>
                <a:spcPct val="80000"/>
              </a:lnSpc>
            </a:pPr>
            <a:endParaRPr lang="cs-CZ" altLang="cs-CZ" sz="1000" dirty="0"/>
          </a:p>
          <a:p>
            <a:pPr rtl="0">
              <a:lnSpc>
                <a:spcPct val="80000"/>
              </a:lnSpc>
            </a:pPr>
            <a:r>
              <a:rPr lang="en-GB" sz="2000" dirty="0"/>
              <a:t>Social pressure creates the need for ethical behaviour of the enterprise.</a:t>
            </a:r>
          </a:p>
          <a:p>
            <a:pPr rtl="0">
              <a:lnSpc>
                <a:spcPct val="80000"/>
              </a:lnSpc>
            </a:pPr>
            <a:endParaRPr lang="cs-CZ" altLang="cs-CZ" sz="1000" dirty="0"/>
          </a:p>
          <a:p>
            <a:pPr rtl="0">
              <a:lnSpc>
                <a:spcPct val="80000"/>
              </a:lnSpc>
            </a:pPr>
            <a:r>
              <a:rPr lang="cs-CZ" sz="2000" dirty="0"/>
              <a:t>Decrease in</a:t>
            </a:r>
            <a:r>
              <a:rPr lang="en-GB" sz="2000" dirty="0"/>
              <a:t> the need for government regulation of </a:t>
            </a:r>
            <a:r>
              <a:rPr lang="cs-CZ" sz="2000" dirty="0"/>
              <a:t>the</a:t>
            </a:r>
            <a:r>
              <a:rPr lang="en-GB" sz="2000" dirty="0"/>
              <a:t> enterprise</a:t>
            </a:r>
          </a:p>
          <a:p>
            <a:pPr rtl="0">
              <a:lnSpc>
                <a:spcPct val="80000"/>
              </a:lnSpc>
            </a:pPr>
            <a:endParaRPr lang="cs-CZ" altLang="cs-CZ" sz="1000" dirty="0"/>
          </a:p>
          <a:p>
            <a:pPr rtl="0">
              <a:lnSpc>
                <a:spcPct val="80000"/>
              </a:lnSpc>
            </a:pPr>
            <a:r>
              <a:rPr lang="en-GB" sz="2000" b="1" dirty="0"/>
              <a:t>Ethical behaviour is of enterprise’s general interest.  </a:t>
            </a:r>
            <a:endParaRPr lang="cs-CZ" altLang="cs-CZ" sz="2000" dirty="0"/>
          </a:p>
          <a:p>
            <a:pPr rtl="0">
              <a:lnSpc>
                <a:spcPct val="80000"/>
              </a:lnSpc>
            </a:pPr>
            <a:endParaRPr lang="cs-CZ" altLang="cs-CZ" sz="1000" dirty="0"/>
          </a:p>
          <a:p>
            <a:pPr rtl="0">
              <a:lnSpc>
                <a:spcPct val="80000"/>
              </a:lnSpc>
            </a:pPr>
            <a:r>
              <a:rPr lang="en-GB" sz="2000" b="1" dirty="0"/>
              <a:t>Market:</a:t>
            </a:r>
            <a:r>
              <a:rPr lang="en-GB" sz="2000" dirty="0"/>
              <a:t> customer loyalty, differentiat</a:t>
            </a:r>
            <a:r>
              <a:rPr lang="cs-CZ" sz="2000" dirty="0"/>
              <a:t>ing</a:t>
            </a:r>
            <a:r>
              <a:rPr lang="en-GB" sz="2000" dirty="0"/>
              <a:t> itself from the competitors,  desired supplier and partner.</a:t>
            </a:r>
          </a:p>
          <a:p>
            <a:pPr rtl="0">
              <a:lnSpc>
                <a:spcPct val="80000"/>
              </a:lnSpc>
            </a:pPr>
            <a:endParaRPr lang="cs-CZ" altLang="cs-CZ" sz="1000" dirty="0"/>
          </a:p>
          <a:p>
            <a:pPr rtl="0">
              <a:lnSpc>
                <a:spcPct val="80000"/>
              </a:lnSpc>
            </a:pPr>
            <a:r>
              <a:rPr lang="en-GB" sz="2000" b="1" dirty="0"/>
              <a:t>Work environment</a:t>
            </a:r>
            <a:r>
              <a:rPr lang="en-GB" sz="2000" dirty="0"/>
              <a:t>: desired employer, qualified employees, low </a:t>
            </a:r>
            <a:r>
              <a:rPr lang="cs-CZ" sz="2000" dirty="0"/>
              <a:t>fluctuation</a:t>
            </a:r>
            <a:r>
              <a:rPr lang="en-GB" sz="2000" dirty="0"/>
              <a:t>, staff motivation leading to efficiency.</a:t>
            </a:r>
          </a:p>
          <a:p>
            <a:pPr rtl="0">
              <a:lnSpc>
                <a:spcPct val="80000"/>
              </a:lnSpc>
            </a:pPr>
            <a:endParaRPr lang="cs-CZ" altLang="cs-CZ" sz="1000" dirty="0"/>
          </a:p>
          <a:p>
            <a:pPr rtl="0">
              <a:lnSpc>
                <a:spcPct val="80000"/>
              </a:lnSpc>
            </a:pPr>
            <a:r>
              <a:rPr lang="en-GB" sz="2000" b="1" dirty="0"/>
              <a:t>Local community:</a:t>
            </a:r>
            <a:r>
              <a:rPr lang="en-GB" sz="2000" dirty="0"/>
              <a:t> enterprise’s reputation, customer loyalty, local community loyalty, access to local resources.</a:t>
            </a:r>
          </a:p>
          <a:p>
            <a:pPr rtl="0">
              <a:lnSpc>
                <a:spcPct val="80000"/>
              </a:lnSpc>
            </a:pPr>
            <a:endParaRPr lang="cs-CZ" altLang="cs-CZ" sz="1000" dirty="0"/>
          </a:p>
          <a:p>
            <a:pPr rtl="0">
              <a:lnSpc>
                <a:spcPct val="80000"/>
              </a:lnSpc>
            </a:pPr>
            <a:r>
              <a:rPr lang="cs-CZ" sz="2000" b="1" dirty="0"/>
              <a:t>E</a:t>
            </a:r>
            <a:r>
              <a:rPr lang="en-GB" sz="2000" b="1" dirty="0"/>
              <a:t>nvironment:</a:t>
            </a:r>
            <a:r>
              <a:rPr lang="en-GB" sz="2000" dirty="0"/>
              <a:t> protection of natural resources, waste reduction, cost savings, making operations more effective.</a:t>
            </a:r>
          </a:p>
        </p:txBody>
      </p:sp>
      <p:sp>
        <p:nvSpPr>
          <p:cNvPr id="29699" name="Rectangle 3"/>
          <p:cNvSpPr>
            <a:spLocks noGrp="1" noChangeArrowheads="1"/>
          </p:cNvSpPr>
          <p:nvPr>
            <p:ph type="title"/>
          </p:nvPr>
        </p:nvSpPr>
        <p:spPr>
          <a:xfrm>
            <a:off x="457200" y="313414"/>
            <a:ext cx="8686800" cy="1143000"/>
          </a:xfrm>
        </p:spPr>
        <p:txBody>
          <a:bodyPr rtlCol="0">
            <a:normAutofit/>
          </a:bodyPr>
          <a:lstStyle/>
          <a:p>
            <a:r>
              <a:rPr lang="en-GB" sz="4000" b="1" dirty="0">
                <a:solidFill>
                  <a:srgbClr val="D10202"/>
                </a:solidFill>
              </a:rPr>
              <a:t>Reasons for CSR</a:t>
            </a:r>
          </a:p>
        </p:txBody>
      </p:sp>
    </p:spTree>
    <p:extLst>
      <p:ext uri="{BB962C8B-B14F-4D97-AF65-F5344CB8AC3E}">
        <p14:creationId xmlns:p14="http://schemas.microsoft.com/office/powerpoint/2010/main" val="591195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457200" y="499490"/>
            <a:ext cx="8229600" cy="1143000"/>
          </a:xfrm>
        </p:spPr>
        <p:txBody>
          <a:bodyPr rtlCol="0">
            <a:normAutofit/>
          </a:bodyPr>
          <a:lstStyle/>
          <a:p>
            <a:pPr algn="ctr" rtl="0" eaLnBrk="1" hangingPunct="1"/>
            <a:r>
              <a:rPr lang="en-GB" sz="4000" b="1" dirty="0">
                <a:solidFill>
                  <a:srgbClr val="D10202"/>
                </a:solidFill>
              </a:rPr>
              <a:t>CSR standardization </a:t>
            </a:r>
          </a:p>
        </p:txBody>
      </p:sp>
      <p:sp>
        <p:nvSpPr>
          <p:cNvPr id="28675" name="Zástupný symbol pro obsah 2"/>
          <p:cNvSpPr>
            <a:spLocks noGrp="1"/>
          </p:cNvSpPr>
          <p:nvPr>
            <p:ph idx="1"/>
          </p:nvPr>
        </p:nvSpPr>
        <p:spPr>
          <a:xfrm>
            <a:off x="395287" y="1484026"/>
            <a:ext cx="8628791" cy="5023137"/>
          </a:xfrm>
        </p:spPr>
        <p:txBody>
          <a:bodyPr rtlCol="0">
            <a:normAutofit/>
          </a:bodyPr>
          <a:lstStyle/>
          <a:p>
            <a:pPr rtl="0" eaLnBrk="1" hangingPunct="1"/>
            <a:r>
              <a:rPr lang="en-GB" sz="3000" dirty="0"/>
              <a:t>Codes of ethics</a:t>
            </a:r>
            <a:r>
              <a:rPr lang="cs-CZ" sz="3000" dirty="0"/>
              <a:t>,</a:t>
            </a:r>
            <a:endParaRPr lang="en-GB" sz="3000" dirty="0"/>
          </a:p>
          <a:p>
            <a:pPr rtl="0" eaLnBrk="1" hangingPunct="1"/>
            <a:r>
              <a:rPr lang="en-GB" sz="3000" dirty="0"/>
              <a:t>CSR reports (reports, social audit, code of ethics, ...)</a:t>
            </a:r>
            <a:r>
              <a:rPr lang="cs-CZ" sz="3000" dirty="0"/>
              <a:t>,</a:t>
            </a:r>
            <a:endParaRPr lang="en-GB" sz="3000" dirty="0"/>
          </a:p>
          <a:p>
            <a:pPr rtl="0" eaLnBrk="1" hangingPunct="1"/>
            <a:r>
              <a:rPr lang="en-GB" sz="3000" dirty="0"/>
              <a:t>Competitions (Top responsible company ...)</a:t>
            </a:r>
            <a:r>
              <a:rPr lang="cs-CZ" sz="3000" dirty="0"/>
              <a:t>,</a:t>
            </a:r>
            <a:endParaRPr lang="en-GB" sz="3000" dirty="0"/>
          </a:p>
          <a:p>
            <a:pPr rtl="0" eaLnBrk="1" hangingPunct="1"/>
            <a:r>
              <a:rPr lang="cs-CZ" sz="3000" dirty="0"/>
              <a:t>S</a:t>
            </a:r>
            <a:r>
              <a:rPr lang="en-GB" sz="3000" dirty="0" err="1"/>
              <a:t>tandards</a:t>
            </a:r>
            <a:r>
              <a:rPr lang="en-GB" sz="3000" dirty="0"/>
              <a:t> SA 8000, ISO 26000, AA 1000...)</a:t>
            </a:r>
            <a:r>
              <a:rPr lang="cs-CZ" sz="3000" dirty="0"/>
              <a:t>,</a:t>
            </a:r>
            <a:endParaRPr lang="en-GB" sz="3000" dirty="0"/>
          </a:p>
          <a:p>
            <a:pPr rtl="0" eaLnBrk="1" hangingPunct="1"/>
            <a:r>
              <a:rPr lang="en-GB" sz="3000" dirty="0"/>
              <a:t>Rankings and registers (national and international)</a:t>
            </a:r>
            <a:r>
              <a:rPr lang="cs-CZ" sz="3000"/>
              <a:t>,</a:t>
            </a:r>
            <a:endParaRPr lang="en-GB" sz="3000" dirty="0"/>
          </a:p>
          <a:p>
            <a:pPr rtl="0" eaLnBrk="1" hangingPunct="1"/>
            <a:r>
              <a:rPr lang="en-GB" sz="3000" dirty="0"/>
              <a:t>Measurement methodologies (GRI, benchmarking, ISO 28000, Investors in People, the SA 8000 standard SOF ...).</a:t>
            </a:r>
          </a:p>
          <a:p>
            <a:pPr rtl="0" eaLnBrk="1" hangingPunct="1"/>
            <a:endParaRPr lang="cs-CZ" altLang="cs-CZ" dirty="0"/>
          </a:p>
        </p:txBody>
      </p:sp>
    </p:spTree>
    <p:extLst>
      <p:ext uri="{BB962C8B-B14F-4D97-AF65-F5344CB8AC3E}">
        <p14:creationId xmlns:p14="http://schemas.microsoft.com/office/powerpoint/2010/main" val="1906799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2"/>
          <p:cNvSpPr>
            <a:spLocks noGrp="1"/>
          </p:cNvSpPr>
          <p:nvPr>
            <p:ph sz="quarter" idx="1"/>
          </p:nvPr>
        </p:nvSpPr>
        <p:spPr>
          <a:xfrm>
            <a:off x="318305" y="925991"/>
            <a:ext cx="8558066" cy="4443761"/>
          </a:xfrm>
        </p:spPr>
        <p:txBody>
          <a:bodyPr rtlCol="0">
            <a:normAutofit/>
          </a:bodyPr>
          <a:lstStyle/>
          <a:p>
            <a:pPr marL="0" indent="0" algn="ctr" rtl="0">
              <a:buNone/>
            </a:pPr>
            <a:r>
              <a:rPr lang="en-GB" sz="4800"/>
              <a:t>What is the path from</a:t>
            </a:r>
          </a:p>
          <a:p>
            <a:pPr marL="0" indent="0" algn="ctr" rtl="0">
              <a:buNone/>
            </a:pPr>
            <a:r>
              <a:rPr lang="en-GB" sz="4800"/>
              <a:t>social responsibility </a:t>
            </a:r>
          </a:p>
          <a:p>
            <a:pPr marL="0" indent="0" algn="ctr" rtl="0">
              <a:buNone/>
            </a:pPr>
            <a:r>
              <a:rPr lang="en-GB" sz="4800"/>
              <a:t>to</a:t>
            </a:r>
          </a:p>
          <a:p>
            <a:pPr marL="0" indent="0" algn="ctr" rtl="0">
              <a:buNone/>
            </a:pPr>
            <a:r>
              <a:rPr lang="en-GB" sz="4800"/>
              <a:t>corporate social responsibility?</a:t>
            </a:r>
            <a:endParaRPr lang="cs-CZ" sz="4800" dirty="0"/>
          </a:p>
        </p:txBody>
      </p:sp>
    </p:spTree>
    <p:extLst>
      <p:ext uri="{BB962C8B-B14F-4D97-AF65-F5344CB8AC3E}">
        <p14:creationId xmlns:p14="http://schemas.microsoft.com/office/powerpoint/2010/main" val="1560087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b="1" dirty="0" err="1">
                <a:solidFill>
                  <a:srgbClr val="D50202"/>
                </a:solidFill>
              </a:rPr>
              <a:t>Home</a:t>
            </a:r>
            <a:r>
              <a:rPr lang="cs-CZ" altLang="cs-CZ" b="1" dirty="0">
                <a:solidFill>
                  <a:srgbClr val="D50202"/>
                </a:solidFill>
              </a:rPr>
              <a:t> </a:t>
            </a:r>
            <a:r>
              <a:rPr lang="cs-CZ" altLang="cs-CZ" b="1" dirty="0" err="1">
                <a:solidFill>
                  <a:srgbClr val="D50202"/>
                </a:solidFill>
              </a:rPr>
              <a:t>task</a:t>
            </a:r>
            <a:r>
              <a:rPr lang="cs-CZ" altLang="cs-CZ" b="1" dirty="0">
                <a:solidFill>
                  <a:srgbClr val="D50202"/>
                </a:solidFill>
              </a:rPr>
              <a:t> 1</a:t>
            </a:r>
            <a:endParaRPr lang="cs-CZ" b="1" dirty="0">
              <a:solidFill>
                <a:srgbClr val="D50202"/>
              </a:solidFill>
            </a:endParaRPr>
          </a:p>
        </p:txBody>
      </p:sp>
      <p:sp>
        <p:nvSpPr>
          <p:cNvPr id="3" name="Zástupný symbol pro obsah 2"/>
          <p:cNvSpPr>
            <a:spLocks noGrp="1"/>
          </p:cNvSpPr>
          <p:nvPr>
            <p:ph idx="1"/>
          </p:nvPr>
        </p:nvSpPr>
        <p:spPr>
          <a:xfrm>
            <a:off x="457200" y="1422436"/>
            <a:ext cx="8229600" cy="5028759"/>
          </a:xfrm>
        </p:spPr>
        <p:txBody>
          <a:bodyPr>
            <a:normAutofit fontScale="40000" lnSpcReduction="20000"/>
          </a:bodyPr>
          <a:lstStyle/>
          <a:p>
            <a:pPr fontAlgn="auto">
              <a:spcAft>
                <a:spcPts val="0"/>
              </a:spcAft>
              <a:defRPr/>
            </a:pPr>
            <a:r>
              <a:rPr lang="en-US" sz="8000" dirty="0"/>
              <a:t>Choose 1 world-famous company for which you analyze its activities closely related to corporate social responsibility (e</a:t>
            </a:r>
            <a:r>
              <a:rPr lang="cs-CZ" sz="8000" dirty="0"/>
              <a:t>.</a:t>
            </a:r>
            <a:r>
              <a:rPr lang="en-US" sz="8000" dirty="0"/>
              <a:t>g</a:t>
            </a:r>
            <a:r>
              <a:rPr lang="cs-CZ" sz="8000" dirty="0"/>
              <a:t>.</a:t>
            </a:r>
            <a:r>
              <a:rPr lang="en-US" sz="8000" dirty="0"/>
              <a:t> according to the information on their website).</a:t>
            </a:r>
          </a:p>
          <a:p>
            <a:pPr fontAlgn="auto">
              <a:spcAft>
                <a:spcPts val="0"/>
              </a:spcAft>
              <a:defRPr/>
            </a:pPr>
            <a:r>
              <a:rPr lang="en-US" sz="8000" dirty="0"/>
              <a:t>You will individually prepare a presentation (</a:t>
            </a:r>
            <a:r>
              <a:rPr lang="en-US" sz="8000" dirty="0" err="1"/>
              <a:t>Powerpoint</a:t>
            </a:r>
            <a:r>
              <a:rPr lang="en-US" sz="8000" dirty="0"/>
              <a:t>) about the CSR activities of the selected company (in the range of at least 10 minutes): introduction of the company, presentation of specific</a:t>
            </a:r>
            <a:r>
              <a:rPr lang="cs-CZ" sz="8000" dirty="0"/>
              <a:t> CSR</a:t>
            </a:r>
            <a:r>
              <a:rPr lang="en-US" sz="8000" dirty="0"/>
              <a:t> activities (in case there are many, choose 3-4 key activities) and their integration according to the CSR pillars.</a:t>
            </a:r>
            <a:endParaRPr lang="cs-CZ" sz="9800" b="1" dirty="0"/>
          </a:p>
          <a:p>
            <a:pPr marL="0" indent="0">
              <a:buNone/>
            </a:pPr>
            <a:endParaRPr lang="cs-CZ" sz="4000" b="1" dirty="0"/>
          </a:p>
          <a:p>
            <a:pPr marL="0" indent="0">
              <a:buNone/>
            </a:pPr>
            <a:endParaRPr lang="cs-CZ" sz="4000" b="1" dirty="0"/>
          </a:p>
          <a:p>
            <a:pPr marL="0" indent="0">
              <a:buNone/>
            </a:pPr>
            <a:endParaRPr lang="cs-CZ" sz="4000" dirty="0"/>
          </a:p>
        </p:txBody>
      </p:sp>
    </p:spTree>
    <p:extLst>
      <p:ext uri="{BB962C8B-B14F-4D97-AF65-F5344CB8AC3E}">
        <p14:creationId xmlns:p14="http://schemas.microsoft.com/office/powerpoint/2010/main" val="101800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4441"/>
            <a:ext cx="8229600" cy="1143000"/>
          </a:xfrm>
        </p:spPr>
        <p:txBody>
          <a:bodyPr rtlCol="0">
            <a:normAutofit/>
          </a:bodyPr>
          <a:lstStyle/>
          <a:p>
            <a:pPr rtl="0"/>
            <a:r>
              <a:rPr lang="en-GB" sz="4000" b="1" dirty="0">
                <a:solidFill>
                  <a:srgbClr val="D10202"/>
                </a:solidFill>
                <a:effectLst>
                  <a:outerShdw blurRad="38100" dist="38100" dir="2700000" algn="tl">
                    <a:srgbClr val="000000">
                      <a:alpha val="43137"/>
                    </a:srgbClr>
                  </a:outerShdw>
                </a:effectLst>
                <a:cs typeface="Arial"/>
              </a:rPr>
              <a:t>Characteristics of </a:t>
            </a:r>
            <a:r>
              <a:rPr lang="cs-CZ" sz="4000" b="1" dirty="0" err="1">
                <a:solidFill>
                  <a:srgbClr val="D10202"/>
                </a:solidFill>
                <a:effectLst>
                  <a:outerShdw blurRad="38100" dist="38100" dir="2700000" algn="tl">
                    <a:srgbClr val="000000">
                      <a:alpha val="43137"/>
                    </a:srgbClr>
                  </a:outerShdw>
                </a:effectLst>
                <a:cs typeface="Arial"/>
              </a:rPr>
              <a:t>modern</a:t>
            </a:r>
            <a:r>
              <a:rPr lang="en-GB" sz="4000" b="1" dirty="0">
                <a:solidFill>
                  <a:srgbClr val="D10202"/>
                </a:solidFill>
                <a:effectLst>
                  <a:outerShdw blurRad="38100" dist="38100" dir="2700000" algn="tl">
                    <a:srgbClr val="000000">
                      <a:alpha val="43137"/>
                    </a:srgbClr>
                  </a:outerShdw>
                </a:effectLst>
                <a:cs typeface="Arial"/>
              </a:rPr>
              <a:t> society</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lnSpcReduction="10000"/>
          </a:bodyPr>
          <a:lstStyle/>
          <a:p>
            <a:pPr rtl="0"/>
            <a:endParaRPr lang="cs-CZ" dirty="0"/>
          </a:p>
          <a:p>
            <a:pPr rtl="0"/>
            <a:r>
              <a:rPr lang="cs-CZ" dirty="0"/>
              <a:t>C</a:t>
            </a:r>
            <a:r>
              <a:rPr lang="en-GB" dirty="0"/>
              <a:t>risis of civilization</a:t>
            </a:r>
          </a:p>
          <a:p>
            <a:pPr rtl="0"/>
            <a:r>
              <a:rPr lang="en-GB" dirty="0"/>
              <a:t>Loss of values</a:t>
            </a:r>
          </a:p>
          <a:p>
            <a:pPr rtl="0"/>
            <a:r>
              <a:rPr lang="en-GB" dirty="0"/>
              <a:t>Displacement of natural solidarity with the surrounding environment</a:t>
            </a:r>
          </a:p>
          <a:p>
            <a:pPr rtl="0"/>
            <a:r>
              <a:rPr lang="cs-CZ" dirty="0"/>
              <a:t>S</a:t>
            </a:r>
            <a:r>
              <a:rPr lang="en-GB" dirty="0"/>
              <a:t>trong competitive environment</a:t>
            </a:r>
          </a:p>
          <a:p>
            <a:pPr rtl="0"/>
            <a:r>
              <a:rPr lang="en-GB" dirty="0"/>
              <a:t>Global problems of humankind</a:t>
            </a:r>
          </a:p>
          <a:p>
            <a:pPr rtl="0"/>
            <a:r>
              <a:rPr lang="en-GB" dirty="0"/>
              <a:t>Evolution of knowledge  </a:t>
            </a:r>
          </a:p>
          <a:p>
            <a:pPr rtl="0"/>
            <a:endParaRPr lang="cs-CZ" dirty="0"/>
          </a:p>
        </p:txBody>
      </p:sp>
    </p:spTree>
    <p:extLst>
      <p:ext uri="{BB962C8B-B14F-4D97-AF65-F5344CB8AC3E}">
        <p14:creationId xmlns:p14="http://schemas.microsoft.com/office/powerpoint/2010/main" val="19833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19412"/>
            <a:ext cx="8229600" cy="1143000"/>
          </a:xfrm>
        </p:spPr>
        <p:txBody>
          <a:bodyPr rtlCol="0">
            <a:noAutofit/>
          </a:bodyPr>
          <a:lstStyle/>
          <a:p>
            <a:pPr rtl="0"/>
            <a:r>
              <a:rPr lang="cs" sz="4000" b="1" dirty="0">
                <a:solidFill>
                  <a:srgbClr val="D10202"/>
                </a:solidFill>
                <a:effectLst>
                  <a:outerShdw blurRad="38100" dist="38100" dir="2700000" algn="tl">
                    <a:srgbClr val="000000">
                      <a:alpha val="43137"/>
                    </a:srgbClr>
                  </a:outerShdw>
                </a:effectLst>
                <a:cs typeface="Arial"/>
              </a:rPr>
              <a:t>Resources required for corporate social responsibility</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a:xfrm>
            <a:off x="457200" y="1929983"/>
            <a:ext cx="8229600" cy="4525963"/>
          </a:xfrm>
        </p:spPr>
        <p:txBody>
          <a:bodyPr rtlCol="0">
            <a:normAutofit fontScale="85000" lnSpcReduction="10000"/>
          </a:bodyPr>
          <a:lstStyle/>
          <a:p>
            <a:pPr rtl="0"/>
            <a:r>
              <a:rPr lang="en-GB" sz="3300" dirty="0"/>
              <a:t>Natural </a:t>
            </a:r>
            <a:r>
              <a:rPr lang="cs-CZ" sz="3300" dirty="0"/>
              <a:t>manifestation</a:t>
            </a:r>
            <a:r>
              <a:rPr lang="en-GB" sz="3300" dirty="0"/>
              <a:t> of human solidarity with the surrounding environment?</a:t>
            </a:r>
          </a:p>
          <a:p>
            <a:pPr rtl="0"/>
            <a:r>
              <a:rPr lang="cs-CZ" sz="3300" dirty="0"/>
              <a:t>R</a:t>
            </a:r>
            <a:r>
              <a:rPr lang="en-GB" sz="3300" dirty="0"/>
              <a:t>esult of the crisis of civilization?</a:t>
            </a:r>
          </a:p>
          <a:p>
            <a:pPr rtl="0"/>
            <a:r>
              <a:rPr lang="en-GB" sz="3300" dirty="0"/>
              <a:t>Following the models (Bata, Taylor)?</a:t>
            </a:r>
          </a:p>
          <a:p>
            <a:pPr rtl="0"/>
            <a:r>
              <a:rPr lang="en-GB" sz="3300" dirty="0"/>
              <a:t>Required standards (business ethics, sustainability)?</a:t>
            </a:r>
          </a:p>
          <a:p>
            <a:pPr rtl="0"/>
            <a:r>
              <a:rPr lang="en-GB" sz="3300" dirty="0"/>
              <a:t>Evolution of knowledge and scientific disciplines - Economics, Management (Samuelson, Drucker, </a:t>
            </a:r>
            <a:r>
              <a:rPr lang="en-GB" sz="3300" dirty="0" err="1"/>
              <a:t>Senge</a:t>
            </a:r>
            <a:r>
              <a:rPr lang="en-GB" sz="3300" dirty="0"/>
              <a:t>)?</a:t>
            </a:r>
          </a:p>
          <a:p>
            <a:pPr rtl="0"/>
            <a:r>
              <a:rPr lang="en-GB" sz="3300" dirty="0"/>
              <a:t>Calculation and search for new ways of making profit?</a:t>
            </a:r>
          </a:p>
          <a:p>
            <a:pPr rtl="0"/>
            <a:endParaRPr lang="cs-CZ" dirty="0"/>
          </a:p>
        </p:txBody>
      </p:sp>
    </p:spTree>
    <p:extLst>
      <p:ext uri="{BB962C8B-B14F-4D97-AF65-F5344CB8AC3E}">
        <p14:creationId xmlns:p14="http://schemas.microsoft.com/office/powerpoint/2010/main" val="98000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 sz="4000" b="1" dirty="0">
                <a:solidFill>
                  <a:srgbClr val="D10202"/>
                </a:solidFill>
                <a:effectLst>
                  <a:outerShdw blurRad="38100" dist="38100" dir="2700000" algn="tl">
                    <a:srgbClr val="000000">
                      <a:alpha val="43137"/>
                    </a:srgbClr>
                  </a:outerShdw>
                </a:effectLst>
                <a:cs typeface="Arial"/>
              </a:rPr>
              <a:t>History of CSR</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fontScale="77500" lnSpcReduction="20000"/>
          </a:bodyPr>
          <a:lstStyle/>
          <a:p>
            <a:pPr rtl="0"/>
            <a:r>
              <a:rPr lang="en-GB" b="1" dirty="0"/>
              <a:t>1953 Bowen:</a:t>
            </a:r>
            <a:r>
              <a:rPr lang="en-GB" dirty="0"/>
              <a:t> "Social responsibilities of the Businessman".</a:t>
            </a:r>
          </a:p>
          <a:p>
            <a:pPr rtl="0">
              <a:buFont typeface="Wingdings" panose="05000000000000000000" pitchFamily="2" charset="2"/>
              <a:buNone/>
            </a:pPr>
            <a:r>
              <a:rPr lang="en-GB" dirty="0"/>
              <a:t>“</a:t>
            </a:r>
            <a:r>
              <a:rPr lang="cs-CZ" dirty="0"/>
              <a:t>the </a:t>
            </a:r>
            <a:r>
              <a:rPr lang="en-GB" dirty="0"/>
              <a:t>obligations of businessmen to pursue those policies, to make those decisions, or to follow those lines of action which are desirable in terms of the objectives and values of our society”                                                        
                                                                                                                                           </a:t>
            </a:r>
          </a:p>
          <a:p>
            <a:pPr rtl="0"/>
            <a:r>
              <a:rPr lang="en-GB" b="1" dirty="0"/>
              <a:t>70s</a:t>
            </a:r>
            <a:r>
              <a:rPr lang="en-GB" dirty="0"/>
              <a:t>: amendments and specifications, realization that the mere fulfilment of legislative requirements is not CSR.</a:t>
            </a:r>
          </a:p>
          <a:p>
            <a:r>
              <a:rPr lang="en-GB" b="1" dirty="0"/>
              <a:t>1979 Carroll</a:t>
            </a:r>
            <a:r>
              <a:rPr lang="en-GB" dirty="0"/>
              <a:t>:  a four-pillar definition of CSR – economic, legal, ethical, and discretionary (philanthropic).</a:t>
            </a:r>
          </a:p>
          <a:p>
            <a:pPr rtl="0"/>
            <a:r>
              <a:rPr lang="en-GB" b="1" dirty="0"/>
              <a:t>80s</a:t>
            </a:r>
            <a:r>
              <a:rPr lang="en-GB" dirty="0"/>
              <a:t>: amended by focus on “stakeholders”</a:t>
            </a:r>
          </a:p>
          <a:p>
            <a:pPr rtl="0"/>
            <a:r>
              <a:rPr lang="en-GB" b="1" dirty="0"/>
              <a:t>1984 Freeman</a:t>
            </a:r>
            <a:r>
              <a:rPr lang="en-GB" dirty="0"/>
              <a:t>: theory of CSR and stakeholders.</a:t>
            </a:r>
          </a:p>
          <a:p>
            <a:pPr rtl="0"/>
            <a:endParaRPr lang="cs-CZ" dirty="0"/>
          </a:p>
        </p:txBody>
      </p:sp>
    </p:spTree>
    <p:extLst>
      <p:ext uri="{BB962C8B-B14F-4D97-AF65-F5344CB8AC3E}">
        <p14:creationId xmlns:p14="http://schemas.microsoft.com/office/powerpoint/2010/main" val="170870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rtl="0"/>
            <a:r>
              <a:rPr lang="en-GB" sz="4000" b="1" dirty="0">
                <a:solidFill>
                  <a:srgbClr val="D10202"/>
                </a:solidFill>
                <a:effectLst>
                  <a:outerShdw blurRad="38100" dist="38100" dir="2700000" algn="tl">
                    <a:srgbClr val="000000">
                      <a:alpha val="43137"/>
                    </a:srgbClr>
                  </a:outerShdw>
                </a:effectLst>
                <a:cs typeface="Arial"/>
              </a:rPr>
              <a:t>"Business Ethics"</a:t>
            </a:r>
            <a:endParaRPr lang="cs-CZ" sz="4000" b="1" dirty="0">
              <a:solidFill>
                <a:srgbClr val="D10202"/>
              </a:solidFill>
              <a:effectLst>
                <a:outerShdw blurRad="38100" dist="38100" dir="2700000" algn="tl">
                  <a:srgbClr val="000000">
                    <a:alpha val="43137"/>
                  </a:srgbClr>
                </a:outerShdw>
              </a:effectLst>
              <a:cs typeface="Arial"/>
            </a:endParaRPr>
          </a:p>
        </p:txBody>
      </p:sp>
      <p:sp>
        <p:nvSpPr>
          <p:cNvPr id="3" name="Zástupný symbol pro obsah 2"/>
          <p:cNvSpPr>
            <a:spLocks noGrp="1"/>
          </p:cNvSpPr>
          <p:nvPr>
            <p:ph idx="1"/>
          </p:nvPr>
        </p:nvSpPr>
        <p:spPr/>
        <p:txBody>
          <a:bodyPr rtlCol="0">
            <a:normAutofit fontScale="77500" lnSpcReduction="20000"/>
          </a:bodyPr>
          <a:lstStyle/>
          <a:p>
            <a:pPr marL="0" indent="0" rtl="0">
              <a:buNone/>
            </a:pPr>
            <a:r>
              <a:rPr lang="en-GB" b="1" dirty="0"/>
              <a:t>1974</a:t>
            </a:r>
            <a:r>
              <a:rPr lang="en-GB" dirty="0"/>
              <a:t> Conference at the University of Kansas, publications: „Ethics, Free Enterprise, and Public Policy: Essay on Moral Issues in Business.“</a:t>
            </a:r>
          </a:p>
          <a:p>
            <a:pPr rtl="0"/>
            <a:r>
              <a:rPr lang="en-GB" dirty="0"/>
              <a:t>Domain of philosophers, subsequently sociologists and economists. </a:t>
            </a:r>
          </a:p>
          <a:p>
            <a:pPr marL="0" indent="0" rtl="0">
              <a:buNone/>
            </a:pPr>
            <a:endParaRPr lang="cs-CZ" altLang="cs-CZ" dirty="0"/>
          </a:p>
          <a:p>
            <a:pPr marL="0" indent="0" rtl="0">
              <a:buNone/>
            </a:pPr>
            <a:r>
              <a:rPr lang="en-GB" dirty="0"/>
              <a:t>Normative ethical approach:</a:t>
            </a:r>
          </a:p>
          <a:p>
            <a:pPr rtl="0"/>
            <a:r>
              <a:rPr lang="en-GB" dirty="0"/>
              <a:t>Values: freedom, justice, responsibility, and progress.</a:t>
            </a:r>
          </a:p>
          <a:p>
            <a:pPr lvl="1" rtl="0">
              <a:buFont typeface="Wingdings" panose="05000000000000000000" pitchFamily="2" charset="2"/>
              <a:buNone/>
            </a:pPr>
            <a:r>
              <a:rPr lang="en-GB" dirty="0"/>
              <a:t>Implementation of ethics in the enterprise policy and practice (code of ethics, social audits)</a:t>
            </a:r>
          </a:p>
          <a:p>
            <a:pPr rtl="0"/>
            <a:endParaRPr lang="cs-CZ" altLang="cs-CZ" dirty="0"/>
          </a:p>
          <a:p>
            <a:pPr marL="0" indent="0" rtl="0">
              <a:buNone/>
            </a:pPr>
            <a:r>
              <a:rPr lang="en-GB" dirty="0"/>
              <a:t>Establishment of Society for Business Ethics</a:t>
            </a:r>
            <a:endParaRPr lang="cs-CZ" dirty="0"/>
          </a:p>
        </p:txBody>
      </p:sp>
    </p:spTree>
    <p:extLst>
      <p:ext uri="{BB962C8B-B14F-4D97-AF65-F5344CB8AC3E}">
        <p14:creationId xmlns:p14="http://schemas.microsoft.com/office/powerpoint/2010/main" val="19858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457200" y="846138"/>
            <a:ext cx="8229600" cy="1143000"/>
          </a:xfrm>
        </p:spPr>
        <p:txBody>
          <a:bodyPr rtlCol="0">
            <a:normAutofit/>
          </a:bodyPr>
          <a:lstStyle/>
          <a:p>
            <a:pPr algn="ctr" rtl="0"/>
            <a:r>
              <a:rPr lang="cs" sz="4000" b="1" dirty="0">
                <a:solidFill>
                  <a:srgbClr val="D10202"/>
                </a:solidFill>
                <a:effectLst>
                  <a:outerShdw blurRad="38100" dist="38100" dir="2700000" algn="tl">
                    <a:srgbClr val="000000">
                      <a:alpha val="43137"/>
                    </a:srgbClr>
                  </a:outerShdw>
                </a:effectLst>
                <a:cs typeface="Arial"/>
              </a:rPr>
              <a:t>Modern history of CSR in Europe</a:t>
            </a:r>
          </a:p>
        </p:txBody>
      </p:sp>
      <p:sp>
        <p:nvSpPr>
          <p:cNvPr id="13315" name="Zástupný symbol pro obsah 2"/>
          <p:cNvSpPr>
            <a:spLocks noGrp="1"/>
          </p:cNvSpPr>
          <p:nvPr>
            <p:ph idx="1"/>
          </p:nvPr>
        </p:nvSpPr>
        <p:spPr>
          <a:xfrm>
            <a:off x="468313" y="3141663"/>
            <a:ext cx="8229600" cy="4302125"/>
          </a:xfrm>
        </p:spPr>
        <p:txBody>
          <a:bodyPr rtlCol="0"/>
          <a:lstStyle/>
          <a:p>
            <a:pPr rtl="0"/>
            <a:r>
              <a:rPr lang="en-GB" sz="4000" b="1" dirty="0"/>
              <a:t>1996</a:t>
            </a:r>
            <a:r>
              <a:rPr lang="en-GB" sz="4000" dirty="0"/>
              <a:t> Jacques </a:t>
            </a:r>
            <a:r>
              <a:rPr lang="en-GB" sz="4000" dirty="0" err="1"/>
              <a:t>Delors</a:t>
            </a:r>
            <a:r>
              <a:rPr lang="en-GB" sz="4000" dirty="0"/>
              <a:t> – CSR Europe</a:t>
            </a:r>
          </a:p>
          <a:p>
            <a:pPr rtl="0"/>
            <a:endParaRPr lang="cs-CZ" altLang="cs-CZ" sz="4000" dirty="0"/>
          </a:p>
          <a:p>
            <a:pPr rtl="0"/>
            <a:r>
              <a:rPr lang="en-GB" sz="4000" b="1" dirty="0"/>
              <a:t>2001</a:t>
            </a:r>
            <a:r>
              <a:rPr lang="en-GB" sz="4000" dirty="0"/>
              <a:t> European Union –  Green Paper</a:t>
            </a:r>
          </a:p>
          <a:p>
            <a:pPr rtl="0"/>
            <a:endParaRPr lang="cs-CZ" altLang="cs-CZ" dirty="0"/>
          </a:p>
          <a:p>
            <a:pPr rtl="0"/>
            <a:endParaRPr lang="cs-CZ" altLang="cs-CZ" dirty="0"/>
          </a:p>
        </p:txBody>
      </p:sp>
    </p:spTree>
    <p:extLst>
      <p:ext uri="{BB962C8B-B14F-4D97-AF65-F5344CB8AC3E}">
        <p14:creationId xmlns:p14="http://schemas.microsoft.com/office/powerpoint/2010/main" val="46315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57200" y="626907"/>
            <a:ext cx="8229600" cy="1143000"/>
          </a:xfrm>
        </p:spPr>
        <p:txBody>
          <a:bodyPr rtlCol="0">
            <a:noAutofit/>
          </a:bodyPr>
          <a:lstStyle/>
          <a:p>
            <a:pPr rtl="0" eaLnBrk="1" hangingPunct="1"/>
            <a:r>
              <a:rPr lang="cs" sz="4000" b="1" dirty="0">
                <a:solidFill>
                  <a:srgbClr val="D10202"/>
                </a:solidFill>
                <a:effectLst>
                  <a:outerShdw blurRad="38100" dist="38100" dir="2700000" algn="tl">
                    <a:srgbClr val="000000">
                      <a:alpha val="43137"/>
                    </a:srgbClr>
                  </a:outerShdw>
                </a:effectLst>
                <a:cs typeface="Arial"/>
              </a:rPr>
              <a:t>The concept of CSR today? How is it called in practice?</a:t>
            </a:r>
          </a:p>
        </p:txBody>
      </p:sp>
      <p:sp>
        <p:nvSpPr>
          <p:cNvPr id="14339" name="Zástupný symbol pro obsah 2"/>
          <p:cNvSpPr>
            <a:spLocks noGrp="1"/>
          </p:cNvSpPr>
          <p:nvPr>
            <p:ph idx="1"/>
          </p:nvPr>
        </p:nvSpPr>
        <p:spPr>
          <a:xfrm>
            <a:off x="395288" y="1846133"/>
            <a:ext cx="8229600" cy="4302125"/>
          </a:xfrm>
        </p:spPr>
        <p:txBody>
          <a:bodyPr rtlCol="0">
            <a:normAutofit lnSpcReduction="10000"/>
          </a:bodyPr>
          <a:lstStyle/>
          <a:p>
            <a:pPr rtl="0" eaLnBrk="1" hangingPunct="1"/>
            <a:r>
              <a:rPr lang="en-GB" sz="2400" dirty="0"/>
              <a:t>Charity, philanthropy</a:t>
            </a:r>
          </a:p>
          <a:p>
            <a:pPr rtl="0" eaLnBrk="1" hangingPunct="1"/>
            <a:r>
              <a:rPr lang="en-GB" sz="2400" dirty="0"/>
              <a:t>Donation, volunteering (Volunteer day, donator)</a:t>
            </a:r>
          </a:p>
          <a:p>
            <a:pPr rtl="0" eaLnBrk="1" hangingPunct="1"/>
            <a:r>
              <a:rPr lang="en-GB" sz="2400" dirty="0"/>
              <a:t>Good level of citizenship</a:t>
            </a:r>
          </a:p>
          <a:p>
            <a:pPr rtl="0" eaLnBrk="1" hangingPunct="1"/>
            <a:r>
              <a:rPr lang="en-GB" sz="2400" dirty="0"/>
              <a:t>Corporate ethics (code of ethics)</a:t>
            </a:r>
          </a:p>
          <a:p>
            <a:pPr rtl="0" eaLnBrk="1" hangingPunct="1"/>
            <a:r>
              <a:rPr lang="en-GB" sz="2400" dirty="0"/>
              <a:t>Corporate culture, internal policies (workplace, work-life balance, family-friendly enterprise ...)</a:t>
            </a:r>
          </a:p>
          <a:p>
            <a:pPr rtl="0" eaLnBrk="1" hangingPunct="1"/>
            <a:r>
              <a:rPr lang="en-GB" sz="2400" dirty="0"/>
              <a:t>Communication with stakeholders (surveys on points of view and needs...).</a:t>
            </a:r>
          </a:p>
          <a:p>
            <a:pPr rtl="0" eaLnBrk="1" hangingPunct="1"/>
            <a:r>
              <a:rPr lang="en-GB" sz="2400" dirty="0"/>
              <a:t>Environment-friendly actions (ecological footprint, financial rehabilitation, investing in  technology ...)</a:t>
            </a:r>
          </a:p>
          <a:p>
            <a:pPr rtl="0" eaLnBrk="1" hangingPunct="1"/>
            <a:r>
              <a:rPr lang="en-GB" sz="2400" dirty="0"/>
              <a:t>Parliament Lobbying...</a:t>
            </a:r>
          </a:p>
          <a:p>
            <a:pPr rtl="0" eaLnBrk="1" hangingPunct="1"/>
            <a:endParaRPr lang="cs-CZ" altLang="cs-CZ" sz="2400" dirty="0"/>
          </a:p>
        </p:txBody>
      </p:sp>
    </p:spTree>
    <p:extLst>
      <p:ext uri="{BB962C8B-B14F-4D97-AF65-F5344CB8AC3E}">
        <p14:creationId xmlns:p14="http://schemas.microsoft.com/office/powerpoint/2010/main" val="81635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457200" y="720673"/>
            <a:ext cx="8229600" cy="1018186"/>
          </a:xfrm>
        </p:spPr>
        <p:txBody>
          <a:bodyPr rtlCol="0">
            <a:normAutofit/>
          </a:bodyPr>
          <a:lstStyle/>
          <a:p>
            <a:pPr algn="ctr" rtl="0" eaLnBrk="1" hangingPunct="1"/>
            <a:r>
              <a:rPr lang="cs" sz="4000" b="1" dirty="0">
                <a:solidFill>
                  <a:srgbClr val="D10202"/>
                </a:solidFill>
                <a:effectLst>
                  <a:outerShdw blurRad="38100" dist="38100" dir="2700000" algn="tl">
                    <a:srgbClr val="000000">
                      <a:alpha val="43137"/>
                    </a:srgbClr>
                  </a:outerShdw>
                </a:effectLst>
                <a:cs typeface="Arial"/>
              </a:rPr>
              <a:t>Corporate social responsibility</a:t>
            </a:r>
            <a:endParaRPr lang="cs-CZ" altLang="cs-CZ" sz="4000" b="1" dirty="0"/>
          </a:p>
        </p:txBody>
      </p:sp>
      <p:sp>
        <p:nvSpPr>
          <p:cNvPr id="17411" name="Zástupný symbol pro obsah 2"/>
          <p:cNvSpPr>
            <a:spLocks noGrp="1"/>
          </p:cNvSpPr>
          <p:nvPr>
            <p:ph idx="1"/>
          </p:nvPr>
        </p:nvSpPr>
        <p:spPr>
          <a:xfrm>
            <a:off x="395287" y="1738859"/>
            <a:ext cx="8561335" cy="4894211"/>
          </a:xfrm>
        </p:spPr>
        <p:txBody>
          <a:bodyPr rtlCol="0">
            <a:noAutofit/>
          </a:bodyPr>
          <a:lstStyle/>
          <a:p>
            <a:pPr rtl="0" eaLnBrk="1" hangingPunct="1"/>
            <a:r>
              <a:rPr lang="en-GB" dirty="0"/>
              <a:t>Terms used: CSR, SOO (formerly CDC, SOF), "triple bottom line", "people-planet-profit" – 3P.</a:t>
            </a:r>
          </a:p>
          <a:p>
            <a:pPr rtl="0" eaLnBrk="1" hangingPunct="1"/>
            <a:r>
              <a:rPr lang="en-GB" dirty="0"/>
              <a:t>Belongs to a broader concept of "sustainability".</a:t>
            </a:r>
          </a:p>
          <a:p>
            <a:pPr rtl="0" eaLnBrk="1" hangingPunct="1"/>
            <a:r>
              <a:rPr lang="en-GB" dirty="0"/>
              <a:t>Founder: </a:t>
            </a:r>
            <a:r>
              <a:rPr lang="en-GB" b="1" dirty="0"/>
              <a:t>Bowen, 1953</a:t>
            </a:r>
            <a:r>
              <a:rPr lang="en-GB" dirty="0"/>
              <a:t>.</a:t>
            </a:r>
          </a:p>
          <a:p>
            <a:pPr rtl="0" eaLnBrk="1" hangingPunct="1"/>
            <a:r>
              <a:rPr lang="en-GB" dirty="0"/>
              <a:t>Other authors: Crane, Carroll, Friedman, Freemann, Frederick, Davis.</a:t>
            </a:r>
          </a:p>
          <a:p>
            <a:pPr rtl="0" eaLnBrk="1" hangingPunct="1"/>
            <a:r>
              <a:rPr lang="en-GB" dirty="0"/>
              <a:t>Czech authors: Petříková, Putnová, Bláha, Kunz.</a:t>
            </a:r>
          </a:p>
          <a:p>
            <a:pPr rtl="0" eaLnBrk="1" hangingPunct="1"/>
            <a:r>
              <a:rPr lang="en-GB" dirty="0"/>
              <a:t>Definition? </a:t>
            </a:r>
          </a:p>
        </p:txBody>
      </p:sp>
    </p:spTree>
    <p:extLst>
      <p:ext uri="{BB962C8B-B14F-4D97-AF65-F5344CB8AC3E}">
        <p14:creationId xmlns:p14="http://schemas.microsoft.com/office/powerpoint/2010/main" val="372461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1112</TotalTime>
  <Words>1415</Words>
  <Application>Microsoft Office PowerPoint</Application>
  <PresentationFormat>Předvádění na obrazovce (4:3)</PresentationFormat>
  <Paragraphs>144</Paragraphs>
  <Slides>20</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Office Theme</vt:lpstr>
      <vt:lpstr>Social responsibility,  corporate social responsibility - CSR</vt:lpstr>
      <vt:lpstr>Prezentace aplikace PowerPoint</vt:lpstr>
      <vt:lpstr>Characteristics of modern society</vt:lpstr>
      <vt:lpstr>Resources required for corporate social responsibility</vt:lpstr>
      <vt:lpstr>History of CSR</vt:lpstr>
      <vt:lpstr>"Business Ethics"</vt:lpstr>
      <vt:lpstr>Modern history of CSR in Europe</vt:lpstr>
      <vt:lpstr>The concept of CSR today? How is it called in practice?</vt:lpstr>
      <vt:lpstr>Corporate social responsibility</vt:lpstr>
      <vt:lpstr>Definition of CSR</vt:lpstr>
      <vt:lpstr>Other historical definitions of the concept.</vt:lpstr>
      <vt:lpstr>CSR Principles</vt:lpstr>
      <vt:lpstr>CSR Pillars</vt:lpstr>
      <vt:lpstr>Social pillar</vt:lpstr>
      <vt:lpstr>Environmental pillar</vt:lpstr>
      <vt:lpstr>Economic pillar</vt:lpstr>
      <vt:lpstr>CSR Levels</vt:lpstr>
      <vt:lpstr>Reasons for CSR</vt:lpstr>
      <vt:lpstr>CSR standardization </vt:lpstr>
      <vt:lpstr>Home task 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Bernardová Dana</dc:creator>
  <cp:keywords/>
  <dc:description/>
  <cp:lastModifiedBy>Martin</cp:lastModifiedBy>
  <cp:revision>97</cp:revision>
  <cp:lastPrinted>2016-09-26T06:50:33Z</cp:lastPrinted>
  <dcterms:created xsi:type="dcterms:W3CDTF">2012-07-19T22:32:54Z</dcterms:created>
  <dcterms:modified xsi:type="dcterms:W3CDTF">2021-10-04T10:23:00Z</dcterms:modified>
  <cp:category/>
</cp:coreProperties>
</file>