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337" r:id="rId3"/>
    <p:sldId id="341" r:id="rId4"/>
    <p:sldId id="342" r:id="rId5"/>
    <p:sldId id="338" r:id="rId6"/>
    <p:sldId id="344" r:id="rId7"/>
    <p:sldId id="343" r:id="rId8"/>
    <p:sldId id="346" r:id="rId9"/>
    <p:sldId id="347" r:id="rId10"/>
    <p:sldId id="349" r:id="rId11"/>
    <p:sldId id="350" r:id="rId12"/>
    <p:sldId id="348" r:id="rId13"/>
    <p:sldId id="336" r:id="rId14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AF33F15-2C0F-4BA3-B061-09E9A0E0FB40}">
          <p14:sldIdLst>
            <p14:sldId id="256"/>
            <p14:sldId id="337"/>
            <p14:sldId id="341"/>
            <p14:sldId id="342"/>
            <p14:sldId id="338"/>
            <p14:sldId id="344"/>
            <p14:sldId id="343"/>
            <p14:sldId id="346"/>
            <p14:sldId id="347"/>
            <p14:sldId id="349"/>
            <p14:sldId id="350"/>
            <p14:sldId id="348"/>
          </p14:sldIdLst>
        </p14:section>
        <p14:section name="Oddíl bez názvu" id="{7A3EABBC-39CC-4446-8318-0539ADFF7394}">
          <p14:sldIdLst>
            <p14:sldId id="3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  <a:srgbClr val="FFFFFF"/>
    <a:srgbClr val="CF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2" autoAdjust="0"/>
    <p:restoredTop sz="94343" autoAdjust="0"/>
  </p:normalViewPr>
  <p:slideViewPr>
    <p:cSldViewPr snapToGrid="0" snapToObjects="1">
      <p:cViewPr varScale="1">
        <p:scale>
          <a:sx n="87" d="100"/>
          <a:sy n="87" d="100"/>
        </p:scale>
        <p:origin x="11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485D3-5C9D-47DB-9D80-980F9F685858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CFA4D-0EB3-4132-B913-1E2386C983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38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National Action Plan for CSR in the Czech Republic</a:t>
            </a:r>
            <a:r>
              <a:rPr lang="cs-CZ" dirty="0"/>
              <a:t>,</a:t>
            </a:r>
            <a:r>
              <a:rPr lang="en-GB" dirty="0"/>
              <a:t> the European Strategy emphasize the educational dimension of the CSR.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CFA4D-0EB3-4132-B913-1E2386C9838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53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SNUyKV1ybo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65" y="2230448"/>
            <a:ext cx="8885902" cy="1815726"/>
          </a:xfrm>
        </p:spPr>
        <p:txBody>
          <a:bodyPr lIns="0" tIns="0" rIns="0" bIns="0" anchor="t" anchorCtr="0">
            <a:noAutofit/>
          </a:bodyPr>
          <a:lstStyle/>
          <a:p>
            <a:r>
              <a:rPr lang="cs-CZ" sz="4800" b="1" dirty="0" err="1">
                <a:solidFill>
                  <a:srgbClr val="CF1F28"/>
                </a:solidFill>
              </a:rPr>
              <a:t>Corporate</a:t>
            </a:r>
            <a:r>
              <a:rPr lang="cs-CZ" sz="4800" b="1" dirty="0">
                <a:solidFill>
                  <a:srgbClr val="CF1F28"/>
                </a:solidFill>
              </a:rPr>
              <a:t> </a:t>
            </a:r>
            <a:r>
              <a:rPr lang="cs-CZ" sz="4800" b="1" dirty="0" err="1">
                <a:solidFill>
                  <a:srgbClr val="CF1F28"/>
                </a:solidFill>
              </a:rPr>
              <a:t>Social</a:t>
            </a:r>
            <a:r>
              <a:rPr lang="cs-CZ" sz="4800" b="1" dirty="0">
                <a:solidFill>
                  <a:srgbClr val="CF1F28"/>
                </a:solidFill>
              </a:rPr>
              <a:t> </a:t>
            </a:r>
            <a:r>
              <a:rPr lang="cs-CZ" sz="4800" b="1" dirty="0" err="1">
                <a:solidFill>
                  <a:srgbClr val="CF1F28"/>
                </a:solidFill>
              </a:rPr>
              <a:t>Responsibility</a:t>
            </a:r>
            <a:br>
              <a:rPr lang="cs-CZ" sz="4800" b="1" dirty="0">
                <a:solidFill>
                  <a:srgbClr val="CF1F28"/>
                </a:solidFill>
              </a:rPr>
            </a:br>
            <a:r>
              <a:rPr lang="cs-CZ" sz="4800" b="1" dirty="0">
                <a:solidFill>
                  <a:srgbClr val="CF1F28"/>
                </a:solidFill>
              </a:rPr>
              <a:t> (CSR) </a:t>
            </a:r>
            <a:br>
              <a:rPr lang="cs-CZ" sz="4800" b="1" dirty="0">
                <a:solidFill>
                  <a:srgbClr val="CF1F28"/>
                </a:solidFill>
              </a:rPr>
            </a:br>
            <a:r>
              <a:rPr lang="en-GB" sz="3600" cap="all" dirty="0">
                <a:solidFill>
                  <a:srgbClr val="CF1F28"/>
                </a:solidFill>
              </a:rPr>
              <a:t> </a:t>
            </a:r>
            <a:br>
              <a:rPr lang="cs-CZ" sz="3600" cap="all" dirty="0">
                <a:solidFill>
                  <a:srgbClr val="CF1F28"/>
                </a:solidFill>
              </a:rPr>
            </a:br>
            <a:r>
              <a:rPr lang="en-GB" sz="3200" cap="all" dirty="0"/>
              <a:t> </a:t>
            </a:r>
            <a:br>
              <a:rPr lang="cs-CZ" sz="3200" dirty="0"/>
            </a:br>
            <a:br>
              <a:rPr lang="cs-CZ" sz="3200" b="1" i="1" dirty="0"/>
            </a:br>
            <a:br>
              <a:rPr lang="cs-CZ" sz="3200" b="1" i="1" dirty="0"/>
            </a:br>
            <a:r>
              <a:rPr lang="cs-CZ" sz="3200" b="1" i="1" dirty="0"/>
              <a:t>	</a:t>
            </a:r>
            <a:br>
              <a:rPr lang="cs-CZ" sz="3200" dirty="0">
                <a:solidFill>
                  <a:srgbClr val="FF0000"/>
                </a:solidFill>
              </a:rPr>
            </a:br>
            <a:br>
              <a:rPr lang="cs-CZ" sz="3200" dirty="0">
                <a:solidFill>
                  <a:srgbClr val="FF0000"/>
                </a:solidFill>
              </a:rPr>
            </a:br>
            <a:endParaRPr lang="en-US" sz="32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5591" y="4153359"/>
            <a:ext cx="7464260" cy="22193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400" b="1" dirty="0"/>
          </a:p>
          <a:p>
            <a:pPr algn="l"/>
            <a:r>
              <a:rPr lang="cs-CZ" sz="2400" dirty="0"/>
              <a:t>Martin Fink</a:t>
            </a:r>
          </a:p>
          <a:p>
            <a:pPr algn="l"/>
            <a:r>
              <a:rPr lang="en-GB" sz="2400" b="1" dirty="0"/>
              <a:t>Department of Social Science</a:t>
            </a:r>
            <a:r>
              <a:rPr lang="cs-CZ" sz="2400" b="1" dirty="0"/>
              <a:t>s</a:t>
            </a:r>
          </a:p>
          <a:p>
            <a:pPr algn="l"/>
            <a:r>
              <a:rPr lang="cs-CZ" sz="2400" i="1" dirty="0"/>
              <a:t>martin.fink@mvso.cz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9"/>
    </mc:Choice>
    <mc:Fallback xmlns="">
      <p:transition spd="slow" advTm="71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650722"/>
            <a:ext cx="8229600" cy="1143000"/>
          </a:xfrm>
        </p:spPr>
        <p:txBody>
          <a:bodyPr rtlCol="0">
            <a:noAutofit/>
          </a:bodyPr>
          <a:lstStyle/>
          <a:p>
            <a:r>
              <a:rPr lang="cs-CZ" sz="4000" b="1" dirty="0" err="1">
                <a:solidFill>
                  <a:srgbClr val="D50202"/>
                </a:solidFill>
              </a:rPr>
              <a:t>The</a:t>
            </a:r>
            <a:r>
              <a:rPr lang="cs-CZ" sz="4000" b="1" dirty="0">
                <a:solidFill>
                  <a:srgbClr val="D50202"/>
                </a:solidFill>
              </a:rPr>
              <a:t> 10 </a:t>
            </a:r>
            <a:r>
              <a:rPr lang="cs-CZ" sz="4000" b="1" dirty="0" err="1">
                <a:solidFill>
                  <a:srgbClr val="D50202"/>
                </a:solidFill>
              </a:rPr>
              <a:t>Companies</a:t>
            </a:r>
            <a:r>
              <a:rPr lang="cs-CZ" sz="4000" b="1" dirty="0">
                <a:solidFill>
                  <a:srgbClr val="D50202"/>
                </a:solidFill>
              </a:rPr>
              <a:t> </a:t>
            </a:r>
            <a:r>
              <a:rPr lang="cs-CZ" sz="4000" b="1" dirty="0" err="1">
                <a:solidFill>
                  <a:srgbClr val="D50202"/>
                </a:solidFill>
              </a:rPr>
              <a:t>With</a:t>
            </a:r>
            <a:r>
              <a:rPr lang="cs-CZ" sz="4000" b="1" dirty="0">
                <a:solidFill>
                  <a:srgbClr val="D50202"/>
                </a:solidFill>
              </a:rPr>
              <a:t> </a:t>
            </a:r>
            <a:r>
              <a:rPr lang="cs-CZ" sz="4000" b="1" dirty="0" err="1">
                <a:solidFill>
                  <a:srgbClr val="D50202"/>
                </a:solidFill>
              </a:rPr>
              <a:t>The</a:t>
            </a:r>
            <a:r>
              <a:rPr lang="cs-CZ" sz="4000" b="1" dirty="0">
                <a:solidFill>
                  <a:srgbClr val="D50202"/>
                </a:solidFill>
              </a:rPr>
              <a:t> Best CSR </a:t>
            </a:r>
            <a:r>
              <a:rPr lang="cs-CZ" sz="4000" b="1" dirty="0" err="1">
                <a:solidFill>
                  <a:srgbClr val="D50202"/>
                </a:solidFill>
              </a:rPr>
              <a:t>Reputations</a:t>
            </a:r>
            <a:r>
              <a:rPr lang="cs-CZ" sz="4000" b="1" dirty="0">
                <a:solidFill>
                  <a:srgbClr val="D50202"/>
                </a:solidFill>
              </a:rPr>
              <a:t> In 2017 (</a:t>
            </a:r>
            <a:r>
              <a:rPr lang="cs-CZ" sz="4000" b="1" dirty="0" err="1">
                <a:solidFill>
                  <a:srgbClr val="D50202"/>
                </a:solidFill>
              </a:rPr>
              <a:t>Forbes</a:t>
            </a:r>
            <a:r>
              <a:rPr lang="cs-CZ" sz="4000" b="1" dirty="0">
                <a:solidFill>
                  <a:srgbClr val="D50202"/>
                </a:solidFill>
              </a:rPr>
              <a:t>)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895168"/>
            <a:ext cx="4038600" cy="4525963"/>
          </a:xfrm>
        </p:spPr>
        <p:txBody>
          <a:bodyPr numCol="1" rtlCol="0">
            <a:normAutofit fontScale="55000" lnSpcReduction="20000"/>
          </a:bodyPr>
          <a:lstStyle/>
          <a:p>
            <a:pPr marL="0" indent="0">
              <a:buNone/>
            </a:pPr>
            <a:r>
              <a:rPr lang="cs-CZ" sz="4400" dirty="0"/>
              <a:t>A</a:t>
            </a:r>
            <a:r>
              <a:rPr lang="en-US" sz="4400" dirty="0" err="1"/>
              <a:t>nalysis</a:t>
            </a:r>
            <a:r>
              <a:rPr lang="en-US" sz="4400" dirty="0"/>
              <a:t> of 170,000 company ratings from respondents in 15 countries sheds light on which are perceived by consumers as the most socially responsible</a:t>
            </a:r>
            <a:endParaRPr lang="cs-CZ" sz="2400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5100" b="1" dirty="0" err="1"/>
              <a:t>The</a:t>
            </a:r>
            <a:r>
              <a:rPr lang="cs-CZ" sz="5100" b="1" dirty="0"/>
              <a:t> </a:t>
            </a:r>
            <a:r>
              <a:rPr lang="cs-CZ" sz="5100" b="1" dirty="0" err="1"/>
              <a:t>task</a:t>
            </a:r>
            <a:r>
              <a:rPr lang="cs-CZ" sz="5100" b="1" dirty="0"/>
              <a:t> </a:t>
            </a:r>
            <a:r>
              <a:rPr lang="cs-CZ" sz="5100" b="1" dirty="0" err="1"/>
              <a:t>for</a:t>
            </a:r>
            <a:r>
              <a:rPr lang="cs-CZ" sz="5100" b="1" dirty="0"/>
              <a:t> </a:t>
            </a:r>
            <a:r>
              <a:rPr lang="cs-CZ" sz="5100" b="1" dirty="0" err="1"/>
              <a:t>you</a:t>
            </a:r>
            <a:r>
              <a:rPr lang="cs-CZ" sz="5100" b="1" dirty="0"/>
              <a:t>:</a:t>
            </a:r>
          </a:p>
          <a:p>
            <a:pPr marL="0" indent="0">
              <a:buNone/>
            </a:pPr>
            <a:r>
              <a:rPr lang="cs-CZ" sz="5100" b="1" dirty="0"/>
              <a:t>T</a:t>
            </a:r>
            <a:r>
              <a:rPr lang="en-US" sz="5100" b="1" dirty="0" err="1"/>
              <a:t>ry</a:t>
            </a:r>
            <a:r>
              <a:rPr lang="en-US" sz="5100" b="1" dirty="0"/>
              <a:t> to guess the winner</a:t>
            </a:r>
            <a:r>
              <a:rPr lang="cs-CZ" sz="5100" b="1" dirty="0"/>
              <a:t>s</a:t>
            </a:r>
            <a:r>
              <a:rPr lang="en-US" sz="5100" b="1" dirty="0"/>
              <a:t> of the first three places</a:t>
            </a:r>
            <a:r>
              <a:rPr lang="cs-CZ" sz="5100" b="1" dirty="0"/>
              <a:t>:</a:t>
            </a:r>
          </a:p>
          <a:p>
            <a:pPr marL="914400" indent="-914400">
              <a:buFont typeface="+mj-lt"/>
              <a:buAutoNum type="arabicPeriod"/>
            </a:pPr>
            <a:r>
              <a:rPr lang="cs-CZ" sz="5100" b="1" dirty="0"/>
              <a:t>?</a:t>
            </a:r>
          </a:p>
          <a:p>
            <a:pPr marL="914400" indent="-914400">
              <a:buFont typeface="+mj-lt"/>
              <a:buAutoNum type="arabicPeriod"/>
            </a:pPr>
            <a:r>
              <a:rPr lang="cs-CZ" sz="5100" b="1" dirty="0"/>
              <a:t>?</a:t>
            </a:r>
          </a:p>
          <a:p>
            <a:pPr marL="914400" indent="-914400">
              <a:buFont typeface="+mj-lt"/>
              <a:buAutoNum type="arabicPeriod"/>
            </a:pPr>
            <a:r>
              <a:rPr lang="cs-CZ" sz="5100" b="1" dirty="0"/>
              <a:t>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4648200" y="2013155"/>
            <a:ext cx="4038600" cy="4525963"/>
          </a:xfrm>
        </p:spPr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BMW Group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Cisco Systems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 err="1"/>
              <a:t>Colgate-Palmolive</a:t>
            </a:r>
            <a:endParaRPr lang="cs-CZ" sz="51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Google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Intel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Lego</a:t>
            </a:r>
            <a:endParaRPr lang="cs-CZ" sz="51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Microsoft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Robert Bosch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/>
              <a:t>Rolls-Royce </a:t>
            </a:r>
            <a:r>
              <a:rPr lang="cs-CZ" sz="5100" b="1" dirty="0" err="1"/>
              <a:t>Aerospace</a:t>
            </a:r>
            <a:endParaRPr lang="cs-CZ" sz="51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5100" b="1" dirty="0" err="1"/>
              <a:t>Walt</a:t>
            </a:r>
            <a:r>
              <a:rPr lang="cs-CZ" sz="5100" b="1" dirty="0"/>
              <a:t> </a:t>
            </a:r>
            <a:r>
              <a:rPr lang="cs-CZ" sz="5100" b="1" dirty="0" err="1"/>
              <a:t>Disney</a:t>
            </a:r>
            <a:r>
              <a:rPr lang="cs-CZ" sz="5100" b="1" dirty="0"/>
              <a:t> </a:t>
            </a:r>
            <a:r>
              <a:rPr lang="cs-CZ" sz="5100" b="1" dirty="0" err="1"/>
              <a:t>Company</a:t>
            </a:r>
            <a:endParaRPr lang="cs-CZ" sz="51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9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51619" y="907026"/>
            <a:ext cx="8974394" cy="1143000"/>
          </a:xfrm>
        </p:spPr>
        <p:txBody>
          <a:bodyPr rtlCol="0">
            <a:noAutofit/>
          </a:bodyPr>
          <a:lstStyle/>
          <a:p>
            <a:r>
              <a:rPr lang="cs-CZ" sz="4000" b="1" dirty="0" err="1">
                <a:solidFill>
                  <a:srgbClr val="D50202"/>
                </a:solidFill>
              </a:rPr>
              <a:t>The</a:t>
            </a:r>
            <a:r>
              <a:rPr lang="cs-CZ" sz="4000" b="1" dirty="0">
                <a:solidFill>
                  <a:srgbClr val="D50202"/>
                </a:solidFill>
              </a:rPr>
              <a:t> 10 </a:t>
            </a:r>
            <a:r>
              <a:rPr lang="cs-CZ" sz="4000" b="1" dirty="0" err="1">
                <a:solidFill>
                  <a:srgbClr val="D50202"/>
                </a:solidFill>
              </a:rPr>
              <a:t>Companies</a:t>
            </a:r>
            <a:r>
              <a:rPr lang="cs-CZ" sz="4000" b="1" dirty="0">
                <a:solidFill>
                  <a:srgbClr val="D50202"/>
                </a:solidFill>
              </a:rPr>
              <a:t> </a:t>
            </a:r>
            <a:r>
              <a:rPr lang="cs-CZ" sz="4000" b="1" dirty="0" err="1">
                <a:solidFill>
                  <a:srgbClr val="D50202"/>
                </a:solidFill>
              </a:rPr>
              <a:t>With</a:t>
            </a:r>
            <a:r>
              <a:rPr lang="cs-CZ" sz="4000" b="1" dirty="0">
                <a:solidFill>
                  <a:srgbClr val="D50202"/>
                </a:solidFill>
              </a:rPr>
              <a:t> … : RESULTS 1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>
          <a:xfrm>
            <a:off x="331839" y="2182761"/>
            <a:ext cx="8229600" cy="4525963"/>
          </a:xfrm>
        </p:spPr>
        <p:txBody>
          <a:bodyPr rtlCol="0">
            <a:norm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cs-CZ" sz="2800" b="1" dirty="0" err="1"/>
              <a:t>Colgate-Palmolive</a:t>
            </a:r>
            <a:r>
              <a:rPr lang="cs-CZ" sz="2800" b="1" dirty="0"/>
              <a:t>; </a:t>
            </a:r>
            <a:r>
              <a:rPr lang="cs-CZ" sz="2800" dirty="0" err="1"/>
              <a:t>Score</a:t>
            </a:r>
            <a:r>
              <a:rPr lang="cs-CZ" sz="2800" dirty="0"/>
              <a:t>: </a:t>
            </a:r>
            <a:r>
              <a:rPr lang="cs-CZ" sz="2800" b="1" dirty="0"/>
              <a:t>70.4 </a:t>
            </a:r>
            <a:r>
              <a:rPr lang="cs-CZ" sz="2800" b="1" dirty="0" err="1"/>
              <a:t>points</a:t>
            </a:r>
            <a:endParaRPr lang="cs-CZ" sz="2800" dirty="0"/>
          </a:p>
          <a:p>
            <a:pPr marL="514350" indent="-514350">
              <a:buFont typeface="+mj-lt"/>
              <a:buAutoNum type="arabicPeriod" startAt="9"/>
            </a:pPr>
            <a:r>
              <a:rPr lang="cs-CZ" sz="2800" b="1" dirty="0"/>
              <a:t>Rolls-Royce </a:t>
            </a:r>
            <a:r>
              <a:rPr lang="cs-CZ" sz="2800" b="1" dirty="0" err="1"/>
              <a:t>Aerospace</a:t>
            </a:r>
            <a:r>
              <a:rPr lang="cs-CZ" sz="2800" b="1" dirty="0"/>
              <a:t>; </a:t>
            </a:r>
            <a:r>
              <a:rPr lang="cs-CZ" sz="2800" b="1" dirty="0" err="1"/>
              <a:t>Score</a:t>
            </a:r>
            <a:r>
              <a:rPr lang="cs-CZ" sz="2800" b="1" dirty="0"/>
              <a:t>: 70.7 </a:t>
            </a:r>
            <a:r>
              <a:rPr lang="cs-CZ" sz="2800" b="1" dirty="0" err="1"/>
              <a:t>points</a:t>
            </a:r>
            <a:endParaRPr lang="cs-CZ" sz="2800" b="1" dirty="0"/>
          </a:p>
          <a:p>
            <a:pPr marL="514350" indent="-514350">
              <a:buFont typeface="+mj-lt"/>
              <a:buAutoNum type="arabicPeriod" startAt="8"/>
            </a:pPr>
            <a:r>
              <a:rPr lang="cs-CZ" sz="2800" b="1" dirty="0"/>
              <a:t>Cisco Systems; </a:t>
            </a:r>
            <a:r>
              <a:rPr lang="cs-CZ" sz="2800" b="1" dirty="0" err="1"/>
              <a:t>Score</a:t>
            </a:r>
            <a:r>
              <a:rPr lang="cs-CZ" sz="2800" b="1" dirty="0"/>
              <a:t>: 71 </a:t>
            </a:r>
            <a:r>
              <a:rPr lang="cs-CZ" sz="2800" b="1" dirty="0" err="1"/>
              <a:t>points</a:t>
            </a:r>
            <a:endParaRPr lang="cs-CZ" sz="2800" b="1" dirty="0"/>
          </a:p>
          <a:p>
            <a:pPr marL="514350" indent="-514350">
              <a:buFont typeface="+mj-lt"/>
              <a:buAutoNum type="arabicPeriod" startAt="7"/>
            </a:pPr>
            <a:r>
              <a:rPr lang="cs-CZ" sz="2800" b="1" dirty="0"/>
              <a:t>Robert Bosch; </a:t>
            </a:r>
            <a:r>
              <a:rPr lang="cs-CZ" sz="2800" dirty="0" err="1"/>
              <a:t>Score</a:t>
            </a:r>
            <a:r>
              <a:rPr lang="cs-CZ" sz="2800" dirty="0"/>
              <a:t>: </a:t>
            </a:r>
            <a:r>
              <a:rPr lang="cs-CZ" sz="2800" b="1" dirty="0"/>
              <a:t>71 </a:t>
            </a:r>
            <a:r>
              <a:rPr lang="cs-CZ" sz="2800" b="1" dirty="0" err="1"/>
              <a:t>points</a:t>
            </a:r>
            <a:endParaRPr lang="cs-CZ" sz="2800" b="1" dirty="0"/>
          </a:p>
          <a:p>
            <a:pPr marL="514350" indent="-514350">
              <a:buFont typeface="+mj-lt"/>
              <a:buAutoNum type="arabicPeriod" startAt="6"/>
            </a:pPr>
            <a:r>
              <a:rPr lang="cs-CZ" sz="2800" b="1" dirty="0"/>
              <a:t>Intel; </a:t>
            </a:r>
            <a:r>
              <a:rPr lang="cs-CZ" sz="2800" dirty="0" err="1"/>
              <a:t>Score</a:t>
            </a:r>
            <a:r>
              <a:rPr lang="cs-CZ" sz="2800" dirty="0"/>
              <a:t>: </a:t>
            </a:r>
            <a:r>
              <a:rPr lang="cs-CZ" sz="2800" b="1" dirty="0"/>
              <a:t>71.1 </a:t>
            </a:r>
            <a:r>
              <a:rPr lang="cs-CZ" sz="2800" b="1" dirty="0" err="1"/>
              <a:t>points</a:t>
            </a:r>
            <a:endParaRPr lang="cs-CZ" sz="2800" b="1" dirty="0"/>
          </a:p>
          <a:p>
            <a:pPr marL="514350" indent="-514350">
              <a:buFont typeface="+mj-lt"/>
              <a:buAutoNum type="arabicPeriod" startAt="5"/>
            </a:pPr>
            <a:r>
              <a:rPr lang="cs-CZ" sz="2800" b="1" dirty="0"/>
              <a:t>BMW Group; </a:t>
            </a:r>
            <a:r>
              <a:rPr lang="cs-CZ" sz="2800" dirty="0" err="1"/>
              <a:t>Score</a:t>
            </a:r>
            <a:r>
              <a:rPr lang="cs-CZ" sz="2800" dirty="0"/>
              <a:t>: </a:t>
            </a:r>
            <a:r>
              <a:rPr lang="cs-CZ" sz="2800" b="1" dirty="0"/>
              <a:t>71.5 </a:t>
            </a:r>
            <a:r>
              <a:rPr lang="cs-CZ" sz="2800" b="1" dirty="0" err="1"/>
              <a:t>points</a:t>
            </a:r>
            <a:endParaRPr lang="cs-CZ" sz="2800" b="1" dirty="0"/>
          </a:p>
          <a:p>
            <a:pPr marL="514350" indent="-514350">
              <a:buFont typeface="+mj-lt"/>
              <a:buAutoNum type="arabicPeriod" startAt="4"/>
            </a:pPr>
            <a:r>
              <a:rPr lang="cs-CZ" sz="2800" b="1" dirty="0" err="1"/>
              <a:t>Walt</a:t>
            </a:r>
            <a:r>
              <a:rPr lang="cs-CZ" sz="2800" b="1" dirty="0"/>
              <a:t> </a:t>
            </a:r>
            <a:r>
              <a:rPr lang="cs-CZ" sz="2800" b="1" dirty="0" err="1"/>
              <a:t>Disney</a:t>
            </a:r>
            <a:r>
              <a:rPr lang="cs-CZ" sz="2800" b="1" dirty="0"/>
              <a:t> </a:t>
            </a:r>
            <a:r>
              <a:rPr lang="cs-CZ" sz="2800" b="1" dirty="0" err="1"/>
              <a:t>Company</a:t>
            </a:r>
            <a:r>
              <a:rPr lang="cs-CZ" sz="2800" b="1" dirty="0"/>
              <a:t>; </a:t>
            </a:r>
            <a:r>
              <a:rPr lang="cs-CZ" sz="2800" dirty="0" err="1"/>
              <a:t>Score</a:t>
            </a:r>
            <a:r>
              <a:rPr lang="cs-CZ" sz="2800" dirty="0"/>
              <a:t>: </a:t>
            </a:r>
            <a:r>
              <a:rPr lang="cs-CZ" sz="2800" b="1" dirty="0"/>
              <a:t>73.5 </a:t>
            </a:r>
            <a:r>
              <a:rPr lang="cs-CZ" sz="2800" b="1" dirty="0" err="1"/>
              <a:t>points</a:t>
            </a:r>
            <a:endParaRPr lang="cs-CZ" sz="2800" dirty="0"/>
          </a:p>
          <a:p>
            <a:pPr marL="514350" indent="-514350">
              <a:buFont typeface="+mj-lt"/>
              <a:buAutoNum type="arabicPeriod" startAt="5"/>
            </a:pPr>
            <a:endParaRPr lang="cs-CZ" sz="2800" b="1" dirty="0"/>
          </a:p>
          <a:p>
            <a:pPr marL="514350" indent="-514350">
              <a:buFont typeface="+mj-lt"/>
              <a:buAutoNum type="arabicPeriod" startAt="5"/>
            </a:pPr>
            <a:endParaRPr lang="cs-CZ" sz="2800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5069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87" y="3001297"/>
            <a:ext cx="2121975" cy="2121975"/>
          </a:xfrm>
          <a:prstGeom prst="rect">
            <a:avLst/>
          </a:prstGeom>
        </p:spPr>
      </p:pic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51619" y="685801"/>
            <a:ext cx="8974394" cy="1143000"/>
          </a:xfrm>
        </p:spPr>
        <p:txBody>
          <a:bodyPr rtlCol="0">
            <a:noAutofit/>
          </a:bodyPr>
          <a:lstStyle/>
          <a:p>
            <a:r>
              <a:rPr lang="cs-CZ" sz="4000" b="1" dirty="0" err="1">
                <a:solidFill>
                  <a:srgbClr val="D50202"/>
                </a:solidFill>
              </a:rPr>
              <a:t>The</a:t>
            </a:r>
            <a:r>
              <a:rPr lang="cs-CZ" sz="4000" b="1" dirty="0">
                <a:solidFill>
                  <a:srgbClr val="D50202"/>
                </a:solidFill>
              </a:rPr>
              <a:t> 10 </a:t>
            </a:r>
            <a:r>
              <a:rPr lang="cs-CZ" sz="4000" b="1" dirty="0" err="1">
                <a:solidFill>
                  <a:srgbClr val="D50202"/>
                </a:solidFill>
              </a:rPr>
              <a:t>Companies</a:t>
            </a:r>
            <a:r>
              <a:rPr lang="cs-CZ" sz="4000" b="1" dirty="0">
                <a:solidFill>
                  <a:srgbClr val="D50202"/>
                </a:solidFill>
              </a:rPr>
              <a:t> </a:t>
            </a:r>
            <a:r>
              <a:rPr lang="cs-CZ" sz="4000" b="1" dirty="0" err="1">
                <a:solidFill>
                  <a:srgbClr val="D50202"/>
                </a:solidFill>
              </a:rPr>
              <a:t>With</a:t>
            </a:r>
            <a:r>
              <a:rPr lang="cs-CZ" sz="4000" b="1" dirty="0">
                <a:solidFill>
                  <a:srgbClr val="D50202"/>
                </a:solidFill>
              </a:rPr>
              <a:t> … : RESULTS 2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lvl="1" indent="-514350">
              <a:buFont typeface="+mj-lt"/>
              <a:buAutoNum type="arabicPeriod" startAt="3"/>
            </a:pPr>
            <a:r>
              <a:rPr lang="cs-CZ" sz="3600" b="1" dirty="0"/>
              <a:t>Google; </a:t>
            </a:r>
            <a:r>
              <a:rPr lang="cs-CZ" sz="3600" dirty="0" err="1"/>
              <a:t>Score</a:t>
            </a:r>
            <a:r>
              <a:rPr lang="cs-CZ" sz="3600" b="1" dirty="0"/>
              <a:t> 73.9 </a:t>
            </a:r>
            <a:r>
              <a:rPr lang="cs-CZ" sz="3600" b="1" dirty="0" err="1"/>
              <a:t>points</a:t>
            </a:r>
            <a:endParaRPr lang="cs-CZ" sz="3600" b="1" dirty="0"/>
          </a:p>
          <a:p>
            <a:pPr marL="514350" lvl="1" indent="-514350">
              <a:buFont typeface="+mj-lt"/>
              <a:buAutoNum type="arabicPeriod" startAt="2"/>
            </a:pPr>
            <a:r>
              <a:rPr lang="cs-CZ" sz="4000" b="1" dirty="0"/>
              <a:t>Microsoft; </a:t>
            </a:r>
            <a:r>
              <a:rPr lang="cs-CZ" sz="4000" dirty="0" err="1"/>
              <a:t>Score</a:t>
            </a:r>
            <a:r>
              <a:rPr lang="cs-CZ" sz="4000" b="1" dirty="0"/>
              <a:t> 74.1 </a:t>
            </a:r>
            <a:r>
              <a:rPr lang="cs-CZ" sz="4000" b="1" dirty="0" err="1"/>
              <a:t>points</a:t>
            </a:r>
            <a:endParaRPr lang="cs-CZ" sz="4000" b="1" dirty="0"/>
          </a:p>
          <a:p>
            <a:pPr marL="0" indent="0">
              <a:buNone/>
            </a:pPr>
            <a:endParaRPr lang="cs-CZ" dirty="0"/>
          </a:p>
          <a:p>
            <a:pPr marL="914400" lvl="1" indent="-514350" algn="ctr">
              <a:buFont typeface="+mj-lt"/>
              <a:buAutoNum type="arabicPeriod"/>
            </a:pPr>
            <a:r>
              <a:rPr lang="cs-CZ" sz="4800" b="1" dirty="0"/>
              <a:t>Lego; </a:t>
            </a:r>
            <a:r>
              <a:rPr lang="cs-CZ" sz="4800" dirty="0" err="1"/>
              <a:t>Score</a:t>
            </a:r>
            <a:r>
              <a:rPr lang="cs-CZ" sz="4800" dirty="0"/>
              <a:t> </a:t>
            </a:r>
            <a:r>
              <a:rPr lang="cs-CZ" sz="4800" b="1" dirty="0"/>
              <a:t>74.4</a:t>
            </a:r>
            <a:r>
              <a:rPr lang="cs-CZ" sz="4800" dirty="0"/>
              <a:t> </a:t>
            </a:r>
            <a:r>
              <a:rPr lang="cs-CZ" sz="4800" dirty="0" err="1"/>
              <a:t>points</a:t>
            </a:r>
            <a:endParaRPr lang="cs-CZ" sz="4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5423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2182316"/>
            <a:ext cx="7772400" cy="35866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Thank you for your attention</a:t>
            </a:r>
            <a:br>
              <a:rPr lang="cs-CZ" sz="5400" dirty="0"/>
            </a:br>
            <a:br>
              <a:rPr lang="cs-CZ" sz="5400" dirty="0"/>
            </a:br>
            <a:r>
              <a:rPr lang="cs-CZ" sz="5400" dirty="0" err="1"/>
              <a:t>s</a:t>
            </a:r>
            <a:r>
              <a:rPr lang="cs-CZ" sz="5400" cap="none" dirty="0" err="1"/>
              <a:t>ome</a:t>
            </a:r>
            <a:r>
              <a:rPr lang="cs-CZ" sz="5400" dirty="0"/>
              <a:t> </a:t>
            </a:r>
            <a:r>
              <a:rPr lang="cs-CZ" sz="5400" dirty="0" err="1"/>
              <a:t>q</a:t>
            </a:r>
            <a:r>
              <a:rPr lang="cs-CZ" sz="5400" cap="none" dirty="0" err="1"/>
              <a:t>uestions</a:t>
            </a:r>
            <a:r>
              <a:rPr lang="cs-CZ" sz="5400" dirty="0"/>
              <a:t>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0176" y="682129"/>
            <a:ext cx="7772400" cy="1023842"/>
          </a:xfrm>
        </p:spPr>
        <p:txBody>
          <a:bodyPr>
            <a:normAutofit/>
          </a:bodyPr>
          <a:lstStyle/>
          <a:p>
            <a:r>
              <a:rPr lang="cs-CZ" sz="5400" b="1" dirty="0" err="1">
                <a:hlinkClick r:id="rId2"/>
              </a:rPr>
              <a:t>Summary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436988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819" y="373753"/>
            <a:ext cx="8229600" cy="700120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rgbClr val="D50202"/>
                </a:solidFill>
              </a:rPr>
              <a:t>CSR</a:t>
            </a:r>
            <a:r>
              <a:rPr lang="cs-CZ" sz="4000" b="1" dirty="0">
                <a:solidFill>
                  <a:srgbClr val="FFFFFF"/>
                </a:solidFill>
              </a:rPr>
              <a:t>R</a:t>
            </a:r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1732384"/>
              </p:ext>
            </p:extLst>
          </p:nvPr>
        </p:nvGraphicFramePr>
        <p:xfrm>
          <a:off x="2865878" y="4357946"/>
          <a:ext cx="16307632" cy="11162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Obdélník 12"/>
          <p:cNvSpPr/>
          <p:nvPr/>
        </p:nvSpPr>
        <p:spPr>
          <a:xfrm>
            <a:off x="2276659" y="201240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2296" y="167342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b="1" dirty="0" err="1">
                <a:solidFill>
                  <a:srgbClr val="D50202"/>
                </a:solidFill>
              </a:rPr>
              <a:t>C</a:t>
            </a:r>
            <a:r>
              <a:rPr lang="cs-CZ" dirty="0" err="1"/>
              <a:t>orporate</a:t>
            </a:r>
            <a:r>
              <a:rPr lang="cs-CZ" dirty="0"/>
              <a:t>=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err="1">
                <a:solidFill>
                  <a:srgbClr val="D50202"/>
                </a:solidFill>
              </a:rPr>
              <a:t>S</a:t>
            </a:r>
            <a:r>
              <a:rPr lang="cs-CZ" dirty="0" err="1"/>
              <a:t>ocial</a:t>
            </a:r>
            <a:r>
              <a:rPr lang="cs-CZ" dirty="0"/>
              <a:t>= </a:t>
            </a:r>
            <a:r>
              <a:rPr lang="cs-CZ" dirty="0" err="1"/>
              <a:t>People</a:t>
            </a:r>
            <a:r>
              <a:rPr lang="cs-CZ" dirty="0"/>
              <a:t>+ </a:t>
            </a:r>
            <a:r>
              <a:rPr lang="cs-CZ" dirty="0" err="1"/>
              <a:t>Environment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err="1">
                <a:solidFill>
                  <a:srgbClr val="D50202"/>
                </a:solidFill>
              </a:rPr>
              <a:t>R</a:t>
            </a:r>
            <a:r>
              <a:rPr lang="cs-CZ" dirty="0" err="1"/>
              <a:t>esponsibility</a:t>
            </a:r>
            <a:r>
              <a:rPr lang="cs-CZ" dirty="0"/>
              <a:t>= </a:t>
            </a:r>
            <a:r>
              <a:rPr lang="cs-CZ" dirty="0" err="1"/>
              <a:t>things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to do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9514" y="1174709"/>
            <a:ext cx="2057582" cy="15412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951" y="1983882"/>
            <a:ext cx="2466975" cy="184785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9850" y="4709822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27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algn="ctr" rtl="0"/>
            <a:r>
              <a:rPr lang="cs" sz="4000" b="1" dirty="0">
                <a:solidFill>
                  <a:srgbClr val="D50202"/>
                </a:solidFill>
              </a:rPr>
              <a:t>Definition of CSR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rtl="0">
              <a:buFont typeface="Wingdings" panose="05000000000000000000" pitchFamily="2" charset="2"/>
              <a:buNone/>
            </a:pPr>
            <a:r>
              <a:rPr lang="en-GB" dirty="0"/>
              <a:t>World widely accepted definition:</a:t>
            </a:r>
          </a:p>
          <a:p>
            <a:pPr rtl="0">
              <a:buFont typeface="Wingdings" panose="05000000000000000000" pitchFamily="2" charset="2"/>
              <a:buNone/>
            </a:pPr>
            <a:r>
              <a:rPr lang="en-GB" b="1" dirty="0"/>
              <a:t>	</a:t>
            </a:r>
            <a:r>
              <a:rPr lang="cs" b="1" dirty="0"/>
              <a:t>“</a:t>
            </a:r>
            <a:r>
              <a:rPr lang="en-GB" b="1" dirty="0"/>
              <a:t>S</a:t>
            </a:r>
            <a:r>
              <a:rPr lang="cs" b="1" dirty="0"/>
              <a:t>ocial responsibility of business encompasses the economic, legal, ethical, and discretionary expectations that society has of organizations at a given point in time.” </a:t>
            </a:r>
          </a:p>
          <a:p>
            <a:pPr rtl="0">
              <a:buFont typeface="Wingdings" panose="05000000000000000000" pitchFamily="2" charset="2"/>
              <a:buNone/>
            </a:pPr>
            <a:r>
              <a:rPr lang="en-GB" sz="1800" dirty="0"/>
              <a:t>Carroll, 1978</a:t>
            </a:r>
          </a:p>
          <a:p>
            <a:pPr rtl="0">
              <a:buFont typeface="Wingdings" panose="05000000000000000000" pitchFamily="2" charset="2"/>
              <a:buNone/>
            </a:pPr>
            <a:endParaRPr lang="cs-CZ" altLang="cs-CZ" dirty="0"/>
          </a:p>
          <a:p>
            <a:pPr rtl="0">
              <a:buFont typeface="Wingdings" panose="05000000000000000000" pitchFamily="2" charset="2"/>
              <a:buNone/>
            </a:pPr>
            <a:r>
              <a:rPr lang="en-GB" dirty="0"/>
              <a:t>Current definition of CSR in the Czech Republic:</a:t>
            </a:r>
          </a:p>
          <a:p>
            <a:pPr rtl="0">
              <a:buFont typeface="Wingdings" panose="05000000000000000000" pitchFamily="2" charset="2"/>
              <a:buNone/>
            </a:pPr>
            <a:r>
              <a:rPr lang="en-GB" b="1" dirty="0"/>
              <a:t>	</a:t>
            </a:r>
            <a:r>
              <a:rPr lang="cs" b="1" dirty="0"/>
              <a:t>"... a voluntary integration of social and environmental considerations into everyday business operations and interactions with corporate stakeholders."      </a:t>
            </a:r>
            <a:endParaRPr lang="en-GB" b="1" dirty="0"/>
          </a:p>
          <a:p>
            <a:pPr rtl="0">
              <a:buFont typeface="Wingdings" panose="05000000000000000000" pitchFamily="2" charset="2"/>
              <a:buNone/>
            </a:pPr>
            <a:r>
              <a:rPr lang="cs" b="1" dirty="0"/>
              <a:t>                                                                                                                           </a:t>
            </a:r>
          </a:p>
          <a:p>
            <a:pPr rtl="0">
              <a:buFont typeface="Wingdings" panose="05000000000000000000" pitchFamily="2" charset="2"/>
              <a:buNone/>
            </a:pPr>
            <a:r>
              <a:rPr lang="en-GB" sz="1800" dirty="0"/>
              <a:t> The  European Union Green Paper: Promoting a European Framework for Corporate Social Responsibility Brussels, 2001.</a:t>
            </a:r>
          </a:p>
          <a:p>
            <a:pPr rtl="0">
              <a:buFont typeface="Wingdings" panose="05000000000000000000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74538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57200" y="658096"/>
            <a:ext cx="8229600" cy="1143000"/>
          </a:xfrm>
        </p:spPr>
        <p:txBody>
          <a:bodyPr rtlCol="0">
            <a:noAutofit/>
          </a:bodyPr>
          <a:lstStyle/>
          <a:p>
            <a:r>
              <a:rPr lang="en-GB" sz="4000" b="1" dirty="0">
                <a:solidFill>
                  <a:srgbClr val="D50202"/>
                </a:solidFill>
              </a:rPr>
              <a:t>Other </a:t>
            </a:r>
            <a:r>
              <a:rPr lang="cs-CZ" sz="4000" b="1" dirty="0">
                <a:solidFill>
                  <a:srgbClr val="D50202"/>
                </a:solidFill>
              </a:rPr>
              <a:t>H</a:t>
            </a:r>
            <a:r>
              <a:rPr lang="en-GB" sz="4000" b="1" dirty="0" err="1">
                <a:solidFill>
                  <a:srgbClr val="D50202"/>
                </a:solidFill>
              </a:rPr>
              <a:t>istorical</a:t>
            </a:r>
            <a:r>
              <a:rPr lang="en-GB" sz="4000" b="1" dirty="0">
                <a:solidFill>
                  <a:srgbClr val="D50202"/>
                </a:solidFill>
              </a:rPr>
              <a:t> </a:t>
            </a:r>
            <a:r>
              <a:rPr lang="cs-CZ" sz="4000" b="1" dirty="0">
                <a:solidFill>
                  <a:srgbClr val="D50202"/>
                </a:solidFill>
              </a:rPr>
              <a:t>D</a:t>
            </a:r>
            <a:r>
              <a:rPr lang="en-GB" sz="4000" b="1" dirty="0" err="1">
                <a:solidFill>
                  <a:srgbClr val="D50202"/>
                </a:solidFill>
              </a:rPr>
              <a:t>efinitions</a:t>
            </a:r>
            <a:r>
              <a:rPr lang="en-GB" sz="4000" b="1" dirty="0">
                <a:solidFill>
                  <a:srgbClr val="D50202"/>
                </a:solidFill>
              </a:rPr>
              <a:t> of the </a:t>
            </a:r>
            <a:r>
              <a:rPr lang="cs-CZ" sz="4000" b="1" dirty="0">
                <a:solidFill>
                  <a:srgbClr val="D50202"/>
                </a:solidFill>
              </a:rPr>
              <a:t>C</a:t>
            </a:r>
            <a:r>
              <a:rPr lang="en-GB" sz="4000" b="1" dirty="0" err="1">
                <a:solidFill>
                  <a:srgbClr val="D50202"/>
                </a:solidFill>
              </a:rPr>
              <a:t>oncept</a:t>
            </a:r>
            <a:endParaRPr lang="en-GB" sz="4000" b="1" dirty="0">
              <a:solidFill>
                <a:srgbClr val="D50202"/>
              </a:solidFill>
            </a:endParaRP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302125"/>
          </a:xfrm>
        </p:spPr>
        <p:txBody>
          <a:bodyPr rtlCol="0"/>
          <a:lstStyle/>
          <a:p>
            <a:pPr lvl="1" rtl="0"/>
            <a:r>
              <a:rPr lang="en-GB" sz="2600" dirty="0"/>
              <a:t>Friedman – "... another form of profit ..."</a:t>
            </a:r>
          </a:p>
          <a:p>
            <a:pPr lvl="1" rtl="0"/>
            <a:r>
              <a:rPr lang="en-GB" sz="2600" dirty="0"/>
              <a:t>Davis – "...activities beyond the mere profit ..."</a:t>
            </a:r>
          </a:p>
          <a:p>
            <a:pPr lvl="1" rtl="0"/>
            <a:r>
              <a:rPr lang="en-GB" sz="2600" dirty="0"/>
              <a:t>McGuire  – "...activities beyond the economic and legal obligations ..."</a:t>
            </a:r>
          </a:p>
          <a:p>
            <a:pPr lvl="1" rtl="0"/>
            <a:r>
              <a:rPr lang="en-GB" sz="2600" dirty="0"/>
              <a:t>Manne – "... voluntary activities of companies ..."</a:t>
            </a:r>
          </a:p>
          <a:p>
            <a:pPr lvl="1" rtl="0"/>
            <a:r>
              <a:rPr lang="en-GB" sz="2600" dirty="0" err="1"/>
              <a:t>Wallton</a:t>
            </a:r>
            <a:r>
              <a:rPr lang="en-GB" sz="2600" dirty="0"/>
              <a:t> – "... demand for the broader social system ..."</a:t>
            </a:r>
          </a:p>
          <a:p>
            <a:pPr lvl="1" rtl="0"/>
            <a:r>
              <a:rPr lang="en-GB" sz="2600" dirty="0"/>
              <a:t>Hay, </a:t>
            </a:r>
            <a:r>
              <a:rPr lang="en-GB" sz="2600" dirty="0" err="1"/>
              <a:t>Gray</a:t>
            </a:r>
            <a:r>
              <a:rPr lang="en-GB" sz="2600" dirty="0"/>
              <a:t> – "... liability to problem areas of the society."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5589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987" y="762318"/>
            <a:ext cx="8959645" cy="725288"/>
          </a:xfrm>
        </p:spPr>
        <p:txBody>
          <a:bodyPr>
            <a:normAutofit fontScale="90000"/>
          </a:bodyPr>
          <a:lstStyle/>
          <a:p>
            <a:br>
              <a:rPr lang="cs-CZ" sz="3600" b="1" dirty="0">
                <a:solidFill>
                  <a:srgbClr val="CF1F28"/>
                </a:solidFill>
              </a:rPr>
            </a:br>
            <a:r>
              <a:rPr lang="cs-CZ" b="1" dirty="0">
                <a:solidFill>
                  <a:srgbClr val="D50202"/>
                </a:solidFill>
              </a:rPr>
              <a:t>CSR and </a:t>
            </a:r>
            <a:r>
              <a:rPr lang="cs-CZ" b="1" dirty="0" err="1">
                <a:solidFill>
                  <a:srgbClr val="D50202"/>
                </a:solidFill>
              </a:rPr>
              <a:t>Sustainability</a:t>
            </a:r>
            <a:br>
              <a:rPr lang="cs-CZ" b="1" dirty="0">
                <a:solidFill>
                  <a:srgbClr val="D50202"/>
                </a:solidFill>
              </a:rPr>
            </a:br>
            <a:endParaRPr lang="en-GB" b="1" dirty="0">
              <a:solidFill>
                <a:srgbClr val="D5020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0186"/>
            <a:ext cx="8229600" cy="5303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….</a:t>
            </a:r>
            <a:r>
              <a:rPr lang="cs-CZ" sz="2400" b="1" dirty="0" err="1"/>
              <a:t>from</a:t>
            </a:r>
            <a:r>
              <a:rPr lang="cs-CZ" sz="2400" b="1" dirty="0"/>
              <a:t> </a:t>
            </a:r>
            <a:r>
              <a:rPr lang="cs-CZ" sz="2400" b="1" dirty="0">
                <a:solidFill>
                  <a:srgbClr val="D50202"/>
                </a:solidFill>
              </a:rPr>
              <a:t>P</a:t>
            </a:r>
            <a:r>
              <a:rPr lang="cs-CZ" sz="2400" b="1" dirty="0"/>
              <a:t>rofit </a:t>
            </a:r>
            <a:r>
              <a:rPr lang="cs-CZ" sz="2400" b="1" dirty="0" err="1"/>
              <a:t>only</a:t>
            </a:r>
            <a:r>
              <a:rPr lang="cs-CZ" sz="2400" b="1" dirty="0"/>
              <a:t> to 3 </a:t>
            </a:r>
            <a:r>
              <a:rPr lang="cs-CZ" sz="2400" b="1" dirty="0" err="1">
                <a:solidFill>
                  <a:srgbClr val="D10202"/>
                </a:solidFill>
              </a:rPr>
              <a:t>P</a:t>
            </a:r>
            <a:r>
              <a:rPr lang="cs-CZ" sz="2400" b="1" dirty="0" err="1"/>
              <a:t>s</a:t>
            </a:r>
            <a:r>
              <a:rPr lang="cs-CZ" sz="2400" b="1" dirty="0"/>
              <a:t> </a:t>
            </a:r>
          </a:p>
          <a:p>
            <a:pPr marL="0" indent="0">
              <a:buNone/>
            </a:pPr>
            <a:endParaRPr lang="en-GB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47" y="2263876"/>
            <a:ext cx="4169978" cy="368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68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8229600" cy="4608512"/>
          </a:xfrm>
        </p:spPr>
        <p:txBody>
          <a:bodyPr rtlCol="0"/>
          <a:lstStyle/>
          <a:p>
            <a:pPr rtl="0"/>
            <a:r>
              <a:rPr lang="en-GB" b="1" dirty="0"/>
              <a:t>Social</a:t>
            </a:r>
          </a:p>
          <a:p>
            <a:pPr lvl="3" rtl="0">
              <a:buFontTx/>
              <a:buNone/>
            </a:pPr>
            <a:r>
              <a:rPr lang="cs-CZ" dirty="0"/>
              <a:t>	</a:t>
            </a:r>
            <a:r>
              <a:rPr lang="en-GB" dirty="0"/>
              <a:t>Support of health, safety, underprivileged groups, non-profit spheres, social activities, equal opportunities, healthy lifestyle, etc.</a:t>
            </a:r>
          </a:p>
          <a:p>
            <a:pPr rtl="0"/>
            <a:r>
              <a:rPr lang="en-GB" b="1" dirty="0"/>
              <a:t>Environmental</a:t>
            </a:r>
            <a:endParaRPr lang="cs-CZ" altLang="cs-CZ" b="1" dirty="0"/>
          </a:p>
          <a:p>
            <a:pPr lvl="3" rtl="0">
              <a:buFontTx/>
              <a:buNone/>
            </a:pPr>
            <a:r>
              <a:rPr lang="cs-CZ" dirty="0"/>
              <a:t>	</a:t>
            </a:r>
            <a:r>
              <a:rPr lang="en-GB" dirty="0"/>
              <a:t>Preserving natural resources, energy and materials management, waste management, ecological production</a:t>
            </a:r>
          </a:p>
          <a:p>
            <a:pPr rtl="0"/>
            <a:r>
              <a:rPr lang="en-GB" b="1" dirty="0"/>
              <a:t>Economic</a:t>
            </a:r>
          </a:p>
          <a:p>
            <a:pPr lvl="3" rtl="0">
              <a:buFontTx/>
              <a:buNone/>
            </a:pPr>
            <a:r>
              <a:rPr lang="cs-CZ" dirty="0"/>
              <a:t>	</a:t>
            </a:r>
            <a:r>
              <a:rPr lang="en-GB" dirty="0"/>
              <a:t>Transparency, rejection of corruption, client loyalty programmes, local suppliers preference, measures for less-favoured customers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9172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4000" b="1" dirty="0">
                <a:solidFill>
                  <a:srgbClr val="D50202"/>
                </a:solidFill>
              </a:rPr>
              <a:t>CSR Pillars</a:t>
            </a:r>
          </a:p>
        </p:txBody>
      </p:sp>
    </p:spTree>
    <p:extLst>
      <p:ext uri="{BB962C8B-B14F-4D97-AF65-F5344CB8AC3E}">
        <p14:creationId xmlns:p14="http://schemas.microsoft.com/office/powerpoint/2010/main" val="1138502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algn="ctr" rtl="0"/>
            <a:r>
              <a:rPr lang="cs" sz="4000" b="1" dirty="0">
                <a:solidFill>
                  <a:srgbClr val="D50202"/>
                </a:solidFill>
              </a:rPr>
              <a:t>CSR Principles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voluntary basis </a:t>
            </a:r>
          </a:p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pro-activity, creativity,</a:t>
            </a:r>
          </a:p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activities beyond one’s own business</a:t>
            </a:r>
            <a:r>
              <a:rPr lang="cs-CZ" dirty="0"/>
              <a:t>,</a:t>
            </a:r>
            <a:endParaRPr lang="en-GB" dirty="0"/>
          </a:p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sense of belonging, social conscience, </a:t>
            </a:r>
          </a:p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social interaction, transparency,</a:t>
            </a:r>
          </a:p>
          <a:p>
            <a:pPr lvl="1" rtl="0">
              <a:buFont typeface="Arial" panose="020B0604020202020204" pitchFamily="34" charset="0"/>
              <a:buChar char="•"/>
            </a:pPr>
            <a:r>
              <a:rPr lang="en-GB" dirty="0"/>
              <a:t>flexibility, positive thinking.</a:t>
            </a:r>
          </a:p>
          <a:p>
            <a:pPr lvl="1" rtl="0"/>
            <a:endParaRPr lang="cs-CZ" altLang="cs-CZ" b="1" dirty="0"/>
          </a:p>
          <a:p>
            <a:pPr lvl="1" algn="ctr" rtl="0">
              <a:buFont typeface="Wingdings" panose="05000000000000000000" pitchFamily="2" charset="2"/>
              <a:buNone/>
            </a:pPr>
            <a:r>
              <a:rPr lang="en-GB" b="1" dirty="0"/>
              <a:t>CSR = a stance, not the mere knowledge.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10526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algn="ctr" rtl="0"/>
            <a:r>
              <a:rPr lang="cs" sz="4000" b="1" dirty="0">
                <a:solidFill>
                  <a:srgbClr val="D50202"/>
                </a:solidFill>
              </a:rPr>
              <a:t>Stakeholders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457200" lvl="1" indent="0">
              <a:buNone/>
            </a:pPr>
            <a:r>
              <a:rPr lang="cs-CZ" altLang="ru-RU" i="1" dirty="0"/>
              <a:t>„</a:t>
            </a:r>
            <a:r>
              <a:rPr lang="en-US" altLang="ru-RU" i="1" dirty="0"/>
              <a:t>Stakeholder is anyone who can affect or be affected by the success of the firm</a:t>
            </a:r>
            <a:r>
              <a:rPr lang="cs-CZ" altLang="ru-RU" i="1" dirty="0"/>
              <a:t> (</a:t>
            </a:r>
            <a:r>
              <a:rPr lang="cs-CZ" altLang="ru-RU" i="1" dirty="0" err="1"/>
              <a:t>organization</a:t>
            </a:r>
            <a:r>
              <a:rPr lang="cs-CZ" altLang="ru-RU" i="1" dirty="0"/>
              <a:t>)“</a:t>
            </a:r>
          </a:p>
          <a:p>
            <a:pPr marL="457200" lvl="1" indent="0">
              <a:buNone/>
            </a:pPr>
            <a:br>
              <a:rPr lang="ru-RU" altLang="ru-RU" dirty="0"/>
            </a:br>
            <a:endParaRPr lang="cs-CZ" altLang="cs-CZ" dirty="0"/>
          </a:p>
        </p:txBody>
      </p:sp>
      <p:pic>
        <p:nvPicPr>
          <p:cNvPr id="4" name="Picture 2" descr="Various Types of Stakehold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477" y="2549327"/>
            <a:ext cx="5901045" cy="3626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34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algn="ctr" rtl="0"/>
            <a:r>
              <a:rPr lang="cs" sz="4000" b="1" dirty="0">
                <a:solidFill>
                  <a:srgbClr val="D50202"/>
                </a:solidFill>
              </a:rPr>
              <a:t>Benefits for organizations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cs-CZ" b="1" dirty="0" err="1"/>
              <a:t>Innovation</a:t>
            </a:r>
            <a:endParaRPr lang="cs-CZ" b="1" dirty="0"/>
          </a:p>
          <a:p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savings</a:t>
            </a:r>
            <a:r>
              <a:rPr lang="cs-CZ" b="1" dirty="0"/>
              <a:t> </a:t>
            </a:r>
          </a:p>
          <a:p>
            <a:r>
              <a:rPr lang="cs-CZ" b="1" dirty="0"/>
              <a:t>Brand </a:t>
            </a:r>
            <a:r>
              <a:rPr lang="cs-CZ" b="1" dirty="0" err="1"/>
              <a:t>differentiation</a:t>
            </a:r>
            <a:r>
              <a:rPr lang="cs-CZ" b="1" dirty="0"/>
              <a:t> </a:t>
            </a:r>
          </a:p>
          <a:p>
            <a:r>
              <a:rPr lang="cs-CZ" b="1" dirty="0"/>
              <a:t>Long-term </a:t>
            </a:r>
            <a:r>
              <a:rPr lang="cs-CZ" b="1" dirty="0" err="1"/>
              <a:t>thinking</a:t>
            </a:r>
            <a:r>
              <a:rPr lang="cs-CZ" b="1" dirty="0"/>
              <a:t> </a:t>
            </a:r>
          </a:p>
          <a:p>
            <a:r>
              <a:rPr lang="cs-CZ" b="1" dirty="0" err="1"/>
              <a:t>Customer</a:t>
            </a:r>
            <a:r>
              <a:rPr lang="cs-CZ" b="1" dirty="0"/>
              <a:t> </a:t>
            </a:r>
            <a:r>
              <a:rPr lang="cs-CZ" b="1" dirty="0" err="1"/>
              <a:t>loyalty</a:t>
            </a:r>
            <a:endParaRPr lang="cs-CZ" b="1" dirty="0"/>
          </a:p>
          <a:p>
            <a:r>
              <a:rPr lang="cs-CZ" b="1" dirty="0" err="1"/>
              <a:t>Employee</a:t>
            </a:r>
            <a:r>
              <a:rPr lang="cs-CZ" b="1" dirty="0"/>
              <a:t> </a:t>
            </a:r>
            <a:r>
              <a:rPr lang="cs-CZ" b="1" dirty="0" err="1"/>
              <a:t>loyalty</a:t>
            </a:r>
            <a:endParaRPr lang="cs-CZ" b="1" dirty="0"/>
          </a:p>
          <a:p>
            <a:pPr marL="457200" lvl="1" indent="0">
              <a:buNone/>
            </a:pPr>
            <a:r>
              <a:rPr lang="cs-CZ" altLang="cs-CZ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20077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7981</TotalTime>
  <Words>545</Words>
  <Application>Microsoft Office PowerPoint</Application>
  <PresentationFormat>Předvádění na obrazovce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Corporate Social Responsibility  (CSR)           </vt:lpstr>
      <vt:lpstr>CSRR</vt:lpstr>
      <vt:lpstr>Definition of CSR</vt:lpstr>
      <vt:lpstr>Other Historical Definitions of the Concept</vt:lpstr>
      <vt:lpstr> CSR and Sustainability </vt:lpstr>
      <vt:lpstr>CSR Pillars</vt:lpstr>
      <vt:lpstr>CSR Principles</vt:lpstr>
      <vt:lpstr>Stakeholders</vt:lpstr>
      <vt:lpstr>Benefits for organizations</vt:lpstr>
      <vt:lpstr>The 10 Companies With The Best CSR Reputations In 2017 (Forbes)</vt:lpstr>
      <vt:lpstr>The 10 Companies With … : RESULTS 1</vt:lpstr>
      <vt:lpstr>The 10 Companies With … : RESULTS 2</vt:lpstr>
      <vt:lpstr>Thank you for your attention  some questions?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Kubicová Jelena</dc:creator>
  <cp:lastModifiedBy>Martin</cp:lastModifiedBy>
  <cp:revision>403</cp:revision>
  <cp:lastPrinted>2018-04-16T09:58:44Z</cp:lastPrinted>
  <dcterms:created xsi:type="dcterms:W3CDTF">2012-07-19T22:32:54Z</dcterms:created>
  <dcterms:modified xsi:type="dcterms:W3CDTF">2021-10-04T10:30:31Z</dcterms:modified>
</cp:coreProperties>
</file>