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256" r:id="rId2"/>
    <p:sldId id="506" r:id="rId3"/>
    <p:sldId id="507" r:id="rId4"/>
    <p:sldId id="508" r:id="rId5"/>
    <p:sldId id="509" r:id="rId6"/>
    <p:sldId id="510" r:id="rId7"/>
    <p:sldId id="511" r:id="rId8"/>
    <p:sldId id="512" r:id="rId9"/>
    <p:sldId id="513" r:id="rId10"/>
    <p:sldId id="514" r:id="rId11"/>
    <p:sldId id="515" r:id="rId12"/>
    <p:sldId id="516" r:id="rId13"/>
    <p:sldId id="517" r:id="rId14"/>
    <p:sldId id="518" r:id="rId15"/>
    <p:sldId id="519" r:id="rId16"/>
    <p:sldId id="520" r:id="rId17"/>
    <p:sldId id="521" r:id="rId18"/>
    <p:sldId id="522" r:id="rId19"/>
    <p:sldId id="523" r:id="rId20"/>
    <p:sldId id="524" r:id="rId21"/>
    <p:sldId id="525" r:id="rId22"/>
    <p:sldId id="526" r:id="rId23"/>
    <p:sldId id="527" r:id="rId24"/>
    <p:sldId id="528" r:id="rId25"/>
    <p:sldId id="529" r:id="rId26"/>
    <p:sldId id="530" r:id="rId27"/>
    <p:sldId id="531" r:id="rId28"/>
    <p:sldId id="283"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p:nvSpPr>
        <p:spPr>
          <a:xfrm>
            <a:off x="5828371" y="6138250"/>
            <a:ext cx="6368396"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p:nvPicPr>
        <p:blipFill rotWithShape="1">
          <a:blip r:embed="rId2" cstate="print">
            <a:extLst>
              <a:ext uri="{28A0092B-C50C-407E-A947-70E740481C1C}">
                <a14:useLocalDpi xmlns:a14="http://schemas.microsoft.com/office/drawing/2010/main" val="0"/>
              </a:ext>
            </a:extLst>
          </a:blip>
          <a:srcRect r="23216" b="5584"/>
          <a:stretch/>
        </p:blipFill>
        <p:spPr>
          <a:xfrm>
            <a:off x="6917124" y="1423285"/>
            <a:ext cx="5286488" cy="5447778"/>
          </a:xfrm>
          <a:prstGeom prst="rect">
            <a:avLst/>
          </a:prstGeom>
        </p:spPr>
      </p:pic>
      <p:sp>
        <p:nvSpPr>
          <p:cNvPr id="2" name="Nadpis 1"/>
          <p:cNvSpPr>
            <a:spLocks noGrp="1"/>
          </p:cNvSpPr>
          <p:nvPr>
            <p:ph type="ctrTitle"/>
          </p:nvPr>
        </p:nvSpPr>
        <p:spPr>
          <a:xfrm>
            <a:off x="838200" y="2362672"/>
            <a:ext cx="105156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838200" y="4762110"/>
            <a:ext cx="105156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38077" y="6267816"/>
            <a:ext cx="6095124" cy="230400"/>
          </a:xfrm>
          <a:prstGeom prst="rect">
            <a:avLst/>
          </a:prstGeom>
        </p:spPr>
      </p:pic>
    </p:spTree>
    <p:extLst>
      <p:ext uri="{BB962C8B-B14F-4D97-AF65-F5344CB8AC3E}">
        <p14:creationId xmlns:p14="http://schemas.microsoft.com/office/powerpoint/2010/main" val="287949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347728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2"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3"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222823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61050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838200" y="2362672"/>
            <a:ext cx="105156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838200" y="4762110"/>
            <a:ext cx="105156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2196071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670344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9"/>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9" y="1681163"/>
            <a:ext cx="5157787"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4" name="Zástupný symbol pro obsah 3"/>
          <p:cNvSpPr>
            <a:spLocks noGrp="1"/>
          </p:cNvSpPr>
          <p:nvPr>
            <p:ph sz="half" idx="2"/>
          </p:nvPr>
        </p:nvSpPr>
        <p:spPr>
          <a:xfrm>
            <a:off x="839789"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3" y="1681163"/>
            <a:ext cx="5183188"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6172203"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30092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331124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1404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5183188" y="987431"/>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3988965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5183188" y="987431"/>
            <a:ext cx="617220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3890514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703893" y="6267815"/>
            <a:ext cx="5129308" cy="230400"/>
          </a:xfrm>
          <a:prstGeom prst="rect">
            <a:avLst/>
          </a:prstGeom>
        </p:spPr>
      </p:pic>
      <p:sp>
        <p:nvSpPr>
          <p:cNvPr id="2" name="Zástupný symbol pro nadpis 1"/>
          <p:cNvSpPr>
            <a:spLocks noGrp="1"/>
          </p:cNvSpPr>
          <p:nvPr>
            <p:ph type="title"/>
          </p:nvPr>
        </p:nvSpPr>
        <p:spPr>
          <a:xfrm>
            <a:off x="720000" y="365129"/>
            <a:ext cx="10752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720000" y="1825625"/>
            <a:ext cx="10752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p:nvSpPr>
        <p:spPr>
          <a:xfrm>
            <a:off x="0" y="6"/>
            <a:ext cx="12192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259048301"/>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en-US" sz="4800" dirty="0"/>
              <a:t>Health, safety and ergonomics when working with a computer</a:t>
            </a:r>
            <a:endParaRPr lang="cs-CZ" sz="4800" dirty="0"/>
          </a:p>
        </p:txBody>
      </p:sp>
      <p:sp>
        <p:nvSpPr>
          <p:cNvPr id="3" name="Podnadpis 2"/>
          <p:cNvSpPr>
            <a:spLocks noGrp="1"/>
          </p:cNvSpPr>
          <p:nvPr>
            <p:ph type="subTitle" idx="1"/>
          </p:nvPr>
        </p:nvSpPr>
        <p:spPr/>
        <p:txBody>
          <a:bodyPr>
            <a:normAutofit fontScale="77500" lnSpcReduction="20000"/>
          </a:bodyPr>
          <a:lstStyle/>
          <a:p>
            <a:r>
              <a:rPr lang="cs-CZ" dirty="0" err="1"/>
              <a:t>Lecturer</a:t>
            </a:r>
            <a:r>
              <a:rPr lang="cs-CZ" dirty="0"/>
              <a:t>: Lukáš Pavlík, Ph.D.</a:t>
            </a:r>
          </a:p>
          <a:p>
            <a:r>
              <a:rPr lang="cs-CZ" dirty="0"/>
              <a:t>Winter </a:t>
            </a:r>
            <a:r>
              <a:rPr lang="cs-CZ" dirty="0" err="1"/>
              <a:t>semester</a:t>
            </a:r>
            <a:r>
              <a:rPr lang="cs-CZ" dirty="0"/>
              <a:t> 2021/2022</a:t>
            </a:r>
          </a:p>
          <a:p>
            <a:r>
              <a:rPr lang="cs-CZ" dirty="0"/>
              <a:t>E-mail: lukas.pavlik@mvso.cz</a:t>
            </a:r>
          </a:p>
        </p:txBody>
      </p:sp>
    </p:spTree>
    <p:extLst>
      <p:ext uri="{BB962C8B-B14F-4D97-AF65-F5344CB8AC3E}">
        <p14:creationId xmlns:p14="http://schemas.microsoft.com/office/powerpoint/2010/main" val="3743245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marL="0" indent="0" algn="just">
              <a:buNone/>
            </a:pPr>
            <a:r>
              <a:rPr lang="en-US" b="1" dirty="0"/>
              <a:t>Office layout and its equipment</a:t>
            </a:r>
            <a:endParaRPr lang="cs-CZ" b="1" dirty="0"/>
          </a:p>
          <a:p>
            <a:pPr algn="just"/>
            <a:r>
              <a:rPr lang="en-US" dirty="0"/>
              <a:t>A well-adapted office plays a very crucial role in the entire ergonomics of the computer workplace.</a:t>
            </a:r>
            <a:endParaRPr lang="cs-CZ" dirty="0"/>
          </a:p>
          <a:p>
            <a:pPr algn="just"/>
            <a:r>
              <a:rPr lang="en-US" dirty="0"/>
              <a:t>This is the absolute basis for making it a satisfying job.</a:t>
            </a:r>
            <a:endParaRPr lang="cs-CZ" dirty="0"/>
          </a:p>
          <a:p>
            <a:pPr algn="just"/>
            <a:r>
              <a:rPr lang="en-US" dirty="0"/>
              <a:t>The whole essence of an ergonomic workplace depends on the chosen device, but also on its arrangement, which is often a stumbling block for most offices.</a:t>
            </a:r>
            <a:endParaRPr lang="cs-CZ" dirty="0"/>
          </a:p>
          <a:p>
            <a:pPr algn="just"/>
            <a:r>
              <a:rPr lang="en-US" dirty="0"/>
              <a:t>Ergonomic studies show that one of the main factors for safe ergonomic work with a computer is the stability and adjustability of furniture, especially chairs.</a:t>
            </a:r>
            <a:endParaRPr lang="cs-CZ" dirty="0"/>
          </a:p>
          <a:p>
            <a:pPr algn="just"/>
            <a:r>
              <a:rPr lang="en-US" dirty="0"/>
              <a:t>The ability to adjust office furniture will allow its user to freely adapt to his body proportions, but also to his needs.</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1964995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marL="0" indent="0" algn="just">
              <a:buNone/>
            </a:pPr>
            <a:r>
              <a:rPr lang="en-US" b="1" dirty="0"/>
              <a:t>Height and dimensions of the work table</a:t>
            </a:r>
            <a:endParaRPr lang="cs-CZ" b="1" dirty="0"/>
          </a:p>
          <a:p>
            <a:pPr algn="just"/>
            <a:r>
              <a:rPr lang="en-US" dirty="0"/>
              <a:t>Another important factor in proper computer ergonomics is the height and dimensions of the desk.</a:t>
            </a:r>
            <a:endParaRPr lang="cs-CZ" dirty="0"/>
          </a:p>
          <a:p>
            <a:pPr algn="just"/>
            <a:r>
              <a:rPr lang="en-US" dirty="0"/>
              <a:t>This affects the position and inclination of the shoulders, upper arms, elbows, forearms and hands.</a:t>
            </a:r>
            <a:endParaRPr lang="cs-CZ" dirty="0"/>
          </a:p>
          <a:p>
            <a:pPr algn="just"/>
            <a:r>
              <a:rPr lang="en-US" dirty="0"/>
              <a:t>The dimensions of the desk should be designed so that it is possible to change the arrangement of individual computer components (screen, keyboard, document holder, etc.) at any time.</a:t>
            </a:r>
            <a:endParaRPr lang="cs-CZ" dirty="0"/>
          </a:p>
          <a:p>
            <a:pPr algn="just"/>
            <a:r>
              <a:rPr lang="en-US" dirty="0"/>
              <a:t>It is always recommended to make the worktop matt to avoid light reflections that can be a problem at work.</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1787374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lnSpcReduction="10000"/>
          </a:bodyPr>
          <a:lstStyle/>
          <a:p>
            <a:pPr algn="just"/>
            <a:r>
              <a:rPr lang="en-US" dirty="0"/>
              <a:t>If the table is too high, it will force you to lift your shoulders, and your arms at the elbow will be at an acute angle.</a:t>
            </a:r>
            <a:endParaRPr lang="cs-CZ" dirty="0"/>
          </a:p>
          <a:p>
            <a:pPr marL="0" indent="0" algn="just">
              <a:buNone/>
            </a:pPr>
            <a:endParaRPr lang="cs-CZ" dirty="0"/>
          </a:p>
          <a:p>
            <a:pPr algn="just"/>
            <a:r>
              <a:rPr lang="en-US" dirty="0"/>
              <a:t>The forearm will again be compressed by the edge of the table, which will lead to muscle irritation, reduced blood flow and, consequently, to unpleasant pain that you will only feel in your neck.</a:t>
            </a:r>
            <a:endParaRPr lang="cs-CZ" dirty="0"/>
          </a:p>
          <a:p>
            <a:pPr marL="0" indent="0" algn="just">
              <a:buNone/>
            </a:pPr>
            <a:endParaRPr lang="cs-CZ" dirty="0"/>
          </a:p>
          <a:p>
            <a:pPr algn="just"/>
            <a:r>
              <a:rPr lang="en-US" dirty="0"/>
              <a:t>By lowering the work table, you achieve a much more natural posture with an angle of more than 90 °.</a:t>
            </a:r>
            <a:endParaRPr lang="cs-CZ" dirty="0"/>
          </a:p>
          <a:p>
            <a:pPr marL="0" indent="0" algn="just">
              <a:buNone/>
            </a:pPr>
            <a:endParaRPr lang="cs-CZ" dirty="0"/>
          </a:p>
          <a:p>
            <a:pPr algn="just"/>
            <a:r>
              <a:rPr lang="en-US" dirty="0"/>
              <a:t>This will eliminate the </a:t>
            </a:r>
            <a:r>
              <a:rPr lang="en-US" dirty="0" smtClean="0"/>
              <a:t>discomfort</a:t>
            </a:r>
            <a:r>
              <a:rPr lang="cs-CZ" dirty="0" smtClean="0"/>
              <a:t> </a:t>
            </a:r>
            <a:r>
              <a:rPr lang="en-US" dirty="0" smtClean="0"/>
              <a:t>when </a:t>
            </a:r>
            <a:r>
              <a:rPr lang="en-US" dirty="0"/>
              <a:t>sitting at the computer.</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2739612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The ideal solution is a height-adjustable table, which is more expensive…</a:t>
            </a:r>
            <a:endParaRPr lang="cs-CZ" dirty="0"/>
          </a:p>
          <a:p>
            <a:pPr algn="just"/>
            <a:r>
              <a:rPr lang="en-US" dirty="0"/>
              <a:t>If the worktop is not height-adjustable, it should generally be about 72 cm above the floor.</a:t>
            </a:r>
            <a:endParaRPr lang="cs-CZ" dirty="0"/>
          </a:p>
          <a:p>
            <a:pPr algn="just"/>
            <a:r>
              <a:rPr lang="en-US" dirty="0"/>
              <a:t>For women who are smaller, it is recommended that the table height be a few centimeters lower.</a:t>
            </a:r>
            <a:endParaRPr lang="cs-CZ" dirty="0"/>
          </a:p>
          <a:p>
            <a:pPr algn="just"/>
            <a:r>
              <a:rPr lang="en-US" dirty="0"/>
              <a:t>If the table can be adjusted in height, then it is ideal if its height is the same as the height of the elbows. </a:t>
            </a:r>
            <a:endParaRPr lang="cs-CZ" dirty="0"/>
          </a:p>
          <a:p>
            <a:pPr algn="just"/>
            <a:r>
              <a:rPr lang="en-US" dirty="0"/>
              <a:t>The forearm and upper arm should be at a 90 ° angle.</a:t>
            </a:r>
            <a:endParaRPr lang="cs-CZ" dirty="0"/>
          </a:p>
          <a:p>
            <a:pPr algn="just"/>
            <a:r>
              <a:rPr lang="en-US" dirty="0"/>
              <a:t>The same principle applies when working on a computer while standing.</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3102078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marL="0" indent="0" algn="just">
              <a:buNone/>
            </a:pPr>
            <a:r>
              <a:rPr lang="en-US" b="1" dirty="0"/>
              <a:t>Ergonomic chair and its setting</a:t>
            </a:r>
            <a:endParaRPr lang="cs-CZ" b="1" dirty="0"/>
          </a:p>
          <a:p>
            <a:pPr algn="just"/>
            <a:r>
              <a:rPr lang="en-US" dirty="0"/>
              <a:t>A functional ergonomic chair is one of the first office things that should be addressed right at the beginning, not after several years of sitting.</a:t>
            </a:r>
            <a:endParaRPr lang="cs-CZ" dirty="0"/>
          </a:p>
          <a:p>
            <a:pPr algn="just"/>
            <a:r>
              <a:rPr lang="en-US" dirty="0"/>
              <a:t>But it's never too late!</a:t>
            </a:r>
            <a:endParaRPr lang="cs-CZ" dirty="0"/>
          </a:p>
          <a:p>
            <a:pPr algn="just"/>
            <a:r>
              <a:rPr lang="en-US" dirty="0"/>
              <a:t>If the chair is well adjusted, it relieves the load on the back muscles.</a:t>
            </a:r>
            <a:endParaRPr lang="cs-CZ" dirty="0"/>
          </a:p>
          <a:p>
            <a:pPr algn="just"/>
            <a:r>
              <a:rPr lang="en-US" dirty="0"/>
              <a:t>The construction of the chair must be solid and stable, not shaky or swaying.</a:t>
            </a:r>
            <a:endParaRPr lang="cs-CZ" dirty="0"/>
          </a:p>
          <a:p>
            <a:pPr algn="just"/>
            <a:r>
              <a:rPr lang="en-US" dirty="0"/>
              <a:t>But there are also chairs whose seat is mounted on a special movable spring, which forces you to engage different types of muscles when sitting.</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30914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Such a chair certainly fulfills its essence perfectly, but it does not have to bring comfort to everyone.</a:t>
            </a:r>
            <a:endParaRPr lang="cs-CZ" dirty="0"/>
          </a:p>
          <a:p>
            <a:pPr algn="just"/>
            <a:r>
              <a:rPr lang="en-US" dirty="0"/>
              <a:t>The seat of the chair, </a:t>
            </a:r>
            <a:r>
              <a:rPr lang="en-US" dirty="0" err="1"/>
              <a:t>i</a:t>
            </a:r>
            <a:r>
              <a:rPr lang="cs-CZ" dirty="0"/>
              <a:t>.</a:t>
            </a:r>
            <a:r>
              <a:rPr lang="en-US" dirty="0"/>
              <a:t>e</a:t>
            </a:r>
            <a:r>
              <a:rPr lang="cs-CZ" dirty="0"/>
              <a:t>.</a:t>
            </a:r>
            <a:r>
              <a:rPr lang="en-US" dirty="0"/>
              <a:t> what you are sitting on, should always be adjustable. </a:t>
            </a:r>
            <a:endParaRPr lang="cs-CZ" dirty="0"/>
          </a:p>
          <a:p>
            <a:pPr marL="0" indent="0" algn="just">
              <a:buNone/>
            </a:pPr>
            <a:r>
              <a:rPr lang="en-US" dirty="0"/>
              <a:t>Ideally, the seat can be adjusted:</a:t>
            </a:r>
            <a:endParaRPr lang="cs-CZ" dirty="0"/>
          </a:p>
          <a:p>
            <a:pPr algn="just"/>
            <a:r>
              <a:rPr lang="en-US" dirty="0"/>
              <a:t>height (up and down)</a:t>
            </a:r>
            <a:endParaRPr lang="cs-CZ" dirty="0"/>
          </a:p>
          <a:p>
            <a:pPr algn="just"/>
            <a:r>
              <a:rPr lang="en-US" dirty="0"/>
              <a:t>depth (forward and reverse)</a:t>
            </a:r>
            <a:r>
              <a:rPr lang="cs-CZ" dirty="0"/>
              <a:t>,</a:t>
            </a:r>
          </a:p>
          <a:p>
            <a:pPr algn="just"/>
            <a:r>
              <a:rPr lang="en-US" dirty="0"/>
              <a:t>inclination (angle of inclination forwards and backwards)</a:t>
            </a:r>
            <a:r>
              <a:rPr lang="cs-CZ" dirty="0"/>
              <a:t>,</a:t>
            </a:r>
          </a:p>
          <a:p>
            <a:pPr marL="0" indent="0" algn="just">
              <a:buNone/>
            </a:pPr>
            <a:endParaRPr lang="cs-CZ" dirty="0"/>
          </a:p>
          <a:p>
            <a:pPr marL="0" indent="0" algn="just">
              <a:buNone/>
            </a:pPr>
            <a:r>
              <a:rPr lang="en-US" dirty="0"/>
              <a:t>There are also other parameters, such as the shape of the seat, which should be adapted to the human posture as much as possible, or the upholstery, which should be strong and functional.</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618649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b="1" dirty="0"/>
              <a:t>Proper sitting at the PC</a:t>
            </a:r>
            <a:endParaRPr lang="cs-CZ" b="1" dirty="0"/>
          </a:p>
          <a:p>
            <a:pPr marL="0" indent="0" algn="just">
              <a:buNone/>
            </a:pPr>
            <a:r>
              <a:rPr lang="en-US" dirty="0"/>
              <a:t>One should always sit at a computer so that:</a:t>
            </a:r>
            <a:endParaRPr lang="cs-CZ" dirty="0"/>
          </a:p>
          <a:p>
            <a:pPr algn="just"/>
            <a:r>
              <a:rPr lang="en-US" dirty="0"/>
              <a:t>the height of the table when sitting was the same as the height of the elbows,</a:t>
            </a:r>
            <a:endParaRPr lang="cs-CZ" dirty="0"/>
          </a:p>
          <a:p>
            <a:pPr algn="just"/>
            <a:r>
              <a:rPr lang="cs-CZ" dirty="0" err="1"/>
              <a:t>people</a:t>
            </a:r>
            <a:r>
              <a:rPr lang="en-US" dirty="0"/>
              <a:t> held </a:t>
            </a:r>
            <a:r>
              <a:rPr lang="cs-CZ" dirty="0" err="1"/>
              <a:t>their</a:t>
            </a:r>
            <a:r>
              <a:rPr lang="en-US" dirty="0"/>
              <a:t> elbows close to </a:t>
            </a:r>
            <a:r>
              <a:rPr lang="cs-CZ" dirty="0" err="1"/>
              <a:t>their</a:t>
            </a:r>
            <a:r>
              <a:rPr lang="en-US" dirty="0"/>
              <a:t> body,</a:t>
            </a:r>
            <a:endParaRPr lang="cs-CZ" dirty="0"/>
          </a:p>
          <a:p>
            <a:pPr algn="just"/>
            <a:r>
              <a:rPr lang="en-US" dirty="0"/>
              <a:t>the upper arm and forearm formed an angle of 90 °,</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pic>
        <p:nvPicPr>
          <p:cNvPr id="6" name="Obrázek 5">
            <a:extLst>
              <a:ext uri="{FF2B5EF4-FFF2-40B4-BE49-F238E27FC236}">
                <a16:creationId xmlns:a16="http://schemas.microsoft.com/office/drawing/2014/main" id="{44E70099-709A-4D38-AC2A-10F4710CB1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74591" y="3527063"/>
            <a:ext cx="3197807" cy="2614874"/>
          </a:xfrm>
          <a:prstGeom prst="rect">
            <a:avLst/>
          </a:prstGeom>
        </p:spPr>
      </p:pic>
    </p:spTree>
    <p:extLst>
      <p:ext uri="{BB962C8B-B14F-4D97-AF65-F5344CB8AC3E}">
        <p14:creationId xmlns:p14="http://schemas.microsoft.com/office/powerpoint/2010/main" val="2205000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the calf and thigh were at a 90 ° angle to the knee,</a:t>
            </a:r>
            <a:endParaRPr lang="cs-CZ" dirty="0"/>
          </a:p>
          <a:p>
            <a:pPr algn="just"/>
            <a:r>
              <a:rPr lang="en-US" dirty="0"/>
              <a:t>the foot was laid flat on the floor,</a:t>
            </a:r>
            <a:endParaRPr lang="cs-CZ" dirty="0"/>
          </a:p>
          <a:p>
            <a:pPr algn="just"/>
            <a:r>
              <a:rPr lang="en-US" dirty="0"/>
              <a:t>ass was as far back as possible,</a:t>
            </a:r>
            <a:endParaRPr lang="cs-CZ" dirty="0"/>
          </a:p>
          <a:p>
            <a:pPr algn="just"/>
            <a:r>
              <a:rPr lang="cs-CZ" dirty="0" err="1"/>
              <a:t>their</a:t>
            </a:r>
            <a:r>
              <a:rPr lang="en-US" dirty="0"/>
              <a:t> back was erect,</a:t>
            </a:r>
            <a:endParaRPr lang="cs-CZ" dirty="0"/>
          </a:p>
          <a:p>
            <a:pPr algn="just"/>
            <a:r>
              <a:rPr lang="en-US" dirty="0"/>
              <a:t>ears, shoulders and hips were in a straight line,</a:t>
            </a:r>
            <a:endParaRPr lang="cs-CZ" dirty="0"/>
          </a:p>
          <a:p>
            <a:pPr algn="just"/>
            <a:r>
              <a:rPr lang="en-US" dirty="0"/>
              <a:t>the height of the seat and the inclination of the backrest allowed for a comfortable seat.</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4199164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When sitting, it is good to change the position of the torso, </a:t>
            </a:r>
            <a:r>
              <a:rPr lang="en-US" dirty="0" err="1"/>
              <a:t>i</a:t>
            </a:r>
            <a:r>
              <a:rPr lang="cs-CZ" dirty="0"/>
              <a:t>.</a:t>
            </a:r>
            <a:r>
              <a:rPr lang="en-US" dirty="0"/>
              <a:t>e. regularly alternate tilted and straight position or even lean forward.</a:t>
            </a:r>
            <a:endParaRPr lang="cs-CZ" dirty="0"/>
          </a:p>
          <a:p>
            <a:pPr algn="just"/>
            <a:r>
              <a:rPr lang="en-US" dirty="0"/>
              <a:t>You will relax muscle tension, perfuse it and reduce the pressure in the intervertebral discs.</a:t>
            </a:r>
            <a:endParaRPr lang="cs-CZ" dirty="0"/>
          </a:p>
          <a:p>
            <a:pPr algn="just"/>
            <a:r>
              <a:rPr lang="en-US" dirty="0"/>
              <a:t>You will be relieved.</a:t>
            </a:r>
            <a:endParaRPr lang="cs-CZ" dirty="0"/>
          </a:p>
          <a:p>
            <a:pPr algn="just"/>
            <a:r>
              <a:rPr lang="en-US" dirty="0"/>
              <a:t>The legs should have enough space to stretch. </a:t>
            </a:r>
            <a:endParaRPr lang="cs-CZ" dirty="0"/>
          </a:p>
          <a:p>
            <a:pPr algn="just"/>
            <a:r>
              <a:rPr lang="en-US" dirty="0"/>
              <a:t>The footrest, which can be positioned and tilted, is ideal and very effective.</a:t>
            </a:r>
            <a:endParaRPr lang="cs-CZ" dirty="0"/>
          </a:p>
          <a:p>
            <a:pPr algn="just"/>
            <a:r>
              <a:rPr lang="en-US" dirty="0"/>
              <a:t>The computer screen should be right in front of you at eye level so that the head does not tilt or tilt.</a:t>
            </a:r>
            <a:endParaRPr lang="cs-CZ" dirty="0"/>
          </a:p>
          <a:p>
            <a:pPr algn="just"/>
            <a:r>
              <a:rPr lang="en-US" dirty="0"/>
              <a:t>If you wear glasses, they should not slip out of your nose to avoid unnecessary changes in head position.</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1450248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pic>
        <p:nvPicPr>
          <p:cNvPr id="6" name="Zástupný symbol pro obsah 5">
            <a:extLst>
              <a:ext uri="{FF2B5EF4-FFF2-40B4-BE49-F238E27FC236}">
                <a16:creationId xmlns:a16="http://schemas.microsoft.com/office/drawing/2014/main" id="{E6A9FCF6-6847-400D-825D-CD62DA68A79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98210" y="1586139"/>
            <a:ext cx="4431838" cy="4425244"/>
          </a:xfrm>
        </p:spPr>
      </p:pic>
      <p:sp>
        <p:nvSpPr>
          <p:cNvPr id="7" name="TextovéPole 6">
            <a:extLst>
              <a:ext uri="{FF2B5EF4-FFF2-40B4-BE49-F238E27FC236}">
                <a16:creationId xmlns:a16="http://schemas.microsoft.com/office/drawing/2014/main" id="{3E773B2F-99D2-4C4A-98D6-E2F6E3D342DB}"/>
              </a:ext>
            </a:extLst>
          </p:cNvPr>
          <p:cNvSpPr txBox="1"/>
          <p:nvPr/>
        </p:nvSpPr>
        <p:spPr>
          <a:xfrm>
            <a:off x="4395831" y="1586139"/>
            <a:ext cx="2776756" cy="779556"/>
          </a:xfrm>
          <a:prstGeom prst="rect">
            <a:avLst/>
          </a:prstGeom>
          <a:solidFill>
            <a:schemeClr val="bg1"/>
          </a:solidFill>
        </p:spPr>
        <p:txBody>
          <a:bodyPr wrap="square" rtlCol="0">
            <a:spAutoFit/>
          </a:bodyPr>
          <a:lstStyle/>
          <a:p>
            <a:endParaRPr lang="cs-CZ" dirty="0"/>
          </a:p>
        </p:txBody>
      </p:sp>
      <p:sp>
        <p:nvSpPr>
          <p:cNvPr id="8" name="TextovéPole 7">
            <a:extLst>
              <a:ext uri="{FF2B5EF4-FFF2-40B4-BE49-F238E27FC236}">
                <a16:creationId xmlns:a16="http://schemas.microsoft.com/office/drawing/2014/main" id="{10F32BC1-9D3A-4548-8108-9882933224C5}"/>
              </a:ext>
            </a:extLst>
          </p:cNvPr>
          <p:cNvSpPr txBox="1"/>
          <p:nvPr/>
        </p:nvSpPr>
        <p:spPr>
          <a:xfrm>
            <a:off x="3296873" y="1526796"/>
            <a:ext cx="1098958" cy="1031846"/>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143752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err="1"/>
              <a:t>Ergonomics</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The concept of ergonomics is taken from the English "ergonomics", which was created by combining the Greek words ergo - work, nomos - law, rule.</a:t>
            </a:r>
            <a:endParaRPr lang="cs-CZ" dirty="0"/>
          </a:p>
          <a:p>
            <a:pPr algn="just"/>
            <a:r>
              <a:rPr lang="en-US" dirty="0"/>
              <a:t>Equivalent terms are: biotechnology, human engineering, human factors.</a:t>
            </a:r>
            <a:endParaRPr lang="cs-CZ" dirty="0"/>
          </a:p>
          <a:p>
            <a:pPr marL="0" indent="0" algn="just">
              <a:buNone/>
            </a:pPr>
            <a:r>
              <a:rPr lang="en-US" b="1" dirty="0"/>
              <a:t>Definition of ergonomics:</a:t>
            </a:r>
            <a:endParaRPr lang="cs-CZ" b="1" dirty="0"/>
          </a:p>
          <a:p>
            <a:pPr algn="just"/>
            <a:r>
              <a:rPr lang="en-US" dirty="0"/>
              <a:t>Ergonomics is a scientific field that comprehensively and systematically solves the system man - technology - environment in order to optimize the mental and physical load of man and ensure the development of his personality with maximum efficiency.</a:t>
            </a:r>
            <a:endParaRPr lang="cs-CZ" dirty="0"/>
          </a:p>
          <a:p>
            <a:pPr algn="just"/>
            <a:r>
              <a:rPr lang="en-US" dirty="0"/>
              <a:t>Ergonomics is an interdisciplinary field studying the relationship between man and working conditions while applying the latest knowledge of biological, technical and social sciences.</a:t>
            </a:r>
            <a:r>
              <a:rPr lang="cs-CZ" dirty="0"/>
              <a:t> </a:t>
            </a:r>
            <a:r>
              <a:rPr lang="en-US" dirty="0"/>
              <a:t>Its goal is to optimize a person's position in working conditions, in terms of achieving health, well-being, safety and optimal performance.</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2606960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lnSpcReduction="10000"/>
          </a:bodyPr>
          <a:lstStyle/>
          <a:p>
            <a:pPr marL="0" indent="0" algn="just">
              <a:buNone/>
            </a:pPr>
            <a:r>
              <a:rPr lang="en-US" b="1" dirty="0"/>
              <a:t>Breaks and warm-up</a:t>
            </a:r>
            <a:endParaRPr lang="cs-CZ" b="1" dirty="0"/>
          </a:p>
          <a:p>
            <a:pPr algn="just"/>
            <a:r>
              <a:rPr lang="en-US" dirty="0"/>
              <a:t>Movement and rest at the same time is extremely important.</a:t>
            </a:r>
            <a:endParaRPr lang="cs-CZ" dirty="0"/>
          </a:p>
          <a:p>
            <a:pPr algn="just"/>
            <a:r>
              <a:rPr lang="en-US" dirty="0"/>
              <a:t>Let your eyes and brain rest, and you stretch your muscles.</a:t>
            </a:r>
            <a:endParaRPr lang="cs-CZ" dirty="0"/>
          </a:p>
          <a:p>
            <a:pPr algn="just"/>
            <a:r>
              <a:rPr lang="en-US" dirty="0"/>
              <a:t>Your productivity and desire for further work will be significantly improved.</a:t>
            </a:r>
            <a:endParaRPr lang="cs-CZ" dirty="0"/>
          </a:p>
          <a:p>
            <a:pPr algn="just"/>
            <a:r>
              <a:rPr lang="en-US" dirty="0"/>
              <a:t>Get up every 60 minutes, walk around and do some simple stretching exercises. </a:t>
            </a:r>
            <a:endParaRPr lang="cs-CZ" dirty="0"/>
          </a:p>
          <a:p>
            <a:pPr algn="just"/>
            <a:r>
              <a:rPr lang="en-US" dirty="0"/>
              <a:t>Just a 5 minute break.</a:t>
            </a:r>
            <a:endParaRPr lang="cs-CZ" dirty="0"/>
          </a:p>
          <a:p>
            <a:pPr algn="just"/>
            <a:r>
              <a:rPr lang="en-US" dirty="0"/>
              <a:t>Stretch.</a:t>
            </a:r>
            <a:endParaRPr lang="cs-CZ" dirty="0"/>
          </a:p>
          <a:p>
            <a:pPr algn="just"/>
            <a:r>
              <a:rPr lang="en-US" dirty="0"/>
              <a:t>Do the exercises slowly but smoothly.</a:t>
            </a:r>
            <a:endParaRPr lang="cs-CZ" dirty="0"/>
          </a:p>
          <a:p>
            <a:pPr algn="just"/>
            <a:r>
              <a:rPr lang="en-US" dirty="0"/>
              <a:t>Also, try to breathe deeply, but do not try to hold your breath.</a:t>
            </a:r>
            <a:endParaRPr lang="cs-CZ" dirty="0"/>
          </a:p>
          <a:p>
            <a:pPr algn="just"/>
            <a:r>
              <a:rPr lang="en-US" dirty="0"/>
              <a:t>Rather, try to reach a given exercise position and hold it for 3-5 seconds.</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2963125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marL="0" indent="0" algn="just">
              <a:buNone/>
            </a:pPr>
            <a:r>
              <a:rPr lang="en-US" b="1" dirty="0"/>
              <a:t>Risks of non-compliance with ergonomic principles of working on a PC</a:t>
            </a:r>
            <a:endParaRPr lang="cs-CZ" b="1" dirty="0"/>
          </a:p>
          <a:p>
            <a:pPr algn="just"/>
            <a:r>
              <a:rPr lang="en-US" dirty="0"/>
              <a:t>What awaits you if you do not act in time?</a:t>
            </a:r>
            <a:endParaRPr lang="cs-CZ" dirty="0"/>
          </a:p>
          <a:p>
            <a:pPr algn="just"/>
            <a:r>
              <a:rPr lang="en-US" dirty="0"/>
              <a:t>The computer has become a part of our lives.</a:t>
            </a:r>
            <a:endParaRPr lang="cs-CZ" dirty="0"/>
          </a:p>
          <a:p>
            <a:pPr algn="just"/>
            <a:r>
              <a:rPr lang="en-US" dirty="0"/>
              <a:t>Some sit with him only occasionally, as a source of entertainment, but for more and more people he is a source of livelihood - an everyday work tool.</a:t>
            </a:r>
            <a:endParaRPr lang="cs-CZ" dirty="0"/>
          </a:p>
          <a:p>
            <a:pPr algn="just"/>
            <a:r>
              <a:rPr lang="en-US" dirty="0"/>
              <a:t>Human working time is 8 hours, but those who work on a PC rarely work that long.</a:t>
            </a:r>
            <a:endParaRPr lang="cs-CZ" dirty="0"/>
          </a:p>
          <a:p>
            <a:pPr algn="just"/>
            <a:r>
              <a:rPr lang="en-US" dirty="0"/>
              <a:t>Rather, they work 12 (or more) hours a day, while health professionals recommend sitting at a PC for a maximum of 4 hours a day.</a:t>
            </a:r>
            <a:endParaRPr lang="cs-CZ" dirty="0"/>
          </a:p>
          <a:p>
            <a:pPr algn="just"/>
            <a:r>
              <a:rPr lang="en-US" dirty="0"/>
              <a:t>These are mainly programmers, online marketers, graphic artists, economics and similar professions.</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2602849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Health problems that arise as a result of working on a computer rarely occur in a short time.</a:t>
            </a:r>
            <a:endParaRPr lang="cs-CZ" dirty="0"/>
          </a:p>
          <a:p>
            <a:pPr algn="just"/>
            <a:r>
              <a:rPr lang="en-US" dirty="0"/>
              <a:t>Usually the problems do not manifest themselves until a few years later and are very often serious!</a:t>
            </a:r>
            <a:endParaRPr lang="cs-CZ" dirty="0"/>
          </a:p>
          <a:p>
            <a:pPr algn="just"/>
            <a:r>
              <a:rPr lang="en-US" dirty="0"/>
              <a:t>Serious to the point that they can put a person into incapacity for work for a long time, or even cause permanent and irreversible consequences.</a:t>
            </a:r>
            <a:endParaRPr lang="cs-CZ" dirty="0"/>
          </a:p>
          <a:p>
            <a:pPr algn="just"/>
            <a:r>
              <a:rPr lang="en-US" dirty="0"/>
              <a:t>And none of us want that, do we?</a:t>
            </a:r>
            <a:endParaRPr lang="cs-CZ" dirty="0"/>
          </a:p>
          <a:p>
            <a:pPr algn="just"/>
            <a:r>
              <a:rPr lang="en-US" dirty="0"/>
              <a:t>Therefore, it is not advisable to underestimate the principles of computer workplace ergonomics.</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4237039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One often does not realize the health risks of working on a computer - one does not perceive them or even admit them.</a:t>
            </a:r>
            <a:endParaRPr lang="cs-CZ" dirty="0"/>
          </a:p>
          <a:p>
            <a:pPr marL="0" indent="0" algn="just">
              <a:buNone/>
            </a:pPr>
            <a:endParaRPr lang="cs-CZ" dirty="0"/>
          </a:p>
          <a:p>
            <a:pPr algn="just"/>
            <a:r>
              <a:rPr lang="cs-CZ" dirty="0" err="1"/>
              <a:t>People</a:t>
            </a:r>
            <a:r>
              <a:rPr lang="en-US" dirty="0"/>
              <a:t> usually begin to perceive them only when the long-term pain manifests itself.</a:t>
            </a:r>
            <a:endParaRPr lang="cs-CZ" dirty="0"/>
          </a:p>
          <a:p>
            <a:pPr marL="0" indent="0" algn="just">
              <a:buNone/>
            </a:pPr>
            <a:endParaRPr lang="cs-CZ" dirty="0"/>
          </a:p>
          <a:p>
            <a:pPr algn="just"/>
            <a:r>
              <a:rPr lang="en-US" dirty="0"/>
              <a:t>Few people start attributing their health status to working on a PC.</a:t>
            </a:r>
            <a:endParaRPr lang="cs-CZ" dirty="0"/>
          </a:p>
          <a:p>
            <a:pPr marL="0" indent="0" algn="just">
              <a:buNone/>
            </a:pPr>
            <a:endParaRPr lang="cs-CZ" dirty="0"/>
          </a:p>
          <a:p>
            <a:pPr algn="just"/>
            <a:r>
              <a:rPr lang="en-US" dirty="0"/>
              <a:t>But most people who start to feel health problems still do not solve them.</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3078980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It's because of a kind of laziness and the fact that they don't want to admit it.</a:t>
            </a:r>
            <a:endParaRPr lang="cs-CZ" dirty="0"/>
          </a:p>
          <a:p>
            <a:pPr marL="0" indent="0" algn="just">
              <a:buNone/>
            </a:pPr>
            <a:endParaRPr lang="cs-CZ" dirty="0"/>
          </a:p>
          <a:p>
            <a:pPr algn="just"/>
            <a:r>
              <a:rPr lang="en-US" dirty="0"/>
              <a:t>But when the first serious problems arise, one becomes more vigilant and finally seeks professional help.</a:t>
            </a:r>
            <a:endParaRPr lang="cs-CZ" dirty="0"/>
          </a:p>
          <a:p>
            <a:pPr marL="0" indent="0" algn="just">
              <a:buNone/>
            </a:pPr>
            <a:endParaRPr lang="cs-CZ" dirty="0"/>
          </a:p>
          <a:p>
            <a:pPr algn="just"/>
            <a:r>
              <a:rPr lang="en-US" dirty="0"/>
              <a:t>But it can be late sometimes.</a:t>
            </a:r>
            <a:endParaRPr lang="cs-CZ" dirty="0"/>
          </a:p>
          <a:p>
            <a:pPr marL="0" indent="0" algn="just">
              <a:buNone/>
            </a:pPr>
            <a:endParaRPr lang="cs-CZ" dirty="0"/>
          </a:p>
          <a:p>
            <a:pPr algn="just"/>
            <a:r>
              <a:rPr lang="en-US" dirty="0"/>
              <a:t>At the same time, if he followed the ergonomic principles of working on a computer from the very beginning, it would not have gone that far.</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3533490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lnSpcReduction="10000"/>
          </a:bodyPr>
          <a:lstStyle/>
          <a:p>
            <a:pPr marL="0" indent="0" algn="just">
              <a:buNone/>
            </a:pPr>
            <a:r>
              <a:rPr lang="en-US" dirty="0"/>
              <a:t>The most common problems when working on a PC:</a:t>
            </a:r>
            <a:endParaRPr lang="cs-CZ" dirty="0"/>
          </a:p>
          <a:p>
            <a:pPr algn="just"/>
            <a:r>
              <a:rPr lang="en-US" dirty="0"/>
              <a:t>damage to the back and cervical spine,</a:t>
            </a:r>
            <a:endParaRPr lang="cs-CZ" dirty="0"/>
          </a:p>
          <a:p>
            <a:pPr algn="just"/>
            <a:r>
              <a:rPr lang="en-US" dirty="0"/>
              <a:t>pain in the hands, wrists, </a:t>
            </a:r>
            <a:endParaRPr lang="cs-CZ" dirty="0"/>
          </a:p>
          <a:p>
            <a:pPr algn="just"/>
            <a:r>
              <a:rPr lang="en-US" dirty="0"/>
              <a:t>elbows and shoulders,</a:t>
            </a:r>
            <a:endParaRPr lang="cs-CZ" dirty="0"/>
          </a:p>
          <a:p>
            <a:pPr algn="just"/>
            <a:r>
              <a:rPr lang="en-US" dirty="0"/>
              <a:t>tennis elbow syndrome,</a:t>
            </a:r>
            <a:endParaRPr lang="cs-CZ" dirty="0"/>
          </a:p>
          <a:p>
            <a:pPr algn="just"/>
            <a:r>
              <a:rPr lang="en-US" dirty="0"/>
              <a:t>carpal tunnel syndrome,</a:t>
            </a:r>
            <a:endParaRPr lang="cs-CZ" dirty="0"/>
          </a:p>
          <a:p>
            <a:pPr algn="just"/>
            <a:r>
              <a:rPr lang="en-US" dirty="0"/>
              <a:t>damage to the movement of the shoulder girdle,</a:t>
            </a:r>
            <a:endParaRPr lang="cs-CZ" dirty="0"/>
          </a:p>
          <a:p>
            <a:pPr algn="just"/>
            <a:r>
              <a:rPr lang="en-US" dirty="0"/>
              <a:t>vision </a:t>
            </a:r>
            <a:r>
              <a:rPr lang="en-US" dirty="0" err="1"/>
              <a:t>probl</a:t>
            </a:r>
            <a:r>
              <a:rPr lang="cs-CZ" dirty="0"/>
              <a:t>e</a:t>
            </a:r>
            <a:r>
              <a:rPr lang="en-US" dirty="0"/>
              <a:t>m</a:t>
            </a:r>
            <a:r>
              <a:rPr lang="cs-CZ" dirty="0"/>
              <a:t>,</a:t>
            </a:r>
          </a:p>
          <a:p>
            <a:pPr algn="just"/>
            <a:r>
              <a:rPr lang="en-US" dirty="0"/>
              <a:t>slower limb problem</a:t>
            </a:r>
            <a:r>
              <a:rPr lang="cs-CZ" dirty="0"/>
              <a:t>s,</a:t>
            </a:r>
          </a:p>
          <a:p>
            <a:pPr algn="just"/>
            <a:r>
              <a:rPr lang="en-US" dirty="0"/>
              <a:t>tendon and muscle inflammation.</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1676443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marL="0" indent="0" algn="just">
              <a:buNone/>
            </a:pPr>
            <a:r>
              <a:rPr lang="en-US" b="1" dirty="0"/>
              <a:t>RSI syndrome</a:t>
            </a:r>
            <a:endParaRPr lang="cs-CZ" b="1" dirty="0"/>
          </a:p>
          <a:p>
            <a:pPr algn="just"/>
            <a:r>
              <a:rPr lang="en-US" dirty="0"/>
              <a:t>All of the above, as well as other health problems, are referred to as Repetitive Strain Injury, or Repetitive Stress Injury, abbreviated as RSI or RSI Syndrome.</a:t>
            </a:r>
            <a:endParaRPr lang="cs-CZ" dirty="0"/>
          </a:p>
          <a:p>
            <a:pPr marL="0" indent="0" algn="just">
              <a:buNone/>
            </a:pPr>
            <a:r>
              <a:rPr lang="en-US" b="1" dirty="0"/>
              <a:t>What is RSI syndrome?</a:t>
            </a:r>
            <a:endParaRPr lang="cs-CZ" b="1" dirty="0"/>
          </a:p>
          <a:p>
            <a:pPr algn="just"/>
            <a:r>
              <a:rPr lang="en-US" dirty="0"/>
              <a:t>This is damage to the file, which arises as a result of non-compliance with ergonomics and work environment.</a:t>
            </a:r>
            <a:endParaRPr lang="cs-CZ" dirty="0"/>
          </a:p>
          <a:p>
            <a:pPr algn="just"/>
            <a:r>
              <a:rPr lang="en-US" dirty="0"/>
              <a:t>This damage to human health is repeated by repeated exertion, especially by small movements, incorrect position of the body at work, but also by constant muscular tension.</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526108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cs-CZ" dirty="0"/>
              <a:t>I</a:t>
            </a:r>
            <a:r>
              <a:rPr lang="en-US" dirty="0"/>
              <a:t>n today's digital world, RSI syndrome is one of the most common causes of occupational diseases, which mainly affect the office professions.</a:t>
            </a:r>
            <a:endParaRPr lang="cs-CZ" dirty="0"/>
          </a:p>
          <a:p>
            <a:pPr algn="just"/>
            <a:r>
              <a:rPr lang="en-US" dirty="0"/>
              <a:t>It often leads to surgical procedures.</a:t>
            </a:r>
            <a:endParaRPr lang="cs-CZ" dirty="0"/>
          </a:p>
          <a:p>
            <a:pPr marL="0" indent="0" algn="just">
              <a:buNone/>
            </a:pPr>
            <a:r>
              <a:rPr lang="en-US" b="1" dirty="0"/>
              <a:t>How to prevent RSI?</a:t>
            </a:r>
            <a:endParaRPr lang="cs-CZ" b="1" dirty="0"/>
          </a:p>
          <a:p>
            <a:pPr algn="just"/>
            <a:r>
              <a:rPr lang="en-US" dirty="0"/>
              <a:t>RSI syndrome can be prevented by preventive compliance with basic ergonomic rules and ergonomic adaptation of the workplace, but also the work pace.</a:t>
            </a:r>
            <a:endParaRPr lang="cs-CZ" dirty="0"/>
          </a:p>
          <a:p>
            <a:pPr marL="0" indent="0" algn="just">
              <a:buNone/>
            </a:pPr>
            <a:r>
              <a:rPr lang="cs-CZ" dirty="0"/>
              <a:t>                                                               </a:t>
            </a:r>
          </a:p>
          <a:p>
            <a:pPr marL="0" indent="0" algn="ctr">
              <a:buNone/>
            </a:pPr>
            <a:r>
              <a:rPr lang="en-US" b="1" dirty="0"/>
              <a:t>Think ergonomically, exercise and play sports!</a:t>
            </a:r>
            <a:endParaRPr lang="cs-CZ" b="1"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7613096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1371600" lvl="3" indent="0">
              <a:buNone/>
            </a:pPr>
            <a:r>
              <a:rPr lang="cs-CZ" sz="3600" dirty="0"/>
              <a:t>	</a:t>
            </a:r>
            <a:r>
              <a:rPr lang="cs-CZ" sz="3600" dirty="0" err="1"/>
              <a:t>Thank</a:t>
            </a:r>
            <a:r>
              <a:rPr lang="cs-CZ" sz="3600" dirty="0"/>
              <a:t> </a:t>
            </a:r>
            <a:r>
              <a:rPr lang="cs-CZ" sz="3600" dirty="0" err="1"/>
              <a:t>you</a:t>
            </a:r>
            <a:r>
              <a:rPr lang="cs-CZ" sz="3600" dirty="0"/>
              <a:t> </a:t>
            </a:r>
            <a:r>
              <a:rPr lang="cs-CZ" sz="3600" dirty="0" err="1"/>
              <a:t>for</a:t>
            </a:r>
            <a:r>
              <a:rPr lang="cs-CZ" sz="3600" dirty="0"/>
              <a:t> </a:t>
            </a:r>
            <a:r>
              <a:rPr lang="cs-CZ" sz="3600" dirty="0" err="1"/>
              <a:t>your</a:t>
            </a:r>
            <a:r>
              <a:rPr lang="cs-CZ" sz="3600" dirty="0"/>
              <a:t> </a:t>
            </a:r>
            <a:r>
              <a:rPr lang="cs-CZ" sz="3600"/>
              <a:t>attention</a:t>
            </a:r>
            <a:endParaRPr lang="cs-CZ" sz="3600" dirty="0"/>
          </a:p>
        </p:txBody>
      </p:sp>
    </p:spTree>
    <p:extLst>
      <p:ext uri="{BB962C8B-B14F-4D97-AF65-F5344CB8AC3E}">
        <p14:creationId xmlns:p14="http://schemas.microsoft.com/office/powerpoint/2010/main" val="2626846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err="1"/>
              <a:t>Ergonomics</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marL="0" indent="0" algn="just">
              <a:buNone/>
            </a:pPr>
            <a:r>
              <a:rPr lang="en-US" dirty="0"/>
              <a:t>Definition of ergonomics according to the International Ergonomic Association from 2000:</a:t>
            </a:r>
            <a:endParaRPr lang="cs-CZ" dirty="0"/>
          </a:p>
          <a:p>
            <a:pPr algn="just"/>
            <a:r>
              <a:rPr lang="en-US" dirty="0"/>
              <a:t>Ergonomics is a scientific discipline based on understanding human interactions and other components of the system. By applying appropriate methods, theory and data, it improves human health, well-being and performance. It contributes to the design and evaluation of work, tasks, products, environments and systems to be compatible with the needs, capabilities and performance constraints of people. Ergonomics is a system-oriented discipline that covers virtually all aspects of human activity. Within a holistic approach, it includes physical, cognitive, social, organizational, environmental and other relevant factors.</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3400466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err="1"/>
              <a:t>Ergonomics</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marL="0" indent="0" algn="just">
              <a:buNone/>
            </a:pPr>
            <a:r>
              <a:rPr lang="en-US" b="1" dirty="0"/>
              <a:t>What does the term ergonomics cover?</a:t>
            </a:r>
            <a:endParaRPr lang="cs-CZ" b="1" dirty="0"/>
          </a:p>
          <a:p>
            <a:pPr algn="just"/>
            <a:r>
              <a:rPr lang="en-US" dirty="0"/>
              <a:t>Ergonomics refers to an interdisciplinary science created by combining applied sciences, the subject of which is work systems.</a:t>
            </a:r>
            <a:endParaRPr lang="cs-CZ" dirty="0"/>
          </a:p>
          <a:p>
            <a:pPr marL="0" indent="0" algn="just">
              <a:buNone/>
            </a:pPr>
            <a:r>
              <a:rPr lang="en-US" dirty="0"/>
              <a:t>These are the following fields:</a:t>
            </a:r>
            <a:endParaRPr lang="cs-CZ" dirty="0"/>
          </a:p>
          <a:p>
            <a:pPr algn="just"/>
            <a:r>
              <a:rPr lang="en-US" dirty="0"/>
              <a:t>anthropometry including biomechanics,</a:t>
            </a:r>
            <a:endParaRPr lang="cs-CZ" dirty="0"/>
          </a:p>
          <a:p>
            <a:pPr algn="just"/>
            <a:r>
              <a:rPr lang="en-US" dirty="0"/>
              <a:t>philosophy of work,</a:t>
            </a:r>
            <a:endParaRPr lang="cs-CZ" dirty="0"/>
          </a:p>
          <a:p>
            <a:pPr algn="just"/>
            <a:r>
              <a:rPr lang="en-US" dirty="0"/>
              <a:t>work psychology</a:t>
            </a:r>
            <a:r>
              <a:rPr lang="cs-CZ" dirty="0"/>
              <a:t>,</a:t>
            </a:r>
          </a:p>
          <a:p>
            <a:pPr algn="just"/>
            <a:r>
              <a:rPr lang="en-US" dirty="0"/>
              <a:t>occupational hygiene.</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4204404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err="1"/>
              <a:t>Ergonomics</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marL="0" indent="0" algn="just">
              <a:buNone/>
            </a:pPr>
            <a:r>
              <a:rPr lang="en-US" b="1" dirty="0"/>
              <a:t>In the field of research, the subject of ergonomics is:</a:t>
            </a:r>
            <a:endParaRPr lang="cs-CZ" b="1" dirty="0"/>
          </a:p>
          <a:p>
            <a:pPr algn="just"/>
            <a:r>
              <a:rPr lang="en-US" dirty="0"/>
              <a:t>determinants of performance or working capacity of a person, such as body dimensions, range of motion of the torso and limbs, strength of muscle groups, capacity of sight, hearing, mental capacity,</a:t>
            </a:r>
            <a:endParaRPr lang="cs-CZ" dirty="0"/>
          </a:p>
          <a:p>
            <a:pPr algn="just"/>
            <a:r>
              <a:rPr lang="en-US" dirty="0"/>
              <a:t>issues of human adaptation and reaction to working conditions, e</a:t>
            </a:r>
            <a:r>
              <a:rPr lang="cs-CZ" dirty="0"/>
              <a:t>.</a:t>
            </a:r>
            <a:r>
              <a:rPr lang="en-US" dirty="0"/>
              <a:t>g</a:t>
            </a:r>
            <a:r>
              <a:rPr lang="cs-CZ" dirty="0"/>
              <a:t>.</a:t>
            </a:r>
            <a:r>
              <a:rPr lang="en-US" dirty="0"/>
              <a:t> shift and night work, monotony, forced work pace, etc., including the body's response to physical, chemical and biological factors of the working environment (noise, vibration, dust, microclimatic conditions, etc.).</a:t>
            </a:r>
            <a:endParaRPr lang="cs-CZ" dirty="0"/>
          </a:p>
          <a:p>
            <a:pPr algn="just"/>
            <a:r>
              <a:rPr lang="cs-CZ" dirty="0"/>
              <a:t>t</a:t>
            </a:r>
            <a:r>
              <a:rPr lang="en-US" dirty="0"/>
              <a:t>he research findings are the basis for the creation of a set of ergonomic criteria and parameters for various work systems and are published in legislation aimed at protecting the health of employees.</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3849255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We live in modern times, in the age of absolute digitization</a:t>
            </a:r>
            <a:r>
              <a:rPr lang="en-US" dirty="0" smtClean="0"/>
              <a:t>.</a:t>
            </a:r>
            <a:endParaRPr lang="cs-CZ" dirty="0" smtClean="0"/>
          </a:p>
          <a:p>
            <a:pPr marL="0" indent="0" algn="just">
              <a:buNone/>
            </a:pPr>
            <a:endParaRPr lang="cs-CZ" dirty="0" smtClean="0"/>
          </a:p>
          <a:p>
            <a:pPr algn="just"/>
            <a:r>
              <a:rPr lang="en-US" dirty="0" smtClean="0"/>
              <a:t>Almost </a:t>
            </a:r>
            <a:r>
              <a:rPr lang="en-US" dirty="0"/>
              <a:t>everything we look at is controlled by computers, where a person sits and controls them.</a:t>
            </a:r>
            <a:endParaRPr lang="cs-CZ" dirty="0"/>
          </a:p>
          <a:p>
            <a:pPr algn="just"/>
            <a:endParaRPr lang="cs-CZ" dirty="0"/>
          </a:p>
          <a:p>
            <a:pPr algn="just"/>
            <a:r>
              <a:rPr lang="en-US" dirty="0"/>
              <a:t>But </a:t>
            </a:r>
            <a:r>
              <a:rPr lang="cs-CZ" dirty="0" err="1" smtClean="0"/>
              <a:t>people</a:t>
            </a:r>
            <a:r>
              <a:rPr lang="cs-CZ" dirty="0" smtClean="0"/>
              <a:t> </a:t>
            </a:r>
            <a:r>
              <a:rPr lang="cs-CZ" dirty="0" err="1" smtClean="0"/>
              <a:t>were</a:t>
            </a:r>
            <a:r>
              <a:rPr lang="cs-CZ" dirty="0" smtClean="0"/>
              <a:t> </a:t>
            </a:r>
            <a:r>
              <a:rPr lang="en-US" dirty="0" smtClean="0"/>
              <a:t>not </a:t>
            </a:r>
            <a:r>
              <a:rPr lang="en-US" dirty="0"/>
              <a:t>created to sit at a computer for a long time.</a:t>
            </a:r>
            <a:endParaRPr lang="cs-CZ" dirty="0"/>
          </a:p>
          <a:p>
            <a:pPr algn="just"/>
            <a:endParaRPr lang="cs-CZ" dirty="0"/>
          </a:p>
          <a:p>
            <a:pPr algn="just"/>
            <a:r>
              <a:rPr lang="cs-CZ" dirty="0" err="1"/>
              <a:t>People</a:t>
            </a:r>
            <a:r>
              <a:rPr lang="cs-CZ" dirty="0"/>
              <a:t> </a:t>
            </a:r>
            <a:r>
              <a:rPr lang="cs-CZ" dirty="0" err="1"/>
              <a:t>were</a:t>
            </a:r>
            <a:r>
              <a:rPr lang="cs-CZ" dirty="0"/>
              <a:t> </a:t>
            </a:r>
            <a:r>
              <a:rPr lang="en-US" dirty="0"/>
              <a:t>not adapted to it and it is not natural for </a:t>
            </a:r>
            <a:r>
              <a:rPr lang="cs-CZ" dirty="0" err="1"/>
              <a:t>them</a:t>
            </a:r>
            <a:r>
              <a:rPr lang="en-US" dirty="0"/>
              <a:t>.</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4129329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As many people spend more and more time on PCs, the number of health problems is increasing.</a:t>
            </a:r>
            <a:endParaRPr lang="cs-CZ" dirty="0"/>
          </a:p>
          <a:p>
            <a:pPr marL="0" indent="0" algn="just">
              <a:buNone/>
            </a:pPr>
            <a:endParaRPr lang="cs-CZ" dirty="0"/>
          </a:p>
          <a:p>
            <a:pPr algn="just"/>
            <a:r>
              <a:rPr lang="en-US" dirty="0"/>
              <a:t>These problems are partly caused by the fact that the person sitting at the computer lacks movement, but partly also by the fact that he has a bad habit when working on a PC.</a:t>
            </a:r>
            <a:endParaRPr lang="cs-CZ" dirty="0"/>
          </a:p>
          <a:p>
            <a:pPr marL="0" indent="0" algn="just">
              <a:buNone/>
            </a:pPr>
            <a:endParaRPr lang="cs-CZ" dirty="0"/>
          </a:p>
          <a:p>
            <a:pPr algn="just"/>
            <a:r>
              <a:rPr lang="cs-CZ" dirty="0" err="1"/>
              <a:t>People</a:t>
            </a:r>
            <a:r>
              <a:rPr lang="en-US" dirty="0"/>
              <a:t> lack ergonomic thinking.</a:t>
            </a:r>
            <a:endParaRPr lang="cs-CZ" dirty="0"/>
          </a:p>
          <a:p>
            <a:pPr marL="0" indent="0" algn="just">
              <a:buNone/>
            </a:pPr>
            <a:endParaRPr lang="cs-CZ" dirty="0"/>
          </a:p>
          <a:p>
            <a:pPr algn="just"/>
            <a:r>
              <a:rPr lang="en-US" dirty="0"/>
              <a:t>Recommendations - use the basic principles of ergonomics of working on a PC and how to prevent the so-called RSI syndrome - damage from permanent stress.</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1640642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pic>
        <p:nvPicPr>
          <p:cNvPr id="6" name="Zástupný symbol pro obsah 3">
            <a:extLst>
              <a:ext uri="{FF2B5EF4-FFF2-40B4-BE49-F238E27FC236}">
                <a16:creationId xmlns:a16="http://schemas.microsoft.com/office/drawing/2014/main" id="{06C371C0-799C-4F68-9D6F-ABC59C7AAC44}"/>
              </a:ext>
            </a:extLst>
          </p:cNvPr>
          <p:cNvPicPr>
            <a:picLocks noGrp="1" noChangeAspect="1"/>
          </p:cNvPicPr>
          <p:nvPr>
            <p:ph idx="1"/>
          </p:nvPr>
        </p:nvPicPr>
        <p:blipFill>
          <a:blip r:embed="rId2"/>
          <a:stretch>
            <a:fillRect/>
          </a:stretch>
        </p:blipFill>
        <p:spPr>
          <a:xfrm>
            <a:off x="4727654" y="1825625"/>
            <a:ext cx="2736692" cy="4081463"/>
          </a:xfrm>
          <a:prstGeom prst="rect">
            <a:avLst/>
          </a:prstGeom>
        </p:spPr>
      </p:pic>
    </p:spTree>
    <p:extLst>
      <p:ext uri="{BB962C8B-B14F-4D97-AF65-F5344CB8AC3E}">
        <p14:creationId xmlns:p14="http://schemas.microsoft.com/office/powerpoint/2010/main" val="55819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en-US" dirty="0"/>
              <a:t>Ergonomics when </a:t>
            </a:r>
            <a:r>
              <a:rPr lang="cs-CZ" dirty="0"/>
              <a:t>W</a:t>
            </a:r>
            <a:r>
              <a:rPr lang="en-US" dirty="0" err="1"/>
              <a:t>orking</a:t>
            </a:r>
            <a:r>
              <a:rPr lang="en-US" dirty="0"/>
              <a:t> with a </a:t>
            </a:r>
            <a:r>
              <a:rPr lang="cs-CZ" dirty="0"/>
              <a:t>C</a:t>
            </a:r>
            <a:r>
              <a:rPr lang="en-US" dirty="0" err="1"/>
              <a:t>omputer</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marL="0" indent="0" algn="just">
              <a:buNone/>
            </a:pPr>
            <a:r>
              <a:rPr lang="en-US" dirty="0"/>
              <a:t>Ergonomic principles when working with a computer (PC) include the following points:</a:t>
            </a:r>
            <a:endParaRPr lang="cs-CZ" dirty="0"/>
          </a:p>
          <a:p>
            <a:pPr marL="0" indent="0" algn="just">
              <a:buNone/>
            </a:pPr>
            <a:r>
              <a:rPr lang="en-US" b="1" dirty="0"/>
              <a:t>1. </a:t>
            </a:r>
            <a:r>
              <a:rPr lang="en-US" dirty="0"/>
              <a:t>Office layout and its equipment</a:t>
            </a:r>
            <a:endParaRPr lang="cs-CZ" dirty="0"/>
          </a:p>
          <a:p>
            <a:pPr marL="0" indent="0" algn="just">
              <a:buNone/>
            </a:pPr>
            <a:r>
              <a:rPr lang="en-US" b="1" dirty="0"/>
              <a:t>2. </a:t>
            </a:r>
            <a:r>
              <a:rPr lang="en-US" dirty="0"/>
              <a:t>Height and dimensions of the work table</a:t>
            </a:r>
            <a:endParaRPr lang="cs-CZ" dirty="0"/>
          </a:p>
          <a:p>
            <a:pPr marL="0" indent="0" algn="just">
              <a:buNone/>
            </a:pPr>
            <a:r>
              <a:rPr lang="en-US" b="1" dirty="0"/>
              <a:t>3. </a:t>
            </a:r>
            <a:r>
              <a:rPr lang="en-US" dirty="0"/>
              <a:t>Ergonomic chair and its setting</a:t>
            </a:r>
            <a:endParaRPr lang="cs-CZ" dirty="0"/>
          </a:p>
          <a:p>
            <a:pPr marL="0" indent="0" algn="just">
              <a:buNone/>
            </a:pPr>
            <a:r>
              <a:rPr lang="en-US" b="1" dirty="0"/>
              <a:t>4. </a:t>
            </a:r>
            <a:r>
              <a:rPr lang="en-US" dirty="0"/>
              <a:t>Correct sitting at the PC</a:t>
            </a:r>
            <a:endParaRPr lang="cs-CZ" dirty="0"/>
          </a:p>
          <a:p>
            <a:pPr marL="0" indent="0" algn="just">
              <a:buNone/>
            </a:pPr>
            <a:r>
              <a:rPr lang="en-US" b="1" dirty="0"/>
              <a:t>5. </a:t>
            </a:r>
            <a:r>
              <a:rPr lang="en-US" dirty="0"/>
              <a:t>Breaks and </a:t>
            </a:r>
            <a:r>
              <a:rPr lang="en-US" dirty="0" smtClean="0"/>
              <a:t>warm-up</a:t>
            </a:r>
            <a:endParaRPr lang="cs-CZ" dirty="0"/>
          </a:p>
        </p:txBody>
      </p:sp>
      <p:sp>
        <p:nvSpPr>
          <p:cNvPr id="5" name="TextovéPole 4"/>
          <p:cNvSpPr txBox="1"/>
          <p:nvPr/>
        </p:nvSpPr>
        <p:spPr>
          <a:xfrm>
            <a:off x="5286895" y="5906829"/>
            <a:ext cx="1945178" cy="36933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3619050288"/>
      </p:ext>
    </p:extLst>
  </p:cSld>
  <p:clrMapOvr>
    <a:masterClrMapping/>
  </p:clrMapOvr>
</p:sld>
</file>

<file path=ppt/theme/theme1.xml><?xml version="1.0" encoding="utf-8"?>
<a:theme xmlns:a="http://schemas.openxmlformats.org/drawingml/2006/main" name="Sablona PPT_základní_CZ">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docProps/app.xml><?xml version="1.0" encoding="utf-8"?>
<Properties xmlns="http://schemas.openxmlformats.org/officeDocument/2006/extended-properties" xmlns:vt="http://schemas.openxmlformats.org/officeDocument/2006/docPropsVTypes">
  <Template>Sablona PPT_základní_CZ</Template>
  <TotalTime>1178</TotalTime>
  <Words>2376</Words>
  <Application>Microsoft Office PowerPoint</Application>
  <PresentationFormat>Širokoúhlá obrazovka</PresentationFormat>
  <Paragraphs>186</Paragraphs>
  <Slides>28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Arial</vt:lpstr>
      <vt:lpstr>Calibri</vt:lpstr>
      <vt:lpstr>Calibri Light</vt:lpstr>
      <vt:lpstr>Sablona PPT_základní_CZ</vt:lpstr>
      <vt:lpstr>Health, safety and ergonomics when working with a computer</vt:lpstr>
      <vt:lpstr>Ergonomics</vt:lpstr>
      <vt:lpstr>Ergonomics</vt:lpstr>
      <vt:lpstr>Ergonomics</vt:lpstr>
      <vt:lpstr>Ergonomics</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Ergonomics when Working with a Computer</vt:lpstr>
      <vt:lpstr>Prezentace aplikace PowerPoint</vt:lpstr>
    </vt:vector>
  </TitlesOfParts>
  <Company>UTB,FAI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Podnikové informační systémy</dc:title>
  <dc:creator>Uzivatel</dc:creator>
  <cp:lastModifiedBy>Uzivatel</cp:lastModifiedBy>
  <cp:revision>118</cp:revision>
  <dcterms:created xsi:type="dcterms:W3CDTF">2017-08-27T09:58:33Z</dcterms:created>
  <dcterms:modified xsi:type="dcterms:W3CDTF">2021-12-02T11:38:43Z</dcterms:modified>
</cp:coreProperties>
</file>