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5828371" y="6138250"/>
            <a:ext cx="6368396" cy="6337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16" b="5584"/>
          <a:stretch/>
        </p:blipFill>
        <p:spPr>
          <a:xfrm>
            <a:off x="6917124" y="1423285"/>
            <a:ext cx="5286488" cy="544777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38200" y="2362672"/>
            <a:ext cx="10515600" cy="2387600"/>
          </a:xfrm>
        </p:spPr>
        <p:txBody>
          <a:bodyPr anchor="b">
            <a:normAutofit/>
          </a:bodyPr>
          <a:lstStyle>
            <a:lvl1pPr algn="l">
              <a:defRPr sz="6000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38200" y="4762110"/>
            <a:ext cx="105156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8077" y="6267816"/>
            <a:ext cx="6095124" cy="2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7076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091149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049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4590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838200" y="2362672"/>
            <a:ext cx="10515600" cy="2387600"/>
          </a:xfrm>
        </p:spPr>
        <p:txBody>
          <a:bodyPr anchor="b">
            <a:normAutofit/>
          </a:bodyPr>
          <a:lstStyle>
            <a:lvl1pPr algn="l">
              <a:defRPr sz="4125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838200" y="4762110"/>
            <a:ext cx="105156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92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4153112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684732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3713818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71212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31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124997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31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1672505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3893" y="6267815"/>
            <a:ext cx="5129308" cy="23040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720000" y="365129"/>
            <a:ext cx="10752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0000" y="1825625"/>
            <a:ext cx="10752000" cy="4081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Obdélník 6"/>
          <p:cNvSpPr/>
          <p:nvPr/>
        </p:nvSpPr>
        <p:spPr>
          <a:xfrm>
            <a:off x="0" y="6"/>
            <a:ext cx="12192000" cy="123825"/>
          </a:xfrm>
          <a:prstGeom prst="rect">
            <a:avLst/>
          </a:prstGeom>
          <a:solidFill>
            <a:srgbClr val="CF1F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835919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4125" b="0" kern="1200" cap="none" baseline="0">
          <a:solidFill>
            <a:srgbClr val="CF1F28"/>
          </a:solidFill>
          <a:latin typeface="+mn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100" kern="1200">
          <a:solidFill>
            <a:srgbClr val="313131"/>
          </a:solidFill>
          <a:latin typeface="+mj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Business intelligence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4722" lnSpcReduction="20000"/>
          </a:bodyPr>
          <a:lstStyle/>
          <a:p>
            <a:r>
              <a:rPr lang="cs-CZ" dirty="0"/>
              <a:t>Lecturer: </a:t>
            </a:r>
            <a:r>
              <a:rPr lang="cs-CZ" dirty="0" smtClean="0"/>
              <a:t>Lukáš </a:t>
            </a:r>
            <a:r>
              <a:rPr lang="cs-CZ" dirty="0"/>
              <a:t>Pavlík, Ph.D. </a:t>
            </a:r>
          </a:p>
          <a:p>
            <a:r>
              <a:rPr lang="cs-CZ" dirty="0" smtClean="0"/>
              <a:t>Winter </a:t>
            </a:r>
            <a:r>
              <a:rPr lang="cs-CZ" dirty="0" err="1" smtClean="0"/>
              <a:t>semester</a:t>
            </a:r>
            <a:r>
              <a:rPr lang="cs-CZ" dirty="0" smtClean="0"/>
              <a:t> 202/2022</a:t>
            </a:r>
            <a:endParaRPr lang="cs-CZ" dirty="0"/>
          </a:p>
          <a:p>
            <a:r>
              <a:rPr lang="cs-CZ" dirty="0"/>
              <a:t>E-mail: lukas.pavlik@mvso.cz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6852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Business Intelligence Technology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Business intelligence is built on the transformation of data between several</a:t>
            </a:r>
            <a:r>
              <a:rPr lang="cs-CZ" dirty="0" smtClean="0"/>
              <a:t> layers from</a:t>
            </a:r>
            <a:r>
              <a:rPr lang="cs-CZ" dirty="0"/>
              <a:t> the source database (ERP, CRM, etc.) to the analytical database (data warehouses, data market, OLAP). 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The analytical database provides information for general tools such as portals,</a:t>
            </a:r>
            <a:r>
              <a:rPr lang="cs-CZ" dirty="0" err="1"/>
              <a:t> dashboards</a:t>
            </a:r>
            <a:r>
              <a:rPr lang="cs-CZ" dirty="0"/>
              <a:t>,</a:t>
            </a:r>
            <a:r>
              <a:rPr lang="cs-CZ" dirty="0" err="1"/>
              <a:t> scoreboards</a:t>
            </a:r>
            <a:r>
              <a:rPr lang="cs-CZ" dirty="0"/>
              <a:t>, etc. or special</a:t>
            </a:r>
            <a:r>
              <a:rPr lang="cs-CZ" dirty="0" err="1"/>
              <a:t> tools business</a:t>
            </a:r>
            <a:r>
              <a:rPr lang="cs-CZ" dirty="0"/>
              <a:t> intelligence through analytical applications and reports. 	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5415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Business Intelligence Technology</a:t>
            </a: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1172" y="1996338"/>
            <a:ext cx="5088576" cy="3623066"/>
          </a:xfrm>
        </p:spPr>
      </p:pic>
    </p:spTree>
    <p:extLst>
      <p:ext uri="{BB962C8B-B14F-4D97-AF65-F5344CB8AC3E}">
        <p14:creationId xmlns:p14="http://schemas.microsoft.com/office/powerpoint/2010/main" val="1528869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Business Intelligence Technology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When transferring from source (primary, production) to analysis databases, data selection, transformation into other data structures and ultimately physical storage should be ensured.  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This is provided by ETL programs, otherwise also called as data pumps.  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The transformation layer must have "data consolidation", that is, avoiding duplication and multiplicity, but also avoiding errors, lack of clarity, etc.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0648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Business Intelligence Technology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Data</a:t>
            </a:r>
            <a:r>
              <a:rPr lang="cs-CZ" dirty="0" err="1"/>
              <a:t> Warehouse</a:t>
            </a:r>
            <a:r>
              <a:rPr lang="cs-CZ" dirty="0"/>
              <a:t> is a system that allows you to collect, organize, store and share historical data. 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Enterprise users use a data warehouse to support decision making.  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In this case, decision-making support is synonymous with business intelligence technology, which is based on data usage and how they are collected, stored and presented in a data warehouse. </a:t>
            </a:r>
          </a:p>
        </p:txBody>
      </p:sp>
    </p:spTree>
    <p:extLst>
      <p:ext uri="{BB962C8B-B14F-4D97-AF65-F5344CB8AC3E}">
        <p14:creationId xmlns:p14="http://schemas.microsoft.com/office/powerpoint/2010/main" val="185528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Business Intelligence Technology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There is usually one large database at the core of the data warehouse, but it can also be a set of databases that can be located on different servers in different locations.  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Differences between relational database and data stock can be interpreted according to different viewing angles as follows:  </a:t>
            </a:r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	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6288" y="4330152"/>
            <a:ext cx="3710767" cy="2170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772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Business Intelligence Technology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6071"/>
          </a:bodyPr>
          <a:lstStyle/>
          <a:p>
            <a:pPr marL="0" indent="0">
              <a:buNone/>
            </a:pPr>
            <a:r>
              <a:rPr lang="cs-CZ" b="1" dirty="0"/>
              <a:t>1. Orientation per subject  </a:t>
            </a:r>
            <a:endParaRPr lang="cs-CZ" dirty="0"/>
          </a:p>
          <a:p>
            <a:endParaRPr lang="cs-CZ" dirty="0"/>
          </a:p>
          <a:p>
            <a:pPr algn="just"/>
            <a:r>
              <a:rPr lang="cs-CZ" dirty="0"/>
              <a:t>For a common relational database, the usual effort is to minimize data storage redundancy.  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This fact is achieved by their normalization to 3NF and internal interlinking of individual logical functional units.  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In the data warehouse, on the other hand, the solution is always driven by an effort to clear internal separation of individual functional units – the result is a structure that is more readable for users (managers, business analysts) and at the cost of increased memory space requirements.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1179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Business Intelligence Technology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2.</a:t>
            </a:r>
            <a:r>
              <a:rPr lang="cs-CZ" b="1" dirty="0" err="1"/>
              <a:t> Integration </a:t>
            </a:r>
            <a:r>
              <a:rPr lang="cs-CZ" b="1" dirty="0"/>
              <a:t> </a:t>
            </a:r>
            <a:endParaRPr lang="cs-CZ" dirty="0"/>
          </a:p>
          <a:p>
            <a:pPr algn="just"/>
            <a:endParaRPr lang="cs-CZ" dirty="0"/>
          </a:p>
          <a:p>
            <a:pPr algn="just"/>
            <a:r>
              <a:rPr lang="cs-CZ" dirty="0"/>
              <a:t>A common operating application (program) above the relational database solves a specific circle of tasks above specific data.  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In the data warehouse, on the other hand, information needs to be collected from many different sources and grouped not by origin but by logical meaning;  i need to have all the data relating to a specific functional area "in one place", regardless of where they come from).  	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2323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Business Intelligence Technology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b="1" dirty="0"/>
              <a:t>3. Low variability  </a:t>
            </a:r>
            <a:endParaRPr lang="cs-CZ" dirty="0"/>
          </a:p>
          <a:p>
            <a:pPr algn="just"/>
            <a:endParaRPr lang="cs-CZ" dirty="0"/>
          </a:p>
          <a:p>
            <a:pPr algn="just"/>
            <a:r>
              <a:rPr lang="cs-CZ" dirty="0"/>
              <a:t>The data is usually recorded in larger batches (for example, at daily or weekly intervals) to the data warehouse and then they are no longer modified. 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8237" y="3944146"/>
            <a:ext cx="3711821" cy="25147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5968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Business Intelligence Technology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4. Age of data  </a:t>
            </a:r>
            <a:endParaRPr lang="cs-CZ" dirty="0"/>
          </a:p>
          <a:p>
            <a:pPr algn="just"/>
            <a:endParaRPr lang="cs-CZ" dirty="0"/>
          </a:p>
          <a:p>
            <a:pPr algn="just"/>
            <a:r>
              <a:rPr lang="cs-CZ" dirty="0"/>
              <a:t>Data is usually maintained in historical form in the data warehouse, not only in the current state. </a:t>
            </a:r>
            <a:r>
              <a:rPr lang="cs-CZ" dirty="0" smtClean="0"/>
              <a:t> </a:t>
            </a:r>
            <a:endParaRPr lang="cs-CZ" dirty="0"/>
          </a:p>
          <a:p>
            <a:pPr algn="just"/>
            <a:r>
              <a:rPr lang="cs-CZ" dirty="0"/>
              <a:t>In a common relational database, only the current state of the data objects is usually interesting from the user's perspective.  </a:t>
            </a:r>
          </a:p>
          <a:p>
            <a:pPr algn="just"/>
            <a:r>
              <a:rPr lang="cs-CZ" dirty="0"/>
              <a:t>Regardless of the configuration, the bag should be centrally controlled.  </a:t>
            </a:r>
          </a:p>
          <a:p>
            <a:pPr algn="just"/>
            <a:r>
              <a:rPr lang="cs-CZ" dirty="0"/>
              <a:t>This central area plays a powerful role in transforming and storing data in a structured and </a:t>
            </a:r>
            <a:r>
              <a:rPr lang="cs-CZ" dirty="0" err="1"/>
              <a:t>organized</a:t>
            </a:r>
            <a:r>
              <a:rPr lang="cs-CZ" dirty="0"/>
              <a:t> </a:t>
            </a:r>
            <a:r>
              <a:rPr lang="cs-CZ" dirty="0" err="1" smtClean="0"/>
              <a:t>manner</a:t>
            </a:r>
            <a:r>
              <a:rPr lang="cs-CZ" dirty="0" smtClean="0"/>
              <a:t>.  </a:t>
            </a:r>
            <a:endParaRPr lang="cs-CZ" dirty="0"/>
          </a:p>
          <a:p>
            <a:pPr algn="just"/>
            <a:r>
              <a:rPr lang="cs-CZ" dirty="0"/>
              <a:t>Data from the data warehouse can be processed using pre-processed analytical applications or using data</a:t>
            </a:r>
            <a:r>
              <a:rPr lang="cs-CZ" dirty="0" err="1"/>
              <a:t> mining techniques</a:t>
            </a:r>
            <a:r>
              <a:rPr lang="cs-CZ" dirty="0"/>
              <a:t>. 	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4993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Business Intelligence Technology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When mining data, we look for correlations, regression, trends, diagrams, etc.  </a:t>
            </a:r>
          </a:p>
          <a:p>
            <a:pPr algn="just"/>
            <a:r>
              <a:rPr lang="cs-CZ" dirty="0"/>
              <a:t>They use different classifications according to different criteria to discover new facts, to group data with similar characteristics, etc.  </a:t>
            </a:r>
          </a:p>
          <a:p>
            <a:pPr marL="0" indent="0" algn="just">
              <a:buNone/>
            </a:pPr>
            <a:r>
              <a:rPr lang="cs-CZ" dirty="0" smtClean="0"/>
              <a:t>Technology </a:t>
            </a:r>
            <a:r>
              <a:rPr lang="cs-CZ" b="1" dirty="0"/>
              <a:t>OLAP </a:t>
            </a:r>
            <a:r>
              <a:rPr lang="cs-CZ" dirty="0"/>
              <a:t>(Online </a:t>
            </a:r>
            <a:r>
              <a:rPr lang="cs-CZ" dirty="0" err="1"/>
              <a:t>Analytical</a:t>
            </a:r>
            <a:r>
              <a:rPr lang="cs-CZ" dirty="0"/>
              <a:t> </a:t>
            </a:r>
            <a:r>
              <a:rPr lang="cs-CZ" dirty="0" err="1"/>
              <a:t>Processing</a:t>
            </a:r>
            <a:r>
              <a:rPr lang="cs-CZ" dirty="0" smtClean="0"/>
              <a:t>) </a:t>
            </a:r>
            <a:endParaRPr lang="cs-CZ" dirty="0"/>
          </a:p>
          <a:p>
            <a:pPr algn="just"/>
            <a:r>
              <a:rPr lang="cs-CZ" dirty="0"/>
              <a:t>Usually adds dynamic aspects to static assemblies.  </a:t>
            </a:r>
          </a:p>
          <a:p>
            <a:pPr algn="just"/>
            <a:r>
              <a:rPr lang="cs-CZ" dirty="0"/>
              <a:t>OLAP is a database data storage technology that allows large volumes of data to be organized so that data is accessible and understandable to users engaged in business intelligence analysis.  	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1393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Principles</a:t>
            </a:r>
            <a:r>
              <a:rPr lang="cs-CZ" dirty="0" smtClean="0"/>
              <a:t> of Business Intelligence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err="1"/>
              <a:t>The concept of business intelligence (BI) was introduced in 1989 by Howard</a:t>
            </a:r>
            <a:r>
              <a:rPr lang="cs-CZ" dirty="0"/>
              <a:t> </a:t>
            </a:r>
            <a:r>
              <a:rPr lang="cs-CZ" dirty="0" err="1"/>
              <a:t>Dresner</a:t>
            </a:r>
            <a:r>
              <a:rPr lang="cs-CZ" dirty="0"/>
              <a:t>, who later served as Vice President</a:t>
            </a:r>
            <a:r>
              <a:rPr lang="cs-CZ" dirty="0" err="1"/>
              <a:t> of Gartner. 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This is a cross-cutting discipline on the range of economy, management and information technology.  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Business Intelligence is an overarching term that refers to knowledge, processes, application technologies, and procedures that facilitate business decision making and planning.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7245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Business Intelligence Technology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The way data is stored differs from the one used in the Online</a:t>
            </a:r>
            <a:r>
              <a:rPr lang="cs-CZ" dirty="0" err="1"/>
              <a:t> Transaction</a:t>
            </a:r>
            <a:r>
              <a:rPr lang="cs-CZ" dirty="0"/>
              <a:t> </a:t>
            </a:r>
            <a:r>
              <a:rPr lang="cs-CZ" dirty="0" err="1"/>
              <a:t>Processing (OLTP</a:t>
            </a:r>
            <a:r>
              <a:rPr lang="cs-CZ" dirty="0"/>
              <a:t>). 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OLTP systems are primarily designed for data acquisition. </a:t>
            </a:r>
          </a:p>
          <a:p>
            <a:pPr marL="0" indent="0" algn="just">
              <a:buNone/>
            </a:pPr>
            <a:r>
              <a:rPr lang="cs-CZ" dirty="0"/>
              <a:t> </a:t>
            </a:r>
          </a:p>
          <a:p>
            <a:pPr algn="just"/>
            <a:r>
              <a:rPr lang="cs-CZ" dirty="0"/>
              <a:t>Data is acquired in real-time to OLTP systems;  tens to hundreds of thousands of transactions per minute take place in normal operation.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0805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Business Intelligence Technology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Basic differences between OLAP and OLTP result from different uses – OLAP is a one-time data recording over which complex queries are performed,	OLTP data is continuously and often modified and added, usually by many users at the same time. </a:t>
            </a:r>
          </a:p>
          <a:p>
            <a:pPr algn="just"/>
            <a:r>
              <a:rPr lang="cs-CZ" dirty="0"/>
              <a:t>The data to be processed should contain valuable information on a specific issue;  this data must be integrated, consolidated and transformed into a usable and </a:t>
            </a:r>
            <a:r>
              <a:rPr lang="cs-CZ" dirty="0" err="1"/>
              <a:t>reliable</a:t>
            </a:r>
            <a:r>
              <a:rPr lang="cs-CZ" dirty="0"/>
              <a:t> </a:t>
            </a:r>
            <a:r>
              <a:rPr lang="cs-CZ" dirty="0" smtClean="0"/>
              <a:t>source.  </a:t>
            </a:r>
            <a:endParaRPr lang="cs-CZ" dirty="0"/>
          </a:p>
          <a:p>
            <a:pPr algn="just"/>
            <a:r>
              <a:rPr lang="cs-CZ" dirty="0"/>
              <a:t>Data is integrated and cleaned with the consolidation process, because uncleaned data cannot be used as a high-quality, consistent and true source in the information creation process.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1314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Business Intelligence Technology</a:t>
            </a: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7750" y="2255255"/>
            <a:ext cx="7716499" cy="2582751"/>
          </a:xfrm>
        </p:spPr>
      </p:pic>
    </p:spTree>
    <p:extLst>
      <p:ext uri="{BB962C8B-B14F-4D97-AF65-F5344CB8AC3E}">
        <p14:creationId xmlns:p14="http://schemas.microsoft.com/office/powerpoint/2010/main" val="2412119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Business Intelligence Technology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The process of creating information from a large volume of data requires a flexible storage architecture that is different from traditional operating databases.  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There are various ways to store data – each one is prepared for different information needs – but all are created, managed and distributed within a unified architecture.  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This includes various storage structures: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7529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Business Intelligence Technology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 smtClean="0"/>
              <a:t>- relational</a:t>
            </a:r>
            <a:r>
              <a:rPr lang="cs-CZ" dirty="0"/>
              <a:t> for current data, </a:t>
            </a:r>
            <a:endParaRPr lang="cs-CZ" dirty="0" smtClean="0"/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dirty="0" smtClean="0"/>
              <a:t>- multidimensional</a:t>
            </a:r>
            <a:r>
              <a:rPr lang="cs-CZ" dirty="0"/>
              <a:t> for comparison, analysis, identification of samples and trends, 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dirty="0" smtClean="0"/>
              <a:t>- tables</a:t>
            </a:r>
            <a:r>
              <a:rPr lang="cs-CZ" dirty="0"/>
              <a:t> for forecasting, for comparison with the history of the original saving 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dirty="0" smtClean="0"/>
              <a:t>- any</a:t>
            </a:r>
            <a:r>
              <a:rPr lang="cs-CZ" dirty="0"/>
              <a:t> combination of data storage required for creating information requirements.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777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Business Intelligence Technology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/>
              <a:t>While a few years ago it was the only task to collect all the data from different systems in order to consolidate them and generate financial statements, in-depth analyzes are currently being carried out using various advanced tools with different approaches.  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 smtClean="0"/>
              <a:t>OLAP tools</a:t>
            </a:r>
            <a:r>
              <a:rPr lang="cs-CZ" dirty="0"/>
              <a:t> are complemented  by predictive analysis, natural language processing (natural language processing) or artificial intelligence. 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Many organizations using analytical tools face a situation where ordinary users cannot fully use these tools because they are too complex for them.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0445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SAP Business </a:t>
            </a:r>
            <a:r>
              <a:rPr lang="cs-CZ" dirty="0" err="1"/>
              <a:t>Information</a:t>
            </a:r>
            <a:r>
              <a:rPr lang="cs-CZ" dirty="0"/>
              <a:t> </a:t>
            </a:r>
            <a:r>
              <a:rPr lang="cs-CZ" dirty="0" err="1"/>
              <a:t>Warehouse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In Business Intelligence, we focus primarily on implementing SAP solutions.  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SAP is the most widely used enterprise system worldwide, the main advantage of which is the complexity and integrity of processes.  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b="1" dirty="0"/>
              <a:t>Business</a:t>
            </a:r>
            <a:r>
              <a:rPr lang="cs-CZ" b="1" dirty="0" err="1"/>
              <a:t> Information</a:t>
            </a:r>
            <a:r>
              <a:rPr lang="cs-CZ" b="1" dirty="0"/>
              <a:t> </a:t>
            </a:r>
            <a:r>
              <a:rPr lang="cs-CZ" b="1" dirty="0" err="1"/>
              <a:t>Warehouse</a:t>
            </a:r>
            <a:r>
              <a:rPr lang="cs-CZ" b="1" dirty="0"/>
              <a:t> </a:t>
            </a:r>
            <a:r>
              <a:rPr lang="cs-CZ" dirty="0"/>
              <a:t>is a universal solution whose main goal is to provide fast and reliable cross-cutting information from all areas of business activities and processes in the required detail and thus facilitate managers at all levels of decision-making and corporate governance. 	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6885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SAP Business </a:t>
            </a:r>
            <a:r>
              <a:rPr lang="cs-CZ" dirty="0" err="1"/>
              <a:t>Information</a:t>
            </a:r>
            <a:r>
              <a:rPr lang="cs-CZ" dirty="0"/>
              <a:t> </a:t>
            </a:r>
            <a:r>
              <a:rPr lang="cs-CZ" dirty="0" err="1"/>
              <a:t>Warehouse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The basis for a good decision is information that is usable at the moment and in the required structure.  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A necessary part of such a solution is a quality reporting tool, which is SAP Business</a:t>
            </a:r>
            <a:r>
              <a:rPr lang="cs-CZ" dirty="0" err="1"/>
              <a:t> Information</a:t>
            </a:r>
            <a:r>
              <a:rPr lang="cs-CZ" dirty="0"/>
              <a:t> </a:t>
            </a:r>
            <a:r>
              <a:rPr lang="cs-CZ" dirty="0" err="1"/>
              <a:t>Warehouse</a:t>
            </a:r>
            <a:r>
              <a:rPr lang="cs-CZ" dirty="0"/>
              <a:t> (SAP BW). 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It offers pre-set reports for each area of the entire SAP solution (from logistics, HR, to finance, including specific solutions).  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It also allows you to integrate data from </a:t>
            </a:r>
            <a:r>
              <a:rPr lang="cs-CZ" dirty="0" err="1"/>
              <a:t>any</a:t>
            </a:r>
            <a:r>
              <a:rPr lang="cs-CZ" dirty="0"/>
              <a:t> </a:t>
            </a:r>
            <a:r>
              <a:rPr lang="cs-CZ" dirty="0" smtClean="0"/>
              <a:t>non SAP </a:t>
            </a:r>
            <a:r>
              <a:rPr lang="cs-CZ" dirty="0"/>
              <a:t>environment.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0010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SAP Business </a:t>
            </a:r>
            <a:r>
              <a:rPr lang="cs-CZ" dirty="0" err="1"/>
              <a:t>Information</a:t>
            </a:r>
            <a:r>
              <a:rPr lang="cs-CZ" dirty="0"/>
              <a:t> </a:t>
            </a:r>
            <a:r>
              <a:rPr lang="cs-CZ" dirty="0" err="1"/>
              <a:t>Warehouse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The following areas are addressed within SAP BW:  </a:t>
            </a:r>
          </a:p>
          <a:p>
            <a:pPr marL="0" indent="0" algn="just">
              <a:buNone/>
            </a:pPr>
            <a:r>
              <a:rPr lang="cs-CZ" dirty="0"/>
              <a:t>- data collection – enables integration and storage of data from different sources to support decision-making processes,  </a:t>
            </a:r>
          </a:p>
          <a:p>
            <a:pPr marL="0" indent="0" algn="just">
              <a:buNone/>
            </a:pPr>
            <a:r>
              <a:rPr lang="cs-CZ" dirty="0"/>
              <a:t>- reporting and analysis – provides decision support tools such as query processing, reports, multidimensional online analysis (OLAP), allows	data analysis and offers tools for data visualization,  </a:t>
            </a:r>
          </a:p>
          <a:p>
            <a:pPr marL="0" indent="0" algn="just">
              <a:buNone/>
            </a:pPr>
            <a:r>
              <a:rPr lang="cs-CZ" dirty="0"/>
              <a:t>- information support – supports the dissemination of information through multiple channels such as internet, intranet, mobile devices,  </a:t>
            </a:r>
          </a:p>
          <a:p>
            <a:pPr marL="0" indent="0" algn="just">
              <a:buNone/>
            </a:pPr>
            <a:r>
              <a:rPr lang="cs-CZ" dirty="0"/>
              <a:t>- knowledge management – converts unstructured information into a variety of formats, including documents, audio and video,  </a:t>
            </a:r>
          </a:p>
        </p:txBody>
      </p:sp>
    </p:spTree>
    <p:extLst>
      <p:ext uri="{BB962C8B-B14F-4D97-AF65-F5344CB8AC3E}">
        <p14:creationId xmlns:p14="http://schemas.microsoft.com/office/powerpoint/2010/main" val="2008886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SAP Business </a:t>
            </a:r>
            <a:r>
              <a:rPr lang="cs-CZ" dirty="0" err="1"/>
              <a:t>Information</a:t>
            </a:r>
            <a:r>
              <a:rPr lang="cs-CZ" dirty="0"/>
              <a:t> </a:t>
            </a:r>
            <a:r>
              <a:rPr lang="cs-CZ" dirty="0" err="1"/>
              <a:t>Warehouse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dirty="0"/>
              <a:t>- </a:t>
            </a:r>
            <a:r>
              <a:rPr lang="cs-CZ" dirty="0" err="1" smtClean="0"/>
              <a:t>content</a:t>
            </a:r>
            <a:r>
              <a:rPr lang="cs-CZ" dirty="0" smtClean="0"/>
              <a:t> </a:t>
            </a:r>
            <a:r>
              <a:rPr lang="cs-CZ" dirty="0"/>
              <a:t>management of www pages – publication function allows experts and knowledge intermediaries to transfer knowledge to specific users according to roles,  </a:t>
            </a:r>
          </a:p>
          <a:p>
            <a:pPr marL="0" indent="0" algn="just">
              <a:buNone/>
            </a:pPr>
            <a:r>
              <a:rPr lang="cs-CZ" dirty="0"/>
              <a:t>- internet information centers – makes available internet information to particular user groups;  provides stand-alone information portals or	allows integration with an existing corporate portal </a:t>
            </a:r>
          </a:p>
          <a:p>
            <a:pPr marL="0" indent="0" algn="just">
              <a:buNone/>
            </a:pPr>
            <a:r>
              <a:rPr lang="cs-CZ" dirty="0"/>
              <a:t>- business efficiency management – provides analysis tools to </a:t>
            </a:r>
            <a:r>
              <a:rPr lang="cs-CZ" dirty="0" err="1" smtClean="0"/>
              <a:t>help</a:t>
            </a:r>
            <a:r>
              <a:rPr lang="cs-CZ" dirty="0" smtClean="0"/>
              <a:t> </a:t>
            </a:r>
            <a:r>
              <a:rPr lang="cs-CZ" dirty="0" err="1" smtClean="0"/>
              <a:t>companies</a:t>
            </a:r>
            <a:r>
              <a:rPr lang="cs-CZ" dirty="0" smtClean="0"/>
              <a:t> </a:t>
            </a:r>
            <a:r>
              <a:rPr lang="cs-CZ" dirty="0"/>
              <a:t>visually represent goals, monitor progress toward goals and model different scenarios to identify optimal strategies  </a:t>
            </a:r>
          </a:p>
          <a:p>
            <a:pPr marL="0" indent="0" algn="just">
              <a:buNone/>
            </a:pPr>
            <a:r>
              <a:rPr lang="cs-CZ" dirty="0"/>
              <a:t>- </a:t>
            </a:r>
            <a:r>
              <a:rPr lang="cs-CZ" dirty="0" err="1" smtClean="0"/>
              <a:t>analytical</a:t>
            </a:r>
            <a:r>
              <a:rPr lang="cs-CZ" dirty="0" smtClean="0"/>
              <a:t> </a:t>
            </a:r>
            <a:r>
              <a:rPr lang="cs-CZ" dirty="0"/>
              <a:t>applications – analysts forming part of SAB BW integrate business	</a:t>
            </a:r>
            <a:r>
              <a:rPr lang="cs-CZ" dirty="0" err="1" smtClean="0"/>
              <a:t>processes</a:t>
            </a:r>
            <a:r>
              <a:rPr lang="cs-CZ" dirty="0" smtClean="0"/>
              <a:t>, </a:t>
            </a:r>
            <a:r>
              <a:rPr lang="cs-CZ" dirty="0" err="1" smtClean="0"/>
              <a:t>provide</a:t>
            </a:r>
            <a:r>
              <a:rPr lang="cs-CZ" dirty="0" smtClean="0"/>
              <a:t> </a:t>
            </a:r>
            <a:r>
              <a:rPr lang="cs-CZ" dirty="0"/>
              <a:t>predefined business scenarios of the "closed cycle" type and provide ready metrics for measuring business operation efficiency, allowing	users to choose immediate correction.  </a:t>
            </a:r>
          </a:p>
          <a:p>
            <a:pPr marL="0" indent="0">
              <a:buNone/>
            </a:pPr>
            <a:r>
              <a:rPr lang="cs-CZ" dirty="0"/>
              <a:t>	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6322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Principles</a:t>
            </a:r>
            <a:r>
              <a:rPr lang="cs-CZ" dirty="0"/>
              <a:t> of Business Intelligence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BI can be seen as a comprehensive and effective approach to working with corporate data that affects the accuracy of strategic decisions and thus the company's business success. 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Business intelligence is based on the transformation of source (usually transaction) data, with the help of which the right decisions are subsequently taken.  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BI applications process sales, production, finance, and other data sources for business purposes, especially business performance management.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0301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SAP Business </a:t>
            </a:r>
            <a:r>
              <a:rPr lang="cs-CZ" dirty="0" err="1"/>
              <a:t>Information</a:t>
            </a:r>
            <a:r>
              <a:rPr lang="cs-CZ" dirty="0"/>
              <a:t> </a:t>
            </a:r>
            <a:r>
              <a:rPr lang="cs-CZ" dirty="0" err="1"/>
              <a:t>Warehouse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The following trading areas are among the applications that SAP BW addresses:  </a:t>
            </a:r>
          </a:p>
          <a:p>
            <a:pPr marL="0" indent="0" algn="just">
              <a:buNone/>
            </a:pPr>
            <a:r>
              <a:rPr lang="cs-CZ" b="1" dirty="0"/>
              <a:t>- analysis of customer relationships</a:t>
            </a:r>
            <a:r>
              <a:rPr lang="cs-CZ" dirty="0"/>
              <a:t> – measure and optimize </a:t>
            </a:r>
            <a:r>
              <a:rPr lang="cs-CZ" dirty="0" err="1"/>
              <a:t>customer</a:t>
            </a:r>
            <a:r>
              <a:rPr lang="cs-CZ" dirty="0"/>
              <a:t> </a:t>
            </a:r>
            <a:r>
              <a:rPr lang="cs-CZ" dirty="0" err="1" smtClean="0"/>
              <a:t>relationships</a:t>
            </a:r>
            <a:r>
              <a:rPr lang="cs-CZ" dirty="0" smtClean="0"/>
              <a:t>; </a:t>
            </a:r>
            <a:r>
              <a:rPr lang="cs-CZ" dirty="0" err="1" smtClean="0"/>
              <a:t>include</a:t>
            </a:r>
            <a:r>
              <a:rPr lang="cs-CZ" dirty="0" smtClean="0"/>
              <a:t> </a:t>
            </a:r>
            <a:r>
              <a:rPr lang="cs-CZ" dirty="0"/>
              <a:t>applications such as electronic location analysis, market basket analysis and	customer retention analysis  </a:t>
            </a:r>
          </a:p>
          <a:p>
            <a:pPr marL="0" indent="0" algn="just">
              <a:buNone/>
            </a:pPr>
            <a:r>
              <a:rPr lang="cs-CZ" b="1" dirty="0"/>
              <a:t>- corporate analyzes</a:t>
            </a:r>
            <a:r>
              <a:rPr lang="cs-CZ" dirty="0"/>
              <a:t> – evaluate financial efficiency (e.g. payment	model </a:t>
            </a:r>
            <a:r>
              <a:rPr lang="cs-CZ" dirty="0" err="1"/>
              <a:t>analysis</a:t>
            </a:r>
            <a:r>
              <a:rPr lang="cs-CZ" dirty="0" smtClean="0"/>
              <a:t>), </a:t>
            </a:r>
            <a:r>
              <a:rPr lang="cs-CZ" dirty="0" err="1" smtClean="0"/>
              <a:t>measure</a:t>
            </a:r>
            <a:r>
              <a:rPr lang="cs-CZ" dirty="0" smtClean="0"/>
              <a:t> </a:t>
            </a:r>
            <a:r>
              <a:rPr lang="cs-CZ" dirty="0"/>
              <a:t>the effectiveness of the organization (e.g. </a:t>
            </a:r>
            <a:r>
              <a:rPr lang="cs-CZ" dirty="0" err="1"/>
              <a:t>workforce</a:t>
            </a:r>
            <a:r>
              <a:rPr lang="cs-CZ" dirty="0"/>
              <a:t> </a:t>
            </a:r>
            <a:r>
              <a:rPr lang="cs-CZ" dirty="0" err="1" smtClean="0"/>
              <a:t>optimization</a:t>
            </a:r>
            <a:r>
              <a:rPr lang="cs-CZ" dirty="0" smtClean="0"/>
              <a:t>), </a:t>
            </a:r>
            <a:r>
              <a:rPr lang="cs-CZ" dirty="0"/>
              <a:t>and support business efficiency management, </a:t>
            </a:r>
          </a:p>
          <a:p>
            <a:pPr marL="0" indent="0" algn="just">
              <a:buNone/>
            </a:pPr>
            <a:r>
              <a:rPr lang="cs-CZ" b="1" dirty="0"/>
              <a:t>- analysis of supply chains</a:t>
            </a:r>
            <a:r>
              <a:rPr lang="cs-CZ" dirty="0"/>
              <a:t> – measures and </a:t>
            </a:r>
            <a:r>
              <a:rPr lang="cs-CZ" dirty="0" err="1"/>
              <a:t>optimizes</a:t>
            </a:r>
            <a:r>
              <a:rPr lang="cs-CZ" dirty="0"/>
              <a:t> </a:t>
            </a:r>
            <a:r>
              <a:rPr lang="cs-CZ" dirty="0" err="1" smtClean="0"/>
              <a:t>supply</a:t>
            </a:r>
            <a:r>
              <a:rPr lang="cs-CZ" dirty="0" smtClean="0"/>
              <a:t> </a:t>
            </a:r>
            <a:r>
              <a:rPr lang="cs-CZ" dirty="0" err="1" smtClean="0"/>
              <a:t>chains</a:t>
            </a:r>
            <a:r>
              <a:rPr lang="cs-CZ" dirty="0"/>
              <a:t>, contains applications such as procurement, stocks and production;  it covers	the processing of sales and delivery using the internet interface. 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0348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7222"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 algn="ctr">
              <a:buNone/>
            </a:pPr>
            <a:r>
              <a:rPr lang="cs-CZ" sz="3600" dirty="0"/>
              <a:t>Thank you for your attention </a:t>
            </a:r>
          </a:p>
        </p:txBody>
      </p:sp>
    </p:spTree>
    <p:extLst>
      <p:ext uri="{BB962C8B-B14F-4D97-AF65-F5344CB8AC3E}">
        <p14:creationId xmlns:p14="http://schemas.microsoft.com/office/powerpoint/2010/main" val="3042974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Principles</a:t>
            </a:r>
            <a:r>
              <a:rPr lang="cs-CZ" dirty="0"/>
              <a:t> of Business Intelligence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/>
              <a:t>Business intelligence is also often conceived more as a methodical and technical solution associated with the methods of data aggregation from data sources, their acquisition, transformation into appropriate formats, storage and appropriate presentation to users.  </a:t>
            </a:r>
          </a:p>
          <a:p>
            <a:pPr algn="just"/>
            <a:r>
              <a:rPr lang="cs-CZ" dirty="0"/>
              <a:t>BI technology works with used (historical) data in the desired context and helps make business decisions for the future. </a:t>
            </a:r>
          </a:p>
          <a:p>
            <a:pPr algn="just"/>
            <a:r>
              <a:rPr lang="cs-CZ" dirty="0"/>
              <a:t>BI systems are sometimes called</a:t>
            </a:r>
            <a:r>
              <a:rPr lang="cs-CZ" dirty="0" err="1"/>
              <a:t> Decision</a:t>
            </a:r>
            <a:r>
              <a:rPr lang="cs-CZ" dirty="0"/>
              <a:t> Support Systems (DSS). </a:t>
            </a:r>
          </a:p>
          <a:p>
            <a:pPr algn="just"/>
            <a:r>
              <a:rPr lang="cs-CZ" dirty="0"/>
              <a:t>Current BI systems allow enterprise users to directly query data themselves without the help of it staff.  </a:t>
            </a:r>
          </a:p>
          <a:p>
            <a:pPr algn="just"/>
            <a:r>
              <a:rPr lang="cs-CZ" dirty="0"/>
              <a:t>Today, the term is based on</a:t>
            </a:r>
            <a:r>
              <a:rPr lang="cs-CZ" dirty="0" err="1"/>
              <a:t> the Corporate</a:t>
            </a:r>
            <a:r>
              <a:rPr lang="cs-CZ" dirty="0"/>
              <a:t> Performance Management (CPM),</a:t>
            </a:r>
            <a:r>
              <a:rPr lang="cs-CZ" dirty="0" err="1"/>
              <a:t> Product</a:t>
            </a:r>
            <a:r>
              <a:rPr lang="cs-CZ" dirty="0"/>
              <a:t> </a:t>
            </a:r>
            <a:r>
              <a:rPr lang="cs-CZ" dirty="0" err="1"/>
              <a:t>Lifecycle</a:t>
            </a:r>
            <a:r>
              <a:rPr lang="cs-CZ" dirty="0"/>
              <a:t> Management (PLM) systems and, above all, data warehouses. 	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0868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Principles</a:t>
            </a:r>
            <a:r>
              <a:rPr lang="cs-CZ" dirty="0"/>
              <a:t> of Business Intelligence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The Corporate Performance Management (CPM) systems are used to measure the performance of businesses. </a:t>
            </a:r>
            <a:endParaRPr lang="cs-CZ" dirty="0" smtClean="0"/>
          </a:p>
          <a:p>
            <a:pPr algn="just"/>
            <a:endParaRPr lang="cs-CZ" dirty="0"/>
          </a:p>
          <a:p>
            <a:pPr algn="just"/>
            <a:r>
              <a:rPr lang="cs-CZ" dirty="0"/>
              <a:t>For this purpose, the most important metrics are selected, called  KPI (</a:t>
            </a:r>
            <a:r>
              <a:rPr lang="cs-CZ" dirty="0" err="1"/>
              <a:t>Key</a:t>
            </a:r>
            <a:r>
              <a:rPr lang="cs-CZ" dirty="0"/>
              <a:t> Performance </a:t>
            </a:r>
            <a:r>
              <a:rPr lang="cs-CZ" dirty="0" err="1"/>
              <a:t>Indicators</a:t>
            </a:r>
            <a:r>
              <a:rPr lang="cs-CZ" dirty="0"/>
              <a:t>). 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One of the main applications of CPM is</a:t>
            </a:r>
            <a:r>
              <a:rPr lang="cs-CZ" b="1" dirty="0" err="1" smtClean="0"/>
              <a:t> dashboards</a:t>
            </a:r>
            <a:r>
              <a:rPr lang="cs-CZ" dirty="0"/>
              <a:t> that allow you to monitor changes in KPIs on one panel depending on your business activities, and</a:t>
            </a:r>
            <a:r>
              <a:rPr lang="cs-CZ" b="1" dirty="0" err="1" smtClean="0"/>
              <a:t> scoreboards</a:t>
            </a:r>
            <a:r>
              <a:rPr lang="cs-CZ" dirty="0" smtClean="0"/>
              <a:t> </a:t>
            </a:r>
            <a:r>
              <a:rPr lang="cs-CZ" dirty="0"/>
              <a:t>allow you to track "cause-effect" relationships to analyze how target KPIs are met. 	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1490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Principles</a:t>
            </a:r>
            <a:r>
              <a:rPr lang="cs-CZ" dirty="0"/>
              <a:t> of Business Intelligence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err="1"/>
              <a:t>The Product</a:t>
            </a:r>
            <a:r>
              <a:rPr lang="cs-CZ" dirty="0"/>
              <a:t> </a:t>
            </a:r>
            <a:r>
              <a:rPr lang="cs-CZ" dirty="0" err="1"/>
              <a:t>Lifecycle</a:t>
            </a:r>
            <a:r>
              <a:rPr lang="cs-CZ" dirty="0"/>
              <a:t> Management (PLM) systems monitor the life curve of the production (usually With a curve). 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While PLM and ERP can work independently in the production plant, it is highly desirable that they should be connected together as closely as possible (integrated).  	</a:t>
            </a:r>
          </a:p>
          <a:p>
            <a:pPr marL="0" indent="0">
              <a:buNone/>
            </a:pPr>
            <a:r>
              <a:rPr lang="cs-CZ" dirty="0"/>
              <a:t> 	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8216" y="3993487"/>
            <a:ext cx="2238375" cy="2047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40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Principles</a:t>
            </a:r>
            <a:r>
              <a:rPr lang="cs-CZ" dirty="0"/>
              <a:t> of Business Intelligence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4086" y="1825625"/>
            <a:ext cx="7223828" cy="4081463"/>
          </a:xfrm>
        </p:spPr>
      </p:pic>
    </p:spTree>
    <p:extLst>
      <p:ext uri="{BB962C8B-B14F-4D97-AF65-F5344CB8AC3E}">
        <p14:creationId xmlns:p14="http://schemas.microsoft.com/office/powerpoint/2010/main" val="4223669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Business Intelligence Technology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The problem of today's manager is often not a lack of data, but an excess of data.  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Data from different sources are placed in different information systems.  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However, for analysis, data must be kept together and compared with each other. 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For a qualified decision, the data should be thoroughly analyzed and subsequently interpreted by appropriate outputs.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3172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Business Intelligence Technology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The main categories of business intelligence assets are:  </a:t>
            </a:r>
          </a:p>
          <a:p>
            <a:pPr marL="0" indent="0">
              <a:buNone/>
            </a:pPr>
            <a:r>
              <a:rPr lang="cs-CZ" dirty="0"/>
              <a:t>- reports (tables or reports), 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- </a:t>
            </a:r>
            <a:r>
              <a:rPr lang="cs-CZ" dirty="0" err="1" smtClean="0"/>
              <a:t>questions</a:t>
            </a:r>
            <a:r>
              <a:rPr lang="cs-CZ" dirty="0" smtClean="0"/>
              <a:t> (reporting and </a:t>
            </a:r>
            <a:r>
              <a:rPr lang="cs-CZ" dirty="0" err="1" smtClean="0"/>
              <a:t>querying</a:t>
            </a:r>
            <a:r>
              <a:rPr lang="cs-CZ" dirty="0" smtClean="0"/>
              <a:t> software;  </a:t>
            </a:r>
            <a:r>
              <a:rPr lang="cs-CZ" dirty="0" err="1" smtClean="0"/>
              <a:t>tools</a:t>
            </a:r>
            <a:r>
              <a:rPr lang="cs-CZ" dirty="0" smtClean="0"/>
              <a:t> </a:t>
            </a:r>
            <a:r>
              <a:rPr lang="cs-CZ" dirty="0" err="1" smtClean="0"/>
              <a:t>that</a:t>
            </a:r>
            <a:r>
              <a:rPr lang="cs-CZ" dirty="0" smtClean="0"/>
              <a:t> </a:t>
            </a:r>
            <a:r>
              <a:rPr lang="cs-CZ" dirty="0" err="1" smtClean="0"/>
              <a:t>select</a:t>
            </a:r>
            <a:r>
              <a:rPr lang="cs-CZ" dirty="0" smtClean="0"/>
              <a:t>, sort, </a:t>
            </a:r>
            <a:r>
              <a:rPr lang="cs-CZ" dirty="0" err="1" smtClean="0"/>
              <a:t>summarize</a:t>
            </a:r>
            <a:r>
              <a:rPr lang="cs-CZ" dirty="0" smtClean="0"/>
              <a:t> and </a:t>
            </a:r>
            <a:r>
              <a:rPr lang="cs-CZ" dirty="0" err="1" smtClean="0"/>
              <a:t>present</a:t>
            </a:r>
            <a:r>
              <a:rPr lang="cs-CZ" dirty="0" smtClean="0"/>
              <a:t> </a:t>
            </a:r>
            <a:r>
              <a:rPr lang="cs-CZ" dirty="0" err="1" smtClean="0"/>
              <a:t>selected</a:t>
            </a:r>
            <a:r>
              <a:rPr lang="cs-CZ" dirty="0" smtClean="0"/>
              <a:t> data) </a:t>
            </a:r>
          </a:p>
          <a:p>
            <a:pPr marL="0" indent="0">
              <a:buNone/>
            </a:pPr>
            <a:r>
              <a:rPr lang="cs-CZ" dirty="0" smtClean="0"/>
              <a:t>- OLAP </a:t>
            </a:r>
            <a:r>
              <a:rPr lang="cs-CZ" dirty="0"/>
              <a:t>- Online </a:t>
            </a:r>
            <a:r>
              <a:rPr lang="cs-CZ" dirty="0" err="1"/>
              <a:t>Analytical</a:t>
            </a:r>
            <a:r>
              <a:rPr lang="cs-CZ" dirty="0"/>
              <a:t> </a:t>
            </a:r>
            <a:r>
              <a:rPr lang="cs-CZ" dirty="0" err="1"/>
              <a:t>Processing</a:t>
            </a:r>
            <a:r>
              <a:rPr lang="cs-CZ" dirty="0"/>
              <a:t>, </a:t>
            </a:r>
          </a:p>
          <a:p>
            <a:pPr marL="0" indent="0">
              <a:buNone/>
            </a:pPr>
            <a:r>
              <a:rPr lang="cs-CZ" dirty="0" smtClean="0"/>
              <a:t>- </a:t>
            </a:r>
            <a:r>
              <a:rPr lang="cs-CZ" dirty="0"/>
              <a:t>d</a:t>
            </a:r>
            <a:r>
              <a:rPr lang="cs-CZ" dirty="0" smtClean="0"/>
              <a:t>ata </a:t>
            </a:r>
            <a:r>
              <a:rPr lang="cs-CZ" dirty="0" err="1" smtClean="0"/>
              <a:t>mining</a:t>
            </a:r>
            <a:r>
              <a:rPr lang="cs-CZ" dirty="0" smtClean="0"/>
              <a:t>, 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- </a:t>
            </a:r>
            <a:r>
              <a:rPr lang="cs-CZ" dirty="0"/>
              <a:t>d</a:t>
            </a:r>
            <a:r>
              <a:rPr lang="cs-CZ" dirty="0" smtClean="0"/>
              <a:t>ata </a:t>
            </a:r>
            <a:r>
              <a:rPr lang="cs-CZ" dirty="0" err="1" smtClean="0"/>
              <a:t>warehouse</a:t>
            </a:r>
            <a:r>
              <a:rPr lang="cs-CZ" dirty="0" smtClean="0"/>
              <a:t>, 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- local information systems. 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7760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blona PPT_základní_CZ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2" id="{42B34AD4-CC8C-42C8-A123-A24A28B23F52}" vid="{CAA84E04-F411-4E5F-9AFE-C1503F826B3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 PPT_základní_CZ</Template>
  <TotalTime>170</TotalTime>
  <Words>2119</Words>
  <Application>Microsoft Office PowerPoint</Application>
  <PresentationFormat>Širokoúhlá obrazovka</PresentationFormat>
  <Paragraphs>175</Paragraphs>
  <Slides>31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5" baseType="lpstr">
      <vt:lpstr>Arial</vt:lpstr>
      <vt:lpstr>Calibri</vt:lpstr>
      <vt:lpstr>Calibri Light</vt:lpstr>
      <vt:lpstr>Sablona PPT_základní_CZ</vt:lpstr>
      <vt:lpstr>Business intelligence</vt:lpstr>
      <vt:lpstr>Principles of Business Intelligence</vt:lpstr>
      <vt:lpstr>Principles of Business Intelligence</vt:lpstr>
      <vt:lpstr>Principles of Business Intelligence</vt:lpstr>
      <vt:lpstr>Principles of Business Intelligence</vt:lpstr>
      <vt:lpstr>Principles of Business Intelligence</vt:lpstr>
      <vt:lpstr>Principles of Business Intelligence</vt:lpstr>
      <vt:lpstr>Business Intelligence Technology</vt:lpstr>
      <vt:lpstr>Business Intelligence Technology</vt:lpstr>
      <vt:lpstr>Business Intelligence Technology</vt:lpstr>
      <vt:lpstr>Business Intelligence Technology</vt:lpstr>
      <vt:lpstr>Business Intelligence Technology</vt:lpstr>
      <vt:lpstr>Business Intelligence Technology</vt:lpstr>
      <vt:lpstr>Business Intelligence Technology</vt:lpstr>
      <vt:lpstr>Business Intelligence Technology</vt:lpstr>
      <vt:lpstr>Business Intelligence Technology</vt:lpstr>
      <vt:lpstr>Business Intelligence Technology</vt:lpstr>
      <vt:lpstr>Business Intelligence Technology</vt:lpstr>
      <vt:lpstr>Business Intelligence Technology</vt:lpstr>
      <vt:lpstr>Business Intelligence Technology</vt:lpstr>
      <vt:lpstr>Business Intelligence Technology</vt:lpstr>
      <vt:lpstr>Business Intelligence Technology</vt:lpstr>
      <vt:lpstr>Business Intelligence Technology</vt:lpstr>
      <vt:lpstr>Business Intelligence Technology</vt:lpstr>
      <vt:lpstr>Business Intelligence Technology</vt:lpstr>
      <vt:lpstr>SAP Business Information Warehouse </vt:lpstr>
      <vt:lpstr>SAP Business Information Warehouse </vt:lpstr>
      <vt:lpstr>SAP Business Information Warehouse </vt:lpstr>
      <vt:lpstr>SAP Business Information Warehouse </vt:lpstr>
      <vt:lpstr>SAP Business Information Warehouse </vt:lpstr>
      <vt:lpstr>Prezentace aplikace PowerPoint</vt:lpstr>
    </vt:vector>
  </TitlesOfParts>
  <Company>UTB,FAI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intelligence</dc:title>
  <dc:creator>Uzivatel</dc:creator>
  <cp:lastModifiedBy>Uzivatel</cp:lastModifiedBy>
  <cp:revision>24</cp:revision>
  <dcterms:created xsi:type="dcterms:W3CDTF">2017-11-02T14:57:39Z</dcterms:created>
  <dcterms:modified xsi:type="dcterms:W3CDTF">2021-12-16T11:25:39Z</dcterms:modified>
</cp:coreProperties>
</file>