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455" r:id="rId4"/>
    <p:sldId id="456" r:id="rId5"/>
    <p:sldId id="457" r:id="rId6"/>
    <p:sldId id="458" r:id="rId7"/>
    <p:sldId id="459" r:id="rId8"/>
    <p:sldId id="460" r:id="rId9"/>
    <p:sldId id="461" r:id="rId10"/>
    <p:sldId id="462" r:id="rId11"/>
    <p:sldId id="463" r:id="rId12"/>
    <p:sldId id="466" r:id="rId13"/>
    <p:sldId id="464" r:id="rId14"/>
    <p:sldId id="465" r:id="rId15"/>
    <p:sldId id="467" r:id="rId16"/>
    <p:sldId id="468" r:id="rId17"/>
    <p:sldId id="469" r:id="rId18"/>
    <p:sldId id="470" r:id="rId19"/>
    <p:sldId id="471" r:id="rId20"/>
    <p:sldId id="484" r:id="rId21"/>
    <p:sldId id="472" r:id="rId22"/>
    <p:sldId id="473" r:id="rId23"/>
    <p:sldId id="474" r:id="rId24"/>
    <p:sldId id="475" r:id="rId25"/>
    <p:sldId id="476" r:id="rId26"/>
    <p:sldId id="477" r:id="rId27"/>
    <p:sldId id="478" r:id="rId28"/>
    <p:sldId id="479" r:id="rId29"/>
    <p:sldId id="480" r:id="rId30"/>
    <p:sldId id="481" r:id="rId31"/>
    <p:sldId id="482" r:id="rId32"/>
    <p:sldId id="483" r:id="rId33"/>
    <p:sldId id="337"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88" d="100"/>
          <a:sy n="88" d="100"/>
        </p:scale>
        <p:origin x="1195"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40493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30617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621344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504036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427008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45919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33630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8747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652174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8935828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4455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Upravte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Upravte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248910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1" y="3800496"/>
            <a:ext cx="6718685" cy="1071686"/>
          </a:xfrm>
        </p:spPr>
        <p:txBody>
          <a:bodyPr lIns="0" tIns="0" rIns="0" bIns="0" anchor="t" anchorCtr="0">
            <a:normAutofit/>
          </a:bodyPr>
          <a:lstStyle/>
          <a:p>
            <a:pPr algn="l"/>
            <a:r>
              <a:rPr lang="cs-CZ" sz="3000" b="1" dirty="0" smtClean="0">
                <a:solidFill>
                  <a:srgbClr val="CF1F28"/>
                </a:solidFill>
                <a:cs typeface="Arial"/>
              </a:rPr>
              <a:t>ERP and CRM Systems</a:t>
            </a:r>
            <a:endParaRPr lang="en-US" sz="1800" b="1" dirty="0">
              <a:solidFill>
                <a:srgbClr val="CF1F28"/>
              </a:solidFill>
            </a:endParaRPr>
          </a:p>
        </p:txBody>
      </p:sp>
      <p:sp>
        <p:nvSpPr>
          <p:cNvPr id="5" name="TextovéPole 4">
            <a:extLst>
              <a:ext uri="{FF2B5EF4-FFF2-40B4-BE49-F238E27FC236}">
                <a16:creationId xmlns:a16="http://schemas.microsoft.com/office/drawing/2014/main" id="{E1F44E6F-3012-467B-9579-5E3131DFE0C6}"/>
              </a:ext>
            </a:extLst>
          </p:cNvPr>
          <p:cNvSpPr txBox="1"/>
          <p:nvPr/>
        </p:nvSpPr>
        <p:spPr>
          <a:xfrm>
            <a:off x="597024" y="1642923"/>
            <a:ext cx="3870664" cy="369332"/>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s-CZ" sz="1800" b="0" i="0" u="none" strike="noStrike" kern="1200" cap="none" spc="0" normalizeH="0" baseline="0" noProof="0" dirty="0" err="1">
                <a:ln>
                  <a:noFill/>
                </a:ln>
                <a:solidFill>
                  <a:prstClr val="black"/>
                </a:solidFill>
                <a:effectLst/>
                <a:uLnTx/>
                <a:uFillTx/>
                <a:latin typeface="Calibri"/>
                <a:ea typeface="+mn-ea"/>
                <a:cs typeface="+mn-cs"/>
              </a:rPr>
              <a:t>Moravian</a:t>
            </a:r>
            <a:r>
              <a:rPr kumimoji="0" lang="cs-CZ" sz="1800" b="0" i="0" u="none" strike="noStrike" kern="1200" cap="none" spc="0" normalizeH="0" baseline="0" noProof="0" dirty="0">
                <a:ln>
                  <a:noFill/>
                </a:ln>
                <a:solidFill>
                  <a:prstClr val="black"/>
                </a:solidFill>
                <a:effectLst/>
                <a:uLnTx/>
                <a:uFillTx/>
                <a:latin typeface="Calibri"/>
                <a:ea typeface="+mn-ea"/>
                <a:cs typeface="+mn-cs"/>
              </a:rPr>
              <a:t> Business </a:t>
            </a:r>
            <a:r>
              <a:rPr kumimoji="0" lang="cs-CZ" sz="1800" b="0" i="0" u="none" strike="noStrike" kern="1200" cap="none" spc="0" normalizeH="0" baseline="0" noProof="0" dirty="0" err="1">
                <a:ln>
                  <a:noFill/>
                </a:ln>
                <a:solidFill>
                  <a:prstClr val="black"/>
                </a:solidFill>
                <a:effectLst/>
                <a:uLnTx/>
                <a:uFillTx/>
                <a:latin typeface="Calibri"/>
                <a:ea typeface="+mn-ea"/>
                <a:cs typeface="+mn-cs"/>
              </a:rPr>
              <a:t>College</a:t>
            </a:r>
            <a:r>
              <a:rPr kumimoji="0" lang="cs-CZ" sz="1800" b="0" i="0" u="none" strike="noStrike" kern="1200" cap="none" spc="0" normalizeH="0" baseline="0" noProof="0" dirty="0">
                <a:ln>
                  <a:noFill/>
                </a:ln>
                <a:solidFill>
                  <a:prstClr val="black"/>
                </a:solidFill>
                <a:effectLst/>
                <a:uLnTx/>
                <a:uFillTx/>
                <a:latin typeface="Calibri"/>
                <a:ea typeface="+mn-ea"/>
                <a:cs typeface="+mn-cs"/>
              </a:rPr>
              <a:t> Olomouc </a:t>
            </a:r>
          </a:p>
        </p:txBody>
      </p:sp>
      <p:sp>
        <p:nvSpPr>
          <p:cNvPr id="6" name="Podnadpis 2"/>
          <p:cNvSpPr txBox="1">
            <a:spLocks/>
          </p:cNvSpPr>
          <p:nvPr/>
        </p:nvSpPr>
        <p:spPr>
          <a:xfrm>
            <a:off x="597024" y="4727163"/>
            <a:ext cx="10515600" cy="821602"/>
          </a:xfrm>
          <a:prstGeom prst="rect">
            <a:avLst/>
          </a:prstGeom>
        </p:spPr>
        <p:txBody>
          <a:bodyPr vert="horz" lIns="91440" tIns="45720" rIns="91440" bIns="45720" rtlCol="0">
            <a:normAutofit fontScale="77500" lnSpcReduction="20000"/>
          </a:bodyPr>
          <a:lstStyle>
            <a:lvl1pPr marL="53999" indent="0" algn="l" defTabSz="685783" rtl="0" eaLnBrk="1" latinLnBrk="0" hangingPunct="1">
              <a:lnSpc>
                <a:spcPct val="100000"/>
              </a:lnSpc>
              <a:spcBef>
                <a:spcPts val="750"/>
              </a:spcBef>
              <a:buClr>
                <a:srgbClr val="CF1F28"/>
              </a:buClr>
              <a:buSzPct val="75000"/>
              <a:buFont typeface="Arial" panose="020B0604020202020204" pitchFamily="34" charset="0"/>
              <a:buNone/>
              <a:defRPr sz="1800" kern="1200">
                <a:solidFill>
                  <a:srgbClr val="313131"/>
                </a:solidFill>
                <a:latin typeface="+mj-lt"/>
                <a:ea typeface="+mn-ea"/>
                <a:cs typeface="+mn-cs"/>
              </a:defRPr>
            </a:lvl1pPr>
            <a:lvl2pPr marL="342892" indent="0" algn="ctr" defTabSz="685783" rtl="0" eaLnBrk="1" latinLnBrk="0" hangingPunct="1">
              <a:lnSpc>
                <a:spcPct val="100000"/>
              </a:lnSpc>
              <a:spcBef>
                <a:spcPts val="750"/>
              </a:spcBef>
              <a:buClr>
                <a:srgbClr val="CF1F28"/>
              </a:buClr>
              <a:buSzPct val="75000"/>
              <a:buFont typeface="Arial" panose="020B0604020202020204" pitchFamily="34" charset="0"/>
              <a:buNone/>
              <a:defRPr sz="1500" kern="1200">
                <a:solidFill>
                  <a:srgbClr val="313131"/>
                </a:solidFill>
                <a:latin typeface="+mj-lt"/>
                <a:ea typeface="+mn-ea"/>
                <a:cs typeface="+mn-cs"/>
              </a:defRPr>
            </a:lvl2pPr>
            <a:lvl3pPr marL="685783" indent="0" algn="ctr" defTabSz="685783" rtl="0" eaLnBrk="1" latinLnBrk="0" hangingPunct="1">
              <a:lnSpc>
                <a:spcPct val="100000"/>
              </a:lnSpc>
              <a:spcBef>
                <a:spcPts val="750"/>
              </a:spcBef>
              <a:buClr>
                <a:srgbClr val="CF1F28"/>
              </a:buClr>
              <a:buSzPct val="75000"/>
              <a:buFont typeface="Arial" panose="020B0604020202020204" pitchFamily="34" charset="0"/>
              <a:buNone/>
              <a:defRPr sz="1350" kern="1200">
                <a:solidFill>
                  <a:srgbClr val="313131"/>
                </a:solidFill>
                <a:latin typeface="+mj-lt"/>
                <a:ea typeface="+mn-ea"/>
                <a:cs typeface="+mn-cs"/>
              </a:defRPr>
            </a:lvl3pPr>
            <a:lvl4pPr marL="1028675" indent="0" algn="ctr" defTabSz="685783" rtl="0" eaLnBrk="1" latinLnBrk="0" hangingPunct="1">
              <a:lnSpc>
                <a:spcPct val="100000"/>
              </a:lnSpc>
              <a:spcBef>
                <a:spcPts val="750"/>
              </a:spcBef>
              <a:buClr>
                <a:srgbClr val="CF1F28"/>
              </a:buClr>
              <a:buSzPct val="75000"/>
              <a:buFont typeface="Arial" panose="020B0604020202020204" pitchFamily="34" charset="0"/>
              <a:buNone/>
              <a:defRPr sz="1200" kern="1200">
                <a:solidFill>
                  <a:srgbClr val="313131"/>
                </a:solidFill>
                <a:latin typeface="+mj-lt"/>
                <a:ea typeface="+mn-ea"/>
                <a:cs typeface="+mn-cs"/>
              </a:defRPr>
            </a:lvl4pPr>
            <a:lvl5pPr marL="1371566" indent="0" algn="ctr" defTabSz="685783" rtl="0" eaLnBrk="1" latinLnBrk="0" hangingPunct="1">
              <a:lnSpc>
                <a:spcPct val="100000"/>
              </a:lnSpc>
              <a:spcBef>
                <a:spcPts val="750"/>
              </a:spcBef>
              <a:buClr>
                <a:srgbClr val="CF1F28"/>
              </a:buClr>
              <a:buSzPct val="75000"/>
              <a:buFont typeface="Arial" panose="020B0604020202020204" pitchFamily="34" charset="0"/>
              <a:buNone/>
              <a:defRPr sz="1200" kern="1200">
                <a:solidFill>
                  <a:srgbClr val="313131"/>
                </a:solidFill>
                <a:latin typeface="+mj-lt"/>
                <a:ea typeface="+mn-ea"/>
                <a:cs typeface="+mn-cs"/>
              </a:defRPr>
            </a:lvl5pPr>
            <a:lvl6pPr marL="1714457" indent="0" algn="ctr" defTabSz="685783"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348" indent="0" algn="ctr" defTabSz="685783"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240" indent="0" algn="ctr" defTabSz="685783"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132" indent="0" algn="ctr" defTabSz="685783"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53999" marR="0" lvl="0" indent="0" algn="l" defTabSz="685783" rtl="0" eaLnBrk="1" fontAlgn="auto" latinLnBrk="0" hangingPunct="1">
              <a:lnSpc>
                <a:spcPct val="100000"/>
              </a:lnSpc>
              <a:spcBef>
                <a:spcPts val="750"/>
              </a:spcBef>
              <a:spcAft>
                <a:spcPts val="0"/>
              </a:spcAft>
              <a:buClr>
                <a:srgbClr val="CF1F28"/>
              </a:buClr>
              <a:buSzPct val="75000"/>
              <a:buFont typeface="Arial" panose="020B0604020202020204" pitchFamily="34" charset="0"/>
              <a:buNone/>
              <a:tabLst/>
              <a:defRPr/>
            </a:pPr>
            <a:r>
              <a:rPr lang="cs-CZ" dirty="0" err="1" smtClean="0">
                <a:latin typeface="Calibri Light" panose="020F0302020204030204"/>
              </a:rPr>
              <a:t>Lecturer</a:t>
            </a:r>
            <a:r>
              <a:rPr kumimoji="0" lang="cs-CZ" sz="1800" b="0" i="0" u="none" strike="noStrike" kern="1200" cap="none" spc="0" normalizeH="0" baseline="0" noProof="0" dirty="0" smtClean="0">
                <a:ln>
                  <a:noFill/>
                </a:ln>
                <a:solidFill>
                  <a:srgbClr val="313131"/>
                </a:solidFill>
                <a:effectLst/>
                <a:uLnTx/>
                <a:uFillTx/>
                <a:latin typeface="Calibri Light" panose="020F0302020204030204"/>
                <a:ea typeface="+mn-ea"/>
                <a:cs typeface="+mn-cs"/>
              </a:rPr>
              <a:t>: Lukáš Pavlík, Ph.D.</a:t>
            </a:r>
          </a:p>
          <a:p>
            <a:pPr marL="53999" marR="0" lvl="0" indent="0" algn="l" defTabSz="685783" rtl="0" eaLnBrk="1" fontAlgn="auto" latinLnBrk="0" hangingPunct="1">
              <a:lnSpc>
                <a:spcPct val="100000"/>
              </a:lnSpc>
              <a:spcBef>
                <a:spcPts val="750"/>
              </a:spcBef>
              <a:spcAft>
                <a:spcPts val="0"/>
              </a:spcAft>
              <a:buClr>
                <a:srgbClr val="CF1F28"/>
              </a:buClr>
              <a:buSzPct val="75000"/>
              <a:buFont typeface="Arial" panose="020B0604020202020204" pitchFamily="34" charset="0"/>
              <a:buNone/>
              <a:tabLst/>
              <a:defRPr/>
            </a:pPr>
            <a:r>
              <a:rPr kumimoji="0" lang="cs-CZ" sz="1800" b="0" i="0" u="none" strike="noStrike" kern="1200" cap="none" spc="0" normalizeH="0" baseline="0" noProof="0" dirty="0" smtClean="0">
                <a:ln>
                  <a:noFill/>
                </a:ln>
                <a:solidFill>
                  <a:srgbClr val="313131"/>
                </a:solidFill>
                <a:effectLst/>
                <a:uLnTx/>
                <a:uFillTx/>
                <a:latin typeface="Calibri Light" panose="020F0302020204030204"/>
                <a:ea typeface="+mn-ea"/>
                <a:cs typeface="+mn-cs"/>
              </a:rPr>
              <a:t>Winter </a:t>
            </a:r>
            <a:r>
              <a:rPr kumimoji="0" lang="cs-CZ" sz="1800" b="0" i="0" u="none" strike="noStrike" kern="1200" cap="none" spc="0" normalizeH="0" baseline="0" noProof="0" dirty="0" err="1" smtClean="0">
                <a:ln>
                  <a:noFill/>
                </a:ln>
                <a:solidFill>
                  <a:srgbClr val="313131"/>
                </a:solidFill>
                <a:effectLst/>
                <a:uLnTx/>
                <a:uFillTx/>
                <a:latin typeface="Calibri Light" panose="020F0302020204030204"/>
                <a:ea typeface="+mn-ea"/>
                <a:cs typeface="+mn-cs"/>
              </a:rPr>
              <a:t>semester</a:t>
            </a:r>
            <a:r>
              <a:rPr kumimoji="0" lang="cs-CZ" sz="1800" b="0" i="0" u="none" strike="noStrike" kern="1200" cap="none" spc="0" normalizeH="0" baseline="0" noProof="0" dirty="0" smtClean="0">
                <a:ln>
                  <a:noFill/>
                </a:ln>
                <a:solidFill>
                  <a:srgbClr val="313131"/>
                </a:solidFill>
                <a:effectLst/>
                <a:uLnTx/>
                <a:uFillTx/>
                <a:latin typeface="Calibri Light" panose="020F0302020204030204"/>
                <a:ea typeface="+mn-ea"/>
                <a:cs typeface="+mn-cs"/>
              </a:rPr>
              <a:t> 2021/2022</a:t>
            </a:r>
          </a:p>
          <a:p>
            <a:pPr marL="53999" marR="0" lvl="0" indent="0" algn="l" defTabSz="685783" rtl="0" eaLnBrk="1" fontAlgn="auto" latinLnBrk="0" hangingPunct="1">
              <a:lnSpc>
                <a:spcPct val="100000"/>
              </a:lnSpc>
              <a:spcBef>
                <a:spcPts val="750"/>
              </a:spcBef>
              <a:spcAft>
                <a:spcPts val="0"/>
              </a:spcAft>
              <a:buClr>
                <a:srgbClr val="CF1F28"/>
              </a:buClr>
              <a:buSzPct val="75000"/>
              <a:buFont typeface="Arial" panose="020B0604020202020204" pitchFamily="34" charset="0"/>
              <a:buNone/>
              <a:tabLst/>
              <a:defRPr/>
            </a:pPr>
            <a:r>
              <a:rPr kumimoji="0" lang="cs-CZ" sz="1800" b="0" i="0" u="none" strike="noStrike" kern="1200" cap="none" spc="0" normalizeH="0" baseline="0" noProof="0" dirty="0" smtClean="0">
                <a:ln>
                  <a:noFill/>
                </a:ln>
                <a:solidFill>
                  <a:srgbClr val="313131"/>
                </a:solidFill>
                <a:effectLst/>
                <a:uLnTx/>
                <a:uFillTx/>
                <a:latin typeface="Calibri Light" panose="020F0302020204030204"/>
                <a:ea typeface="+mn-ea"/>
                <a:cs typeface="+mn-cs"/>
              </a:rPr>
              <a:t>E-mail: lukas.pavlik@mvso.cz</a:t>
            </a:r>
            <a:endParaRPr kumimoji="0" lang="cs-CZ" sz="1800" b="0" i="0" u="none" strike="noStrike" kern="1200" cap="none" spc="0" normalizeH="0" baseline="0" noProof="0" dirty="0">
              <a:ln>
                <a:noFill/>
              </a:ln>
              <a:solidFill>
                <a:srgbClr val="313131"/>
              </a:solidFill>
              <a:effectLst/>
              <a:uLnTx/>
              <a:uFillTx/>
              <a:latin typeface="Calibri Light" panose="020F0302020204030204"/>
              <a:ea typeface="+mn-ea"/>
              <a:cs typeface="+mn-cs"/>
            </a:endParaRP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CRM – </a:t>
            </a:r>
            <a:r>
              <a:rPr lang="cs-CZ" dirty="0" err="1"/>
              <a:t>definition</a:t>
            </a:r>
            <a:r>
              <a:rPr lang="cs-CZ" dirty="0"/>
              <a:t> and </a:t>
            </a:r>
            <a:r>
              <a:rPr lang="cs-CZ" dirty="0" err="1"/>
              <a:t>function</a:t>
            </a:r>
            <a:endParaRPr lang="cs-CZ" dirty="0"/>
          </a:p>
        </p:txBody>
      </p:sp>
      <p:sp>
        <p:nvSpPr>
          <p:cNvPr id="3" name="Zástupný symbol pro obsah 2"/>
          <p:cNvSpPr>
            <a:spLocks noGrp="1"/>
          </p:cNvSpPr>
          <p:nvPr>
            <p:ph idx="1"/>
          </p:nvPr>
        </p:nvSpPr>
        <p:spPr/>
        <p:txBody>
          <a:bodyPr/>
          <a:lstStyle/>
          <a:p>
            <a:pPr algn="just"/>
            <a:r>
              <a:rPr lang="en-US" dirty="0"/>
              <a:t>It can also be said that CRM is in essence, the process of identifying potential leads and prospects, nourishing them and leading them through the sales process towards closing the transaction. </a:t>
            </a:r>
            <a:endParaRPr lang="cs-CZ" dirty="0" smtClean="0"/>
          </a:p>
          <a:p>
            <a:pPr algn="just"/>
            <a:endParaRPr lang="cs-CZ" dirty="0"/>
          </a:p>
          <a:p>
            <a:pPr algn="just"/>
            <a:r>
              <a:rPr lang="en-US" dirty="0" smtClean="0"/>
              <a:t>Once </a:t>
            </a:r>
            <a:r>
              <a:rPr lang="en-US" dirty="0"/>
              <a:t>they are a customer, CRM is ensuring that you maintain that relationship and encourage repeat business – either more frequent orders or higher value.</a:t>
            </a:r>
            <a:endParaRPr lang="cs-CZ" dirty="0"/>
          </a:p>
        </p:txBody>
      </p:sp>
    </p:spTree>
    <p:extLst>
      <p:ext uri="{BB962C8B-B14F-4D97-AF65-F5344CB8AC3E}">
        <p14:creationId xmlns:p14="http://schemas.microsoft.com/office/powerpoint/2010/main" val="3119640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CRM – </a:t>
            </a:r>
            <a:r>
              <a:rPr lang="cs-CZ" dirty="0" err="1"/>
              <a:t>definition</a:t>
            </a:r>
            <a:r>
              <a:rPr lang="cs-CZ" dirty="0"/>
              <a:t> and </a:t>
            </a:r>
            <a:r>
              <a:rPr lang="cs-CZ" dirty="0" err="1"/>
              <a:t>function</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6375" y="1866106"/>
            <a:ext cx="6191250" cy="4000500"/>
          </a:xfrm>
        </p:spPr>
      </p:pic>
    </p:spTree>
    <p:extLst>
      <p:ext uri="{BB962C8B-B14F-4D97-AF65-F5344CB8AC3E}">
        <p14:creationId xmlns:p14="http://schemas.microsoft.com/office/powerpoint/2010/main" val="836880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How are ERP and CRM related?</a:t>
            </a:r>
            <a:endParaRPr lang="cs-CZ" dirty="0"/>
          </a:p>
        </p:txBody>
      </p:sp>
      <p:sp>
        <p:nvSpPr>
          <p:cNvPr id="3" name="Zástupný symbol pro obsah 2"/>
          <p:cNvSpPr>
            <a:spLocks noGrp="1"/>
          </p:cNvSpPr>
          <p:nvPr>
            <p:ph idx="1"/>
          </p:nvPr>
        </p:nvSpPr>
        <p:spPr/>
        <p:txBody>
          <a:bodyPr>
            <a:normAutofit/>
          </a:bodyPr>
          <a:lstStyle/>
          <a:p>
            <a:pPr algn="just"/>
            <a:r>
              <a:rPr lang="en-US" dirty="0"/>
              <a:t>Both ERP and CRM systems handle contacts, companies, quotes, orders, and forecasts. </a:t>
            </a:r>
            <a:endParaRPr lang="cs-CZ" dirty="0" smtClean="0"/>
          </a:p>
          <a:p>
            <a:pPr algn="just"/>
            <a:r>
              <a:rPr lang="en-US" dirty="0" smtClean="0"/>
              <a:t>Both </a:t>
            </a:r>
            <a:r>
              <a:rPr lang="en-US" dirty="0"/>
              <a:t>systems manage line-item configuration, bundles, delivery schedules, and invoices. </a:t>
            </a:r>
            <a:endParaRPr lang="cs-CZ" dirty="0" smtClean="0"/>
          </a:p>
          <a:p>
            <a:pPr algn="just"/>
            <a:r>
              <a:rPr lang="en-US" dirty="0" smtClean="0"/>
              <a:t>Although </a:t>
            </a:r>
            <a:r>
              <a:rPr lang="en-US" dirty="0"/>
              <a:t>there is still a high degree of confusion surrounding both systems in that the average user does not know how either system connects to the other and how core functionalities differ</a:t>
            </a:r>
            <a:r>
              <a:rPr lang="en-US" dirty="0" smtClean="0"/>
              <a:t>.</a:t>
            </a:r>
            <a:endParaRPr lang="en-US" dirty="0"/>
          </a:p>
          <a:p>
            <a:pPr algn="just"/>
            <a:r>
              <a:rPr lang="en-US" dirty="0"/>
              <a:t>For example, a prospective buyer calls you up and says that they’re not sure if they need a new ERP or CRM system. </a:t>
            </a:r>
            <a:endParaRPr lang="cs-CZ" dirty="0" smtClean="0"/>
          </a:p>
          <a:p>
            <a:pPr algn="just"/>
            <a:r>
              <a:rPr lang="en-US" dirty="0" smtClean="0"/>
              <a:t>They </a:t>
            </a:r>
            <a:r>
              <a:rPr lang="en-US" dirty="0"/>
              <a:t>are aware of the essential functions of a CRM system but are unsure of whether an ERP will be able to offer the same functionality. </a:t>
            </a:r>
            <a:endParaRPr lang="cs-CZ" dirty="0"/>
          </a:p>
        </p:txBody>
      </p:sp>
    </p:spTree>
    <p:extLst>
      <p:ext uri="{BB962C8B-B14F-4D97-AF65-F5344CB8AC3E}">
        <p14:creationId xmlns:p14="http://schemas.microsoft.com/office/powerpoint/2010/main" val="251782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How are ERP and CRM related?</a:t>
            </a:r>
            <a:endParaRPr lang="cs-CZ" dirty="0"/>
          </a:p>
        </p:txBody>
      </p:sp>
      <p:sp>
        <p:nvSpPr>
          <p:cNvPr id="3" name="Zástupný symbol pro obsah 2"/>
          <p:cNvSpPr>
            <a:spLocks noGrp="1"/>
          </p:cNvSpPr>
          <p:nvPr>
            <p:ph idx="1"/>
          </p:nvPr>
        </p:nvSpPr>
        <p:spPr/>
        <p:txBody>
          <a:bodyPr/>
          <a:lstStyle/>
          <a:p>
            <a:pPr algn="just"/>
            <a:r>
              <a:rPr lang="en-US" dirty="0"/>
              <a:t>This is a classic example of misinformation due to a lack of knowledge. </a:t>
            </a:r>
            <a:endParaRPr lang="cs-CZ" dirty="0" smtClean="0"/>
          </a:p>
          <a:p>
            <a:pPr algn="just"/>
            <a:endParaRPr lang="cs-CZ" dirty="0"/>
          </a:p>
          <a:p>
            <a:pPr algn="just"/>
            <a:r>
              <a:rPr lang="en-US" dirty="0" smtClean="0"/>
              <a:t>Most </a:t>
            </a:r>
            <a:r>
              <a:rPr lang="en-US" dirty="0"/>
              <a:t>ERP systems will have some, if not all, CRM components along with the ability to integrate with a third-party CRM system. </a:t>
            </a:r>
            <a:endParaRPr lang="cs-CZ" dirty="0" smtClean="0"/>
          </a:p>
          <a:p>
            <a:pPr algn="just"/>
            <a:endParaRPr lang="cs-CZ" dirty="0"/>
          </a:p>
          <a:p>
            <a:pPr algn="just"/>
            <a:r>
              <a:rPr lang="en-US" dirty="0" smtClean="0"/>
              <a:t>Although</a:t>
            </a:r>
            <a:r>
              <a:rPr lang="en-US" dirty="0"/>
              <a:t>, generally, the CRM components of ERP systems will not be as full of features as the cream of the crop or standalone, specialized CRM platforms.</a:t>
            </a:r>
            <a:endParaRPr lang="cs-CZ" dirty="0"/>
          </a:p>
        </p:txBody>
      </p:sp>
    </p:spTree>
    <p:extLst>
      <p:ext uri="{BB962C8B-B14F-4D97-AF65-F5344CB8AC3E}">
        <p14:creationId xmlns:p14="http://schemas.microsoft.com/office/powerpoint/2010/main" val="2743777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How are ERP and CRM related?</a:t>
            </a:r>
            <a:endParaRPr lang="cs-CZ" dirty="0"/>
          </a:p>
        </p:txBody>
      </p:sp>
      <p:sp>
        <p:nvSpPr>
          <p:cNvPr id="3" name="Zástupný symbol pro obsah 2"/>
          <p:cNvSpPr>
            <a:spLocks noGrp="1"/>
          </p:cNvSpPr>
          <p:nvPr>
            <p:ph idx="1"/>
          </p:nvPr>
        </p:nvSpPr>
        <p:spPr/>
        <p:txBody>
          <a:bodyPr/>
          <a:lstStyle/>
          <a:p>
            <a:pPr algn="just"/>
            <a:r>
              <a:rPr lang="en-US" dirty="0"/>
              <a:t>Similarly, most ERP systems that have CRM components will offer marketing and sales force automation. </a:t>
            </a:r>
            <a:endParaRPr lang="cs-CZ" dirty="0" smtClean="0"/>
          </a:p>
          <a:p>
            <a:pPr algn="just"/>
            <a:endParaRPr lang="cs-CZ" dirty="0"/>
          </a:p>
          <a:p>
            <a:pPr algn="just"/>
            <a:r>
              <a:rPr lang="en-US" dirty="0" smtClean="0"/>
              <a:t>However</a:t>
            </a:r>
            <a:r>
              <a:rPr lang="en-US" dirty="0"/>
              <a:t>, these ERP systems might lack extra features such as call center support, community management or social media management. </a:t>
            </a:r>
            <a:endParaRPr lang="cs-CZ" dirty="0" smtClean="0"/>
          </a:p>
          <a:p>
            <a:pPr algn="just"/>
            <a:endParaRPr lang="cs-CZ" dirty="0"/>
          </a:p>
          <a:p>
            <a:pPr algn="just"/>
            <a:r>
              <a:rPr lang="en-US" dirty="0" smtClean="0"/>
              <a:t>The </a:t>
            </a:r>
            <a:r>
              <a:rPr lang="en-US" dirty="0"/>
              <a:t>absence of these components will not be detrimental to the performance of the system, but it will decrease the overall user experience.</a:t>
            </a:r>
            <a:endParaRPr lang="cs-CZ" dirty="0"/>
          </a:p>
        </p:txBody>
      </p:sp>
    </p:spTree>
    <p:extLst>
      <p:ext uri="{BB962C8B-B14F-4D97-AF65-F5344CB8AC3E}">
        <p14:creationId xmlns:p14="http://schemas.microsoft.com/office/powerpoint/2010/main" val="410396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ERP and CRM - </a:t>
            </a:r>
            <a:r>
              <a:rPr lang="cs-CZ" dirty="0" err="1" smtClean="0"/>
              <a:t>Difference</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The primary difference between ERP and CRM systems is that they use different approaches to increase profitability. </a:t>
            </a:r>
            <a:endParaRPr lang="cs-CZ" dirty="0" smtClean="0"/>
          </a:p>
          <a:p>
            <a:pPr algn="just"/>
            <a:r>
              <a:rPr lang="en-US" dirty="0" smtClean="0"/>
              <a:t>An </a:t>
            </a:r>
            <a:r>
              <a:rPr lang="en-US" dirty="0"/>
              <a:t>ERP focuses on reducing overheads and cutting costs by bringing in automation. </a:t>
            </a:r>
            <a:endParaRPr lang="cs-CZ" dirty="0" smtClean="0"/>
          </a:p>
          <a:p>
            <a:pPr algn="just"/>
            <a:r>
              <a:rPr lang="en-US" dirty="0" smtClean="0"/>
              <a:t>Through </a:t>
            </a:r>
            <a:r>
              <a:rPr lang="en-US" dirty="0"/>
              <a:t>this process, business processes become more efficient, and the ERP minimizes the amount of capital spent on those processes. </a:t>
            </a:r>
            <a:endParaRPr lang="cs-CZ" dirty="0" smtClean="0"/>
          </a:p>
          <a:p>
            <a:pPr algn="just"/>
            <a:r>
              <a:rPr lang="en-US" dirty="0" smtClean="0"/>
              <a:t>A </a:t>
            </a:r>
            <a:r>
              <a:rPr lang="en-US" dirty="0"/>
              <a:t>CRM, on the other hand, works to increase profits by producing higher sales volume. </a:t>
            </a:r>
            <a:endParaRPr lang="cs-CZ" dirty="0" smtClean="0"/>
          </a:p>
          <a:p>
            <a:pPr algn="just"/>
            <a:r>
              <a:rPr lang="en-US" dirty="0" smtClean="0"/>
              <a:t>The </a:t>
            </a:r>
            <a:r>
              <a:rPr lang="en-US" dirty="0"/>
              <a:t>CRM provides a repository of customers’ data allowing the stakeholders, whether they be the company CEO or a sales rep, to effectively make use of that data and improve customer relations thereby increasing customer loyalty and profits.</a:t>
            </a:r>
            <a:endParaRPr lang="cs-CZ" dirty="0"/>
          </a:p>
        </p:txBody>
      </p:sp>
    </p:spTree>
    <p:extLst>
      <p:ext uri="{BB962C8B-B14F-4D97-AF65-F5344CB8AC3E}">
        <p14:creationId xmlns:p14="http://schemas.microsoft.com/office/powerpoint/2010/main" val="2881732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smtClean="0"/>
              <a:t>Features</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lgn="just" fontAlgn="base">
              <a:buNone/>
            </a:pPr>
            <a:r>
              <a:rPr lang="en-US" b="1" dirty="0"/>
              <a:t>ERP Features</a:t>
            </a:r>
          </a:p>
          <a:p>
            <a:pPr algn="just" fontAlgn="base"/>
            <a:r>
              <a:rPr lang="en-US" dirty="0"/>
              <a:t>Distribution process </a:t>
            </a:r>
            <a:r>
              <a:rPr lang="en-US" dirty="0" smtClean="0"/>
              <a:t>management</a:t>
            </a:r>
            <a:r>
              <a:rPr lang="cs-CZ" dirty="0" smtClean="0"/>
              <a:t>.</a:t>
            </a:r>
            <a:endParaRPr lang="en-US" dirty="0"/>
          </a:p>
          <a:p>
            <a:pPr algn="just" fontAlgn="base"/>
            <a:r>
              <a:rPr lang="en-US" dirty="0"/>
              <a:t>Supply chain </a:t>
            </a:r>
            <a:r>
              <a:rPr lang="en-US" dirty="0" smtClean="0"/>
              <a:t>management</a:t>
            </a:r>
            <a:r>
              <a:rPr lang="cs-CZ" dirty="0" smtClean="0"/>
              <a:t>.</a:t>
            </a:r>
            <a:endParaRPr lang="en-US" dirty="0"/>
          </a:p>
          <a:p>
            <a:pPr algn="just" fontAlgn="base"/>
            <a:r>
              <a:rPr lang="en-US" dirty="0"/>
              <a:t>Services knowledge </a:t>
            </a:r>
            <a:r>
              <a:rPr lang="en-US" dirty="0" smtClean="0"/>
              <a:t>base</a:t>
            </a:r>
            <a:r>
              <a:rPr lang="cs-CZ" dirty="0" smtClean="0"/>
              <a:t>.</a:t>
            </a:r>
            <a:endParaRPr lang="en-US" dirty="0"/>
          </a:p>
          <a:p>
            <a:pPr algn="just" fontAlgn="base"/>
            <a:r>
              <a:rPr lang="en-US" dirty="0"/>
              <a:t>Improve the accuracy of financial </a:t>
            </a:r>
            <a:r>
              <a:rPr lang="en-US" dirty="0" smtClean="0"/>
              <a:t>data</a:t>
            </a:r>
            <a:r>
              <a:rPr lang="cs-CZ" dirty="0" smtClean="0"/>
              <a:t>.</a:t>
            </a:r>
            <a:endParaRPr lang="en-US" dirty="0"/>
          </a:p>
          <a:p>
            <a:pPr algn="just" fontAlgn="base"/>
            <a:r>
              <a:rPr lang="en-US" dirty="0"/>
              <a:t>Facilitate better project </a:t>
            </a:r>
            <a:r>
              <a:rPr lang="en-US" dirty="0" smtClean="0"/>
              <a:t>planning</a:t>
            </a:r>
            <a:r>
              <a:rPr lang="cs-CZ" dirty="0" smtClean="0"/>
              <a:t>.</a:t>
            </a:r>
            <a:endParaRPr lang="en-US" dirty="0"/>
          </a:p>
          <a:p>
            <a:pPr algn="just" fontAlgn="base"/>
            <a:r>
              <a:rPr lang="en-US" dirty="0"/>
              <a:t>Automate employee </a:t>
            </a:r>
            <a:r>
              <a:rPr lang="en-US" dirty="0" smtClean="0"/>
              <a:t>life-cycle</a:t>
            </a:r>
            <a:r>
              <a:rPr lang="cs-CZ" dirty="0" smtClean="0"/>
              <a:t>.</a:t>
            </a:r>
            <a:endParaRPr lang="en-US" dirty="0"/>
          </a:p>
          <a:p>
            <a:pPr algn="just" fontAlgn="base"/>
            <a:r>
              <a:rPr lang="en-US" dirty="0"/>
              <a:t>Standardize critical business </a:t>
            </a:r>
            <a:r>
              <a:rPr lang="en-US" dirty="0" smtClean="0"/>
              <a:t>procedures</a:t>
            </a:r>
            <a:r>
              <a:rPr lang="cs-CZ" dirty="0" smtClean="0"/>
              <a:t>.</a:t>
            </a:r>
            <a:endParaRPr lang="en-US" dirty="0"/>
          </a:p>
          <a:p>
            <a:pPr algn="just" fontAlgn="base"/>
            <a:r>
              <a:rPr lang="en-US" dirty="0"/>
              <a:t>Reduce redundant </a:t>
            </a:r>
            <a:r>
              <a:rPr lang="en-US" dirty="0" smtClean="0"/>
              <a:t>tasks</a:t>
            </a:r>
            <a:r>
              <a:rPr lang="cs-CZ" dirty="0" smtClean="0"/>
              <a:t>.</a:t>
            </a:r>
            <a:endParaRPr lang="en-US" dirty="0"/>
          </a:p>
          <a:p>
            <a:pPr algn="just" fontAlgn="base"/>
            <a:r>
              <a:rPr lang="en-US" dirty="0"/>
              <a:t>Assess business </a:t>
            </a:r>
            <a:r>
              <a:rPr lang="en-US" dirty="0" smtClean="0"/>
              <a:t>needs</a:t>
            </a:r>
            <a:r>
              <a:rPr lang="cs-CZ" dirty="0" smtClean="0"/>
              <a:t>.</a:t>
            </a:r>
            <a:endParaRPr lang="en-US" dirty="0"/>
          </a:p>
          <a:p>
            <a:pPr algn="just" fontAlgn="base"/>
            <a:r>
              <a:rPr lang="en-US" dirty="0"/>
              <a:t>Accounting and financial </a:t>
            </a:r>
            <a:r>
              <a:rPr lang="en-US" dirty="0" smtClean="0"/>
              <a:t>applications</a:t>
            </a:r>
            <a:r>
              <a:rPr lang="cs-CZ" dirty="0" smtClean="0"/>
              <a:t>.</a:t>
            </a:r>
            <a:endParaRPr lang="en-US" dirty="0"/>
          </a:p>
          <a:p>
            <a:pPr algn="just" fontAlgn="base"/>
            <a:r>
              <a:rPr lang="en-US" dirty="0"/>
              <a:t>Lower purchasing </a:t>
            </a:r>
            <a:r>
              <a:rPr lang="en-US" dirty="0" smtClean="0"/>
              <a:t>costs</a:t>
            </a:r>
            <a:r>
              <a:rPr lang="cs-CZ" dirty="0" smtClean="0"/>
              <a:t>.</a:t>
            </a:r>
            <a:endParaRPr lang="en-US" dirty="0"/>
          </a:p>
          <a:p>
            <a:pPr algn="just" fontAlgn="base"/>
            <a:r>
              <a:rPr lang="en-US" dirty="0"/>
              <a:t>Manage human </a:t>
            </a:r>
            <a:r>
              <a:rPr lang="en-US" dirty="0" smtClean="0"/>
              <a:t>resources</a:t>
            </a:r>
            <a:r>
              <a:rPr lang="cs-CZ" dirty="0" smtClean="0"/>
              <a:t>.</a:t>
            </a:r>
            <a:endParaRPr lang="en-US" dirty="0"/>
          </a:p>
          <a:p>
            <a:pPr algn="just" fontAlgn="base"/>
            <a:r>
              <a:rPr lang="en-US" dirty="0"/>
              <a:t>Payroll</a:t>
            </a:r>
          </a:p>
          <a:p>
            <a:endParaRPr lang="cs-CZ" dirty="0"/>
          </a:p>
        </p:txBody>
      </p:sp>
    </p:spTree>
    <p:extLst>
      <p:ext uri="{BB962C8B-B14F-4D97-AF65-F5344CB8AC3E}">
        <p14:creationId xmlns:p14="http://schemas.microsoft.com/office/powerpoint/2010/main" val="3518564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Features</a:t>
            </a:r>
            <a:endParaRPr lang="cs-CZ" dirty="0"/>
          </a:p>
        </p:txBody>
      </p:sp>
      <p:sp>
        <p:nvSpPr>
          <p:cNvPr id="3" name="Zástupný symbol pro obsah 2"/>
          <p:cNvSpPr>
            <a:spLocks noGrp="1"/>
          </p:cNvSpPr>
          <p:nvPr>
            <p:ph idx="1"/>
          </p:nvPr>
        </p:nvSpPr>
        <p:spPr/>
        <p:txBody>
          <a:bodyPr>
            <a:normAutofit lnSpcReduction="10000"/>
          </a:bodyPr>
          <a:lstStyle/>
          <a:p>
            <a:pPr marL="0" indent="0" algn="just" fontAlgn="base">
              <a:buNone/>
            </a:pPr>
            <a:r>
              <a:rPr lang="en-US" b="1" dirty="0"/>
              <a:t>CRM Features</a:t>
            </a:r>
          </a:p>
          <a:p>
            <a:pPr algn="just" fontAlgn="base"/>
            <a:r>
              <a:rPr lang="en-US" dirty="0"/>
              <a:t>Organize marketing </a:t>
            </a:r>
            <a:r>
              <a:rPr lang="en-US" dirty="0" smtClean="0"/>
              <a:t>efforts</a:t>
            </a:r>
            <a:r>
              <a:rPr lang="cs-CZ" dirty="0" smtClean="0"/>
              <a:t>.</a:t>
            </a:r>
            <a:endParaRPr lang="en-US" dirty="0"/>
          </a:p>
          <a:p>
            <a:pPr algn="just" fontAlgn="base"/>
            <a:r>
              <a:rPr lang="en-US" dirty="0"/>
              <a:t>Manage the sales </a:t>
            </a:r>
            <a:r>
              <a:rPr lang="en-US" dirty="0" smtClean="0"/>
              <a:t>pipeline</a:t>
            </a:r>
            <a:r>
              <a:rPr lang="cs-CZ" dirty="0" smtClean="0"/>
              <a:t>.</a:t>
            </a:r>
            <a:endParaRPr lang="en-US" dirty="0"/>
          </a:p>
          <a:p>
            <a:pPr algn="just" fontAlgn="base"/>
            <a:r>
              <a:rPr lang="en-US" dirty="0"/>
              <a:t>Calculate time spent on converting leads to closing </a:t>
            </a:r>
            <a:r>
              <a:rPr lang="en-US" dirty="0" smtClean="0"/>
              <a:t>deals</a:t>
            </a:r>
            <a:r>
              <a:rPr lang="cs-CZ" dirty="0" smtClean="0"/>
              <a:t>.</a:t>
            </a:r>
            <a:endParaRPr lang="en-US" dirty="0"/>
          </a:p>
          <a:p>
            <a:pPr algn="just" fontAlgn="base"/>
            <a:r>
              <a:rPr lang="en-US" dirty="0"/>
              <a:t>Streamline your sales </a:t>
            </a:r>
            <a:r>
              <a:rPr lang="en-US" dirty="0" smtClean="0"/>
              <a:t>processes</a:t>
            </a:r>
            <a:r>
              <a:rPr lang="cs-CZ" dirty="0" smtClean="0"/>
              <a:t>.</a:t>
            </a:r>
            <a:endParaRPr lang="en-US" dirty="0"/>
          </a:p>
          <a:p>
            <a:pPr algn="just" fontAlgn="base"/>
            <a:r>
              <a:rPr lang="en-US" dirty="0"/>
              <a:t>Automates customer </a:t>
            </a:r>
            <a:r>
              <a:rPr lang="en-US" dirty="0" smtClean="0"/>
              <a:t>service</a:t>
            </a:r>
            <a:r>
              <a:rPr lang="cs-CZ" dirty="0" smtClean="0"/>
              <a:t>.</a:t>
            </a:r>
            <a:endParaRPr lang="en-US" dirty="0"/>
          </a:p>
          <a:p>
            <a:pPr algn="just" fontAlgn="base"/>
            <a:r>
              <a:rPr lang="en-US" dirty="0"/>
              <a:t>Track a customer’s interactions with your </a:t>
            </a:r>
            <a:r>
              <a:rPr lang="en-US" dirty="0" smtClean="0"/>
              <a:t>business</a:t>
            </a:r>
            <a:r>
              <a:rPr lang="cs-CZ" dirty="0" smtClean="0"/>
              <a:t>.</a:t>
            </a:r>
            <a:endParaRPr lang="en-US" dirty="0"/>
          </a:p>
          <a:p>
            <a:pPr algn="just" fontAlgn="base"/>
            <a:r>
              <a:rPr lang="en-US" dirty="0"/>
              <a:t>Share marketing and sales </a:t>
            </a:r>
            <a:r>
              <a:rPr lang="en-US" dirty="0" smtClean="0"/>
              <a:t>collateral</a:t>
            </a:r>
            <a:r>
              <a:rPr lang="cs-CZ" dirty="0" smtClean="0"/>
              <a:t>.</a:t>
            </a:r>
            <a:endParaRPr lang="en-US" dirty="0"/>
          </a:p>
          <a:p>
            <a:pPr algn="just" fontAlgn="base"/>
            <a:r>
              <a:rPr lang="en-US" dirty="0"/>
              <a:t>Create data </a:t>
            </a:r>
            <a:r>
              <a:rPr lang="en-US" dirty="0" smtClean="0"/>
              <a:t>reports</a:t>
            </a:r>
            <a:r>
              <a:rPr lang="cs-CZ" dirty="0" smtClean="0"/>
              <a:t>.</a:t>
            </a:r>
            <a:endParaRPr lang="en-US" dirty="0"/>
          </a:p>
          <a:p>
            <a:pPr algn="just" fontAlgn="base"/>
            <a:r>
              <a:rPr lang="en-US" dirty="0"/>
              <a:t>Learn which products sell best and </a:t>
            </a:r>
            <a:r>
              <a:rPr lang="en-US" dirty="0" smtClean="0"/>
              <a:t>when</a:t>
            </a:r>
            <a:r>
              <a:rPr lang="cs-CZ" dirty="0" smtClean="0"/>
              <a:t>.</a:t>
            </a:r>
            <a:endParaRPr lang="en-US" dirty="0"/>
          </a:p>
          <a:p>
            <a:endParaRPr lang="cs-CZ" dirty="0"/>
          </a:p>
        </p:txBody>
      </p:sp>
    </p:spTree>
    <p:extLst>
      <p:ext uri="{BB962C8B-B14F-4D97-AF65-F5344CB8AC3E}">
        <p14:creationId xmlns:p14="http://schemas.microsoft.com/office/powerpoint/2010/main" val="153735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Features</a:t>
            </a:r>
            <a:endParaRPr lang="cs-CZ" dirty="0"/>
          </a:p>
        </p:txBody>
      </p:sp>
      <p:sp>
        <p:nvSpPr>
          <p:cNvPr id="3" name="Zástupný symbol pro obsah 2"/>
          <p:cNvSpPr>
            <a:spLocks noGrp="1"/>
          </p:cNvSpPr>
          <p:nvPr>
            <p:ph idx="1"/>
          </p:nvPr>
        </p:nvSpPr>
        <p:spPr/>
        <p:txBody>
          <a:bodyPr/>
          <a:lstStyle/>
          <a:p>
            <a:pPr algn="just" fontAlgn="base"/>
            <a:r>
              <a:rPr lang="en-US" dirty="0"/>
              <a:t>Prioritize </a:t>
            </a:r>
            <a:r>
              <a:rPr lang="en-US" dirty="0" smtClean="0"/>
              <a:t>leads</a:t>
            </a:r>
            <a:r>
              <a:rPr lang="cs-CZ" dirty="0" smtClean="0"/>
              <a:t>.</a:t>
            </a:r>
            <a:endParaRPr lang="en-US" dirty="0"/>
          </a:p>
          <a:p>
            <a:pPr algn="just" fontAlgn="base"/>
            <a:r>
              <a:rPr lang="en-US" dirty="0"/>
              <a:t>Manage inventory based on historical sales </a:t>
            </a:r>
            <a:r>
              <a:rPr lang="en-US" dirty="0" smtClean="0"/>
              <a:t>data</a:t>
            </a:r>
            <a:r>
              <a:rPr lang="cs-CZ" dirty="0" smtClean="0"/>
              <a:t>.</a:t>
            </a:r>
            <a:endParaRPr lang="en-US" dirty="0"/>
          </a:p>
          <a:p>
            <a:pPr algn="just" fontAlgn="base"/>
            <a:r>
              <a:rPr lang="en-US" dirty="0"/>
              <a:t>Collaborate to sell as a </a:t>
            </a:r>
            <a:r>
              <a:rPr lang="en-US" dirty="0" smtClean="0"/>
              <a:t>team</a:t>
            </a:r>
            <a:r>
              <a:rPr lang="cs-CZ" dirty="0" smtClean="0"/>
              <a:t>.</a:t>
            </a:r>
            <a:endParaRPr lang="en-US" dirty="0"/>
          </a:p>
          <a:p>
            <a:pPr algn="just" fontAlgn="base"/>
            <a:r>
              <a:rPr lang="en-US" dirty="0"/>
              <a:t>Manage your business </a:t>
            </a:r>
            <a:r>
              <a:rPr lang="en-US" dirty="0" smtClean="0"/>
              <a:t>contacts</a:t>
            </a:r>
            <a:r>
              <a:rPr lang="cs-CZ" dirty="0" smtClean="0"/>
              <a:t>.</a:t>
            </a:r>
            <a:endParaRPr lang="en-US" dirty="0"/>
          </a:p>
          <a:p>
            <a:pPr algn="just" fontAlgn="base"/>
            <a:r>
              <a:rPr lang="en-US" dirty="0"/>
              <a:t>Manage your business </a:t>
            </a:r>
            <a:r>
              <a:rPr lang="en-US" dirty="0" smtClean="0"/>
              <a:t>leads</a:t>
            </a:r>
            <a:r>
              <a:rPr lang="cs-CZ" dirty="0" smtClean="0"/>
              <a:t>.</a:t>
            </a:r>
            <a:endParaRPr lang="en-US" dirty="0"/>
          </a:p>
          <a:p>
            <a:pPr algn="just" fontAlgn="base"/>
            <a:r>
              <a:rPr lang="en-US" dirty="0"/>
              <a:t>Share customer profiles with </a:t>
            </a:r>
            <a:r>
              <a:rPr lang="en-US" dirty="0" smtClean="0"/>
              <a:t>co-workers</a:t>
            </a:r>
            <a:r>
              <a:rPr lang="cs-CZ" dirty="0" smtClean="0"/>
              <a:t>.</a:t>
            </a:r>
            <a:endParaRPr lang="en-US" dirty="0"/>
          </a:p>
          <a:p>
            <a:pPr algn="just" fontAlgn="base"/>
            <a:r>
              <a:rPr lang="en-US" dirty="0"/>
              <a:t>See where leads come </a:t>
            </a:r>
            <a:r>
              <a:rPr lang="en-US" dirty="0" smtClean="0"/>
              <a:t>from</a:t>
            </a:r>
            <a:r>
              <a:rPr lang="cs-CZ" dirty="0" smtClean="0"/>
              <a:t>.</a:t>
            </a:r>
            <a:endParaRPr lang="en-US" dirty="0"/>
          </a:p>
          <a:p>
            <a:pPr marL="0" indent="0">
              <a:buNone/>
            </a:pPr>
            <a:endParaRPr lang="cs-CZ" dirty="0"/>
          </a:p>
        </p:txBody>
      </p:sp>
    </p:spTree>
    <p:extLst>
      <p:ext uri="{BB962C8B-B14F-4D97-AF65-F5344CB8AC3E}">
        <p14:creationId xmlns:p14="http://schemas.microsoft.com/office/powerpoint/2010/main" val="1834008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Features</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3833" y="1825625"/>
            <a:ext cx="5716334" cy="4081463"/>
          </a:xfrm>
        </p:spPr>
      </p:pic>
    </p:spTree>
    <p:extLst>
      <p:ext uri="{BB962C8B-B14F-4D97-AF65-F5344CB8AC3E}">
        <p14:creationId xmlns:p14="http://schemas.microsoft.com/office/powerpoint/2010/main" val="88412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idx="1"/>
          </p:nvPr>
        </p:nvSpPr>
        <p:spPr/>
        <p:txBody>
          <a:bodyPr>
            <a:normAutofit/>
          </a:bodyPr>
          <a:lstStyle/>
          <a:p>
            <a:pPr algn="just"/>
            <a:r>
              <a:rPr lang="en-US" dirty="0"/>
              <a:t>Customer Relationship Management (aka CRM) and Enterprise Resource Planning (aka ERP) are pretty much two sides of the same coin, two branches of the same tree and for an even fancier analogy, two wheels in the same car. </a:t>
            </a:r>
            <a:endParaRPr lang="cs-CZ" dirty="0" smtClean="0"/>
          </a:p>
          <a:p>
            <a:pPr marL="0" indent="0" algn="just">
              <a:buNone/>
            </a:pPr>
            <a:endParaRPr lang="cs-CZ" dirty="0" smtClean="0"/>
          </a:p>
          <a:p>
            <a:pPr algn="just"/>
            <a:r>
              <a:rPr lang="en-US" dirty="0" smtClean="0"/>
              <a:t>Although </a:t>
            </a:r>
            <a:r>
              <a:rPr lang="en-US" dirty="0"/>
              <a:t>in this case, the type of tire differs because an ERP is a general-purpose tire which can be used anywhere. </a:t>
            </a:r>
            <a:endParaRPr lang="cs-CZ" dirty="0" smtClean="0"/>
          </a:p>
          <a:p>
            <a:pPr marL="0" indent="0" algn="just">
              <a:buNone/>
            </a:pPr>
            <a:endParaRPr lang="cs-CZ" dirty="0" smtClean="0"/>
          </a:p>
          <a:p>
            <a:pPr algn="just"/>
            <a:r>
              <a:rPr lang="en-US" dirty="0" smtClean="0"/>
              <a:t>The </a:t>
            </a:r>
            <a:r>
              <a:rPr lang="en-US" dirty="0"/>
              <a:t>CRM, on the other hand, is like a snow tire, to be used for a specific purpose. </a:t>
            </a:r>
            <a:endParaRPr lang="cs-CZ" dirty="0" smtClean="0"/>
          </a:p>
        </p:txBody>
      </p:sp>
    </p:spTree>
    <p:extLst>
      <p:ext uri="{BB962C8B-B14F-4D97-AF65-F5344CB8AC3E}">
        <p14:creationId xmlns:p14="http://schemas.microsoft.com/office/powerpoint/2010/main" val="2811817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a:t>
            </a:r>
            <a:r>
              <a:rPr lang="cs-CZ" dirty="0" smtClean="0"/>
              <a:t>CRM - </a:t>
            </a:r>
            <a:r>
              <a:rPr lang="cs-CZ" dirty="0" err="1" smtClean="0"/>
              <a:t>Prices</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en-US" dirty="0"/>
              <a:t>For the most part, ERP systems cost more than CRM systems simply because of the difference in the range of services offered by both types of systems. </a:t>
            </a:r>
            <a:endParaRPr lang="cs-CZ" dirty="0" smtClean="0"/>
          </a:p>
          <a:p>
            <a:pPr algn="just"/>
            <a:r>
              <a:rPr lang="en-US" dirty="0" smtClean="0"/>
              <a:t>This </a:t>
            </a:r>
            <a:r>
              <a:rPr lang="en-US" dirty="0"/>
              <a:t>is because an ERP system is usually highly customized and therefore requires considerable technical expertise to plan, design, integrate, and implement. </a:t>
            </a:r>
            <a:endParaRPr lang="cs-CZ" dirty="0" smtClean="0"/>
          </a:p>
          <a:p>
            <a:pPr algn="just"/>
            <a:r>
              <a:rPr lang="en-US" dirty="0" smtClean="0"/>
              <a:t>Similarly</a:t>
            </a:r>
            <a:r>
              <a:rPr lang="en-US" dirty="0"/>
              <a:t>, the infrastructure needed to host so many services on the cloud can also be a costly endeavor. </a:t>
            </a:r>
            <a:endParaRPr lang="cs-CZ" dirty="0" smtClean="0"/>
          </a:p>
          <a:p>
            <a:pPr algn="just"/>
            <a:r>
              <a:rPr lang="en-US" dirty="0" err="1" smtClean="0"/>
              <a:t>Labour</a:t>
            </a:r>
            <a:r>
              <a:rPr lang="en-US" dirty="0"/>
              <a:t>, software, and hardware can cost up to millions of dollars. </a:t>
            </a:r>
            <a:endParaRPr lang="cs-CZ" dirty="0" smtClean="0"/>
          </a:p>
          <a:p>
            <a:pPr algn="just"/>
            <a:r>
              <a:rPr lang="en-US" dirty="0" smtClean="0"/>
              <a:t>However</a:t>
            </a:r>
            <a:r>
              <a:rPr lang="en-US" dirty="0"/>
              <a:t>, there are a few cloud-based, small business-focused ERP products like Microsoft Dynamics 365 and </a:t>
            </a:r>
            <a:r>
              <a:rPr lang="en-US" dirty="0" err="1"/>
              <a:t>TradeGecko</a:t>
            </a:r>
            <a:r>
              <a:rPr lang="en-US" dirty="0"/>
              <a:t> that cost $79 per month to $799 per month, without the considerable development expense. </a:t>
            </a:r>
            <a:endParaRPr lang="cs-CZ" dirty="0" smtClean="0"/>
          </a:p>
          <a:p>
            <a:pPr algn="just"/>
            <a:r>
              <a:rPr lang="en-US" dirty="0" smtClean="0"/>
              <a:t>Of </a:t>
            </a:r>
            <a:r>
              <a:rPr lang="en-US" dirty="0"/>
              <a:t>course one of the best things about Microsoft Dynamics is the scalability so you’ll be fine using it even as you grow.</a:t>
            </a:r>
            <a:endParaRPr lang="cs-CZ" dirty="0"/>
          </a:p>
        </p:txBody>
      </p:sp>
    </p:spTree>
    <p:extLst>
      <p:ext uri="{BB962C8B-B14F-4D97-AF65-F5344CB8AC3E}">
        <p14:creationId xmlns:p14="http://schemas.microsoft.com/office/powerpoint/2010/main" val="248841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Prices</a:t>
            </a:r>
            <a:endParaRPr lang="cs-CZ" dirty="0"/>
          </a:p>
        </p:txBody>
      </p:sp>
      <p:sp>
        <p:nvSpPr>
          <p:cNvPr id="3" name="Zástupný symbol pro obsah 2"/>
          <p:cNvSpPr>
            <a:spLocks noGrp="1"/>
          </p:cNvSpPr>
          <p:nvPr>
            <p:ph idx="1"/>
          </p:nvPr>
        </p:nvSpPr>
        <p:spPr/>
        <p:txBody>
          <a:bodyPr/>
          <a:lstStyle/>
          <a:p>
            <a:pPr algn="just"/>
            <a:r>
              <a:rPr lang="en-US" dirty="0"/>
              <a:t>On the other hand, Standalone CRM software costs can range from free, to thousands of dollars annually, depending on a multitude of factors including user count, feature types, flexibility in customization, and whether the software is on-premises or cloud-based. </a:t>
            </a:r>
            <a:endParaRPr lang="cs-CZ" dirty="0" smtClean="0"/>
          </a:p>
          <a:p>
            <a:pPr algn="just"/>
            <a:endParaRPr lang="cs-CZ" dirty="0"/>
          </a:p>
          <a:p>
            <a:pPr algn="just"/>
            <a:r>
              <a:rPr lang="en-US" dirty="0" smtClean="0"/>
              <a:t>Furthermore</a:t>
            </a:r>
            <a:r>
              <a:rPr lang="en-US" dirty="0"/>
              <a:t>, unlike ERP costs, CRM costs are more budget-friendly, with small businesses often being able to find feature-rich, non-enterprise level CRMs for prices ranging anywhere between $20 to $80 per month per user (not a definitive range).</a:t>
            </a:r>
            <a:endParaRPr lang="cs-CZ" dirty="0"/>
          </a:p>
        </p:txBody>
      </p:sp>
    </p:spTree>
    <p:extLst>
      <p:ext uri="{BB962C8B-B14F-4D97-AF65-F5344CB8AC3E}">
        <p14:creationId xmlns:p14="http://schemas.microsoft.com/office/powerpoint/2010/main" val="1503567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Prices</a:t>
            </a:r>
            <a:endParaRPr lang="cs-CZ" dirty="0"/>
          </a:p>
        </p:txBody>
      </p:sp>
      <p:sp>
        <p:nvSpPr>
          <p:cNvPr id="3" name="Zástupný symbol pro obsah 2"/>
          <p:cNvSpPr>
            <a:spLocks noGrp="1"/>
          </p:cNvSpPr>
          <p:nvPr>
            <p:ph idx="1"/>
          </p:nvPr>
        </p:nvSpPr>
        <p:spPr/>
        <p:txBody>
          <a:bodyPr>
            <a:normAutofit lnSpcReduction="10000"/>
          </a:bodyPr>
          <a:lstStyle/>
          <a:p>
            <a:pPr algn="just"/>
            <a:r>
              <a:rPr lang="en-US" dirty="0"/>
              <a:t>For example, you can get full use of applications that help build and support customer relationships form Microsoft Dynamics for as much as $115 per user/month. </a:t>
            </a:r>
            <a:endParaRPr lang="cs-CZ" dirty="0" smtClean="0"/>
          </a:p>
          <a:p>
            <a:pPr marL="0" indent="0" algn="just">
              <a:buNone/>
            </a:pPr>
            <a:endParaRPr lang="cs-CZ" dirty="0" smtClean="0"/>
          </a:p>
          <a:p>
            <a:pPr algn="just"/>
            <a:r>
              <a:rPr lang="en-US" dirty="0" smtClean="0"/>
              <a:t>On </a:t>
            </a:r>
            <a:r>
              <a:rPr lang="en-US" dirty="0"/>
              <a:t>the other hand, you can get a get full use of applications that help connect and manage your entire business operations for as much as $190 per user/month through Microsoft Dynamics. </a:t>
            </a:r>
            <a:endParaRPr lang="cs-CZ" dirty="0" smtClean="0"/>
          </a:p>
          <a:p>
            <a:pPr marL="0" indent="0" algn="just">
              <a:buNone/>
            </a:pPr>
            <a:endParaRPr lang="cs-CZ" dirty="0" smtClean="0"/>
          </a:p>
          <a:p>
            <a:pPr algn="just"/>
            <a:r>
              <a:rPr lang="en-US" dirty="0" smtClean="0"/>
              <a:t>At </a:t>
            </a:r>
            <a:r>
              <a:rPr lang="en-US" dirty="0"/>
              <a:t>the same, if you want to go for a package deal, you can try the Dynamics 365 Plan (Best Buy) and get full use of all applications in one comprehensive, cost-efficient option for as little as $210 per user/month.</a:t>
            </a:r>
            <a:endParaRPr lang="cs-CZ" dirty="0"/>
          </a:p>
        </p:txBody>
      </p:sp>
    </p:spTree>
    <p:extLst>
      <p:ext uri="{BB962C8B-B14F-4D97-AF65-F5344CB8AC3E}">
        <p14:creationId xmlns:p14="http://schemas.microsoft.com/office/powerpoint/2010/main" val="4188138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a:t>
            </a:r>
            <a:r>
              <a:rPr lang="cs-CZ" dirty="0" smtClean="0"/>
              <a:t>– </a:t>
            </a:r>
            <a:r>
              <a:rPr lang="cs-CZ" dirty="0" err="1" smtClean="0"/>
              <a:t>Is</a:t>
            </a:r>
            <a:r>
              <a:rPr lang="cs-CZ" dirty="0" smtClean="0"/>
              <a:t> </a:t>
            </a:r>
            <a:r>
              <a:rPr lang="cs-CZ" dirty="0" err="1" smtClean="0"/>
              <a:t>it</a:t>
            </a:r>
            <a:r>
              <a:rPr lang="cs-CZ" dirty="0" smtClean="0"/>
              <a:t> </a:t>
            </a:r>
            <a:r>
              <a:rPr lang="cs-CZ" dirty="0" err="1"/>
              <a:t>N</a:t>
            </a:r>
            <a:r>
              <a:rPr lang="cs-CZ" dirty="0" err="1" smtClean="0"/>
              <a:t>ecessary</a:t>
            </a:r>
            <a:r>
              <a:rPr lang="cs-CZ" dirty="0" smtClean="0"/>
              <a:t>?</a:t>
            </a:r>
            <a:endParaRPr lang="cs-CZ" dirty="0"/>
          </a:p>
        </p:txBody>
      </p:sp>
      <p:sp>
        <p:nvSpPr>
          <p:cNvPr id="3" name="Zástupný symbol pro obsah 2"/>
          <p:cNvSpPr>
            <a:spLocks noGrp="1"/>
          </p:cNvSpPr>
          <p:nvPr>
            <p:ph idx="1"/>
          </p:nvPr>
        </p:nvSpPr>
        <p:spPr/>
        <p:txBody>
          <a:bodyPr/>
          <a:lstStyle/>
          <a:p>
            <a:pPr algn="just"/>
            <a:r>
              <a:rPr lang="en-US" dirty="0"/>
              <a:t>The debate revolving around whether you require an ERP or a CRM depends entirely on how you need the software to perform. </a:t>
            </a:r>
            <a:endParaRPr lang="cs-CZ" dirty="0" smtClean="0"/>
          </a:p>
          <a:p>
            <a:pPr algn="just"/>
            <a:r>
              <a:rPr lang="en-US" dirty="0" smtClean="0"/>
              <a:t>That </a:t>
            </a:r>
            <a:r>
              <a:rPr lang="en-US" dirty="0"/>
              <a:t>is if you’re only looking to improve the sales and marketing process in your business, and you’re satisfied with the software you’re using for operations such as accounting and HR, then you probably only require a new CRM system. </a:t>
            </a:r>
            <a:endParaRPr lang="cs-CZ" dirty="0" smtClean="0"/>
          </a:p>
          <a:p>
            <a:pPr algn="just"/>
            <a:r>
              <a:rPr lang="en-US" dirty="0" smtClean="0"/>
              <a:t>Alternatively</a:t>
            </a:r>
            <a:r>
              <a:rPr lang="en-US" dirty="0"/>
              <a:t>, if you wish to completely overhaul all of the different types of software your business is using, or you’re in a state of growth, then you should consider investing in a new complete ERP system.</a:t>
            </a:r>
            <a:endParaRPr lang="cs-CZ" dirty="0"/>
          </a:p>
        </p:txBody>
      </p:sp>
    </p:spTree>
    <p:extLst>
      <p:ext uri="{BB962C8B-B14F-4D97-AF65-F5344CB8AC3E}">
        <p14:creationId xmlns:p14="http://schemas.microsoft.com/office/powerpoint/2010/main" val="2734809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Is</a:t>
            </a:r>
            <a:r>
              <a:rPr lang="cs-CZ" dirty="0"/>
              <a:t> </a:t>
            </a:r>
            <a:r>
              <a:rPr lang="cs-CZ" dirty="0" err="1"/>
              <a:t>it</a:t>
            </a:r>
            <a:r>
              <a:rPr lang="cs-CZ" dirty="0"/>
              <a:t> </a:t>
            </a:r>
            <a:r>
              <a:rPr lang="cs-CZ" dirty="0" err="1"/>
              <a:t>Necessary</a:t>
            </a:r>
            <a:r>
              <a:rPr lang="cs-CZ" dirty="0"/>
              <a:t>?</a:t>
            </a:r>
          </a:p>
        </p:txBody>
      </p:sp>
      <p:sp>
        <p:nvSpPr>
          <p:cNvPr id="3" name="Zástupný symbol pro obsah 2"/>
          <p:cNvSpPr>
            <a:spLocks noGrp="1"/>
          </p:cNvSpPr>
          <p:nvPr>
            <p:ph idx="1"/>
          </p:nvPr>
        </p:nvSpPr>
        <p:spPr/>
        <p:txBody>
          <a:bodyPr/>
          <a:lstStyle/>
          <a:p>
            <a:pPr algn="just"/>
            <a:r>
              <a:rPr lang="en-US" dirty="0"/>
              <a:t>On a similar note, both systems are all about increasing efficiency profitability (albeit with different approaches) for your company. </a:t>
            </a:r>
            <a:endParaRPr lang="cs-CZ" dirty="0" smtClean="0"/>
          </a:p>
          <a:p>
            <a:pPr marL="0" indent="0" algn="just">
              <a:buNone/>
            </a:pPr>
            <a:endParaRPr lang="cs-CZ" dirty="0" smtClean="0"/>
          </a:p>
          <a:p>
            <a:pPr algn="just"/>
            <a:r>
              <a:rPr lang="en-US" dirty="0" smtClean="0"/>
              <a:t>Therefore</a:t>
            </a:r>
            <a:r>
              <a:rPr lang="en-US" dirty="0"/>
              <a:t>, there are several aspects of the software to consider before choosing the software that is best for your company. </a:t>
            </a:r>
            <a:endParaRPr lang="cs-CZ" dirty="0" smtClean="0"/>
          </a:p>
          <a:p>
            <a:pPr marL="0" indent="0" algn="just">
              <a:buNone/>
            </a:pPr>
            <a:endParaRPr lang="cs-CZ" dirty="0" smtClean="0"/>
          </a:p>
          <a:p>
            <a:pPr algn="just"/>
            <a:r>
              <a:rPr lang="en-US" dirty="0" smtClean="0"/>
              <a:t>Ideally</a:t>
            </a:r>
            <a:r>
              <a:rPr lang="en-US" dirty="0"/>
              <a:t>, it is essential to have both an ERP system for business management and a CRM system for customer data management. </a:t>
            </a:r>
            <a:endParaRPr lang="cs-CZ" dirty="0" smtClean="0"/>
          </a:p>
          <a:p>
            <a:pPr algn="just"/>
            <a:endParaRPr lang="cs-CZ" dirty="0"/>
          </a:p>
          <a:p>
            <a:pPr algn="just"/>
            <a:r>
              <a:rPr lang="en-US" dirty="0" smtClean="0"/>
              <a:t>However</a:t>
            </a:r>
            <a:r>
              <a:rPr lang="en-US" dirty="0"/>
              <a:t>, it is not necessary.</a:t>
            </a:r>
            <a:endParaRPr lang="cs-CZ" dirty="0"/>
          </a:p>
        </p:txBody>
      </p:sp>
    </p:spTree>
    <p:extLst>
      <p:ext uri="{BB962C8B-B14F-4D97-AF65-F5344CB8AC3E}">
        <p14:creationId xmlns:p14="http://schemas.microsoft.com/office/powerpoint/2010/main" val="3850332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Is</a:t>
            </a:r>
            <a:r>
              <a:rPr lang="cs-CZ" dirty="0"/>
              <a:t> </a:t>
            </a:r>
            <a:r>
              <a:rPr lang="cs-CZ" dirty="0" err="1"/>
              <a:t>it</a:t>
            </a:r>
            <a:r>
              <a:rPr lang="cs-CZ" dirty="0"/>
              <a:t> </a:t>
            </a:r>
            <a:r>
              <a:rPr lang="cs-CZ" dirty="0" err="1"/>
              <a:t>Necessary</a:t>
            </a:r>
            <a:r>
              <a:rPr lang="cs-CZ" dirty="0"/>
              <a:t>?</a:t>
            </a:r>
          </a:p>
        </p:txBody>
      </p:sp>
      <p:sp>
        <p:nvSpPr>
          <p:cNvPr id="3" name="Zástupný symbol pro obsah 2"/>
          <p:cNvSpPr>
            <a:spLocks noGrp="1"/>
          </p:cNvSpPr>
          <p:nvPr>
            <p:ph idx="1"/>
          </p:nvPr>
        </p:nvSpPr>
        <p:spPr/>
        <p:txBody>
          <a:bodyPr>
            <a:normAutofit fontScale="92500"/>
          </a:bodyPr>
          <a:lstStyle/>
          <a:p>
            <a:pPr algn="just"/>
            <a:r>
              <a:rPr lang="en-US" dirty="0"/>
              <a:t>As a Small and Medium-sized Business (SMB), you will most definitely need a CRM software, but until you’re ready to grow and expand to new horizons, you will not need a full suite of ERP software. </a:t>
            </a:r>
            <a:endParaRPr lang="cs-CZ" dirty="0" smtClean="0"/>
          </a:p>
          <a:p>
            <a:pPr algn="just"/>
            <a:endParaRPr lang="cs-CZ" dirty="0"/>
          </a:p>
          <a:p>
            <a:pPr algn="just"/>
            <a:r>
              <a:rPr lang="en-US" dirty="0" smtClean="0"/>
              <a:t>Although</a:t>
            </a:r>
            <a:r>
              <a:rPr lang="en-US" dirty="0"/>
              <a:t>, even if you do reach that point, it is possible that the ERP you feel fits best with your organization, in fact, has one glaring problem. </a:t>
            </a:r>
            <a:endParaRPr lang="cs-CZ" dirty="0" smtClean="0"/>
          </a:p>
          <a:p>
            <a:pPr algn="just"/>
            <a:endParaRPr lang="cs-CZ" dirty="0"/>
          </a:p>
          <a:p>
            <a:pPr algn="just"/>
            <a:r>
              <a:rPr lang="en-US" dirty="0" smtClean="0"/>
              <a:t>The </a:t>
            </a:r>
            <a:r>
              <a:rPr lang="en-US" dirty="0"/>
              <a:t>CRM system falls flat. </a:t>
            </a:r>
            <a:endParaRPr lang="cs-CZ" dirty="0" smtClean="0"/>
          </a:p>
          <a:p>
            <a:pPr algn="just"/>
            <a:endParaRPr lang="cs-CZ" dirty="0"/>
          </a:p>
          <a:p>
            <a:pPr algn="just"/>
            <a:r>
              <a:rPr lang="en-US" dirty="0" smtClean="0"/>
              <a:t>In </a:t>
            </a:r>
            <a:r>
              <a:rPr lang="en-US" dirty="0"/>
              <a:t>that case, worry not, since the technology available today makes it easier than ever to integrate third-party CRM systems with your ERP system.</a:t>
            </a:r>
            <a:endParaRPr lang="cs-CZ" dirty="0"/>
          </a:p>
        </p:txBody>
      </p:sp>
    </p:spTree>
    <p:extLst>
      <p:ext uri="{BB962C8B-B14F-4D97-AF65-F5344CB8AC3E}">
        <p14:creationId xmlns:p14="http://schemas.microsoft.com/office/powerpoint/2010/main" val="22767630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and CRM – </a:t>
            </a:r>
            <a:r>
              <a:rPr lang="cs-CZ" dirty="0" err="1"/>
              <a:t>Is</a:t>
            </a:r>
            <a:r>
              <a:rPr lang="cs-CZ" dirty="0"/>
              <a:t> </a:t>
            </a:r>
            <a:r>
              <a:rPr lang="cs-CZ" dirty="0" err="1"/>
              <a:t>it</a:t>
            </a:r>
            <a:r>
              <a:rPr lang="cs-CZ" dirty="0"/>
              <a:t> </a:t>
            </a:r>
            <a:r>
              <a:rPr lang="cs-CZ" dirty="0" err="1"/>
              <a:t>Necessary</a:t>
            </a:r>
            <a:r>
              <a:rPr lang="cs-CZ" dirty="0"/>
              <a:t>?</a:t>
            </a:r>
          </a:p>
        </p:txBody>
      </p:sp>
      <p:sp>
        <p:nvSpPr>
          <p:cNvPr id="3" name="Zástupný symbol pro obsah 2"/>
          <p:cNvSpPr>
            <a:spLocks noGrp="1"/>
          </p:cNvSpPr>
          <p:nvPr>
            <p:ph idx="1"/>
          </p:nvPr>
        </p:nvSpPr>
        <p:spPr/>
        <p:txBody>
          <a:bodyPr>
            <a:normAutofit lnSpcReduction="10000"/>
          </a:bodyPr>
          <a:lstStyle/>
          <a:p>
            <a:pPr algn="just"/>
            <a:r>
              <a:rPr lang="en-US" dirty="0" smtClean="0"/>
              <a:t>In any case, you may be forced to run a combination of both software types. </a:t>
            </a:r>
            <a:endParaRPr lang="cs-CZ" dirty="0" smtClean="0"/>
          </a:p>
          <a:p>
            <a:pPr algn="just"/>
            <a:endParaRPr lang="cs-CZ" dirty="0" smtClean="0"/>
          </a:p>
          <a:p>
            <a:pPr algn="just"/>
            <a:r>
              <a:rPr lang="en-US" dirty="0" smtClean="0"/>
              <a:t>For example, configure, price, quote (CPQ) software is used by sales professionals and staff to provide cost estimates for custom orders. </a:t>
            </a:r>
            <a:endParaRPr lang="cs-CZ" dirty="0" smtClean="0"/>
          </a:p>
          <a:p>
            <a:pPr algn="just"/>
            <a:endParaRPr lang="cs-CZ" dirty="0" smtClean="0"/>
          </a:p>
          <a:p>
            <a:pPr algn="just"/>
            <a:r>
              <a:rPr lang="en-US" dirty="0" smtClean="0"/>
              <a:t>It is a type of system that is heavily dependent on integration with both ERP and CRM. </a:t>
            </a:r>
            <a:endParaRPr lang="cs-CZ" dirty="0" smtClean="0"/>
          </a:p>
          <a:p>
            <a:pPr algn="just"/>
            <a:endParaRPr lang="cs-CZ" dirty="0" smtClean="0"/>
          </a:p>
          <a:p>
            <a:pPr algn="just"/>
            <a:r>
              <a:rPr lang="cs-CZ" dirty="0" smtClean="0"/>
              <a:t>W</a:t>
            </a:r>
            <a:r>
              <a:rPr lang="en-US" dirty="0" smtClean="0"/>
              <a:t>hat this implies is that to develop a robust CPQ system, your business will need both ERP and CRM software in place from which to draw data</a:t>
            </a:r>
            <a:r>
              <a:rPr lang="cs-CZ" dirty="0" smtClean="0"/>
              <a:t>.</a:t>
            </a:r>
            <a:endParaRPr lang="cs-CZ" dirty="0"/>
          </a:p>
        </p:txBody>
      </p:sp>
    </p:spTree>
    <p:extLst>
      <p:ext uri="{BB962C8B-B14F-4D97-AF65-F5344CB8AC3E}">
        <p14:creationId xmlns:p14="http://schemas.microsoft.com/office/powerpoint/2010/main" val="361450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Advanteges</a:t>
            </a:r>
            <a:r>
              <a:rPr lang="cs-CZ" dirty="0" smtClean="0"/>
              <a:t> and </a:t>
            </a:r>
            <a:r>
              <a:rPr lang="cs-CZ" dirty="0" err="1" smtClean="0"/>
              <a:t>Disadvantages</a:t>
            </a:r>
            <a:r>
              <a:rPr lang="cs-CZ" dirty="0" smtClean="0"/>
              <a:t> of ERP nad CRM</a:t>
            </a:r>
            <a:endParaRPr lang="cs-CZ" dirty="0"/>
          </a:p>
        </p:txBody>
      </p:sp>
      <p:sp>
        <p:nvSpPr>
          <p:cNvPr id="3" name="Zástupný symbol pro obsah 2"/>
          <p:cNvSpPr>
            <a:spLocks noGrp="1"/>
          </p:cNvSpPr>
          <p:nvPr>
            <p:ph idx="1"/>
          </p:nvPr>
        </p:nvSpPr>
        <p:spPr/>
        <p:txBody>
          <a:bodyPr/>
          <a:lstStyle/>
          <a:p>
            <a:pPr algn="just"/>
            <a:r>
              <a:rPr lang="en-US" dirty="0"/>
              <a:t>Sometimes, deciding which system is more important for your business is like choosing between a power source and a guiding force in a car. </a:t>
            </a:r>
            <a:endParaRPr lang="cs-CZ" dirty="0" smtClean="0"/>
          </a:p>
          <a:p>
            <a:pPr algn="just"/>
            <a:r>
              <a:rPr lang="en-US" dirty="0" smtClean="0"/>
              <a:t>In </a:t>
            </a:r>
            <a:r>
              <a:rPr lang="en-US" dirty="0"/>
              <a:t>the ERP vs CRM debate, CRM is the heart of the company or the engine, if you will, that powers and drives the business (of any size), primarily because it increases sales and boosts profits. </a:t>
            </a:r>
            <a:endParaRPr lang="cs-CZ" dirty="0" smtClean="0"/>
          </a:p>
          <a:p>
            <a:pPr algn="just"/>
            <a:r>
              <a:rPr lang="en-US" dirty="0" smtClean="0"/>
              <a:t>An </a:t>
            </a:r>
            <a:r>
              <a:rPr lang="en-US" dirty="0"/>
              <a:t>ERP such as ax Amazon, on the other hand, is to a company what a steering wheel is to a car. </a:t>
            </a:r>
            <a:endParaRPr lang="cs-CZ" dirty="0" smtClean="0"/>
          </a:p>
          <a:p>
            <a:pPr algn="just"/>
            <a:r>
              <a:rPr lang="en-US" dirty="0" smtClean="0"/>
              <a:t>The </a:t>
            </a:r>
            <a:r>
              <a:rPr lang="en-US" dirty="0"/>
              <a:t>system allows your business to perform with precision, and you can navigate around hurdles proactively.</a:t>
            </a:r>
            <a:endParaRPr lang="cs-CZ" dirty="0"/>
          </a:p>
        </p:txBody>
      </p:sp>
    </p:spTree>
    <p:extLst>
      <p:ext uri="{BB962C8B-B14F-4D97-AF65-F5344CB8AC3E}">
        <p14:creationId xmlns:p14="http://schemas.microsoft.com/office/powerpoint/2010/main" val="476208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Advanteges</a:t>
            </a:r>
            <a:r>
              <a:rPr lang="cs-CZ" dirty="0"/>
              <a:t> and </a:t>
            </a:r>
            <a:r>
              <a:rPr lang="cs-CZ" dirty="0" err="1"/>
              <a:t>Disadvantages</a:t>
            </a:r>
            <a:r>
              <a:rPr lang="cs-CZ" dirty="0"/>
              <a:t> of ERP nad CRM</a:t>
            </a:r>
          </a:p>
        </p:txBody>
      </p:sp>
      <p:sp>
        <p:nvSpPr>
          <p:cNvPr id="3" name="Zástupný symbol pro obsah 2"/>
          <p:cNvSpPr>
            <a:spLocks noGrp="1"/>
          </p:cNvSpPr>
          <p:nvPr>
            <p:ph idx="1"/>
          </p:nvPr>
        </p:nvSpPr>
        <p:spPr/>
        <p:txBody>
          <a:bodyPr>
            <a:normAutofit fontScale="92500" lnSpcReduction="10000"/>
          </a:bodyPr>
          <a:lstStyle/>
          <a:p>
            <a:pPr algn="just"/>
            <a:r>
              <a:rPr lang="en-US" dirty="0"/>
              <a:t>Since CRM helps in the primary source of income for a business, customer management, it is a significant first step. </a:t>
            </a:r>
            <a:endParaRPr lang="cs-CZ" dirty="0" smtClean="0"/>
          </a:p>
          <a:p>
            <a:pPr algn="just"/>
            <a:r>
              <a:rPr lang="en-US" dirty="0" smtClean="0"/>
              <a:t>If </a:t>
            </a:r>
            <a:r>
              <a:rPr lang="en-US" dirty="0"/>
              <a:t>your business is new, CRM is probably the best bet for your business’s first investment. </a:t>
            </a:r>
            <a:endParaRPr lang="cs-CZ" dirty="0" smtClean="0"/>
          </a:p>
          <a:p>
            <a:pPr algn="just"/>
            <a:r>
              <a:rPr lang="en-US" dirty="0" smtClean="0"/>
              <a:t>Even </a:t>
            </a:r>
            <a:r>
              <a:rPr lang="en-US" dirty="0"/>
              <a:t>the world’s largest companies would be bankrupt without sales because generating and maintaining (equally important) sales is often what makes everything else possible. </a:t>
            </a:r>
            <a:endParaRPr lang="cs-CZ" dirty="0" smtClean="0"/>
          </a:p>
          <a:p>
            <a:pPr algn="just"/>
            <a:r>
              <a:rPr lang="en-US" dirty="0" smtClean="0"/>
              <a:t>If </a:t>
            </a:r>
            <a:r>
              <a:rPr lang="en-US" dirty="0"/>
              <a:t>the software is doing its job, and you are using it correctly, the CRM will help you grow to the point where an ERP becomes a necessity. </a:t>
            </a:r>
            <a:endParaRPr lang="cs-CZ" dirty="0" smtClean="0"/>
          </a:p>
          <a:p>
            <a:pPr algn="just"/>
            <a:r>
              <a:rPr lang="en-US" dirty="0" smtClean="0"/>
              <a:t>As </a:t>
            </a:r>
            <a:r>
              <a:rPr lang="en-US" dirty="0"/>
              <a:t>the scale of operations grows, one software will no longer cut it. </a:t>
            </a:r>
            <a:endParaRPr lang="cs-CZ" dirty="0" smtClean="0"/>
          </a:p>
          <a:p>
            <a:pPr algn="just"/>
            <a:r>
              <a:rPr lang="en-US" dirty="0" smtClean="0"/>
              <a:t>You </a:t>
            </a:r>
            <a:r>
              <a:rPr lang="en-US" dirty="0"/>
              <a:t>will require software to manage an increased number of transactions in procurement, production (in case of manufacturing), increased number of employees and related expenses.</a:t>
            </a:r>
            <a:endParaRPr lang="cs-CZ" dirty="0"/>
          </a:p>
        </p:txBody>
      </p:sp>
    </p:spTree>
    <p:extLst>
      <p:ext uri="{BB962C8B-B14F-4D97-AF65-F5344CB8AC3E}">
        <p14:creationId xmlns:p14="http://schemas.microsoft.com/office/powerpoint/2010/main" val="2501880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Advanteges</a:t>
            </a:r>
            <a:r>
              <a:rPr lang="cs-CZ" dirty="0"/>
              <a:t> and </a:t>
            </a:r>
            <a:r>
              <a:rPr lang="cs-CZ" dirty="0" err="1"/>
              <a:t>Disadvantages</a:t>
            </a:r>
            <a:r>
              <a:rPr lang="cs-CZ" dirty="0"/>
              <a:t> of ERP nad CRM</a:t>
            </a:r>
          </a:p>
        </p:txBody>
      </p:sp>
      <p:sp>
        <p:nvSpPr>
          <p:cNvPr id="3" name="Zástupný symbol pro obsah 2"/>
          <p:cNvSpPr>
            <a:spLocks noGrp="1"/>
          </p:cNvSpPr>
          <p:nvPr>
            <p:ph idx="1"/>
          </p:nvPr>
        </p:nvSpPr>
        <p:spPr/>
        <p:txBody>
          <a:bodyPr/>
          <a:lstStyle/>
          <a:p>
            <a:pPr algn="just"/>
            <a:r>
              <a:rPr lang="en-US" dirty="0"/>
              <a:t>That is where an ERP comes in. </a:t>
            </a:r>
            <a:endParaRPr lang="cs-CZ" dirty="0" smtClean="0"/>
          </a:p>
          <a:p>
            <a:pPr algn="just"/>
            <a:r>
              <a:rPr lang="en-US" dirty="0" smtClean="0"/>
              <a:t>An </a:t>
            </a:r>
            <a:r>
              <a:rPr lang="en-US" dirty="0"/>
              <a:t>ERP will allow you to systematically manage your company resources and effectively and efficiently allocate them. </a:t>
            </a:r>
            <a:endParaRPr lang="cs-CZ" dirty="0" smtClean="0"/>
          </a:p>
          <a:p>
            <a:pPr algn="just"/>
            <a:r>
              <a:rPr lang="en-US" dirty="0" smtClean="0"/>
              <a:t>As </a:t>
            </a:r>
            <a:r>
              <a:rPr lang="en-US" dirty="0"/>
              <a:t>discussed in earlier sections, and ERP is the comprehensive management of your business, covering all departments and processes. </a:t>
            </a:r>
            <a:endParaRPr lang="cs-CZ" dirty="0" smtClean="0"/>
          </a:p>
          <a:p>
            <a:pPr algn="just"/>
            <a:r>
              <a:rPr lang="en-US" dirty="0" smtClean="0"/>
              <a:t>Although</a:t>
            </a:r>
            <a:r>
              <a:rPr lang="en-US" dirty="0"/>
              <a:t>, if you and your staff have little experience with automation, an ERP takes time to understand, configure and implement. </a:t>
            </a:r>
            <a:endParaRPr lang="cs-CZ" dirty="0" smtClean="0"/>
          </a:p>
          <a:p>
            <a:pPr algn="just"/>
            <a:r>
              <a:rPr lang="en-US" dirty="0" smtClean="0"/>
              <a:t>Most </a:t>
            </a:r>
            <a:r>
              <a:rPr lang="en-US" dirty="0"/>
              <a:t>ERPs require extensive training to make sure it functions as intended.</a:t>
            </a:r>
            <a:endParaRPr lang="cs-CZ" dirty="0"/>
          </a:p>
        </p:txBody>
      </p:sp>
    </p:spTree>
    <p:extLst>
      <p:ext uri="{BB962C8B-B14F-4D97-AF65-F5344CB8AC3E}">
        <p14:creationId xmlns:p14="http://schemas.microsoft.com/office/powerpoint/2010/main" val="266327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Introduction</a:t>
            </a:r>
            <a:endParaRPr lang="cs-CZ" dirty="0"/>
          </a:p>
        </p:txBody>
      </p:sp>
      <p:sp>
        <p:nvSpPr>
          <p:cNvPr id="3" name="Zástupný symbol pro obsah 2"/>
          <p:cNvSpPr>
            <a:spLocks noGrp="1"/>
          </p:cNvSpPr>
          <p:nvPr>
            <p:ph idx="1"/>
          </p:nvPr>
        </p:nvSpPr>
        <p:spPr/>
        <p:txBody>
          <a:bodyPr/>
          <a:lstStyle/>
          <a:p>
            <a:pPr algn="just"/>
            <a:r>
              <a:rPr lang="en-US" dirty="0"/>
              <a:t>In this way, ERP systems and CRM software are indeed, quite similar in many ways. </a:t>
            </a:r>
            <a:endParaRPr lang="cs-CZ" dirty="0" smtClean="0"/>
          </a:p>
          <a:p>
            <a:pPr marL="0" indent="0" algn="just">
              <a:buNone/>
            </a:pPr>
            <a:endParaRPr lang="cs-CZ" dirty="0"/>
          </a:p>
          <a:p>
            <a:pPr algn="just"/>
            <a:r>
              <a:rPr lang="en-US" dirty="0"/>
              <a:t>Chief of which is that both types of systems aim to increase the overall profitability of your business. </a:t>
            </a:r>
            <a:endParaRPr lang="cs-CZ" dirty="0"/>
          </a:p>
          <a:p>
            <a:pPr algn="just"/>
            <a:endParaRPr lang="cs-CZ" dirty="0" smtClean="0"/>
          </a:p>
          <a:p>
            <a:pPr algn="just"/>
            <a:r>
              <a:rPr lang="en-US" dirty="0" smtClean="0"/>
              <a:t>Folio3 </a:t>
            </a:r>
            <a:r>
              <a:rPr lang="en-US" dirty="0"/>
              <a:t>Microsoft dynamics partner will let you know about the core differences in the below ERP vs CRM guide.</a:t>
            </a:r>
            <a:endParaRPr lang="cs-CZ" dirty="0"/>
          </a:p>
          <a:p>
            <a:endParaRPr lang="cs-CZ" dirty="0"/>
          </a:p>
        </p:txBody>
      </p:sp>
    </p:spTree>
    <p:extLst>
      <p:ext uri="{BB962C8B-B14F-4D97-AF65-F5344CB8AC3E}">
        <p14:creationId xmlns:p14="http://schemas.microsoft.com/office/powerpoint/2010/main" val="3771072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Advanteges</a:t>
            </a:r>
            <a:r>
              <a:rPr lang="cs-CZ" dirty="0"/>
              <a:t> and </a:t>
            </a:r>
            <a:r>
              <a:rPr lang="cs-CZ" dirty="0" err="1"/>
              <a:t>Disadvantages</a:t>
            </a:r>
            <a:r>
              <a:rPr lang="cs-CZ" dirty="0"/>
              <a:t> of ERP nad CRM</a:t>
            </a:r>
          </a:p>
        </p:txBody>
      </p:sp>
      <p:sp>
        <p:nvSpPr>
          <p:cNvPr id="3" name="Zástupný symbol pro obsah 2"/>
          <p:cNvSpPr>
            <a:spLocks noGrp="1"/>
          </p:cNvSpPr>
          <p:nvPr>
            <p:ph idx="1"/>
          </p:nvPr>
        </p:nvSpPr>
        <p:spPr/>
        <p:txBody>
          <a:bodyPr/>
          <a:lstStyle/>
          <a:p>
            <a:pPr algn="just"/>
            <a:r>
              <a:rPr lang="en-US" dirty="0"/>
              <a:t>Nonetheless, using an ERP and CRM in conjunction allows a business to pursue advantages of both while reducing the impact of the disadvantages. </a:t>
            </a:r>
            <a:endParaRPr lang="cs-CZ" dirty="0" smtClean="0"/>
          </a:p>
          <a:p>
            <a:pPr algn="just"/>
            <a:r>
              <a:rPr lang="en-US" dirty="0" smtClean="0"/>
              <a:t>The </a:t>
            </a:r>
            <a:r>
              <a:rPr lang="en-US" dirty="0"/>
              <a:t>CRM system draws in more revenue through higher sales figures, while the ERP system lessens overall operating expenses. </a:t>
            </a:r>
            <a:endParaRPr lang="cs-CZ" dirty="0" smtClean="0"/>
          </a:p>
          <a:p>
            <a:pPr algn="just"/>
            <a:r>
              <a:rPr lang="en-US" dirty="0" smtClean="0"/>
              <a:t>As </a:t>
            </a:r>
            <a:r>
              <a:rPr lang="en-US" dirty="0"/>
              <a:t>one, these systems can help a business pursue growth through efficiency and expansion simultaneously. </a:t>
            </a:r>
            <a:endParaRPr lang="cs-CZ" dirty="0" smtClean="0"/>
          </a:p>
          <a:p>
            <a:pPr algn="just"/>
            <a:r>
              <a:rPr lang="en-US" dirty="0" smtClean="0"/>
              <a:t>ERP </a:t>
            </a:r>
            <a:r>
              <a:rPr lang="en-US" dirty="0"/>
              <a:t>and CRM systems can still be beneficial even if used separately but potentially limit the company to a narrower avenue of growth.</a:t>
            </a:r>
            <a:endParaRPr lang="cs-CZ" dirty="0"/>
          </a:p>
        </p:txBody>
      </p:sp>
    </p:spTree>
    <p:extLst>
      <p:ext uri="{BB962C8B-B14F-4D97-AF65-F5344CB8AC3E}">
        <p14:creationId xmlns:p14="http://schemas.microsoft.com/office/powerpoint/2010/main" val="1531755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Advanteges</a:t>
            </a:r>
            <a:r>
              <a:rPr lang="cs-CZ" dirty="0"/>
              <a:t> and </a:t>
            </a:r>
            <a:r>
              <a:rPr lang="cs-CZ" dirty="0" err="1"/>
              <a:t>Disadvantages</a:t>
            </a:r>
            <a:r>
              <a:rPr lang="cs-CZ" dirty="0"/>
              <a:t> of ERP nad CRM</a:t>
            </a:r>
          </a:p>
        </p:txBody>
      </p:sp>
      <p:sp>
        <p:nvSpPr>
          <p:cNvPr id="3" name="Zástupný symbol pro obsah 2"/>
          <p:cNvSpPr>
            <a:spLocks noGrp="1"/>
          </p:cNvSpPr>
          <p:nvPr>
            <p:ph idx="1"/>
          </p:nvPr>
        </p:nvSpPr>
        <p:spPr/>
        <p:txBody>
          <a:bodyPr/>
          <a:lstStyle/>
          <a:p>
            <a:pPr algn="just"/>
            <a:r>
              <a:rPr lang="en-US" dirty="0"/>
              <a:t>Therefore, the best course of action for you to take is to look at the situation not as ERP vs CRM but as ERP and CRM systems working together to bring out the maximum potential of both types of software. </a:t>
            </a:r>
            <a:endParaRPr lang="cs-CZ" dirty="0" smtClean="0"/>
          </a:p>
          <a:p>
            <a:pPr algn="just"/>
            <a:endParaRPr lang="cs-CZ" dirty="0"/>
          </a:p>
          <a:p>
            <a:pPr algn="just"/>
            <a:r>
              <a:rPr lang="en-US" dirty="0" smtClean="0"/>
              <a:t>Integrated </a:t>
            </a:r>
            <a:r>
              <a:rPr lang="en-US" dirty="0"/>
              <a:t>systems such as Microsoft Dynamics are one of the many solutions out there that can help.</a:t>
            </a:r>
            <a:endParaRPr lang="cs-CZ" dirty="0"/>
          </a:p>
        </p:txBody>
      </p:sp>
    </p:spTree>
    <p:extLst>
      <p:ext uri="{BB962C8B-B14F-4D97-AF65-F5344CB8AC3E}">
        <p14:creationId xmlns:p14="http://schemas.microsoft.com/office/powerpoint/2010/main" val="1718746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0" indent="0" algn="ctr">
              <a:buNone/>
            </a:pPr>
            <a:r>
              <a:rPr lang="cs-CZ" sz="3600" dirty="0" err="1"/>
              <a:t>Thank</a:t>
            </a:r>
            <a:r>
              <a:rPr lang="cs-CZ" sz="3600" dirty="0"/>
              <a:t> </a:t>
            </a:r>
            <a:r>
              <a:rPr lang="cs-CZ" sz="3600" dirty="0" err="1"/>
              <a:t>you</a:t>
            </a:r>
            <a:r>
              <a:rPr lang="cs-CZ" sz="3600" dirty="0"/>
              <a:t> for </a:t>
            </a:r>
            <a:r>
              <a:rPr lang="cs-CZ" sz="3600" dirty="0" err="1"/>
              <a:t>your</a:t>
            </a:r>
            <a:r>
              <a:rPr lang="cs-CZ" sz="3600" dirty="0"/>
              <a:t> </a:t>
            </a:r>
            <a:r>
              <a:rPr lang="cs-CZ" sz="3600" dirty="0" err="1"/>
              <a:t>attention</a:t>
            </a:r>
            <a:endParaRPr lang="cs-CZ" sz="3600" dirty="0"/>
          </a:p>
        </p:txBody>
      </p:sp>
    </p:spTree>
    <p:extLst>
      <p:ext uri="{BB962C8B-B14F-4D97-AF65-F5344CB8AC3E}">
        <p14:creationId xmlns:p14="http://schemas.microsoft.com/office/powerpoint/2010/main" val="371480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Introduction</a:t>
            </a:r>
            <a:endParaRPr lang="cs-CZ" dirty="0"/>
          </a:p>
        </p:txBody>
      </p:sp>
      <p:sp>
        <p:nvSpPr>
          <p:cNvPr id="3" name="Zástupný symbol pro obsah 2"/>
          <p:cNvSpPr>
            <a:spLocks noGrp="1"/>
          </p:cNvSpPr>
          <p:nvPr>
            <p:ph idx="1"/>
          </p:nvPr>
        </p:nvSpPr>
        <p:spPr/>
        <p:txBody>
          <a:bodyPr/>
          <a:lstStyle/>
          <a:p>
            <a:pPr algn="just"/>
            <a:r>
              <a:rPr lang="en-US" dirty="0"/>
              <a:t>As implied by the analogies mentioned above, both systems do have a little bit of an overlap in some areas, and can, therefore, be integrated with each other. </a:t>
            </a:r>
            <a:endParaRPr lang="cs-CZ" dirty="0" smtClean="0"/>
          </a:p>
          <a:p>
            <a:pPr algn="just"/>
            <a:endParaRPr lang="cs-CZ" dirty="0"/>
          </a:p>
          <a:p>
            <a:pPr algn="just"/>
            <a:r>
              <a:rPr lang="en-US" dirty="0" smtClean="0"/>
              <a:t>However</a:t>
            </a:r>
            <a:r>
              <a:rPr lang="en-US" dirty="0"/>
              <a:t>, due to the fact that core functionalities are unique for each system, it is best if you consider them as standalone systems at first in order to ease your understanding of how an ERP and a CRM can each individually, and then together play a role in improving efficiency and increasing sales.</a:t>
            </a:r>
            <a:endParaRPr lang="cs-CZ" dirty="0"/>
          </a:p>
        </p:txBody>
      </p:sp>
    </p:spTree>
    <p:extLst>
      <p:ext uri="{BB962C8B-B14F-4D97-AF65-F5344CB8AC3E}">
        <p14:creationId xmlns:p14="http://schemas.microsoft.com/office/powerpoint/2010/main" val="1657149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ERP – </a:t>
            </a:r>
            <a:r>
              <a:rPr lang="cs-CZ" dirty="0" err="1" smtClean="0"/>
              <a:t>definition</a:t>
            </a:r>
            <a:r>
              <a:rPr lang="cs-CZ" dirty="0" smtClean="0"/>
              <a:t> and </a:t>
            </a:r>
            <a:r>
              <a:rPr lang="cs-CZ" dirty="0" err="1" smtClean="0"/>
              <a:t>function</a:t>
            </a:r>
            <a:endParaRPr lang="cs-CZ" dirty="0"/>
          </a:p>
        </p:txBody>
      </p:sp>
      <p:sp>
        <p:nvSpPr>
          <p:cNvPr id="3" name="Zástupný symbol pro obsah 2"/>
          <p:cNvSpPr>
            <a:spLocks noGrp="1"/>
          </p:cNvSpPr>
          <p:nvPr>
            <p:ph idx="1"/>
          </p:nvPr>
        </p:nvSpPr>
        <p:spPr/>
        <p:txBody>
          <a:bodyPr/>
          <a:lstStyle/>
          <a:p>
            <a:pPr algn="just"/>
            <a:r>
              <a:rPr lang="en-US" dirty="0"/>
              <a:t>In simpler terms, a CRM manages the relationship between your business and the customer while an ERP is used to manage the entire company, often including customers. </a:t>
            </a:r>
            <a:endParaRPr lang="cs-CZ" dirty="0" smtClean="0"/>
          </a:p>
          <a:p>
            <a:pPr marL="0" indent="0" algn="just">
              <a:buNone/>
            </a:pPr>
            <a:endParaRPr lang="cs-CZ" dirty="0"/>
          </a:p>
          <a:p>
            <a:pPr algn="just"/>
            <a:r>
              <a:rPr lang="en-US" dirty="0" smtClean="0"/>
              <a:t>Therefore</a:t>
            </a:r>
            <a:r>
              <a:rPr lang="en-US" dirty="0"/>
              <a:t>, an ERP is a system built to improve the efficiency of all business processes through automation and reduction of manual paper handling.</a:t>
            </a:r>
            <a:endParaRPr lang="cs-CZ" dirty="0"/>
          </a:p>
        </p:txBody>
      </p:sp>
    </p:spTree>
    <p:extLst>
      <p:ext uri="{BB962C8B-B14F-4D97-AF65-F5344CB8AC3E}">
        <p14:creationId xmlns:p14="http://schemas.microsoft.com/office/powerpoint/2010/main" val="1665599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 </a:t>
            </a:r>
            <a:r>
              <a:rPr lang="cs-CZ" dirty="0" err="1"/>
              <a:t>definition</a:t>
            </a:r>
            <a:r>
              <a:rPr lang="cs-CZ" dirty="0"/>
              <a:t> and </a:t>
            </a:r>
            <a:r>
              <a:rPr lang="cs-CZ" dirty="0" err="1"/>
              <a:t>function</a:t>
            </a:r>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1268" y="1825625"/>
            <a:ext cx="4081463" cy="4081463"/>
          </a:xfrm>
        </p:spPr>
      </p:pic>
    </p:spTree>
    <p:extLst>
      <p:ext uri="{BB962C8B-B14F-4D97-AF65-F5344CB8AC3E}">
        <p14:creationId xmlns:p14="http://schemas.microsoft.com/office/powerpoint/2010/main" val="2870270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 </a:t>
            </a:r>
            <a:r>
              <a:rPr lang="cs-CZ" dirty="0" err="1"/>
              <a:t>definition</a:t>
            </a:r>
            <a:r>
              <a:rPr lang="cs-CZ" dirty="0"/>
              <a:t> and </a:t>
            </a:r>
            <a:r>
              <a:rPr lang="cs-CZ" dirty="0" err="1"/>
              <a:t>function</a:t>
            </a:r>
            <a:endParaRPr lang="cs-CZ" dirty="0"/>
          </a:p>
        </p:txBody>
      </p:sp>
      <p:sp>
        <p:nvSpPr>
          <p:cNvPr id="3" name="Zástupný symbol pro obsah 2"/>
          <p:cNvSpPr>
            <a:spLocks noGrp="1"/>
          </p:cNvSpPr>
          <p:nvPr>
            <p:ph idx="1"/>
          </p:nvPr>
        </p:nvSpPr>
        <p:spPr/>
        <p:txBody>
          <a:bodyPr/>
          <a:lstStyle/>
          <a:p>
            <a:pPr algn="just"/>
            <a:r>
              <a:rPr lang="en-US" dirty="0"/>
              <a:t>Both systems allow for the rapid sharing of standardized information throughout all departments, thereby improving communication speeds</a:t>
            </a:r>
            <a:r>
              <a:rPr lang="en-US" dirty="0" smtClean="0"/>
              <a:t>.</a:t>
            </a:r>
            <a:endParaRPr lang="cs-CZ" dirty="0" smtClean="0"/>
          </a:p>
          <a:p>
            <a:pPr marL="0" indent="0" algn="just">
              <a:buNone/>
            </a:pPr>
            <a:r>
              <a:rPr lang="en-US" dirty="0" smtClean="0"/>
              <a:t> </a:t>
            </a:r>
            <a:endParaRPr lang="cs-CZ" dirty="0" smtClean="0"/>
          </a:p>
          <a:p>
            <a:pPr algn="just"/>
            <a:r>
              <a:rPr lang="en-US" dirty="0" smtClean="0"/>
              <a:t>Employees </a:t>
            </a:r>
            <a:r>
              <a:rPr lang="en-US" dirty="0"/>
              <a:t>enter all data into the ERP system depending on relevancy, which then creates a real-time, enterprise-wide snapshot for an at-a-glance overview. </a:t>
            </a:r>
            <a:endParaRPr lang="cs-CZ" dirty="0" smtClean="0"/>
          </a:p>
          <a:p>
            <a:pPr marL="0" indent="0" algn="just">
              <a:buNone/>
            </a:pPr>
            <a:endParaRPr lang="cs-CZ" dirty="0" smtClean="0"/>
          </a:p>
          <a:p>
            <a:pPr algn="just"/>
            <a:r>
              <a:rPr lang="en-US" dirty="0" smtClean="0"/>
              <a:t>Since </a:t>
            </a:r>
            <a:r>
              <a:rPr lang="en-US" dirty="0"/>
              <a:t>it is always easier to spot trends and discrepancies alike with visually presented data, you will automatically be able to identify, intercept and mitigate the damage done. </a:t>
            </a:r>
            <a:endParaRPr lang="cs-CZ" dirty="0"/>
          </a:p>
        </p:txBody>
      </p:sp>
    </p:spTree>
    <p:extLst>
      <p:ext uri="{BB962C8B-B14F-4D97-AF65-F5344CB8AC3E}">
        <p14:creationId xmlns:p14="http://schemas.microsoft.com/office/powerpoint/2010/main" val="2992491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ERP – </a:t>
            </a:r>
            <a:r>
              <a:rPr lang="cs-CZ" dirty="0" err="1"/>
              <a:t>definition</a:t>
            </a:r>
            <a:r>
              <a:rPr lang="cs-CZ" dirty="0"/>
              <a:t> and </a:t>
            </a:r>
            <a:r>
              <a:rPr lang="cs-CZ" dirty="0" err="1"/>
              <a:t>function</a:t>
            </a:r>
            <a:endParaRPr lang="cs-CZ" dirty="0"/>
          </a:p>
        </p:txBody>
      </p:sp>
      <p:sp>
        <p:nvSpPr>
          <p:cNvPr id="3" name="Zástupný symbol pro obsah 2"/>
          <p:cNvSpPr>
            <a:spLocks noGrp="1"/>
          </p:cNvSpPr>
          <p:nvPr>
            <p:ph idx="1"/>
          </p:nvPr>
        </p:nvSpPr>
        <p:spPr/>
        <p:txBody>
          <a:bodyPr/>
          <a:lstStyle/>
          <a:p>
            <a:pPr algn="just"/>
            <a:r>
              <a:rPr lang="en-US" dirty="0"/>
              <a:t>Departments within the organization can then pre-emptively plan for issues before they become a problem. </a:t>
            </a:r>
            <a:endParaRPr lang="cs-CZ" dirty="0" smtClean="0"/>
          </a:p>
          <a:p>
            <a:pPr algn="just"/>
            <a:r>
              <a:rPr lang="en-US" dirty="0" smtClean="0"/>
              <a:t>In </a:t>
            </a:r>
            <a:r>
              <a:rPr lang="en-US" dirty="0"/>
              <a:t>short, an ERP allows the business to focus on the data, instead of the operations and therefore, provides a method for streamlining business processes across the board. </a:t>
            </a:r>
            <a:endParaRPr lang="cs-CZ" dirty="0" smtClean="0"/>
          </a:p>
          <a:p>
            <a:pPr algn="just"/>
            <a:r>
              <a:rPr lang="en-US" dirty="0" smtClean="0"/>
              <a:t>Microsoft </a:t>
            </a:r>
            <a:r>
              <a:rPr lang="en-US" dirty="0"/>
              <a:t>Dynamics Shopify NAV and Dynamics </a:t>
            </a:r>
            <a:r>
              <a:rPr lang="en-US" dirty="0" err="1"/>
              <a:t>Magento</a:t>
            </a:r>
            <a:r>
              <a:rPr lang="en-US" dirty="0"/>
              <a:t> for Finance and Operations, for example, can directly integrate with Microsoft Dynamics 365 for Sales due to the standard data format and other features that ease integration efforts.</a:t>
            </a:r>
            <a:endParaRPr lang="cs-CZ" dirty="0"/>
          </a:p>
        </p:txBody>
      </p:sp>
    </p:spTree>
    <p:extLst>
      <p:ext uri="{BB962C8B-B14F-4D97-AF65-F5344CB8AC3E}">
        <p14:creationId xmlns:p14="http://schemas.microsoft.com/office/powerpoint/2010/main" val="799944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CRM </a:t>
            </a:r>
            <a:r>
              <a:rPr lang="cs-CZ" dirty="0"/>
              <a:t>– </a:t>
            </a:r>
            <a:r>
              <a:rPr lang="cs-CZ" dirty="0" err="1"/>
              <a:t>definition</a:t>
            </a:r>
            <a:r>
              <a:rPr lang="cs-CZ" dirty="0"/>
              <a:t> and </a:t>
            </a:r>
            <a:r>
              <a:rPr lang="cs-CZ" dirty="0" err="1"/>
              <a:t>function</a:t>
            </a:r>
            <a:endParaRPr lang="cs-CZ" dirty="0"/>
          </a:p>
        </p:txBody>
      </p:sp>
      <p:sp>
        <p:nvSpPr>
          <p:cNvPr id="3" name="Zástupný symbol pro obsah 2"/>
          <p:cNvSpPr>
            <a:spLocks noGrp="1"/>
          </p:cNvSpPr>
          <p:nvPr>
            <p:ph idx="1"/>
          </p:nvPr>
        </p:nvSpPr>
        <p:spPr/>
        <p:txBody>
          <a:bodyPr/>
          <a:lstStyle/>
          <a:p>
            <a:pPr algn="just"/>
            <a:r>
              <a:rPr lang="en-US" dirty="0"/>
              <a:t>A CRM includes systems, sub-systems, and processes for managing a company’s interactions with current as well as potential customers. </a:t>
            </a:r>
            <a:endParaRPr lang="cs-CZ" dirty="0" smtClean="0"/>
          </a:p>
          <a:p>
            <a:pPr algn="just"/>
            <a:r>
              <a:rPr lang="en-US" dirty="0" smtClean="0"/>
              <a:t>CRM </a:t>
            </a:r>
            <a:r>
              <a:rPr lang="en-US" dirty="0"/>
              <a:t>software consists of the functionality and tools necessary to organize, automate and synchronize sales, marketing, and customer service</a:t>
            </a:r>
            <a:r>
              <a:rPr lang="en-US" dirty="0" smtClean="0"/>
              <a:t>.</a:t>
            </a:r>
            <a:endParaRPr lang="en-US" dirty="0"/>
          </a:p>
          <a:p>
            <a:pPr algn="just"/>
            <a:r>
              <a:rPr lang="en-US" dirty="0"/>
              <a:t>Over the years, CRM has developed to include all areas of the customer experience, thereby bringing the benefits mentioned above to a higher degree</a:t>
            </a:r>
            <a:r>
              <a:rPr lang="en-US" dirty="0" smtClean="0"/>
              <a:t>. </a:t>
            </a:r>
            <a:endParaRPr lang="cs-CZ" dirty="0" smtClean="0"/>
          </a:p>
          <a:p>
            <a:pPr algn="just"/>
            <a:r>
              <a:rPr lang="en-US" dirty="0" smtClean="0"/>
              <a:t>Improved </a:t>
            </a:r>
            <a:r>
              <a:rPr lang="en-US" dirty="0"/>
              <a:t>systems keep the customer happy and in turn, keeps them loyal, more likely to come back and therefore, more valuable to your dynamics business intelligence. </a:t>
            </a:r>
            <a:endParaRPr lang="cs-CZ" dirty="0"/>
          </a:p>
        </p:txBody>
      </p:sp>
    </p:spTree>
    <p:extLst>
      <p:ext uri="{BB962C8B-B14F-4D97-AF65-F5344CB8AC3E}">
        <p14:creationId xmlns:p14="http://schemas.microsoft.com/office/powerpoint/2010/main" val="368586379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Sablona PPT_základní_CZ</Template>
  <TotalTime>1290</TotalTime>
  <Words>2542</Words>
  <Application>Microsoft Office PowerPoint</Application>
  <PresentationFormat>Předvádění na obrazovce (4:3)</PresentationFormat>
  <Paragraphs>182</Paragraphs>
  <Slides>32</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32</vt:i4>
      </vt:variant>
    </vt:vector>
  </HeadingPairs>
  <TitlesOfParts>
    <vt:vector size="37" baseType="lpstr">
      <vt:lpstr>Arial</vt:lpstr>
      <vt:lpstr>Calibri</vt:lpstr>
      <vt:lpstr>Calibri Light</vt:lpstr>
      <vt:lpstr>Motiv Office</vt:lpstr>
      <vt:lpstr>Office Theme</vt:lpstr>
      <vt:lpstr>ERP and CRM Systems</vt:lpstr>
      <vt:lpstr>Introduction</vt:lpstr>
      <vt:lpstr>Introduction</vt:lpstr>
      <vt:lpstr>Introduction</vt:lpstr>
      <vt:lpstr>ERP – definition and function</vt:lpstr>
      <vt:lpstr>ERP – definition and function</vt:lpstr>
      <vt:lpstr>ERP – definition and function</vt:lpstr>
      <vt:lpstr>ERP – definition and function</vt:lpstr>
      <vt:lpstr>CRM – definition and function</vt:lpstr>
      <vt:lpstr>CRM – definition and function</vt:lpstr>
      <vt:lpstr>CRM – definition and function</vt:lpstr>
      <vt:lpstr>How are ERP and CRM related?</vt:lpstr>
      <vt:lpstr>How are ERP and CRM related?</vt:lpstr>
      <vt:lpstr>How are ERP and CRM related?</vt:lpstr>
      <vt:lpstr>ERP and CRM - Difference</vt:lpstr>
      <vt:lpstr>ERP and CRM - Features</vt:lpstr>
      <vt:lpstr>ERP and CRM - Features</vt:lpstr>
      <vt:lpstr>ERP and CRM - Features</vt:lpstr>
      <vt:lpstr>ERP and CRM - Features</vt:lpstr>
      <vt:lpstr>ERP and CRM - Prices</vt:lpstr>
      <vt:lpstr>ERP and CRM - Prices</vt:lpstr>
      <vt:lpstr>ERP and CRM - Prices</vt:lpstr>
      <vt:lpstr>ERP and CRM – Is it Necessary?</vt:lpstr>
      <vt:lpstr>ERP and CRM – Is it Necessary?</vt:lpstr>
      <vt:lpstr>ERP and CRM – Is it Necessary?</vt:lpstr>
      <vt:lpstr>ERP and CRM – Is it Necessary?</vt:lpstr>
      <vt:lpstr>Advanteges and Disadvantages of ERP nad CRM</vt:lpstr>
      <vt:lpstr>Advanteges and Disadvantages of ERP nad CRM</vt:lpstr>
      <vt:lpstr>Advanteges and Disadvantages of ERP nad CRM</vt:lpstr>
      <vt:lpstr>Advanteges and Disadvantages of ERP nad CRM</vt:lpstr>
      <vt:lpstr>Advanteges and Disadvantages of ERP nad CRM</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Process Modelling</dc:title>
  <dc:creator>Pavlík Lukáš</dc:creator>
  <cp:lastModifiedBy>Uzivatel</cp:lastModifiedBy>
  <cp:revision>108</cp:revision>
  <dcterms:created xsi:type="dcterms:W3CDTF">2019-01-16T11:53:31Z</dcterms:created>
  <dcterms:modified xsi:type="dcterms:W3CDTF">2021-12-09T09:32:30Z</dcterms:modified>
</cp:coreProperties>
</file>