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1"/>
  </p:sldMasterIdLst>
  <p:sldIdLst>
    <p:sldId id="256" r:id="rId2"/>
    <p:sldId id="477" r:id="rId3"/>
    <p:sldId id="478" r:id="rId4"/>
    <p:sldId id="479" r:id="rId5"/>
    <p:sldId id="480" r:id="rId6"/>
    <p:sldId id="481" r:id="rId7"/>
    <p:sldId id="482" r:id="rId8"/>
    <p:sldId id="483" r:id="rId9"/>
    <p:sldId id="484" r:id="rId10"/>
    <p:sldId id="485" r:id="rId11"/>
    <p:sldId id="486" r:id="rId12"/>
    <p:sldId id="487" r:id="rId13"/>
    <p:sldId id="488" r:id="rId14"/>
    <p:sldId id="489" r:id="rId15"/>
    <p:sldId id="490" r:id="rId16"/>
    <p:sldId id="491" r:id="rId17"/>
    <p:sldId id="492" r:id="rId18"/>
    <p:sldId id="493" r:id="rId19"/>
    <p:sldId id="494" r:id="rId20"/>
    <p:sldId id="495" r:id="rId21"/>
    <p:sldId id="496" r:id="rId22"/>
    <p:sldId id="497" r:id="rId23"/>
    <p:sldId id="498" r:id="rId24"/>
    <p:sldId id="500" r:id="rId25"/>
    <p:sldId id="501" r:id="rId26"/>
    <p:sldId id="507" r:id="rId27"/>
    <p:sldId id="502" r:id="rId28"/>
    <p:sldId id="503" r:id="rId29"/>
    <p:sldId id="504" r:id="rId30"/>
    <p:sldId id="505" r:id="rId31"/>
    <p:sldId id="506" r:id="rId32"/>
    <p:sldId id="283" r:id="rId33"/>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23" d="100"/>
          <a:sy n="123" d="100"/>
        </p:scale>
        <p:origin x="114" y="2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12" name="Obdélník 11"/>
          <p:cNvSpPr/>
          <p:nvPr/>
        </p:nvSpPr>
        <p:spPr>
          <a:xfrm>
            <a:off x="5828371" y="6138250"/>
            <a:ext cx="6368396" cy="6337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pic>
        <p:nvPicPr>
          <p:cNvPr id="7" name="Obrázek 6"/>
          <p:cNvPicPr>
            <a:picLocks noChangeAspect="1"/>
          </p:cNvPicPr>
          <p:nvPr/>
        </p:nvPicPr>
        <p:blipFill rotWithShape="1">
          <a:blip r:embed="rId2" cstate="print">
            <a:extLst>
              <a:ext uri="{28A0092B-C50C-407E-A947-70E740481C1C}">
                <a14:useLocalDpi xmlns:a14="http://schemas.microsoft.com/office/drawing/2010/main" val="0"/>
              </a:ext>
            </a:extLst>
          </a:blip>
          <a:srcRect r="23216" b="5584"/>
          <a:stretch/>
        </p:blipFill>
        <p:spPr>
          <a:xfrm>
            <a:off x="6917124" y="1423285"/>
            <a:ext cx="5286488" cy="5447778"/>
          </a:xfrm>
          <a:prstGeom prst="rect">
            <a:avLst/>
          </a:prstGeom>
        </p:spPr>
      </p:pic>
      <p:sp>
        <p:nvSpPr>
          <p:cNvPr id="2" name="Nadpis 1"/>
          <p:cNvSpPr>
            <a:spLocks noGrp="1"/>
          </p:cNvSpPr>
          <p:nvPr>
            <p:ph type="ctrTitle"/>
          </p:nvPr>
        </p:nvSpPr>
        <p:spPr>
          <a:xfrm>
            <a:off x="838200" y="2362672"/>
            <a:ext cx="10515600" cy="2387600"/>
          </a:xfrm>
        </p:spPr>
        <p:txBody>
          <a:bodyPr anchor="b">
            <a:normAutofit/>
          </a:bodyPr>
          <a:lstStyle>
            <a:lvl1pPr algn="l">
              <a:defRPr sz="6000" b="0" cap="all" baseline="0">
                <a:solidFill>
                  <a:srgbClr val="CF1F28"/>
                </a:solidFill>
                <a:latin typeface="+mn-lt"/>
              </a:defRPr>
            </a:lvl1pPr>
          </a:lstStyle>
          <a:p>
            <a:r>
              <a:rPr lang="cs-CZ"/>
              <a:t>Kliknutím lze upravit styl.</a:t>
            </a:r>
            <a:endParaRPr lang="cs-CZ" dirty="0"/>
          </a:p>
        </p:txBody>
      </p:sp>
      <p:sp>
        <p:nvSpPr>
          <p:cNvPr id="3" name="Podnadpis 2"/>
          <p:cNvSpPr>
            <a:spLocks noGrp="1"/>
          </p:cNvSpPr>
          <p:nvPr>
            <p:ph type="subTitle" idx="1"/>
          </p:nvPr>
        </p:nvSpPr>
        <p:spPr>
          <a:xfrm>
            <a:off x="838200" y="4762110"/>
            <a:ext cx="10515600" cy="821602"/>
          </a:xfrm>
        </p:spPr>
        <p:txBody>
          <a:bodyPr/>
          <a:lstStyle>
            <a:lvl1pPr marL="53999" indent="0" algn="l">
              <a:buNone/>
              <a:defRPr sz="1800">
                <a:solidFill>
                  <a:srgbClr val="313131"/>
                </a:solidFill>
                <a:latin typeface="+mj-lt"/>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cs-CZ"/>
              <a:t>Kliknutím můžete upravit styl předlohy.</a:t>
            </a:r>
            <a:endParaRPr lang="cs-CZ" dirty="0"/>
          </a:p>
        </p:txBody>
      </p:sp>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8077" y="6267816"/>
            <a:ext cx="6095124" cy="230400"/>
          </a:xfrm>
          <a:prstGeom prst="rect">
            <a:avLst/>
          </a:prstGeom>
        </p:spPr>
      </p:pic>
    </p:spTree>
    <p:extLst>
      <p:ext uri="{BB962C8B-B14F-4D97-AF65-F5344CB8AC3E}">
        <p14:creationId xmlns:p14="http://schemas.microsoft.com/office/powerpoint/2010/main" val="2879492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3347728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2"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3"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322282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atin typeface="+mn-lt"/>
              </a:defRPr>
            </a:lvl1pPr>
          </a:lstStyle>
          <a:p>
            <a:r>
              <a:rPr lang="cs-CZ"/>
              <a:t>Kliknutím lze upravit styl.</a:t>
            </a:r>
            <a:endParaRPr lang="cs-CZ" dirty="0"/>
          </a:p>
        </p:txBody>
      </p:sp>
      <p:sp>
        <p:nvSpPr>
          <p:cNvPr id="3" name="Zástupný symbol pro obsah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2061050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Záhlaví části">
    <p:spTree>
      <p:nvGrpSpPr>
        <p:cNvPr id="1" name=""/>
        <p:cNvGrpSpPr/>
        <p:nvPr/>
      </p:nvGrpSpPr>
      <p:grpSpPr>
        <a:xfrm>
          <a:off x="0" y="0"/>
          <a:ext cx="0" cy="0"/>
          <a:chOff x="0" y="0"/>
          <a:chExt cx="0" cy="0"/>
        </a:xfrm>
      </p:grpSpPr>
      <p:sp>
        <p:nvSpPr>
          <p:cNvPr id="7" name="Nadpis 1"/>
          <p:cNvSpPr>
            <a:spLocks noGrp="1"/>
          </p:cNvSpPr>
          <p:nvPr>
            <p:ph type="ctrTitle"/>
          </p:nvPr>
        </p:nvSpPr>
        <p:spPr>
          <a:xfrm>
            <a:off x="838200" y="2362672"/>
            <a:ext cx="10515600" cy="2387600"/>
          </a:xfrm>
        </p:spPr>
        <p:txBody>
          <a:bodyPr anchor="b">
            <a:normAutofit/>
          </a:bodyPr>
          <a:lstStyle>
            <a:lvl1pPr algn="l">
              <a:defRPr sz="4125" b="0" cap="all" baseline="0">
                <a:solidFill>
                  <a:srgbClr val="CF1F28"/>
                </a:solidFill>
                <a:latin typeface="+mn-lt"/>
              </a:defRPr>
            </a:lvl1pPr>
          </a:lstStyle>
          <a:p>
            <a:r>
              <a:rPr lang="cs-CZ"/>
              <a:t>Kliknutím lze upravit styl.</a:t>
            </a:r>
            <a:endParaRPr lang="cs-CZ" dirty="0"/>
          </a:p>
        </p:txBody>
      </p:sp>
      <p:sp>
        <p:nvSpPr>
          <p:cNvPr id="8" name="Podnadpis 2"/>
          <p:cNvSpPr>
            <a:spLocks noGrp="1"/>
          </p:cNvSpPr>
          <p:nvPr>
            <p:ph type="subTitle" idx="1"/>
          </p:nvPr>
        </p:nvSpPr>
        <p:spPr>
          <a:xfrm>
            <a:off x="838200" y="4762110"/>
            <a:ext cx="10515600" cy="821602"/>
          </a:xfrm>
        </p:spPr>
        <p:txBody>
          <a:bodyPr/>
          <a:lstStyle>
            <a:lvl1pPr marL="53999" indent="0" algn="l">
              <a:buNone/>
              <a:defRPr sz="1800">
                <a:solidFill>
                  <a:srgbClr val="313131"/>
                </a:solidFill>
                <a:latin typeface="+mj-lt"/>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cs-CZ"/>
              <a:t>Kliknutím můžete upravit styl předlohy.</a:t>
            </a:r>
            <a:endParaRPr lang="cs-CZ" dirty="0"/>
          </a:p>
        </p:txBody>
      </p:sp>
    </p:spTree>
    <p:extLst>
      <p:ext uri="{BB962C8B-B14F-4D97-AF65-F5344CB8AC3E}">
        <p14:creationId xmlns:p14="http://schemas.microsoft.com/office/powerpoint/2010/main" val="2196071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3670344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9"/>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9" y="1681163"/>
            <a:ext cx="5157787"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cs-CZ"/>
              <a:t>Po kliknutí můžete upravovat styly textu v předloze.</a:t>
            </a:r>
          </a:p>
        </p:txBody>
      </p:sp>
      <p:sp>
        <p:nvSpPr>
          <p:cNvPr id="4" name="Zástupný symbol pro obsah 3"/>
          <p:cNvSpPr>
            <a:spLocks noGrp="1"/>
          </p:cNvSpPr>
          <p:nvPr>
            <p:ph sz="half" idx="2"/>
          </p:nvPr>
        </p:nvSpPr>
        <p:spPr>
          <a:xfrm>
            <a:off x="839789"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3" y="1681163"/>
            <a:ext cx="5183188"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cs-CZ"/>
              <a:t>Po kliknutí můžete upravovat styly textu v předloze.</a:t>
            </a:r>
          </a:p>
        </p:txBody>
      </p:sp>
      <p:sp>
        <p:nvSpPr>
          <p:cNvPr id="6" name="Zástupný symbol pro obsah 5"/>
          <p:cNvSpPr>
            <a:spLocks noGrp="1"/>
          </p:cNvSpPr>
          <p:nvPr>
            <p:ph sz="quarter" idx="4"/>
          </p:nvPr>
        </p:nvSpPr>
        <p:spPr>
          <a:xfrm>
            <a:off x="6172203"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1300926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Tree>
    <p:extLst>
      <p:ext uri="{BB962C8B-B14F-4D97-AF65-F5344CB8AC3E}">
        <p14:creationId xmlns:p14="http://schemas.microsoft.com/office/powerpoint/2010/main" val="3311241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404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2400"/>
            </a:lvl1pPr>
          </a:lstStyle>
          <a:p>
            <a:r>
              <a:rPr lang="cs-CZ"/>
              <a:t>Kliknutím lze upravit styl.</a:t>
            </a:r>
          </a:p>
        </p:txBody>
      </p:sp>
      <p:sp>
        <p:nvSpPr>
          <p:cNvPr id="3" name="Zástupný symbol pro obsah 2"/>
          <p:cNvSpPr>
            <a:spLocks noGrp="1"/>
          </p:cNvSpPr>
          <p:nvPr>
            <p:ph idx="1"/>
          </p:nvPr>
        </p:nvSpPr>
        <p:spPr>
          <a:xfrm>
            <a:off x="5183188" y="987431"/>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cs-CZ"/>
              <a:t>Po kliknutí můžete upravovat styly textu v předloze.</a:t>
            </a:r>
          </a:p>
        </p:txBody>
      </p:sp>
    </p:spTree>
    <p:extLst>
      <p:ext uri="{BB962C8B-B14F-4D97-AF65-F5344CB8AC3E}">
        <p14:creationId xmlns:p14="http://schemas.microsoft.com/office/powerpoint/2010/main" val="3988965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2400"/>
            </a:lvl1pPr>
          </a:lstStyle>
          <a:p>
            <a:r>
              <a:rPr lang="cs-CZ"/>
              <a:t>Kliknutím lze upravit styl.</a:t>
            </a:r>
          </a:p>
        </p:txBody>
      </p:sp>
      <p:sp>
        <p:nvSpPr>
          <p:cNvPr id="3" name="Zástupný symbol pro obrázek 2"/>
          <p:cNvSpPr>
            <a:spLocks noGrp="1"/>
          </p:cNvSpPr>
          <p:nvPr>
            <p:ph type="pic" idx="1"/>
          </p:nvPr>
        </p:nvSpPr>
        <p:spPr>
          <a:xfrm>
            <a:off x="5183188" y="987431"/>
            <a:ext cx="617220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cs-CZ"/>
              <a:t>Kliknutím na ikonu přidáte obrázek.</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cs-CZ"/>
              <a:t>Po kliknutí můžete upravovat styly textu v předloze.</a:t>
            </a:r>
          </a:p>
        </p:txBody>
      </p:sp>
    </p:spTree>
    <p:extLst>
      <p:ext uri="{BB962C8B-B14F-4D97-AF65-F5344CB8AC3E}">
        <p14:creationId xmlns:p14="http://schemas.microsoft.com/office/powerpoint/2010/main" val="3890514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Obrázek 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703893" y="6267815"/>
            <a:ext cx="5129308" cy="230400"/>
          </a:xfrm>
          <a:prstGeom prst="rect">
            <a:avLst/>
          </a:prstGeom>
        </p:spPr>
      </p:pic>
      <p:sp>
        <p:nvSpPr>
          <p:cNvPr id="2" name="Zástupný symbol pro nadpis 1"/>
          <p:cNvSpPr>
            <a:spLocks noGrp="1"/>
          </p:cNvSpPr>
          <p:nvPr>
            <p:ph type="title"/>
          </p:nvPr>
        </p:nvSpPr>
        <p:spPr>
          <a:xfrm>
            <a:off x="720000" y="365129"/>
            <a:ext cx="10752000" cy="1325563"/>
          </a:xfrm>
          <a:prstGeom prst="rect">
            <a:avLst/>
          </a:prstGeom>
        </p:spPr>
        <p:txBody>
          <a:bodyPr vert="horz" lIns="91440" tIns="45720" rIns="91440" bIns="45720" rtlCol="0" anchor="ctr">
            <a:noAutofit/>
          </a:bodyPr>
          <a:lstStyle/>
          <a:p>
            <a:r>
              <a:rPr lang="cs-CZ" dirty="0"/>
              <a:t>Kliknutím lze upravit styl.</a:t>
            </a:r>
          </a:p>
        </p:txBody>
      </p:sp>
      <p:sp>
        <p:nvSpPr>
          <p:cNvPr id="3" name="Zástupný symbol pro text 2"/>
          <p:cNvSpPr>
            <a:spLocks noGrp="1"/>
          </p:cNvSpPr>
          <p:nvPr>
            <p:ph type="body" idx="1"/>
          </p:nvPr>
        </p:nvSpPr>
        <p:spPr>
          <a:xfrm>
            <a:off x="720000" y="1825625"/>
            <a:ext cx="10752000" cy="4081204"/>
          </a:xfrm>
          <a:prstGeom prst="rect">
            <a:avLst/>
          </a:prstGeom>
        </p:spPr>
        <p:txBody>
          <a:bodyPr vert="horz" lIns="91440" tIns="45720" rIns="91440" bIns="45720" rtlCol="0">
            <a:normAutofit/>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7" name="Obdélník 6"/>
          <p:cNvSpPr/>
          <p:nvPr/>
        </p:nvSpPr>
        <p:spPr>
          <a:xfrm>
            <a:off x="0" y="6"/>
            <a:ext cx="12192000" cy="123825"/>
          </a:xfrm>
          <a:prstGeom prst="rect">
            <a:avLst/>
          </a:prstGeom>
          <a:solidFill>
            <a:srgbClr val="CF1F2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cs-CZ" sz="1350"/>
          </a:p>
        </p:txBody>
      </p:sp>
    </p:spTree>
    <p:extLst>
      <p:ext uri="{BB962C8B-B14F-4D97-AF65-F5344CB8AC3E}">
        <p14:creationId xmlns:p14="http://schemas.microsoft.com/office/powerpoint/2010/main" val="2259048301"/>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defTabSz="685783" rtl="0" eaLnBrk="1" latinLnBrk="0" hangingPunct="1">
        <a:lnSpc>
          <a:spcPct val="90000"/>
        </a:lnSpc>
        <a:spcBef>
          <a:spcPct val="0"/>
        </a:spcBef>
        <a:buNone/>
        <a:defRPr sz="4125" b="0" kern="1200" cap="none" baseline="0">
          <a:solidFill>
            <a:srgbClr val="CF1F28"/>
          </a:solidFill>
          <a:latin typeface="+mn-lt"/>
          <a:ea typeface="+mj-ea"/>
          <a:cs typeface="+mj-cs"/>
        </a:defRPr>
      </a:lvl1pPr>
    </p:titleStyle>
    <p:bodyStyle>
      <a:lvl1pPr marL="171446" indent="-171446" algn="l" defTabSz="685783" rtl="0" eaLnBrk="1" latinLnBrk="0" hangingPunct="1">
        <a:lnSpc>
          <a:spcPct val="100000"/>
        </a:lnSpc>
        <a:spcBef>
          <a:spcPts val="750"/>
        </a:spcBef>
        <a:buClr>
          <a:srgbClr val="CF1F28"/>
        </a:buClr>
        <a:buSzPct val="75000"/>
        <a:buFont typeface="Arial" panose="020B0604020202020204" pitchFamily="34" charset="0"/>
        <a:buChar char="•"/>
        <a:defRPr sz="2100" kern="1200">
          <a:solidFill>
            <a:srgbClr val="313131"/>
          </a:solidFill>
          <a:latin typeface="+mj-lt"/>
          <a:ea typeface="+mn-ea"/>
          <a:cs typeface="+mn-cs"/>
        </a:defRPr>
      </a:lvl1pPr>
      <a:lvl2pPr marL="514337" indent="-171446" algn="l" defTabSz="685783" rtl="0" eaLnBrk="1" latinLnBrk="0" hangingPunct="1">
        <a:lnSpc>
          <a:spcPct val="100000"/>
        </a:lnSpc>
        <a:spcBef>
          <a:spcPts val="750"/>
        </a:spcBef>
        <a:buClr>
          <a:srgbClr val="CF1F28"/>
        </a:buClr>
        <a:buSzPct val="75000"/>
        <a:buFont typeface="Arial" panose="020B0604020202020204" pitchFamily="34" charset="0"/>
        <a:buChar char="•"/>
        <a:defRPr sz="1800" kern="1200">
          <a:solidFill>
            <a:srgbClr val="313131"/>
          </a:solidFill>
          <a:latin typeface="+mj-lt"/>
          <a:ea typeface="+mn-ea"/>
          <a:cs typeface="+mn-cs"/>
        </a:defRPr>
      </a:lvl2pPr>
      <a:lvl3pPr marL="857228" indent="-171446" algn="l" defTabSz="685783" rtl="0" eaLnBrk="1" latinLnBrk="0" hangingPunct="1">
        <a:lnSpc>
          <a:spcPct val="100000"/>
        </a:lnSpc>
        <a:spcBef>
          <a:spcPts val="750"/>
        </a:spcBef>
        <a:buClr>
          <a:srgbClr val="CF1F28"/>
        </a:buClr>
        <a:buSzPct val="75000"/>
        <a:buFont typeface="Arial" panose="020B0604020202020204" pitchFamily="34" charset="0"/>
        <a:buChar char="•"/>
        <a:defRPr sz="1800" kern="1200">
          <a:solidFill>
            <a:srgbClr val="313131"/>
          </a:solidFill>
          <a:latin typeface="+mj-lt"/>
          <a:ea typeface="+mn-ea"/>
          <a:cs typeface="+mn-cs"/>
        </a:defRPr>
      </a:lvl3pPr>
      <a:lvl4pPr marL="1200120" indent="-171446" algn="l" defTabSz="685783" rtl="0" eaLnBrk="1" latinLnBrk="0" hangingPunct="1">
        <a:lnSpc>
          <a:spcPct val="100000"/>
        </a:lnSpc>
        <a:spcBef>
          <a:spcPts val="750"/>
        </a:spcBef>
        <a:buClr>
          <a:srgbClr val="CF1F28"/>
        </a:buClr>
        <a:buSzPct val="75000"/>
        <a:buFont typeface="Arial" panose="020B0604020202020204" pitchFamily="34" charset="0"/>
        <a:buChar char="•"/>
        <a:defRPr sz="1500" kern="1200">
          <a:solidFill>
            <a:srgbClr val="313131"/>
          </a:solidFill>
          <a:latin typeface="+mj-lt"/>
          <a:ea typeface="+mn-ea"/>
          <a:cs typeface="+mn-cs"/>
        </a:defRPr>
      </a:lvl4pPr>
      <a:lvl5pPr marL="1543012" indent="-171446" algn="l" defTabSz="685783" rtl="0" eaLnBrk="1" latinLnBrk="0" hangingPunct="1">
        <a:lnSpc>
          <a:spcPct val="100000"/>
        </a:lnSpc>
        <a:spcBef>
          <a:spcPts val="750"/>
        </a:spcBef>
        <a:buClr>
          <a:srgbClr val="CF1F28"/>
        </a:buClr>
        <a:buSzPct val="75000"/>
        <a:buFont typeface="Arial" panose="020B0604020202020204" pitchFamily="34" charset="0"/>
        <a:buChar char="•"/>
        <a:defRPr sz="1500" kern="1200">
          <a:solidFill>
            <a:srgbClr val="313131"/>
          </a:solidFill>
          <a:latin typeface="+mj-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cs-CZ"/>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a:bodyPr>
          <a:lstStyle/>
          <a:p>
            <a:r>
              <a:rPr lang="en-US" sz="4800" dirty="0"/>
              <a:t>Windows, </a:t>
            </a:r>
            <a:r>
              <a:rPr lang="en-US" sz="4800" dirty="0" err="1"/>
              <a:t>Uni</a:t>
            </a:r>
            <a:r>
              <a:rPr lang="cs-CZ" sz="4800"/>
              <a:t>x </a:t>
            </a:r>
            <a:r>
              <a:rPr lang="en-US" sz="4800"/>
              <a:t>operating </a:t>
            </a:r>
            <a:r>
              <a:rPr lang="en-US" sz="4800" dirty="0"/>
              <a:t>systems, mac </a:t>
            </a:r>
            <a:r>
              <a:rPr lang="en-US" sz="4800" dirty="0" err="1"/>
              <a:t>os</a:t>
            </a:r>
            <a:r>
              <a:rPr lang="en-US" sz="4800" dirty="0"/>
              <a:t> x</a:t>
            </a:r>
            <a:endParaRPr lang="cs-CZ" sz="4800" dirty="0"/>
          </a:p>
        </p:txBody>
      </p:sp>
      <p:sp>
        <p:nvSpPr>
          <p:cNvPr id="3" name="Podnadpis 2"/>
          <p:cNvSpPr>
            <a:spLocks noGrp="1"/>
          </p:cNvSpPr>
          <p:nvPr>
            <p:ph type="subTitle" idx="1"/>
          </p:nvPr>
        </p:nvSpPr>
        <p:spPr/>
        <p:txBody>
          <a:bodyPr>
            <a:normAutofit fontScale="77500" lnSpcReduction="20000"/>
          </a:bodyPr>
          <a:lstStyle/>
          <a:p>
            <a:r>
              <a:rPr lang="cs-CZ" dirty="0" err="1"/>
              <a:t>Lecturer</a:t>
            </a:r>
            <a:r>
              <a:rPr lang="cs-CZ" dirty="0"/>
              <a:t>: Lukáš Pavlík, Ph.D.</a:t>
            </a:r>
          </a:p>
          <a:p>
            <a:r>
              <a:rPr lang="cs-CZ" dirty="0"/>
              <a:t>Winter </a:t>
            </a:r>
            <a:r>
              <a:rPr lang="cs-CZ" dirty="0" err="1"/>
              <a:t>semester</a:t>
            </a:r>
            <a:r>
              <a:rPr lang="cs-CZ" dirty="0"/>
              <a:t> 2021/2022</a:t>
            </a:r>
          </a:p>
          <a:p>
            <a:r>
              <a:rPr lang="cs-CZ" dirty="0"/>
              <a:t>E-mail: lukas.pavlik@mvso.cz</a:t>
            </a:r>
          </a:p>
        </p:txBody>
      </p:sp>
    </p:spTree>
    <p:extLst>
      <p:ext uri="{BB962C8B-B14F-4D97-AF65-F5344CB8AC3E}">
        <p14:creationId xmlns:p14="http://schemas.microsoft.com/office/powerpoint/2010/main" val="37432455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21C2DD-84C4-44F0-8D75-776CDA87BD15}"/>
              </a:ext>
            </a:extLst>
          </p:cNvPr>
          <p:cNvSpPr>
            <a:spLocks noGrp="1"/>
          </p:cNvSpPr>
          <p:nvPr>
            <p:ph type="title"/>
          </p:nvPr>
        </p:nvSpPr>
        <p:spPr/>
        <p:txBody>
          <a:bodyPr/>
          <a:lstStyle/>
          <a:p>
            <a:r>
              <a:rPr lang="cs-CZ" dirty="0" err="1"/>
              <a:t>Types</a:t>
            </a:r>
            <a:r>
              <a:rPr lang="cs-CZ" dirty="0"/>
              <a:t> of </a:t>
            </a:r>
            <a:r>
              <a:rPr lang="cs-CZ" dirty="0" err="1"/>
              <a:t>Operating</a:t>
            </a:r>
            <a:r>
              <a:rPr lang="cs-CZ" dirty="0"/>
              <a:t> Systems</a:t>
            </a:r>
          </a:p>
        </p:txBody>
      </p:sp>
      <p:sp>
        <p:nvSpPr>
          <p:cNvPr id="3" name="Zástupný obsah 2">
            <a:extLst>
              <a:ext uri="{FF2B5EF4-FFF2-40B4-BE49-F238E27FC236}">
                <a16:creationId xmlns:a16="http://schemas.microsoft.com/office/drawing/2014/main" id="{99AE0F7A-6B9B-4C8B-848F-35D17186AB31}"/>
              </a:ext>
            </a:extLst>
          </p:cNvPr>
          <p:cNvSpPr>
            <a:spLocks noGrp="1"/>
          </p:cNvSpPr>
          <p:nvPr>
            <p:ph idx="1"/>
          </p:nvPr>
        </p:nvSpPr>
        <p:spPr/>
        <p:txBody>
          <a:bodyPr>
            <a:normAutofit/>
          </a:bodyPr>
          <a:lstStyle/>
          <a:p>
            <a:pPr marL="0" indent="0" algn="just">
              <a:buNone/>
            </a:pPr>
            <a:r>
              <a:rPr lang="en-US" b="1" dirty="0"/>
              <a:t>Graphical user interface</a:t>
            </a:r>
            <a:endParaRPr lang="cs-CZ" b="1" dirty="0"/>
          </a:p>
          <a:p>
            <a:pPr algn="just"/>
            <a:r>
              <a:rPr lang="en-US" dirty="0"/>
              <a:t>Today, most modern operating systems already include a graphical user interface.</a:t>
            </a:r>
            <a:endParaRPr lang="cs-CZ" dirty="0"/>
          </a:p>
          <a:p>
            <a:pPr algn="just"/>
            <a:r>
              <a:rPr lang="en-US" dirty="0"/>
              <a:t>In some systems, it is directly integrated into the kernel - for example, in the original implementation of MS Windows and Mac OS, the graphics subsystem was actually part of the kernel.</a:t>
            </a:r>
            <a:endParaRPr lang="cs-CZ" dirty="0"/>
          </a:p>
          <a:p>
            <a:pPr algn="just"/>
            <a:r>
              <a:rPr lang="en-US" dirty="0"/>
              <a:t>Other operating systems, both older and newer, are modular - separating the graphics subsystem from the kernel and the operating system.</a:t>
            </a:r>
            <a:endParaRPr lang="cs-CZ" dirty="0"/>
          </a:p>
          <a:p>
            <a:pPr algn="just"/>
            <a:r>
              <a:rPr lang="en-US" dirty="0"/>
              <a:t>As early as 1980, UNIX, VMS, and many others existed in this way. Today, Linux and Mac OS also work on this principle.</a:t>
            </a:r>
            <a:endParaRPr lang="cs-CZ" dirty="0"/>
          </a:p>
        </p:txBody>
      </p:sp>
      <p:sp>
        <p:nvSpPr>
          <p:cNvPr id="5" name="TextovéPole 4"/>
          <p:cNvSpPr txBox="1"/>
          <p:nvPr/>
        </p:nvSpPr>
        <p:spPr>
          <a:xfrm>
            <a:off x="5286895" y="5906829"/>
            <a:ext cx="1945178" cy="369332"/>
          </a:xfrm>
          <a:prstGeom prst="rect">
            <a:avLst/>
          </a:prstGeom>
          <a:solidFill>
            <a:schemeClr val="bg1"/>
          </a:solidFill>
        </p:spPr>
        <p:txBody>
          <a:bodyPr wrap="square" rtlCol="0">
            <a:spAutoFit/>
          </a:bodyPr>
          <a:lstStyle/>
          <a:p>
            <a:endParaRPr lang="cs-CZ" dirty="0"/>
          </a:p>
        </p:txBody>
      </p:sp>
    </p:spTree>
    <p:extLst>
      <p:ext uri="{BB962C8B-B14F-4D97-AF65-F5344CB8AC3E}">
        <p14:creationId xmlns:p14="http://schemas.microsoft.com/office/powerpoint/2010/main" val="996618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21C2DD-84C4-44F0-8D75-776CDA87BD15}"/>
              </a:ext>
            </a:extLst>
          </p:cNvPr>
          <p:cNvSpPr>
            <a:spLocks noGrp="1"/>
          </p:cNvSpPr>
          <p:nvPr>
            <p:ph type="title"/>
          </p:nvPr>
        </p:nvSpPr>
        <p:spPr/>
        <p:txBody>
          <a:bodyPr/>
          <a:lstStyle/>
          <a:p>
            <a:r>
              <a:rPr lang="cs-CZ" dirty="0" err="1"/>
              <a:t>Types</a:t>
            </a:r>
            <a:r>
              <a:rPr lang="cs-CZ" dirty="0"/>
              <a:t> of </a:t>
            </a:r>
            <a:r>
              <a:rPr lang="cs-CZ" dirty="0" err="1"/>
              <a:t>Operating</a:t>
            </a:r>
            <a:r>
              <a:rPr lang="cs-CZ" dirty="0"/>
              <a:t> Systems</a:t>
            </a:r>
          </a:p>
        </p:txBody>
      </p:sp>
      <p:sp>
        <p:nvSpPr>
          <p:cNvPr id="3" name="Zástupný obsah 2">
            <a:extLst>
              <a:ext uri="{FF2B5EF4-FFF2-40B4-BE49-F238E27FC236}">
                <a16:creationId xmlns:a16="http://schemas.microsoft.com/office/drawing/2014/main" id="{99AE0F7A-6B9B-4C8B-848F-35D17186AB31}"/>
              </a:ext>
            </a:extLst>
          </p:cNvPr>
          <p:cNvSpPr>
            <a:spLocks noGrp="1"/>
          </p:cNvSpPr>
          <p:nvPr>
            <p:ph idx="1"/>
          </p:nvPr>
        </p:nvSpPr>
        <p:spPr/>
        <p:txBody>
          <a:bodyPr>
            <a:normAutofit/>
          </a:bodyPr>
          <a:lstStyle/>
          <a:p>
            <a:pPr algn="just"/>
            <a:r>
              <a:rPr lang="en-US" dirty="0"/>
              <a:t>Many OSes allow the user to install or create a graphical interface according to his requirements. </a:t>
            </a:r>
            <a:endParaRPr lang="cs-CZ" dirty="0"/>
          </a:p>
          <a:p>
            <a:pPr marL="0" indent="0" algn="just">
              <a:buNone/>
            </a:pPr>
            <a:endParaRPr lang="cs-CZ" dirty="0"/>
          </a:p>
          <a:p>
            <a:pPr algn="just"/>
            <a:r>
              <a:rPr lang="en-US" dirty="0"/>
              <a:t>The Window System, in conjunction with GNOME or KDE, is commonly available on most UNIX systems.</a:t>
            </a:r>
            <a:endParaRPr lang="cs-CZ" dirty="0"/>
          </a:p>
          <a:p>
            <a:pPr marL="0" indent="0" algn="just">
              <a:buNone/>
            </a:pPr>
            <a:endParaRPr lang="cs-CZ" dirty="0"/>
          </a:p>
          <a:p>
            <a:pPr algn="just"/>
            <a:r>
              <a:rPr lang="en-US" dirty="0"/>
              <a:t>Many Unix-based graphical user interfaces have been around for a long time, most of them inherited from X11.</a:t>
            </a:r>
            <a:endParaRPr lang="cs-CZ" dirty="0"/>
          </a:p>
          <a:p>
            <a:pPr marL="0" indent="0" algn="just">
              <a:buNone/>
            </a:pPr>
            <a:endParaRPr lang="cs-CZ" dirty="0"/>
          </a:p>
          <a:p>
            <a:pPr algn="just"/>
            <a:r>
              <a:rPr lang="en-US" dirty="0"/>
              <a:t>Competition between different Unix vendors (HP, IBM, Sun) led to many differences, which led to the failure of the COSE and CDE standardization efforts in the 1990s.</a:t>
            </a:r>
            <a:endParaRPr lang="cs-CZ" dirty="0"/>
          </a:p>
        </p:txBody>
      </p:sp>
      <p:sp>
        <p:nvSpPr>
          <p:cNvPr id="5" name="TextovéPole 4"/>
          <p:cNvSpPr txBox="1"/>
          <p:nvPr/>
        </p:nvSpPr>
        <p:spPr>
          <a:xfrm>
            <a:off x="5286895" y="5906829"/>
            <a:ext cx="1945178" cy="369332"/>
          </a:xfrm>
          <a:prstGeom prst="rect">
            <a:avLst/>
          </a:prstGeom>
          <a:solidFill>
            <a:schemeClr val="bg1"/>
          </a:solidFill>
        </p:spPr>
        <p:txBody>
          <a:bodyPr wrap="square" rtlCol="0">
            <a:spAutoFit/>
          </a:bodyPr>
          <a:lstStyle/>
          <a:p>
            <a:endParaRPr lang="cs-CZ" dirty="0"/>
          </a:p>
        </p:txBody>
      </p:sp>
    </p:spTree>
    <p:extLst>
      <p:ext uri="{BB962C8B-B14F-4D97-AF65-F5344CB8AC3E}">
        <p14:creationId xmlns:p14="http://schemas.microsoft.com/office/powerpoint/2010/main" val="3192820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21C2DD-84C4-44F0-8D75-776CDA87BD15}"/>
              </a:ext>
            </a:extLst>
          </p:cNvPr>
          <p:cNvSpPr>
            <a:spLocks noGrp="1"/>
          </p:cNvSpPr>
          <p:nvPr>
            <p:ph type="title"/>
          </p:nvPr>
        </p:nvSpPr>
        <p:spPr/>
        <p:txBody>
          <a:bodyPr/>
          <a:lstStyle/>
          <a:p>
            <a:r>
              <a:rPr lang="en-US" dirty="0"/>
              <a:t>Description of Windows, Unix, Linux, OS X</a:t>
            </a:r>
            <a:endParaRPr lang="cs-CZ" dirty="0"/>
          </a:p>
        </p:txBody>
      </p:sp>
      <p:sp>
        <p:nvSpPr>
          <p:cNvPr id="3" name="Zástupný obsah 2">
            <a:extLst>
              <a:ext uri="{FF2B5EF4-FFF2-40B4-BE49-F238E27FC236}">
                <a16:creationId xmlns:a16="http://schemas.microsoft.com/office/drawing/2014/main" id="{99AE0F7A-6B9B-4C8B-848F-35D17186AB31}"/>
              </a:ext>
            </a:extLst>
          </p:cNvPr>
          <p:cNvSpPr>
            <a:spLocks noGrp="1"/>
          </p:cNvSpPr>
          <p:nvPr>
            <p:ph idx="1"/>
          </p:nvPr>
        </p:nvSpPr>
        <p:spPr/>
        <p:txBody>
          <a:bodyPr>
            <a:normAutofit/>
          </a:bodyPr>
          <a:lstStyle/>
          <a:p>
            <a:pPr algn="just"/>
            <a:r>
              <a:rPr lang="en-US" dirty="0"/>
              <a:t>In computer science, the operating system is the basic software (</a:t>
            </a:r>
            <a:r>
              <a:rPr lang="en-US" dirty="0" err="1"/>
              <a:t>i</a:t>
            </a:r>
            <a:r>
              <a:rPr lang="cs-CZ" dirty="0"/>
              <a:t>.</a:t>
            </a:r>
            <a:r>
              <a:rPr lang="en-US" dirty="0"/>
              <a:t>e</a:t>
            </a:r>
            <a:r>
              <a:rPr lang="cs-CZ" dirty="0"/>
              <a:t>.</a:t>
            </a:r>
            <a:r>
              <a:rPr lang="en-US" dirty="0"/>
              <a:t> software) that is loaded into the computer's memory at startup and remains in memory until it is turned off.</a:t>
            </a:r>
            <a:endParaRPr lang="cs-CZ" dirty="0"/>
          </a:p>
          <a:p>
            <a:pPr algn="just"/>
            <a:r>
              <a:rPr lang="en-US" dirty="0"/>
              <a:t>It consists of a kernel and auxiliary system elements.</a:t>
            </a:r>
            <a:endParaRPr lang="cs-CZ" dirty="0"/>
          </a:p>
          <a:p>
            <a:pPr algn="just"/>
            <a:r>
              <a:rPr lang="en-US" dirty="0"/>
              <a:t>Operating systems can be divided according to various criteria.</a:t>
            </a:r>
            <a:endParaRPr lang="cs-CZ" dirty="0"/>
          </a:p>
          <a:p>
            <a:pPr algn="just"/>
            <a:r>
              <a:rPr lang="en-US" dirty="0"/>
              <a:t>It seems to be optimal according to the desktop and mobile hardware used.</a:t>
            </a:r>
            <a:endParaRPr lang="cs-CZ" dirty="0"/>
          </a:p>
          <a:p>
            <a:pPr algn="just"/>
            <a:r>
              <a:rPr lang="en-US" dirty="0"/>
              <a:t>In our chapter we will deal with the most common desktop operating systems: Mac OS X, Google Chromium, Unix, Linux and Microsoft Windows.</a:t>
            </a:r>
            <a:endParaRPr lang="cs-CZ" dirty="0"/>
          </a:p>
        </p:txBody>
      </p:sp>
      <p:sp>
        <p:nvSpPr>
          <p:cNvPr id="5" name="TextovéPole 4"/>
          <p:cNvSpPr txBox="1"/>
          <p:nvPr/>
        </p:nvSpPr>
        <p:spPr>
          <a:xfrm>
            <a:off x="5286895" y="5906829"/>
            <a:ext cx="1945178" cy="369332"/>
          </a:xfrm>
          <a:prstGeom prst="rect">
            <a:avLst/>
          </a:prstGeom>
          <a:solidFill>
            <a:schemeClr val="bg1"/>
          </a:solidFill>
        </p:spPr>
        <p:txBody>
          <a:bodyPr wrap="square" rtlCol="0">
            <a:spAutoFit/>
          </a:bodyPr>
          <a:lstStyle/>
          <a:p>
            <a:endParaRPr lang="cs-CZ" dirty="0"/>
          </a:p>
        </p:txBody>
      </p:sp>
    </p:spTree>
    <p:extLst>
      <p:ext uri="{BB962C8B-B14F-4D97-AF65-F5344CB8AC3E}">
        <p14:creationId xmlns:p14="http://schemas.microsoft.com/office/powerpoint/2010/main" val="2394140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21C2DD-84C4-44F0-8D75-776CDA87BD15}"/>
              </a:ext>
            </a:extLst>
          </p:cNvPr>
          <p:cNvSpPr>
            <a:spLocks noGrp="1"/>
          </p:cNvSpPr>
          <p:nvPr>
            <p:ph type="title"/>
          </p:nvPr>
        </p:nvSpPr>
        <p:spPr/>
        <p:txBody>
          <a:bodyPr/>
          <a:lstStyle/>
          <a:p>
            <a:r>
              <a:rPr lang="en-US" dirty="0"/>
              <a:t>Description of Windows, Unix, Linux, OS X</a:t>
            </a:r>
            <a:endParaRPr lang="cs-CZ" dirty="0"/>
          </a:p>
        </p:txBody>
      </p:sp>
      <p:sp>
        <p:nvSpPr>
          <p:cNvPr id="3" name="Zástupný obsah 2">
            <a:extLst>
              <a:ext uri="{FF2B5EF4-FFF2-40B4-BE49-F238E27FC236}">
                <a16:creationId xmlns:a16="http://schemas.microsoft.com/office/drawing/2014/main" id="{99AE0F7A-6B9B-4C8B-848F-35D17186AB31}"/>
              </a:ext>
            </a:extLst>
          </p:cNvPr>
          <p:cNvSpPr>
            <a:spLocks noGrp="1"/>
          </p:cNvSpPr>
          <p:nvPr>
            <p:ph idx="1"/>
          </p:nvPr>
        </p:nvSpPr>
        <p:spPr/>
        <p:txBody>
          <a:bodyPr>
            <a:normAutofit/>
          </a:bodyPr>
          <a:lstStyle/>
          <a:p>
            <a:pPr algn="just"/>
            <a:r>
              <a:rPr lang="en-US" dirty="0"/>
              <a:t>The chapter aims to analyze the capabilities of the most common operating systems and draw appropriate conclusions.</a:t>
            </a:r>
            <a:endParaRPr lang="cs-CZ" dirty="0"/>
          </a:p>
          <a:p>
            <a:pPr algn="just"/>
            <a:r>
              <a:rPr lang="en-US" dirty="0"/>
              <a:t>We will use methods of analysis of existing OS (we evaluate existing functions and key features of systems and propose factual recommendations), study of relevant literature (we use methods of classification analysis), from special methods comparative method (comparison of new knowledge with existing content or foreign sources) and system method consisting in the study of relations between systems and division</a:t>
            </a:r>
            <a:endParaRPr lang="cs-CZ" dirty="0"/>
          </a:p>
        </p:txBody>
      </p:sp>
      <p:sp>
        <p:nvSpPr>
          <p:cNvPr id="5" name="TextovéPole 4"/>
          <p:cNvSpPr txBox="1"/>
          <p:nvPr/>
        </p:nvSpPr>
        <p:spPr>
          <a:xfrm>
            <a:off x="5286895" y="5906829"/>
            <a:ext cx="1945178" cy="369332"/>
          </a:xfrm>
          <a:prstGeom prst="rect">
            <a:avLst/>
          </a:prstGeom>
          <a:solidFill>
            <a:schemeClr val="bg1"/>
          </a:solidFill>
        </p:spPr>
        <p:txBody>
          <a:bodyPr wrap="square" rtlCol="0">
            <a:spAutoFit/>
          </a:bodyPr>
          <a:lstStyle/>
          <a:p>
            <a:endParaRPr lang="cs-CZ" dirty="0"/>
          </a:p>
        </p:txBody>
      </p:sp>
    </p:spTree>
    <p:extLst>
      <p:ext uri="{BB962C8B-B14F-4D97-AF65-F5344CB8AC3E}">
        <p14:creationId xmlns:p14="http://schemas.microsoft.com/office/powerpoint/2010/main" val="4057765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21C2DD-84C4-44F0-8D75-776CDA87BD15}"/>
              </a:ext>
            </a:extLst>
          </p:cNvPr>
          <p:cNvSpPr>
            <a:spLocks noGrp="1"/>
          </p:cNvSpPr>
          <p:nvPr>
            <p:ph type="title"/>
          </p:nvPr>
        </p:nvSpPr>
        <p:spPr/>
        <p:txBody>
          <a:bodyPr/>
          <a:lstStyle/>
          <a:p>
            <a:r>
              <a:rPr lang="en-US" dirty="0"/>
              <a:t>Description of Windows, Unix, Linux, OS X</a:t>
            </a:r>
            <a:endParaRPr lang="cs-CZ" dirty="0"/>
          </a:p>
        </p:txBody>
      </p:sp>
      <p:sp>
        <p:nvSpPr>
          <p:cNvPr id="3" name="Zástupný obsah 2">
            <a:extLst>
              <a:ext uri="{FF2B5EF4-FFF2-40B4-BE49-F238E27FC236}">
                <a16:creationId xmlns:a16="http://schemas.microsoft.com/office/drawing/2014/main" id="{99AE0F7A-6B9B-4C8B-848F-35D17186AB31}"/>
              </a:ext>
            </a:extLst>
          </p:cNvPr>
          <p:cNvSpPr>
            <a:spLocks noGrp="1"/>
          </p:cNvSpPr>
          <p:nvPr>
            <p:ph idx="1"/>
          </p:nvPr>
        </p:nvSpPr>
        <p:spPr/>
        <p:txBody>
          <a:bodyPr>
            <a:normAutofit/>
          </a:bodyPr>
          <a:lstStyle/>
          <a:p>
            <a:pPr marL="0" indent="0" algn="just">
              <a:buNone/>
            </a:pPr>
            <a:r>
              <a:rPr lang="en-US" b="1" dirty="0"/>
              <a:t>Apple Mac OS X</a:t>
            </a:r>
            <a:endParaRPr lang="cs-CZ" b="1" dirty="0"/>
          </a:p>
          <a:p>
            <a:pPr algn="just"/>
            <a:r>
              <a:rPr lang="en-US" dirty="0"/>
              <a:t>Mac OS X is a sophisticated operating system from Apple's workshop.</a:t>
            </a:r>
            <a:endParaRPr lang="cs-CZ" dirty="0"/>
          </a:p>
          <a:p>
            <a:pPr algn="just"/>
            <a:r>
              <a:rPr lang="en-US" dirty="0"/>
              <a:t>It builds on the stable core of the Unix system, from which it has retained the top panel with the current application settings.</a:t>
            </a:r>
            <a:endParaRPr lang="cs-CZ" dirty="0"/>
          </a:p>
          <a:p>
            <a:pPr algn="just"/>
            <a:r>
              <a:rPr lang="en-US" dirty="0"/>
              <a:t>The key features include security, resistance to common computer viruses.</a:t>
            </a:r>
            <a:endParaRPr lang="cs-CZ" dirty="0"/>
          </a:p>
          <a:p>
            <a:pPr algn="just"/>
            <a:r>
              <a:rPr lang="en-US" dirty="0"/>
              <a:t>Exe files cannot be run by default under Mac OS X</a:t>
            </a:r>
            <a:r>
              <a:rPr lang="cs-CZ" dirty="0"/>
              <a:t> o</a:t>
            </a:r>
            <a:r>
              <a:rPr lang="en-US" dirty="0"/>
              <a:t>f interest, we can mention the functions and tools Dashboard, </a:t>
            </a:r>
            <a:r>
              <a:rPr lang="en-US" dirty="0" err="1"/>
              <a:t>TimeMachine</a:t>
            </a:r>
            <a:r>
              <a:rPr lang="en-US" dirty="0"/>
              <a:t>, AppleScript, etc.</a:t>
            </a:r>
            <a:endParaRPr lang="cs-CZ" dirty="0"/>
          </a:p>
          <a:p>
            <a:pPr algn="just"/>
            <a:r>
              <a:rPr lang="en-US" dirty="0"/>
              <a:t>A huge disadvantage is the complete incompatibility of applications and games designed under Microsoft Windows operating systems.</a:t>
            </a:r>
            <a:endParaRPr lang="cs-CZ" dirty="0"/>
          </a:p>
          <a:p>
            <a:pPr algn="just"/>
            <a:r>
              <a:rPr lang="en-US" dirty="0"/>
              <a:t>This offers the ability to virtualize Windows using Parallels Desktop or </a:t>
            </a:r>
            <a:r>
              <a:rPr lang="en-US" dirty="0" err="1"/>
              <a:t>CroosOver</a:t>
            </a:r>
            <a:r>
              <a:rPr lang="en-US" dirty="0"/>
              <a:t>.</a:t>
            </a:r>
            <a:endParaRPr lang="cs-CZ" dirty="0"/>
          </a:p>
        </p:txBody>
      </p:sp>
      <p:sp>
        <p:nvSpPr>
          <p:cNvPr id="5" name="TextovéPole 4"/>
          <p:cNvSpPr txBox="1"/>
          <p:nvPr/>
        </p:nvSpPr>
        <p:spPr>
          <a:xfrm>
            <a:off x="5286895" y="5906829"/>
            <a:ext cx="1945178" cy="369332"/>
          </a:xfrm>
          <a:prstGeom prst="rect">
            <a:avLst/>
          </a:prstGeom>
          <a:solidFill>
            <a:schemeClr val="bg1"/>
          </a:solidFill>
        </p:spPr>
        <p:txBody>
          <a:bodyPr wrap="square" rtlCol="0">
            <a:spAutoFit/>
          </a:bodyPr>
          <a:lstStyle/>
          <a:p>
            <a:endParaRPr lang="cs-CZ" dirty="0"/>
          </a:p>
        </p:txBody>
      </p:sp>
    </p:spTree>
    <p:extLst>
      <p:ext uri="{BB962C8B-B14F-4D97-AF65-F5344CB8AC3E}">
        <p14:creationId xmlns:p14="http://schemas.microsoft.com/office/powerpoint/2010/main" val="2524504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21C2DD-84C4-44F0-8D75-776CDA87BD15}"/>
              </a:ext>
            </a:extLst>
          </p:cNvPr>
          <p:cNvSpPr>
            <a:spLocks noGrp="1"/>
          </p:cNvSpPr>
          <p:nvPr>
            <p:ph type="title"/>
          </p:nvPr>
        </p:nvSpPr>
        <p:spPr/>
        <p:txBody>
          <a:bodyPr/>
          <a:lstStyle/>
          <a:p>
            <a:r>
              <a:rPr lang="en-US" dirty="0"/>
              <a:t>Description of Windows, Unix, Linux, OS X</a:t>
            </a:r>
            <a:endParaRPr lang="cs-CZ" dirty="0"/>
          </a:p>
        </p:txBody>
      </p:sp>
      <p:sp>
        <p:nvSpPr>
          <p:cNvPr id="3" name="Zástupný obsah 2">
            <a:extLst>
              <a:ext uri="{FF2B5EF4-FFF2-40B4-BE49-F238E27FC236}">
                <a16:creationId xmlns:a16="http://schemas.microsoft.com/office/drawing/2014/main" id="{99AE0F7A-6B9B-4C8B-848F-35D17186AB31}"/>
              </a:ext>
            </a:extLst>
          </p:cNvPr>
          <p:cNvSpPr>
            <a:spLocks noGrp="1"/>
          </p:cNvSpPr>
          <p:nvPr>
            <p:ph idx="1"/>
          </p:nvPr>
        </p:nvSpPr>
        <p:spPr/>
        <p:txBody>
          <a:bodyPr>
            <a:normAutofit/>
          </a:bodyPr>
          <a:lstStyle/>
          <a:p>
            <a:pPr algn="just"/>
            <a:r>
              <a:rPr lang="en-US" dirty="0"/>
              <a:t>The programming tool here is </a:t>
            </a:r>
            <a:r>
              <a:rPr lang="en-US" dirty="0" err="1"/>
              <a:t>XCode</a:t>
            </a:r>
            <a:r>
              <a:rPr lang="en-US" dirty="0"/>
              <a:t> for Mac OS X and the special iOS SDK framework enables the development of applications under the iOS mobile platform.</a:t>
            </a:r>
            <a:endParaRPr lang="cs-CZ" dirty="0"/>
          </a:p>
          <a:p>
            <a:pPr algn="just"/>
            <a:r>
              <a:rPr lang="en-US" dirty="0"/>
              <a:t>The language is based on Objective C ++ and is somewhat specific.</a:t>
            </a:r>
            <a:endParaRPr lang="cs-CZ" dirty="0"/>
          </a:p>
          <a:p>
            <a:pPr algn="just"/>
            <a:r>
              <a:rPr lang="en-US" dirty="0"/>
              <a:t>AppleScript Editor 2.1 offers standard advanced administration and the ability to automate some Apple processes in every Mac OS X.</a:t>
            </a:r>
            <a:endParaRPr lang="cs-CZ" dirty="0"/>
          </a:p>
          <a:p>
            <a:pPr algn="just"/>
            <a:r>
              <a:rPr lang="en-US" dirty="0"/>
              <a:t>With it, we can, for example, simply launch some applications (example of launching the Finder application in the home folder "home").</a:t>
            </a:r>
            <a:endParaRPr lang="cs-CZ" dirty="0"/>
          </a:p>
        </p:txBody>
      </p:sp>
      <p:sp>
        <p:nvSpPr>
          <p:cNvPr id="5" name="TextovéPole 4"/>
          <p:cNvSpPr txBox="1"/>
          <p:nvPr/>
        </p:nvSpPr>
        <p:spPr>
          <a:xfrm>
            <a:off x="5286895" y="5906829"/>
            <a:ext cx="1945178" cy="369332"/>
          </a:xfrm>
          <a:prstGeom prst="rect">
            <a:avLst/>
          </a:prstGeom>
          <a:solidFill>
            <a:schemeClr val="bg1"/>
          </a:solidFill>
        </p:spPr>
        <p:txBody>
          <a:bodyPr wrap="square" rtlCol="0">
            <a:spAutoFit/>
          </a:bodyPr>
          <a:lstStyle/>
          <a:p>
            <a:endParaRPr lang="cs-CZ" dirty="0"/>
          </a:p>
        </p:txBody>
      </p:sp>
    </p:spTree>
    <p:extLst>
      <p:ext uri="{BB962C8B-B14F-4D97-AF65-F5344CB8AC3E}">
        <p14:creationId xmlns:p14="http://schemas.microsoft.com/office/powerpoint/2010/main" val="17617029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21C2DD-84C4-44F0-8D75-776CDA87BD15}"/>
              </a:ext>
            </a:extLst>
          </p:cNvPr>
          <p:cNvSpPr>
            <a:spLocks noGrp="1"/>
          </p:cNvSpPr>
          <p:nvPr>
            <p:ph type="title"/>
          </p:nvPr>
        </p:nvSpPr>
        <p:spPr/>
        <p:txBody>
          <a:bodyPr/>
          <a:lstStyle/>
          <a:p>
            <a:r>
              <a:rPr lang="en-US" dirty="0"/>
              <a:t>Description of Windows, Unix, Linux, OS X</a:t>
            </a:r>
            <a:endParaRPr lang="cs-CZ" dirty="0"/>
          </a:p>
        </p:txBody>
      </p:sp>
      <p:sp>
        <p:nvSpPr>
          <p:cNvPr id="5" name="TextovéPole 4"/>
          <p:cNvSpPr txBox="1"/>
          <p:nvPr/>
        </p:nvSpPr>
        <p:spPr>
          <a:xfrm>
            <a:off x="5286895" y="5906829"/>
            <a:ext cx="1945178" cy="369332"/>
          </a:xfrm>
          <a:prstGeom prst="rect">
            <a:avLst/>
          </a:prstGeom>
          <a:solidFill>
            <a:schemeClr val="bg1"/>
          </a:solidFill>
        </p:spPr>
        <p:txBody>
          <a:bodyPr wrap="square" rtlCol="0">
            <a:spAutoFit/>
          </a:bodyPr>
          <a:lstStyle/>
          <a:p>
            <a:endParaRPr lang="cs-CZ" dirty="0"/>
          </a:p>
        </p:txBody>
      </p:sp>
      <p:pic>
        <p:nvPicPr>
          <p:cNvPr id="6"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75025" y="1825625"/>
            <a:ext cx="5441950" cy="4081463"/>
          </a:xfrm>
        </p:spPr>
      </p:pic>
    </p:spTree>
    <p:extLst>
      <p:ext uri="{BB962C8B-B14F-4D97-AF65-F5344CB8AC3E}">
        <p14:creationId xmlns:p14="http://schemas.microsoft.com/office/powerpoint/2010/main" val="743278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21C2DD-84C4-44F0-8D75-776CDA87BD15}"/>
              </a:ext>
            </a:extLst>
          </p:cNvPr>
          <p:cNvSpPr>
            <a:spLocks noGrp="1"/>
          </p:cNvSpPr>
          <p:nvPr>
            <p:ph type="title"/>
          </p:nvPr>
        </p:nvSpPr>
        <p:spPr/>
        <p:txBody>
          <a:bodyPr/>
          <a:lstStyle/>
          <a:p>
            <a:r>
              <a:rPr lang="en-US" dirty="0"/>
              <a:t>Description of Windows, Unix, Linux, OS X</a:t>
            </a:r>
            <a:endParaRPr lang="cs-CZ" dirty="0"/>
          </a:p>
        </p:txBody>
      </p:sp>
      <p:sp>
        <p:nvSpPr>
          <p:cNvPr id="3" name="Zástupný obsah 2">
            <a:extLst>
              <a:ext uri="{FF2B5EF4-FFF2-40B4-BE49-F238E27FC236}">
                <a16:creationId xmlns:a16="http://schemas.microsoft.com/office/drawing/2014/main" id="{99AE0F7A-6B9B-4C8B-848F-35D17186AB31}"/>
              </a:ext>
            </a:extLst>
          </p:cNvPr>
          <p:cNvSpPr>
            <a:spLocks noGrp="1"/>
          </p:cNvSpPr>
          <p:nvPr>
            <p:ph idx="1"/>
          </p:nvPr>
        </p:nvSpPr>
        <p:spPr/>
        <p:txBody>
          <a:bodyPr>
            <a:normAutofit/>
          </a:bodyPr>
          <a:lstStyle/>
          <a:p>
            <a:pPr marL="0" indent="0" algn="just">
              <a:buNone/>
            </a:pPr>
            <a:r>
              <a:rPr lang="en-US" b="1" dirty="0"/>
              <a:t>Unix operating system</a:t>
            </a:r>
            <a:endParaRPr lang="cs-CZ" b="1" dirty="0"/>
          </a:p>
          <a:p>
            <a:pPr algn="just"/>
            <a:r>
              <a:rPr lang="en-US" dirty="0"/>
              <a:t>UNIX is a trademark in computer science of an old operating system created in the Bell Laboratories of the American company AT&amp;T in 1969.</a:t>
            </a:r>
            <a:endParaRPr lang="cs-CZ" dirty="0"/>
          </a:p>
          <a:p>
            <a:pPr algn="just"/>
            <a:r>
              <a:rPr lang="en-US" dirty="0"/>
              <a:t>Many operating systems are inspired by Unix systems to varying degrees.</a:t>
            </a:r>
            <a:endParaRPr lang="cs-CZ" dirty="0"/>
          </a:p>
          <a:p>
            <a:pPr algn="just"/>
            <a:r>
              <a:rPr lang="en-US" dirty="0"/>
              <a:t>UNIX itself was inspired by the complicated Multics system, but sought simplification.</a:t>
            </a:r>
            <a:endParaRPr lang="cs-CZ" dirty="0"/>
          </a:p>
          <a:p>
            <a:pPr algn="just"/>
            <a:r>
              <a:rPr lang="en-US" dirty="0"/>
              <a:t>Unlike Multics, Unix was written in the more modern C programming language.</a:t>
            </a:r>
            <a:endParaRPr lang="cs-CZ" dirty="0"/>
          </a:p>
          <a:p>
            <a:pPr algn="just"/>
            <a:r>
              <a:rPr lang="en-US" dirty="0"/>
              <a:t>Further development of UNIX created Plan 9.</a:t>
            </a:r>
            <a:endParaRPr lang="cs-CZ" dirty="0"/>
          </a:p>
        </p:txBody>
      </p:sp>
      <p:sp>
        <p:nvSpPr>
          <p:cNvPr id="5" name="TextovéPole 4"/>
          <p:cNvSpPr txBox="1"/>
          <p:nvPr/>
        </p:nvSpPr>
        <p:spPr>
          <a:xfrm>
            <a:off x="5286895" y="5906829"/>
            <a:ext cx="1945178" cy="369332"/>
          </a:xfrm>
          <a:prstGeom prst="rect">
            <a:avLst/>
          </a:prstGeom>
          <a:solidFill>
            <a:schemeClr val="bg1"/>
          </a:solidFill>
        </p:spPr>
        <p:txBody>
          <a:bodyPr wrap="square" rtlCol="0">
            <a:spAutoFit/>
          </a:bodyPr>
          <a:lstStyle/>
          <a:p>
            <a:endParaRPr lang="cs-CZ" dirty="0"/>
          </a:p>
        </p:txBody>
      </p:sp>
    </p:spTree>
    <p:extLst>
      <p:ext uri="{BB962C8B-B14F-4D97-AF65-F5344CB8AC3E}">
        <p14:creationId xmlns:p14="http://schemas.microsoft.com/office/powerpoint/2010/main" val="4232982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21C2DD-84C4-44F0-8D75-776CDA87BD15}"/>
              </a:ext>
            </a:extLst>
          </p:cNvPr>
          <p:cNvSpPr>
            <a:spLocks noGrp="1"/>
          </p:cNvSpPr>
          <p:nvPr>
            <p:ph type="title"/>
          </p:nvPr>
        </p:nvSpPr>
        <p:spPr/>
        <p:txBody>
          <a:bodyPr/>
          <a:lstStyle/>
          <a:p>
            <a:r>
              <a:rPr lang="en-US" dirty="0"/>
              <a:t>Description of Windows, Unix, Linux, OS X</a:t>
            </a:r>
            <a:endParaRPr lang="cs-CZ" dirty="0"/>
          </a:p>
        </p:txBody>
      </p:sp>
      <p:sp>
        <p:nvSpPr>
          <p:cNvPr id="3" name="Zástupný obsah 2">
            <a:extLst>
              <a:ext uri="{FF2B5EF4-FFF2-40B4-BE49-F238E27FC236}">
                <a16:creationId xmlns:a16="http://schemas.microsoft.com/office/drawing/2014/main" id="{99AE0F7A-6B9B-4C8B-848F-35D17186AB31}"/>
              </a:ext>
            </a:extLst>
          </p:cNvPr>
          <p:cNvSpPr>
            <a:spLocks noGrp="1"/>
          </p:cNvSpPr>
          <p:nvPr>
            <p:ph idx="1"/>
          </p:nvPr>
        </p:nvSpPr>
        <p:spPr/>
        <p:txBody>
          <a:bodyPr>
            <a:normAutofit/>
          </a:bodyPr>
          <a:lstStyle/>
          <a:p>
            <a:pPr algn="just"/>
            <a:r>
              <a:rPr lang="en-US" dirty="0"/>
              <a:t>Unix is a trademark currently owned by The Open Group and may only be used by systems that are certified to the Single UNIX Specification.</a:t>
            </a:r>
            <a:endParaRPr lang="cs-CZ" dirty="0"/>
          </a:p>
          <a:p>
            <a:pPr algn="just"/>
            <a:r>
              <a:rPr lang="en-US" dirty="0"/>
              <a:t>There are different systems in the world that are compatible with UNIX to varying degrees, but cannot or do not want to pay royalties, and therefore often use name variants that refer to the UNIX name (for example, XENIX, MINIX, Linux), but can be named and otherwise (for example BSD variants of </a:t>
            </a:r>
            <a:r>
              <a:rPr lang="en-US" dirty="0" err="1"/>
              <a:t>OpenBSD</a:t>
            </a:r>
            <a:r>
              <a:rPr lang="en-US" dirty="0"/>
              <a:t>, </a:t>
            </a:r>
            <a:r>
              <a:rPr lang="en-US" dirty="0" err="1"/>
              <a:t>NetBSD</a:t>
            </a:r>
            <a:r>
              <a:rPr lang="en-US" dirty="0"/>
              <a:t>, but also Mac OS X, etc.).</a:t>
            </a:r>
            <a:endParaRPr lang="cs-CZ" dirty="0"/>
          </a:p>
          <a:p>
            <a:pPr algn="just"/>
            <a:r>
              <a:rPr lang="en-US" dirty="0"/>
              <a:t>We collectively refer to them as Unix systems.„</a:t>
            </a:r>
            <a:endParaRPr lang="cs-CZ" dirty="0"/>
          </a:p>
          <a:p>
            <a:pPr algn="just"/>
            <a:r>
              <a:rPr lang="en-US" dirty="0"/>
              <a:t>Traditional Unix" refers to an operating system that is unique to Unix Version 7 or UNIX System V.</a:t>
            </a:r>
            <a:endParaRPr lang="cs-CZ" dirty="0"/>
          </a:p>
        </p:txBody>
      </p:sp>
      <p:sp>
        <p:nvSpPr>
          <p:cNvPr id="5" name="TextovéPole 4"/>
          <p:cNvSpPr txBox="1"/>
          <p:nvPr/>
        </p:nvSpPr>
        <p:spPr>
          <a:xfrm>
            <a:off x="5286895" y="5906829"/>
            <a:ext cx="1945178" cy="369332"/>
          </a:xfrm>
          <a:prstGeom prst="rect">
            <a:avLst/>
          </a:prstGeom>
          <a:solidFill>
            <a:schemeClr val="bg1"/>
          </a:solidFill>
        </p:spPr>
        <p:txBody>
          <a:bodyPr wrap="square" rtlCol="0">
            <a:spAutoFit/>
          </a:bodyPr>
          <a:lstStyle/>
          <a:p>
            <a:endParaRPr lang="cs-CZ" dirty="0"/>
          </a:p>
        </p:txBody>
      </p:sp>
    </p:spTree>
    <p:extLst>
      <p:ext uri="{BB962C8B-B14F-4D97-AF65-F5344CB8AC3E}">
        <p14:creationId xmlns:p14="http://schemas.microsoft.com/office/powerpoint/2010/main" val="24137386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21C2DD-84C4-44F0-8D75-776CDA87BD15}"/>
              </a:ext>
            </a:extLst>
          </p:cNvPr>
          <p:cNvSpPr>
            <a:spLocks noGrp="1"/>
          </p:cNvSpPr>
          <p:nvPr>
            <p:ph type="title"/>
          </p:nvPr>
        </p:nvSpPr>
        <p:spPr/>
        <p:txBody>
          <a:bodyPr/>
          <a:lstStyle/>
          <a:p>
            <a:r>
              <a:rPr lang="en-US" dirty="0"/>
              <a:t>Description of Windows, Unix, Linux, OS X</a:t>
            </a:r>
            <a:endParaRPr lang="cs-CZ" dirty="0"/>
          </a:p>
        </p:txBody>
      </p:sp>
      <p:sp>
        <p:nvSpPr>
          <p:cNvPr id="5" name="TextovéPole 4"/>
          <p:cNvSpPr txBox="1"/>
          <p:nvPr/>
        </p:nvSpPr>
        <p:spPr>
          <a:xfrm>
            <a:off x="5286895" y="5906829"/>
            <a:ext cx="1945178" cy="369332"/>
          </a:xfrm>
          <a:prstGeom prst="rect">
            <a:avLst/>
          </a:prstGeom>
          <a:solidFill>
            <a:schemeClr val="bg1"/>
          </a:solidFill>
        </p:spPr>
        <p:txBody>
          <a:bodyPr wrap="square" rtlCol="0">
            <a:spAutoFit/>
          </a:bodyPr>
          <a:lstStyle/>
          <a:p>
            <a:endParaRPr lang="cs-CZ" dirty="0"/>
          </a:p>
        </p:txBody>
      </p:sp>
      <p:pic>
        <p:nvPicPr>
          <p:cNvPr id="6" name="Zástupný symbol pro obsah 3"/>
          <p:cNvPicPr>
            <a:picLocks noGrp="1" noChangeAspect="1"/>
          </p:cNvPicPr>
          <p:nvPr>
            <p:ph idx="1"/>
          </p:nvPr>
        </p:nvPicPr>
        <p:blipFill>
          <a:blip r:embed="rId2"/>
          <a:stretch>
            <a:fillRect/>
          </a:stretch>
        </p:blipFill>
        <p:spPr>
          <a:xfrm>
            <a:off x="3647122" y="1904002"/>
            <a:ext cx="4897756" cy="4081463"/>
          </a:xfrm>
          <a:prstGeom prst="rect">
            <a:avLst/>
          </a:prstGeom>
        </p:spPr>
      </p:pic>
    </p:spTree>
    <p:extLst>
      <p:ext uri="{BB962C8B-B14F-4D97-AF65-F5344CB8AC3E}">
        <p14:creationId xmlns:p14="http://schemas.microsoft.com/office/powerpoint/2010/main" val="3847618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21C2DD-84C4-44F0-8D75-776CDA87BD15}"/>
              </a:ext>
            </a:extLst>
          </p:cNvPr>
          <p:cNvSpPr>
            <a:spLocks noGrp="1"/>
          </p:cNvSpPr>
          <p:nvPr>
            <p:ph type="title"/>
          </p:nvPr>
        </p:nvSpPr>
        <p:spPr/>
        <p:txBody>
          <a:bodyPr/>
          <a:lstStyle/>
          <a:p>
            <a:r>
              <a:rPr lang="en-US" dirty="0"/>
              <a:t>Logical </a:t>
            </a:r>
            <a:r>
              <a:rPr lang="cs-CZ" dirty="0"/>
              <a:t>A</a:t>
            </a:r>
            <a:r>
              <a:rPr lang="en-US" dirty="0" err="1"/>
              <a:t>rchitecture</a:t>
            </a:r>
            <a:r>
              <a:rPr lang="en-US" dirty="0"/>
              <a:t> of </a:t>
            </a:r>
            <a:r>
              <a:rPr lang="cs-CZ" dirty="0"/>
              <a:t>D</a:t>
            </a:r>
            <a:r>
              <a:rPr lang="en-US" dirty="0" err="1"/>
              <a:t>esktop</a:t>
            </a:r>
            <a:r>
              <a:rPr lang="en-US" dirty="0"/>
              <a:t> and </a:t>
            </a:r>
            <a:r>
              <a:rPr lang="cs-CZ" dirty="0"/>
              <a:t>M</a:t>
            </a:r>
            <a:r>
              <a:rPr lang="en-US" dirty="0" err="1"/>
              <a:t>obile</a:t>
            </a:r>
            <a:r>
              <a:rPr lang="en-US" dirty="0"/>
              <a:t> OS</a:t>
            </a:r>
            <a:endParaRPr lang="cs-CZ" dirty="0"/>
          </a:p>
        </p:txBody>
      </p:sp>
      <p:sp>
        <p:nvSpPr>
          <p:cNvPr id="3" name="Zástupný obsah 2">
            <a:extLst>
              <a:ext uri="{FF2B5EF4-FFF2-40B4-BE49-F238E27FC236}">
                <a16:creationId xmlns:a16="http://schemas.microsoft.com/office/drawing/2014/main" id="{99AE0F7A-6B9B-4C8B-848F-35D17186AB31}"/>
              </a:ext>
            </a:extLst>
          </p:cNvPr>
          <p:cNvSpPr>
            <a:spLocks noGrp="1"/>
          </p:cNvSpPr>
          <p:nvPr>
            <p:ph idx="1"/>
          </p:nvPr>
        </p:nvSpPr>
        <p:spPr/>
        <p:txBody>
          <a:bodyPr>
            <a:normAutofit fontScale="92500"/>
          </a:bodyPr>
          <a:lstStyle/>
          <a:p>
            <a:pPr marL="0" indent="0" algn="just">
              <a:buNone/>
            </a:pPr>
            <a:r>
              <a:rPr lang="en-US" b="1" dirty="0"/>
              <a:t>Operating system</a:t>
            </a:r>
            <a:endParaRPr lang="cs-CZ" b="1" dirty="0"/>
          </a:p>
          <a:p>
            <a:pPr algn="just"/>
            <a:r>
              <a:rPr lang="en-US" dirty="0"/>
              <a:t>The operating system is the basic software of a computer, which is loaded into the computer's memory at startup and remains in operation until it is turned off or disconnected from the power supply.</a:t>
            </a:r>
            <a:endParaRPr lang="cs-CZ" dirty="0"/>
          </a:p>
          <a:p>
            <a:pPr algn="just"/>
            <a:r>
              <a:rPr lang="en-US" dirty="0"/>
              <a:t>By default, it consists of a kernel and system utilities that vary by system version and manufacturer.</a:t>
            </a:r>
            <a:endParaRPr lang="cs-CZ" dirty="0"/>
          </a:p>
          <a:p>
            <a:pPr algn="just"/>
            <a:r>
              <a:rPr lang="en-US" dirty="0"/>
              <a:t>The basic task of the operating system is to provide the user with the ability to control the computer, create a stable application interface (API) for processes and allocate system resources to them.</a:t>
            </a:r>
            <a:endParaRPr lang="cs-CZ" dirty="0"/>
          </a:p>
          <a:p>
            <a:pPr algn="just"/>
            <a:r>
              <a:rPr lang="en-US" dirty="0"/>
              <a:t>The operating system is a relatively complex software, the development of which is much more complex and demanding than the development of ordinary programs.</a:t>
            </a:r>
            <a:endParaRPr lang="cs-CZ" dirty="0"/>
          </a:p>
          <a:p>
            <a:pPr algn="just"/>
            <a:r>
              <a:rPr lang="en-US" dirty="0"/>
              <a:t>Operating systems are commonly found on many devices that include a "computer" - from cell phones and game consoles to web servers and supercomputers.</a:t>
            </a:r>
            <a:endParaRPr lang="cs-CZ" dirty="0"/>
          </a:p>
        </p:txBody>
      </p:sp>
      <p:sp>
        <p:nvSpPr>
          <p:cNvPr id="5" name="TextovéPole 4"/>
          <p:cNvSpPr txBox="1"/>
          <p:nvPr/>
        </p:nvSpPr>
        <p:spPr>
          <a:xfrm>
            <a:off x="5286895" y="5906829"/>
            <a:ext cx="1945178" cy="369332"/>
          </a:xfrm>
          <a:prstGeom prst="rect">
            <a:avLst/>
          </a:prstGeom>
          <a:solidFill>
            <a:schemeClr val="bg1"/>
          </a:solidFill>
        </p:spPr>
        <p:txBody>
          <a:bodyPr wrap="square" rtlCol="0">
            <a:spAutoFit/>
          </a:bodyPr>
          <a:lstStyle/>
          <a:p>
            <a:endParaRPr lang="cs-CZ" dirty="0"/>
          </a:p>
        </p:txBody>
      </p:sp>
    </p:spTree>
    <p:extLst>
      <p:ext uri="{BB962C8B-B14F-4D97-AF65-F5344CB8AC3E}">
        <p14:creationId xmlns:p14="http://schemas.microsoft.com/office/powerpoint/2010/main" val="42677295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21C2DD-84C4-44F0-8D75-776CDA87BD15}"/>
              </a:ext>
            </a:extLst>
          </p:cNvPr>
          <p:cNvSpPr>
            <a:spLocks noGrp="1"/>
          </p:cNvSpPr>
          <p:nvPr>
            <p:ph type="title"/>
          </p:nvPr>
        </p:nvSpPr>
        <p:spPr/>
        <p:txBody>
          <a:bodyPr/>
          <a:lstStyle/>
          <a:p>
            <a:r>
              <a:rPr lang="en-US" dirty="0"/>
              <a:t>Description of Windows, Unix, Linux, OS X</a:t>
            </a:r>
            <a:endParaRPr lang="cs-CZ" dirty="0"/>
          </a:p>
        </p:txBody>
      </p:sp>
      <p:sp>
        <p:nvSpPr>
          <p:cNvPr id="3" name="Zástupný obsah 2">
            <a:extLst>
              <a:ext uri="{FF2B5EF4-FFF2-40B4-BE49-F238E27FC236}">
                <a16:creationId xmlns:a16="http://schemas.microsoft.com/office/drawing/2014/main" id="{99AE0F7A-6B9B-4C8B-848F-35D17186AB31}"/>
              </a:ext>
            </a:extLst>
          </p:cNvPr>
          <p:cNvSpPr>
            <a:spLocks noGrp="1"/>
          </p:cNvSpPr>
          <p:nvPr>
            <p:ph idx="1"/>
          </p:nvPr>
        </p:nvSpPr>
        <p:spPr/>
        <p:txBody>
          <a:bodyPr>
            <a:normAutofit lnSpcReduction="10000"/>
          </a:bodyPr>
          <a:lstStyle/>
          <a:p>
            <a:pPr marL="0" indent="0" algn="just">
              <a:buNone/>
            </a:pPr>
            <a:r>
              <a:rPr lang="en-US" b="1" dirty="0"/>
              <a:t>Google Chromium OS</a:t>
            </a:r>
            <a:endParaRPr lang="cs-CZ" b="1" dirty="0"/>
          </a:p>
          <a:p>
            <a:pPr algn="just"/>
            <a:r>
              <a:rPr lang="en-US" dirty="0"/>
              <a:t>Other significant and different operating systems include the Google Inc. operating system. - Chromium OS.</a:t>
            </a:r>
            <a:endParaRPr lang="cs-CZ" dirty="0"/>
          </a:p>
          <a:p>
            <a:pPr algn="just"/>
            <a:r>
              <a:rPr lang="en-US" dirty="0"/>
              <a:t>It is based on the Linux kernel to withstand computer viruses.</a:t>
            </a:r>
            <a:endParaRPr lang="cs-CZ" dirty="0"/>
          </a:p>
          <a:p>
            <a:pPr algn="just"/>
            <a:r>
              <a:rPr lang="en-US" dirty="0"/>
              <a:t>It is based on a gmail.com account, which serves as a "login" to the system.</a:t>
            </a:r>
            <a:endParaRPr lang="cs-CZ" dirty="0"/>
          </a:p>
          <a:p>
            <a:pPr algn="just"/>
            <a:r>
              <a:rPr lang="en-US" dirty="0"/>
              <a:t>The applications we find on the home page of Google Chrome are launched from a remote environment called computer clouding.</a:t>
            </a:r>
            <a:endParaRPr lang="cs-CZ" dirty="0"/>
          </a:p>
          <a:p>
            <a:pPr algn="just"/>
            <a:r>
              <a:rPr lang="en-US" dirty="0"/>
              <a:t>Cloud computing is an Internet-based model of computer technology development and use.</a:t>
            </a:r>
            <a:endParaRPr lang="cs-CZ" dirty="0"/>
          </a:p>
          <a:p>
            <a:pPr algn="just"/>
            <a:r>
              <a:rPr lang="en-US" dirty="0"/>
              <a:t>It can also be characterized as the provision of services or programs stored on servers on the Internet</a:t>
            </a:r>
            <a:r>
              <a:rPr lang="cs-CZ" dirty="0"/>
              <a:t> </a:t>
            </a:r>
            <a:r>
              <a:rPr lang="en-US" dirty="0"/>
              <a:t>with the proviso that users can access them, for example, using a web browser or the client of the application and use them from virtually anywhere.</a:t>
            </a:r>
            <a:endParaRPr lang="cs-CZ" dirty="0"/>
          </a:p>
        </p:txBody>
      </p:sp>
      <p:sp>
        <p:nvSpPr>
          <p:cNvPr id="5" name="TextovéPole 4"/>
          <p:cNvSpPr txBox="1"/>
          <p:nvPr/>
        </p:nvSpPr>
        <p:spPr>
          <a:xfrm>
            <a:off x="5286895" y="5906829"/>
            <a:ext cx="1945178" cy="369332"/>
          </a:xfrm>
          <a:prstGeom prst="rect">
            <a:avLst/>
          </a:prstGeom>
          <a:solidFill>
            <a:schemeClr val="bg1"/>
          </a:solidFill>
        </p:spPr>
        <p:txBody>
          <a:bodyPr wrap="square" rtlCol="0">
            <a:spAutoFit/>
          </a:bodyPr>
          <a:lstStyle/>
          <a:p>
            <a:endParaRPr lang="cs-CZ" dirty="0"/>
          </a:p>
        </p:txBody>
      </p:sp>
    </p:spTree>
    <p:extLst>
      <p:ext uri="{BB962C8B-B14F-4D97-AF65-F5344CB8AC3E}">
        <p14:creationId xmlns:p14="http://schemas.microsoft.com/office/powerpoint/2010/main" val="42132607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21C2DD-84C4-44F0-8D75-776CDA87BD15}"/>
              </a:ext>
            </a:extLst>
          </p:cNvPr>
          <p:cNvSpPr>
            <a:spLocks noGrp="1"/>
          </p:cNvSpPr>
          <p:nvPr>
            <p:ph type="title"/>
          </p:nvPr>
        </p:nvSpPr>
        <p:spPr/>
        <p:txBody>
          <a:bodyPr/>
          <a:lstStyle/>
          <a:p>
            <a:r>
              <a:rPr lang="en-US" dirty="0"/>
              <a:t>Description of Windows, Unix, Linux, OS X</a:t>
            </a:r>
            <a:endParaRPr lang="cs-CZ" dirty="0"/>
          </a:p>
        </p:txBody>
      </p:sp>
      <p:sp>
        <p:nvSpPr>
          <p:cNvPr id="5" name="TextovéPole 4"/>
          <p:cNvSpPr txBox="1"/>
          <p:nvPr/>
        </p:nvSpPr>
        <p:spPr>
          <a:xfrm>
            <a:off x="5286895" y="5906829"/>
            <a:ext cx="1945178" cy="369332"/>
          </a:xfrm>
          <a:prstGeom prst="rect">
            <a:avLst/>
          </a:prstGeom>
          <a:solidFill>
            <a:schemeClr val="bg1"/>
          </a:solidFill>
        </p:spPr>
        <p:txBody>
          <a:bodyPr wrap="square" rtlCol="0">
            <a:spAutoFit/>
          </a:bodyPr>
          <a:lstStyle/>
          <a:p>
            <a:endParaRPr lang="cs-CZ" dirty="0"/>
          </a:p>
        </p:txBody>
      </p:sp>
      <p:pic>
        <p:nvPicPr>
          <p:cNvPr id="6" name="Zástupný symbol pro obsah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68879" y="1825625"/>
            <a:ext cx="7254242" cy="4081463"/>
          </a:xfrm>
        </p:spPr>
      </p:pic>
    </p:spTree>
    <p:extLst>
      <p:ext uri="{BB962C8B-B14F-4D97-AF65-F5344CB8AC3E}">
        <p14:creationId xmlns:p14="http://schemas.microsoft.com/office/powerpoint/2010/main" val="9726324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21C2DD-84C4-44F0-8D75-776CDA87BD15}"/>
              </a:ext>
            </a:extLst>
          </p:cNvPr>
          <p:cNvSpPr>
            <a:spLocks noGrp="1"/>
          </p:cNvSpPr>
          <p:nvPr>
            <p:ph type="title"/>
          </p:nvPr>
        </p:nvSpPr>
        <p:spPr/>
        <p:txBody>
          <a:bodyPr/>
          <a:lstStyle/>
          <a:p>
            <a:r>
              <a:rPr lang="en-US" dirty="0"/>
              <a:t>Description of Windows, Unix, Linux, OS X</a:t>
            </a:r>
            <a:endParaRPr lang="cs-CZ" dirty="0"/>
          </a:p>
        </p:txBody>
      </p:sp>
      <p:sp>
        <p:nvSpPr>
          <p:cNvPr id="3" name="Zástupný obsah 2">
            <a:extLst>
              <a:ext uri="{FF2B5EF4-FFF2-40B4-BE49-F238E27FC236}">
                <a16:creationId xmlns:a16="http://schemas.microsoft.com/office/drawing/2014/main" id="{99AE0F7A-6B9B-4C8B-848F-35D17186AB31}"/>
              </a:ext>
            </a:extLst>
          </p:cNvPr>
          <p:cNvSpPr>
            <a:spLocks noGrp="1"/>
          </p:cNvSpPr>
          <p:nvPr>
            <p:ph idx="1"/>
          </p:nvPr>
        </p:nvSpPr>
        <p:spPr/>
        <p:txBody>
          <a:bodyPr>
            <a:normAutofit/>
          </a:bodyPr>
          <a:lstStyle/>
          <a:p>
            <a:pPr marL="0" indent="0" algn="just">
              <a:buNone/>
            </a:pPr>
            <a:r>
              <a:rPr lang="en-US" b="1" dirty="0"/>
              <a:t>Linux</a:t>
            </a:r>
            <a:endParaRPr lang="cs-CZ" b="1" dirty="0"/>
          </a:p>
          <a:p>
            <a:pPr algn="just"/>
            <a:r>
              <a:rPr lang="en-US" dirty="0"/>
              <a:t>In information and communication technologies, Linux is the name for a free and open computer operating system that is based on the Linux kernel.</a:t>
            </a:r>
            <a:endParaRPr lang="cs-CZ" dirty="0"/>
          </a:p>
          <a:p>
            <a:pPr algn="just"/>
            <a:r>
              <a:rPr lang="en-US" dirty="0"/>
              <a:t>Linux systems are </a:t>
            </a:r>
            <a:r>
              <a:rPr lang="en-US" dirty="0" err="1"/>
              <a:t>commonin</a:t>
            </a:r>
            <a:r>
              <a:rPr lang="en-US" dirty="0"/>
              <a:t> the form of distributions that can be installed or used without installation (so-called live editions).</a:t>
            </a:r>
            <a:endParaRPr lang="cs-CZ" dirty="0"/>
          </a:p>
          <a:p>
            <a:pPr algn="just"/>
            <a:r>
              <a:rPr lang="en-US" dirty="0"/>
              <a:t>The licenses used allow the system to be used, distributed) and modified free of charge and very freely.</a:t>
            </a:r>
            <a:endParaRPr lang="cs-CZ" dirty="0"/>
          </a:p>
          <a:p>
            <a:pPr algn="just"/>
            <a:r>
              <a:rPr lang="en-US" dirty="0"/>
              <a:t>This distinguishes this system from proprietary systems (such as Microsoft Windows or Mac OS X), for which it is necessary to pay considerable money and adhere to strictly restrictive licenses.</a:t>
            </a:r>
            <a:endParaRPr lang="cs-CZ" dirty="0"/>
          </a:p>
        </p:txBody>
      </p:sp>
      <p:sp>
        <p:nvSpPr>
          <p:cNvPr id="5" name="TextovéPole 4"/>
          <p:cNvSpPr txBox="1"/>
          <p:nvPr/>
        </p:nvSpPr>
        <p:spPr>
          <a:xfrm>
            <a:off x="5286895" y="5906829"/>
            <a:ext cx="1945178" cy="369332"/>
          </a:xfrm>
          <a:prstGeom prst="rect">
            <a:avLst/>
          </a:prstGeom>
          <a:solidFill>
            <a:schemeClr val="bg1"/>
          </a:solidFill>
        </p:spPr>
        <p:txBody>
          <a:bodyPr wrap="square" rtlCol="0">
            <a:spAutoFit/>
          </a:bodyPr>
          <a:lstStyle/>
          <a:p>
            <a:endParaRPr lang="cs-CZ" dirty="0"/>
          </a:p>
        </p:txBody>
      </p:sp>
    </p:spTree>
    <p:extLst>
      <p:ext uri="{BB962C8B-B14F-4D97-AF65-F5344CB8AC3E}">
        <p14:creationId xmlns:p14="http://schemas.microsoft.com/office/powerpoint/2010/main" val="18347407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21C2DD-84C4-44F0-8D75-776CDA87BD15}"/>
              </a:ext>
            </a:extLst>
          </p:cNvPr>
          <p:cNvSpPr>
            <a:spLocks noGrp="1"/>
          </p:cNvSpPr>
          <p:nvPr>
            <p:ph type="title"/>
          </p:nvPr>
        </p:nvSpPr>
        <p:spPr/>
        <p:txBody>
          <a:bodyPr/>
          <a:lstStyle/>
          <a:p>
            <a:r>
              <a:rPr lang="en-US" dirty="0"/>
              <a:t>Description of Windows, Unix, Linux, OS X</a:t>
            </a:r>
            <a:endParaRPr lang="cs-CZ" dirty="0"/>
          </a:p>
        </p:txBody>
      </p:sp>
      <p:sp>
        <p:nvSpPr>
          <p:cNvPr id="3" name="Zástupný obsah 2">
            <a:extLst>
              <a:ext uri="{FF2B5EF4-FFF2-40B4-BE49-F238E27FC236}">
                <a16:creationId xmlns:a16="http://schemas.microsoft.com/office/drawing/2014/main" id="{99AE0F7A-6B9B-4C8B-848F-35D17186AB31}"/>
              </a:ext>
            </a:extLst>
          </p:cNvPr>
          <p:cNvSpPr>
            <a:spLocks noGrp="1"/>
          </p:cNvSpPr>
          <p:nvPr>
            <p:ph idx="1"/>
          </p:nvPr>
        </p:nvSpPr>
        <p:spPr/>
        <p:txBody>
          <a:bodyPr>
            <a:normAutofit/>
          </a:bodyPr>
          <a:lstStyle/>
          <a:p>
            <a:pPr algn="just"/>
            <a:r>
              <a:rPr lang="en-US" dirty="0"/>
              <a:t>The Linux operating system is based on the Unix kernel, which is based on Unix ideas and respects the relevant POSIX and Single UNIX Specification standards.</a:t>
            </a:r>
            <a:endParaRPr lang="cs-CZ" dirty="0"/>
          </a:p>
          <a:p>
            <a:pPr algn="just"/>
            <a:r>
              <a:rPr lang="en-US" dirty="0"/>
              <a:t>The name originated from the first name of its creator Linus Torvalds and the ending with the letter "x" refers to Unix.</a:t>
            </a:r>
            <a:endParaRPr lang="cs-CZ" dirty="0"/>
          </a:p>
          <a:p>
            <a:pPr algn="just"/>
            <a:r>
              <a:rPr lang="en-US" dirty="0"/>
              <a:t>The Linux kernel allows multiple programs (tasks) to run in parallel.</a:t>
            </a:r>
            <a:endParaRPr lang="cs-CZ" dirty="0"/>
          </a:p>
          <a:p>
            <a:pPr algn="just"/>
            <a:r>
              <a:rPr lang="en-US" dirty="0"/>
              <a:t>Each running program can consist of one or more processes, so it is a multi-tasking system.</a:t>
            </a:r>
            <a:endParaRPr lang="cs-CZ" dirty="0"/>
          </a:p>
          <a:p>
            <a:pPr algn="just"/>
            <a:r>
              <a:rPr lang="en-US" dirty="0"/>
              <a:t>The next selected process can then have one or more threads.</a:t>
            </a:r>
            <a:endParaRPr lang="cs-CZ" dirty="0"/>
          </a:p>
        </p:txBody>
      </p:sp>
      <p:sp>
        <p:nvSpPr>
          <p:cNvPr id="5" name="TextovéPole 4"/>
          <p:cNvSpPr txBox="1"/>
          <p:nvPr/>
        </p:nvSpPr>
        <p:spPr>
          <a:xfrm>
            <a:off x="5286895" y="5906829"/>
            <a:ext cx="1945178" cy="369332"/>
          </a:xfrm>
          <a:prstGeom prst="rect">
            <a:avLst/>
          </a:prstGeom>
          <a:solidFill>
            <a:schemeClr val="bg1"/>
          </a:solidFill>
        </p:spPr>
        <p:txBody>
          <a:bodyPr wrap="square" rtlCol="0">
            <a:spAutoFit/>
          </a:bodyPr>
          <a:lstStyle/>
          <a:p>
            <a:endParaRPr lang="cs-CZ" dirty="0"/>
          </a:p>
        </p:txBody>
      </p:sp>
    </p:spTree>
    <p:extLst>
      <p:ext uri="{BB962C8B-B14F-4D97-AF65-F5344CB8AC3E}">
        <p14:creationId xmlns:p14="http://schemas.microsoft.com/office/powerpoint/2010/main" val="10832775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21C2DD-84C4-44F0-8D75-776CDA87BD15}"/>
              </a:ext>
            </a:extLst>
          </p:cNvPr>
          <p:cNvSpPr>
            <a:spLocks noGrp="1"/>
          </p:cNvSpPr>
          <p:nvPr>
            <p:ph type="title"/>
          </p:nvPr>
        </p:nvSpPr>
        <p:spPr/>
        <p:txBody>
          <a:bodyPr/>
          <a:lstStyle/>
          <a:p>
            <a:r>
              <a:rPr lang="en-US" dirty="0"/>
              <a:t>Description of Windows, Unix, Linux, OS X</a:t>
            </a:r>
            <a:endParaRPr lang="cs-CZ" dirty="0"/>
          </a:p>
        </p:txBody>
      </p:sp>
      <p:sp>
        <p:nvSpPr>
          <p:cNvPr id="3" name="Zástupný obsah 2">
            <a:extLst>
              <a:ext uri="{FF2B5EF4-FFF2-40B4-BE49-F238E27FC236}">
                <a16:creationId xmlns:a16="http://schemas.microsoft.com/office/drawing/2014/main" id="{99AE0F7A-6B9B-4C8B-848F-35D17186AB31}"/>
              </a:ext>
            </a:extLst>
          </p:cNvPr>
          <p:cNvSpPr>
            <a:spLocks noGrp="1"/>
          </p:cNvSpPr>
          <p:nvPr>
            <p:ph idx="1"/>
          </p:nvPr>
        </p:nvSpPr>
        <p:spPr/>
        <p:txBody>
          <a:bodyPr>
            <a:normAutofit/>
          </a:bodyPr>
          <a:lstStyle/>
          <a:p>
            <a:pPr algn="just"/>
            <a:r>
              <a:rPr lang="en-US" dirty="0"/>
              <a:t>Operating systems that allow multiple processes or even threads to run simultaneously are able to use both multi-core and multiprocessor computers and significantly streamline user work. </a:t>
            </a:r>
            <a:endParaRPr lang="cs-CZ" dirty="0"/>
          </a:p>
          <a:p>
            <a:pPr marL="0" indent="0" algn="just">
              <a:buNone/>
            </a:pPr>
            <a:endParaRPr lang="cs-CZ" dirty="0"/>
          </a:p>
          <a:p>
            <a:pPr algn="just"/>
            <a:r>
              <a:rPr lang="en-US" dirty="0"/>
              <a:t>Now Linux refers not only to the operating system kernel, but also includes all the software (users) that users use (</a:t>
            </a:r>
            <a:r>
              <a:rPr lang="en-US" dirty="0" err="1"/>
              <a:t>i</a:t>
            </a:r>
            <a:r>
              <a:rPr lang="cs-CZ" dirty="0"/>
              <a:t>.</a:t>
            </a:r>
            <a:r>
              <a:rPr lang="en-US" dirty="0"/>
              <a:t>e</a:t>
            </a:r>
            <a:r>
              <a:rPr lang="cs-CZ" dirty="0"/>
              <a:t>.</a:t>
            </a:r>
            <a:r>
              <a:rPr lang="en-US" dirty="0"/>
              <a:t> applications, utilities, graphical user interfaces, etc.), even though it is developed independently of the Linux kernel itself.</a:t>
            </a:r>
            <a:endParaRPr lang="cs-CZ" dirty="0"/>
          </a:p>
          <a:p>
            <a:pPr marL="0" indent="0" algn="just">
              <a:buNone/>
            </a:pPr>
            <a:endParaRPr lang="cs-CZ" dirty="0"/>
          </a:p>
          <a:p>
            <a:pPr algn="just"/>
            <a:r>
              <a:rPr lang="en-US" dirty="0"/>
              <a:t>Linux is freely distributed in the form of Linux distributions, which contain both the mentioned kernel and the mentioned additional software in a form that facilitates its installation and use (installation is sometimes not necessary, see the Live CD).</a:t>
            </a:r>
            <a:endParaRPr lang="cs-CZ" dirty="0"/>
          </a:p>
        </p:txBody>
      </p:sp>
      <p:sp>
        <p:nvSpPr>
          <p:cNvPr id="5" name="TextovéPole 4"/>
          <p:cNvSpPr txBox="1"/>
          <p:nvPr/>
        </p:nvSpPr>
        <p:spPr>
          <a:xfrm>
            <a:off x="5286895" y="5906829"/>
            <a:ext cx="1945178" cy="369332"/>
          </a:xfrm>
          <a:prstGeom prst="rect">
            <a:avLst/>
          </a:prstGeom>
          <a:solidFill>
            <a:schemeClr val="bg1"/>
          </a:solidFill>
        </p:spPr>
        <p:txBody>
          <a:bodyPr wrap="square" rtlCol="0">
            <a:spAutoFit/>
          </a:bodyPr>
          <a:lstStyle/>
          <a:p>
            <a:endParaRPr lang="cs-CZ" dirty="0"/>
          </a:p>
        </p:txBody>
      </p:sp>
    </p:spTree>
    <p:extLst>
      <p:ext uri="{BB962C8B-B14F-4D97-AF65-F5344CB8AC3E}">
        <p14:creationId xmlns:p14="http://schemas.microsoft.com/office/powerpoint/2010/main" val="7738213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21C2DD-84C4-44F0-8D75-776CDA87BD15}"/>
              </a:ext>
            </a:extLst>
          </p:cNvPr>
          <p:cNvSpPr>
            <a:spLocks noGrp="1"/>
          </p:cNvSpPr>
          <p:nvPr>
            <p:ph type="title"/>
          </p:nvPr>
        </p:nvSpPr>
        <p:spPr/>
        <p:txBody>
          <a:bodyPr/>
          <a:lstStyle/>
          <a:p>
            <a:r>
              <a:rPr lang="en-US" dirty="0"/>
              <a:t>Description of Windows, Unix, Linux, OS X</a:t>
            </a:r>
            <a:endParaRPr lang="cs-CZ" dirty="0"/>
          </a:p>
        </p:txBody>
      </p:sp>
      <p:sp>
        <p:nvSpPr>
          <p:cNvPr id="3" name="Zástupný obsah 2">
            <a:extLst>
              <a:ext uri="{FF2B5EF4-FFF2-40B4-BE49-F238E27FC236}">
                <a16:creationId xmlns:a16="http://schemas.microsoft.com/office/drawing/2014/main" id="{99AE0F7A-6B9B-4C8B-848F-35D17186AB31}"/>
              </a:ext>
            </a:extLst>
          </p:cNvPr>
          <p:cNvSpPr>
            <a:spLocks noGrp="1"/>
          </p:cNvSpPr>
          <p:nvPr>
            <p:ph idx="1"/>
          </p:nvPr>
        </p:nvSpPr>
        <p:spPr/>
        <p:txBody>
          <a:bodyPr>
            <a:normAutofit/>
          </a:bodyPr>
          <a:lstStyle/>
          <a:p>
            <a:pPr algn="just"/>
            <a:r>
              <a:rPr lang="en-US" dirty="0"/>
              <a:t>Linux is open source software, which means that its source code is freely available and can be modified and redistributed under the conditions.</a:t>
            </a:r>
            <a:endParaRPr lang="cs-CZ" dirty="0"/>
          </a:p>
          <a:p>
            <a:pPr marL="0" indent="0" algn="just">
              <a:buNone/>
            </a:pPr>
            <a:endParaRPr lang="cs-CZ" dirty="0"/>
          </a:p>
          <a:p>
            <a:pPr algn="just"/>
            <a:r>
              <a:rPr lang="en-US" dirty="0"/>
              <a:t>Open source software uses various licenses to protect against source code misuse. </a:t>
            </a:r>
            <a:endParaRPr lang="cs-CZ" dirty="0"/>
          </a:p>
          <a:p>
            <a:pPr marL="0" indent="0" algn="just">
              <a:buNone/>
            </a:pPr>
            <a:endParaRPr lang="cs-CZ" dirty="0"/>
          </a:p>
          <a:p>
            <a:pPr algn="just"/>
            <a:r>
              <a:rPr lang="en-US" dirty="0"/>
              <a:t>The Linux kernel itself is protected and distributed under the GPLv2 license.</a:t>
            </a:r>
            <a:endParaRPr lang="cs-CZ" dirty="0"/>
          </a:p>
        </p:txBody>
      </p:sp>
      <p:sp>
        <p:nvSpPr>
          <p:cNvPr id="5" name="TextovéPole 4"/>
          <p:cNvSpPr txBox="1"/>
          <p:nvPr/>
        </p:nvSpPr>
        <p:spPr>
          <a:xfrm>
            <a:off x="5286895" y="5906829"/>
            <a:ext cx="1945178" cy="369332"/>
          </a:xfrm>
          <a:prstGeom prst="rect">
            <a:avLst/>
          </a:prstGeom>
          <a:solidFill>
            <a:schemeClr val="bg1"/>
          </a:solidFill>
        </p:spPr>
        <p:txBody>
          <a:bodyPr wrap="square" rtlCol="0">
            <a:spAutoFit/>
          </a:bodyPr>
          <a:lstStyle/>
          <a:p>
            <a:endParaRPr lang="cs-CZ" dirty="0"/>
          </a:p>
        </p:txBody>
      </p:sp>
    </p:spTree>
    <p:extLst>
      <p:ext uri="{BB962C8B-B14F-4D97-AF65-F5344CB8AC3E}">
        <p14:creationId xmlns:p14="http://schemas.microsoft.com/office/powerpoint/2010/main" val="34310153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21C2DD-84C4-44F0-8D75-776CDA87BD15}"/>
              </a:ext>
            </a:extLst>
          </p:cNvPr>
          <p:cNvSpPr>
            <a:spLocks noGrp="1"/>
          </p:cNvSpPr>
          <p:nvPr>
            <p:ph type="title"/>
          </p:nvPr>
        </p:nvSpPr>
        <p:spPr/>
        <p:txBody>
          <a:bodyPr/>
          <a:lstStyle/>
          <a:p>
            <a:r>
              <a:rPr lang="en-US" dirty="0"/>
              <a:t>Description of Windows, Unix, Linux, OS X</a:t>
            </a:r>
            <a:endParaRPr lang="cs-CZ" dirty="0"/>
          </a:p>
        </p:txBody>
      </p:sp>
      <p:sp>
        <p:nvSpPr>
          <p:cNvPr id="5" name="TextovéPole 4"/>
          <p:cNvSpPr txBox="1"/>
          <p:nvPr/>
        </p:nvSpPr>
        <p:spPr>
          <a:xfrm>
            <a:off x="5286895" y="5906829"/>
            <a:ext cx="1945178" cy="369332"/>
          </a:xfrm>
          <a:prstGeom prst="rect">
            <a:avLst/>
          </a:prstGeom>
          <a:solidFill>
            <a:schemeClr val="bg1"/>
          </a:solidFill>
        </p:spPr>
        <p:txBody>
          <a:bodyPr wrap="square" rtlCol="0">
            <a:spAutoFit/>
          </a:bodyPr>
          <a:lstStyle/>
          <a:p>
            <a:endParaRPr lang="cs-CZ" dirty="0"/>
          </a:p>
        </p:txBody>
      </p:sp>
      <p:pic>
        <p:nvPicPr>
          <p:cNvPr id="6" name="Zástupný symbol pro obsah 3">
            <a:extLst>
              <a:ext uri="{FF2B5EF4-FFF2-40B4-BE49-F238E27FC236}">
                <a16:creationId xmlns:a16="http://schemas.microsoft.com/office/drawing/2014/main" id="{3D3EEE2B-770C-4ABB-96AA-C0F01AC42D7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76565" y="1825366"/>
            <a:ext cx="6575399" cy="4081463"/>
          </a:xfrm>
        </p:spPr>
      </p:pic>
    </p:spTree>
    <p:extLst>
      <p:ext uri="{BB962C8B-B14F-4D97-AF65-F5344CB8AC3E}">
        <p14:creationId xmlns:p14="http://schemas.microsoft.com/office/powerpoint/2010/main" val="27111056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21C2DD-84C4-44F0-8D75-776CDA87BD15}"/>
              </a:ext>
            </a:extLst>
          </p:cNvPr>
          <p:cNvSpPr>
            <a:spLocks noGrp="1"/>
          </p:cNvSpPr>
          <p:nvPr>
            <p:ph type="title"/>
          </p:nvPr>
        </p:nvSpPr>
        <p:spPr/>
        <p:txBody>
          <a:bodyPr/>
          <a:lstStyle/>
          <a:p>
            <a:r>
              <a:rPr lang="en-US" dirty="0"/>
              <a:t>Description of Windows, Unix, Linux, OS X</a:t>
            </a:r>
            <a:endParaRPr lang="cs-CZ" dirty="0"/>
          </a:p>
        </p:txBody>
      </p:sp>
      <p:sp>
        <p:nvSpPr>
          <p:cNvPr id="3" name="Zástupný obsah 2">
            <a:extLst>
              <a:ext uri="{FF2B5EF4-FFF2-40B4-BE49-F238E27FC236}">
                <a16:creationId xmlns:a16="http://schemas.microsoft.com/office/drawing/2014/main" id="{99AE0F7A-6B9B-4C8B-848F-35D17186AB31}"/>
              </a:ext>
            </a:extLst>
          </p:cNvPr>
          <p:cNvSpPr>
            <a:spLocks noGrp="1"/>
          </p:cNvSpPr>
          <p:nvPr>
            <p:ph idx="1"/>
          </p:nvPr>
        </p:nvSpPr>
        <p:spPr/>
        <p:txBody>
          <a:bodyPr>
            <a:normAutofit/>
          </a:bodyPr>
          <a:lstStyle/>
          <a:p>
            <a:pPr marL="0" indent="0" algn="just">
              <a:buNone/>
            </a:pPr>
            <a:r>
              <a:rPr lang="en-US" b="1" dirty="0"/>
              <a:t>Microsoft Windows</a:t>
            </a:r>
            <a:endParaRPr lang="cs-CZ" b="1" dirty="0"/>
          </a:p>
          <a:p>
            <a:pPr algn="just"/>
            <a:r>
              <a:rPr lang="en-US" dirty="0"/>
              <a:t>Microsoft Windows is currently the most widely used operating system, according to some surveys, it owns more than 90</a:t>
            </a:r>
            <a:r>
              <a:rPr lang="cs-CZ" dirty="0"/>
              <a:t> </a:t>
            </a:r>
            <a:r>
              <a:rPr lang="en-US" dirty="0"/>
              <a:t>% of the market.</a:t>
            </a:r>
            <a:endParaRPr lang="cs-CZ" dirty="0"/>
          </a:p>
          <a:p>
            <a:pPr algn="just"/>
            <a:r>
              <a:rPr lang="en-US" dirty="0"/>
              <a:t>Microsoft Windows 1.0 was launched in 1985.Its key features include multitasking and process planning.</a:t>
            </a:r>
            <a:endParaRPr lang="cs-CZ" dirty="0"/>
          </a:p>
          <a:p>
            <a:pPr algn="just"/>
            <a:r>
              <a:rPr lang="en-US" dirty="0"/>
              <a:t>FAT 32 was used as the file system, currently replaced by NTFS, due to the need to upload files larger than 4 GB.</a:t>
            </a:r>
            <a:endParaRPr lang="cs-CZ" dirty="0"/>
          </a:p>
          <a:p>
            <a:pPr algn="just"/>
            <a:r>
              <a:rPr lang="en-US" dirty="0"/>
              <a:t>The current version is now Windows 7.</a:t>
            </a:r>
            <a:endParaRPr lang="cs-CZ" dirty="0"/>
          </a:p>
          <a:p>
            <a:pPr algn="just"/>
            <a:r>
              <a:rPr lang="en-US" dirty="0"/>
              <a:t>Among other things, it offers BitLocker, the possibility of operating at terminals, working over a remote desktop.</a:t>
            </a:r>
            <a:endParaRPr lang="cs-CZ" dirty="0"/>
          </a:p>
        </p:txBody>
      </p:sp>
      <p:sp>
        <p:nvSpPr>
          <p:cNvPr id="5" name="TextovéPole 4"/>
          <p:cNvSpPr txBox="1"/>
          <p:nvPr/>
        </p:nvSpPr>
        <p:spPr>
          <a:xfrm>
            <a:off x="5286895" y="5906829"/>
            <a:ext cx="1945178" cy="369332"/>
          </a:xfrm>
          <a:prstGeom prst="rect">
            <a:avLst/>
          </a:prstGeom>
          <a:solidFill>
            <a:schemeClr val="bg1"/>
          </a:solidFill>
        </p:spPr>
        <p:txBody>
          <a:bodyPr wrap="square" rtlCol="0">
            <a:spAutoFit/>
          </a:bodyPr>
          <a:lstStyle/>
          <a:p>
            <a:endParaRPr lang="cs-CZ" dirty="0"/>
          </a:p>
        </p:txBody>
      </p:sp>
    </p:spTree>
    <p:extLst>
      <p:ext uri="{BB962C8B-B14F-4D97-AF65-F5344CB8AC3E}">
        <p14:creationId xmlns:p14="http://schemas.microsoft.com/office/powerpoint/2010/main" val="9137034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21C2DD-84C4-44F0-8D75-776CDA87BD15}"/>
              </a:ext>
            </a:extLst>
          </p:cNvPr>
          <p:cNvSpPr>
            <a:spLocks noGrp="1"/>
          </p:cNvSpPr>
          <p:nvPr>
            <p:ph type="title"/>
          </p:nvPr>
        </p:nvSpPr>
        <p:spPr/>
        <p:txBody>
          <a:bodyPr/>
          <a:lstStyle/>
          <a:p>
            <a:r>
              <a:rPr lang="en-US" dirty="0"/>
              <a:t>Description of Windows, Unix, Linux, OS X</a:t>
            </a:r>
            <a:endParaRPr lang="cs-CZ" dirty="0"/>
          </a:p>
        </p:txBody>
      </p:sp>
      <p:sp>
        <p:nvSpPr>
          <p:cNvPr id="3" name="Zástupný obsah 2">
            <a:extLst>
              <a:ext uri="{FF2B5EF4-FFF2-40B4-BE49-F238E27FC236}">
                <a16:creationId xmlns:a16="http://schemas.microsoft.com/office/drawing/2014/main" id="{99AE0F7A-6B9B-4C8B-848F-35D17186AB31}"/>
              </a:ext>
            </a:extLst>
          </p:cNvPr>
          <p:cNvSpPr>
            <a:spLocks noGrp="1"/>
          </p:cNvSpPr>
          <p:nvPr>
            <p:ph idx="1"/>
          </p:nvPr>
        </p:nvSpPr>
        <p:spPr/>
        <p:txBody>
          <a:bodyPr>
            <a:normAutofit/>
          </a:bodyPr>
          <a:lstStyle/>
          <a:p>
            <a:pPr algn="just"/>
            <a:r>
              <a:rPr lang="en-US" dirty="0"/>
              <a:t>We could look for system weaknesses in security, system stability and speed.</a:t>
            </a:r>
            <a:endParaRPr lang="cs-CZ" dirty="0"/>
          </a:p>
          <a:p>
            <a:pPr marL="0" indent="0" algn="just">
              <a:buNone/>
            </a:pPr>
            <a:endParaRPr lang="cs-CZ" dirty="0"/>
          </a:p>
          <a:p>
            <a:pPr algn="just"/>
            <a:r>
              <a:rPr lang="en-US" dirty="0"/>
              <a:t>Of interest is also the incompatibility of some applications built in Visual Studio 2010 between 32-bit and 64-bit versions of the OS.</a:t>
            </a:r>
            <a:endParaRPr lang="cs-CZ" dirty="0"/>
          </a:p>
          <a:p>
            <a:pPr marL="0" indent="0" algn="just">
              <a:buNone/>
            </a:pPr>
            <a:endParaRPr lang="cs-CZ" dirty="0"/>
          </a:p>
          <a:p>
            <a:pPr algn="just"/>
            <a:r>
              <a:rPr lang="en-US" dirty="0"/>
              <a:t>Development tools can be Visual Basic, Visual C ++, or C #.</a:t>
            </a:r>
            <a:endParaRPr lang="cs-CZ" dirty="0"/>
          </a:p>
          <a:p>
            <a:pPr marL="0" indent="0" algn="just">
              <a:buNone/>
            </a:pPr>
            <a:endParaRPr lang="cs-CZ" dirty="0"/>
          </a:p>
          <a:p>
            <a:pPr algn="just"/>
            <a:r>
              <a:rPr lang="en-US" dirty="0"/>
              <a:t>The current version of the Visual Studio 2010 development package, in addition to classic desktop applications, also supports the development of Internet solutions, Silverlight technology and solutions for the future - Computer Clouding (Windows Azure).</a:t>
            </a:r>
            <a:endParaRPr lang="cs-CZ" dirty="0"/>
          </a:p>
        </p:txBody>
      </p:sp>
      <p:sp>
        <p:nvSpPr>
          <p:cNvPr id="5" name="TextovéPole 4"/>
          <p:cNvSpPr txBox="1"/>
          <p:nvPr/>
        </p:nvSpPr>
        <p:spPr>
          <a:xfrm>
            <a:off x="5286895" y="5906829"/>
            <a:ext cx="1945178" cy="369332"/>
          </a:xfrm>
          <a:prstGeom prst="rect">
            <a:avLst/>
          </a:prstGeom>
          <a:solidFill>
            <a:schemeClr val="bg1"/>
          </a:solidFill>
        </p:spPr>
        <p:txBody>
          <a:bodyPr wrap="square" rtlCol="0">
            <a:spAutoFit/>
          </a:bodyPr>
          <a:lstStyle/>
          <a:p>
            <a:endParaRPr lang="cs-CZ" dirty="0"/>
          </a:p>
        </p:txBody>
      </p:sp>
    </p:spTree>
    <p:extLst>
      <p:ext uri="{BB962C8B-B14F-4D97-AF65-F5344CB8AC3E}">
        <p14:creationId xmlns:p14="http://schemas.microsoft.com/office/powerpoint/2010/main" val="2269193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21C2DD-84C4-44F0-8D75-776CDA87BD15}"/>
              </a:ext>
            </a:extLst>
          </p:cNvPr>
          <p:cNvSpPr>
            <a:spLocks noGrp="1"/>
          </p:cNvSpPr>
          <p:nvPr>
            <p:ph type="title"/>
          </p:nvPr>
        </p:nvSpPr>
        <p:spPr/>
        <p:txBody>
          <a:bodyPr/>
          <a:lstStyle/>
          <a:p>
            <a:r>
              <a:rPr lang="en-US" dirty="0"/>
              <a:t>Description of Windows, Unix, Linux, OS X</a:t>
            </a:r>
            <a:endParaRPr lang="cs-CZ" dirty="0"/>
          </a:p>
        </p:txBody>
      </p:sp>
      <p:sp>
        <p:nvSpPr>
          <p:cNvPr id="5" name="TextovéPole 4"/>
          <p:cNvSpPr txBox="1"/>
          <p:nvPr/>
        </p:nvSpPr>
        <p:spPr>
          <a:xfrm>
            <a:off x="5286895" y="5906829"/>
            <a:ext cx="1945178" cy="369332"/>
          </a:xfrm>
          <a:prstGeom prst="rect">
            <a:avLst/>
          </a:prstGeom>
          <a:solidFill>
            <a:schemeClr val="bg1"/>
          </a:solidFill>
        </p:spPr>
        <p:txBody>
          <a:bodyPr wrap="square" rtlCol="0">
            <a:spAutoFit/>
          </a:bodyPr>
          <a:lstStyle/>
          <a:p>
            <a:endParaRPr lang="cs-CZ" dirty="0"/>
          </a:p>
        </p:txBody>
      </p:sp>
      <p:pic>
        <p:nvPicPr>
          <p:cNvPr id="6" name="Zástupný symbol pro obsah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67544" y="1825625"/>
            <a:ext cx="7256911" cy="4081463"/>
          </a:xfrm>
        </p:spPr>
      </p:pic>
    </p:spTree>
    <p:extLst>
      <p:ext uri="{BB962C8B-B14F-4D97-AF65-F5344CB8AC3E}">
        <p14:creationId xmlns:p14="http://schemas.microsoft.com/office/powerpoint/2010/main" val="993599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21C2DD-84C4-44F0-8D75-776CDA87BD15}"/>
              </a:ext>
            </a:extLst>
          </p:cNvPr>
          <p:cNvSpPr>
            <a:spLocks noGrp="1"/>
          </p:cNvSpPr>
          <p:nvPr>
            <p:ph type="title"/>
          </p:nvPr>
        </p:nvSpPr>
        <p:spPr/>
        <p:txBody>
          <a:bodyPr/>
          <a:lstStyle/>
          <a:p>
            <a:r>
              <a:rPr lang="en-US" dirty="0"/>
              <a:t>Logical </a:t>
            </a:r>
            <a:r>
              <a:rPr lang="cs-CZ" dirty="0"/>
              <a:t>A</a:t>
            </a:r>
            <a:r>
              <a:rPr lang="en-US" dirty="0" err="1"/>
              <a:t>rchitecture</a:t>
            </a:r>
            <a:r>
              <a:rPr lang="en-US" dirty="0"/>
              <a:t> of </a:t>
            </a:r>
            <a:r>
              <a:rPr lang="cs-CZ" dirty="0"/>
              <a:t>D</a:t>
            </a:r>
            <a:r>
              <a:rPr lang="en-US" dirty="0" err="1"/>
              <a:t>esktop</a:t>
            </a:r>
            <a:r>
              <a:rPr lang="en-US" dirty="0"/>
              <a:t> and </a:t>
            </a:r>
            <a:r>
              <a:rPr lang="cs-CZ" dirty="0"/>
              <a:t>M</a:t>
            </a:r>
            <a:r>
              <a:rPr lang="en-US" dirty="0" err="1"/>
              <a:t>obile</a:t>
            </a:r>
            <a:r>
              <a:rPr lang="en-US" dirty="0"/>
              <a:t> OS</a:t>
            </a:r>
            <a:endParaRPr lang="cs-CZ" dirty="0"/>
          </a:p>
        </p:txBody>
      </p:sp>
      <p:sp>
        <p:nvSpPr>
          <p:cNvPr id="3" name="Zástupný obsah 2">
            <a:extLst>
              <a:ext uri="{FF2B5EF4-FFF2-40B4-BE49-F238E27FC236}">
                <a16:creationId xmlns:a16="http://schemas.microsoft.com/office/drawing/2014/main" id="{99AE0F7A-6B9B-4C8B-848F-35D17186AB31}"/>
              </a:ext>
            </a:extLst>
          </p:cNvPr>
          <p:cNvSpPr>
            <a:spLocks noGrp="1"/>
          </p:cNvSpPr>
          <p:nvPr>
            <p:ph idx="1"/>
          </p:nvPr>
        </p:nvSpPr>
        <p:spPr/>
        <p:txBody>
          <a:bodyPr>
            <a:normAutofit/>
          </a:bodyPr>
          <a:lstStyle/>
          <a:p>
            <a:pPr marL="0" indent="0" algn="just">
              <a:buNone/>
            </a:pPr>
            <a:r>
              <a:rPr lang="en-US" b="1" dirty="0"/>
              <a:t>History of operating systems</a:t>
            </a:r>
            <a:endParaRPr lang="cs-CZ" b="1" dirty="0"/>
          </a:p>
          <a:p>
            <a:pPr algn="just"/>
            <a:r>
              <a:rPr lang="en-US" dirty="0"/>
              <a:t>The first computers did not have an operating system.</a:t>
            </a:r>
            <a:endParaRPr lang="cs-CZ" dirty="0"/>
          </a:p>
          <a:p>
            <a:pPr algn="just"/>
            <a:r>
              <a:rPr lang="en-US" dirty="0"/>
              <a:t>The germs of operating systems can be traced in libraries for operating input and output devices.</a:t>
            </a:r>
            <a:endParaRPr lang="cs-CZ" dirty="0"/>
          </a:p>
          <a:p>
            <a:pPr algn="just"/>
            <a:r>
              <a:rPr lang="en-US" dirty="0"/>
              <a:t>In the early 1960s, computer manufacturers supplied sophisticated tools for controlling the batch processing of running programs.</a:t>
            </a:r>
            <a:endParaRPr lang="cs-CZ" dirty="0"/>
          </a:p>
          <a:p>
            <a:pPr algn="just"/>
            <a:r>
              <a:rPr lang="en-US" dirty="0"/>
              <a:t>The first operating systems were supplied with the first mainframes.</a:t>
            </a:r>
            <a:endParaRPr lang="cs-CZ" dirty="0"/>
          </a:p>
          <a:p>
            <a:pPr algn="just"/>
            <a:r>
              <a:rPr lang="en-US" dirty="0"/>
              <a:t>In 1967, IBM released a special MFT operating system that supported multitasking to a limited extent.</a:t>
            </a:r>
            <a:endParaRPr lang="cs-CZ" dirty="0"/>
          </a:p>
        </p:txBody>
      </p:sp>
      <p:sp>
        <p:nvSpPr>
          <p:cNvPr id="5" name="TextovéPole 4"/>
          <p:cNvSpPr txBox="1"/>
          <p:nvPr/>
        </p:nvSpPr>
        <p:spPr>
          <a:xfrm>
            <a:off x="5286895" y="5906829"/>
            <a:ext cx="1945178" cy="369332"/>
          </a:xfrm>
          <a:prstGeom prst="rect">
            <a:avLst/>
          </a:prstGeom>
          <a:solidFill>
            <a:schemeClr val="bg1"/>
          </a:solidFill>
        </p:spPr>
        <p:txBody>
          <a:bodyPr wrap="square" rtlCol="0">
            <a:spAutoFit/>
          </a:bodyPr>
          <a:lstStyle/>
          <a:p>
            <a:endParaRPr lang="cs-CZ" dirty="0"/>
          </a:p>
        </p:txBody>
      </p:sp>
    </p:spTree>
    <p:extLst>
      <p:ext uri="{BB962C8B-B14F-4D97-AF65-F5344CB8AC3E}">
        <p14:creationId xmlns:p14="http://schemas.microsoft.com/office/powerpoint/2010/main" val="16639365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21C2DD-84C4-44F0-8D75-776CDA87BD15}"/>
              </a:ext>
            </a:extLst>
          </p:cNvPr>
          <p:cNvSpPr>
            <a:spLocks noGrp="1"/>
          </p:cNvSpPr>
          <p:nvPr>
            <p:ph type="title"/>
          </p:nvPr>
        </p:nvSpPr>
        <p:spPr/>
        <p:txBody>
          <a:bodyPr/>
          <a:lstStyle/>
          <a:p>
            <a:r>
              <a:rPr lang="en-US" dirty="0"/>
              <a:t>Description of Windows, Unix, Linux, OS X</a:t>
            </a:r>
            <a:endParaRPr lang="cs-CZ" dirty="0"/>
          </a:p>
        </p:txBody>
      </p:sp>
      <p:sp>
        <p:nvSpPr>
          <p:cNvPr id="3" name="Zástupný obsah 2">
            <a:extLst>
              <a:ext uri="{FF2B5EF4-FFF2-40B4-BE49-F238E27FC236}">
                <a16:creationId xmlns:a16="http://schemas.microsoft.com/office/drawing/2014/main" id="{99AE0F7A-6B9B-4C8B-848F-35D17186AB31}"/>
              </a:ext>
            </a:extLst>
          </p:cNvPr>
          <p:cNvSpPr>
            <a:spLocks noGrp="1"/>
          </p:cNvSpPr>
          <p:nvPr>
            <p:ph idx="1"/>
          </p:nvPr>
        </p:nvSpPr>
        <p:spPr/>
        <p:txBody>
          <a:bodyPr>
            <a:normAutofit/>
          </a:bodyPr>
          <a:lstStyle/>
          <a:p>
            <a:pPr algn="just"/>
            <a:r>
              <a:rPr lang="en-US" dirty="0"/>
              <a:t>Operating systems are an integral part of the basic software of every modern device.</a:t>
            </a:r>
            <a:endParaRPr lang="cs-CZ" dirty="0"/>
          </a:p>
          <a:p>
            <a:pPr marL="0" indent="0" algn="just">
              <a:buNone/>
            </a:pPr>
            <a:endParaRPr lang="cs-CZ" dirty="0"/>
          </a:p>
          <a:p>
            <a:pPr algn="just"/>
            <a:r>
              <a:rPr lang="en-US" dirty="0"/>
              <a:t>Microsoft Windows and Apple Mac OS X are currently among the most common desktop systems.</a:t>
            </a:r>
            <a:endParaRPr lang="cs-CZ" dirty="0"/>
          </a:p>
          <a:p>
            <a:pPr marL="0" indent="0" algn="just">
              <a:buNone/>
            </a:pPr>
            <a:endParaRPr lang="cs-CZ" dirty="0"/>
          </a:p>
          <a:p>
            <a:pPr algn="just"/>
            <a:r>
              <a:rPr lang="en-US" dirty="0"/>
              <a:t>The approach of each company is completely different and it is up to the user to decide.</a:t>
            </a:r>
            <a:endParaRPr lang="cs-CZ" dirty="0"/>
          </a:p>
          <a:p>
            <a:pPr marL="0" indent="0" algn="just">
              <a:buNone/>
            </a:pPr>
            <a:endParaRPr lang="cs-CZ" dirty="0"/>
          </a:p>
          <a:p>
            <a:pPr algn="just"/>
            <a:r>
              <a:rPr lang="en-US" dirty="0"/>
              <a:t>Windows is more popular among users, but Mac OS X is one step ahead in graphics, multimedia, business, and education.</a:t>
            </a:r>
            <a:endParaRPr lang="cs-CZ" dirty="0"/>
          </a:p>
        </p:txBody>
      </p:sp>
      <p:sp>
        <p:nvSpPr>
          <p:cNvPr id="5" name="TextovéPole 4"/>
          <p:cNvSpPr txBox="1"/>
          <p:nvPr/>
        </p:nvSpPr>
        <p:spPr>
          <a:xfrm>
            <a:off x="5286895" y="5906829"/>
            <a:ext cx="1945178" cy="369332"/>
          </a:xfrm>
          <a:prstGeom prst="rect">
            <a:avLst/>
          </a:prstGeom>
          <a:solidFill>
            <a:schemeClr val="bg1"/>
          </a:solidFill>
        </p:spPr>
        <p:txBody>
          <a:bodyPr wrap="square" rtlCol="0">
            <a:spAutoFit/>
          </a:bodyPr>
          <a:lstStyle/>
          <a:p>
            <a:endParaRPr lang="cs-CZ" dirty="0"/>
          </a:p>
        </p:txBody>
      </p:sp>
    </p:spTree>
    <p:extLst>
      <p:ext uri="{BB962C8B-B14F-4D97-AF65-F5344CB8AC3E}">
        <p14:creationId xmlns:p14="http://schemas.microsoft.com/office/powerpoint/2010/main" val="21064875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21C2DD-84C4-44F0-8D75-776CDA87BD15}"/>
              </a:ext>
            </a:extLst>
          </p:cNvPr>
          <p:cNvSpPr>
            <a:spLocks noGrp="1"/>
          </p:cNvSpPr>
          <p:nvPr>
            <p:ph type="title"/>
          </p:nvPr>
        </p:nvSpPr>
        <p:spPr/>
        <p:txBody>
          <a:bodyPr/>
          <a:lstStyle/>
          <a:p>
            <a:r>
              <a:rPr lang="en-US" dirty="0"/>
              <a:t>Description of Windows, Unix, Linux, OS X</a:t>
            </a:r>
            <a:endParaRPr lang="cs-CZ" dirty="0"/>
          </a:p>
        </p:txBody>
      </p:sp>
      <p:sp>
        <p:nvSpPr>
          <p:cNvPr id="3" name="Zástupný obsah 2">
            <a:extLst>
              <a:ext uri="{FF2B5EF4-FFF2-40B4-BE49-F238E27FC236}">
                <a16:creationId xmlns:a16="http://schemas.microsoft.com/office/drawing/2014/main" id="{99AE0F7A-6B9B-4C8B-848F-35D17186AB31}"/>
              </a:ext>
            </a:extLst>
          </p:cNvPr>
          <p:cNvSpPr>
            <a:spLocks noGrp="1"/>
          </p:cNvSpPr>
          <p:nvPr>
            <p:ph idx="1"/>
          </p:nvPr>
        </p:nvSpPr>
        <p:spPr/>
        <p:txBody>
          <a:bodyPr>
            <a:normAutofit lnSpcReduction="10000"/>
          </a:bodyPr>
          <a:lstStyle/>
          <a:p>
            <a:pPr algn="just"/>
            <a:r>
              <a:rPr lang="en-US" dirty="0"/>
              <a:t>In terms of application development, the Windows platform clearly has more support, but compatibility with the transition to 64-bit systems is not clearly solved.</a:t>
            </a:r>
            <a:endParaRPr lang="cs-CZ" dirty="0"/>
          </a:p>
          <a:p>
            <a:pPr algn="just"/>
            <a:r>
              <a:rPr lang="en-US" dirty="0"/>
              <a:t>Mac OS X offers only one development tool based on the specific Objective C ++ language with the Cocoa framework for iOS devices.</a:t>
            </a:r>
            <a:endParaRPr lang="cs-CZ" dirty="0"/>
          </a:p>
          <a:p>
            <a:pPr algn="just"/>
            <a:r>
              <a:rPr lang="en-US" dirty="0"/>
              <a:t>The new generation of OS represented by Google Chromium brings computer clouding as a tool of freedom and mobility and outlines the trend for the future.</a:t>
            </a:r>
            <a:endParaRPr lang="cs-CZ" dirty="0"/>
          </a:p>
          <a:p>
            <a:pPr algn="just"/>
            <a:r>
              <a:rPr lang="en-US" dirty="0"/>
              <a:t>To give you an idea, we supplemented the text with valuable source codes and practical examples of working with operating systems.</a:t>
            </a:r>
            <a:endParaRPr lang="cs-CZ" dirty="0"/>
          </a:p>
          <a:p>
            <a:pPr algn="just"/>
            <a:r>
              <a:rPr lang="en-US" dirty="0"/>
              <a:t>Graphical user interfaces evolve over time.</a:t>
            </a:r>
            <a:endParaRPr lang="cs-CZ" dirty="0"/>
          </a:p>
          <a:p>
            <a:pPr algn="just"/>
            <a:r>
              <a:rPr lang="en-US" dirty="0"/>
              <a:t>For example, Windows modifies its GUI whenever a new version is released, and the Mac OS interface has changed dramatically with the advent of Mac OS X in 1999.</a:t>
            </a:r>
            <a:endParaRPr lang="cs-CZ" dirty="0"/>
          </a:p>
        </p:txBody>
      </p:sp>
      <p:sp>
        <p:nvSpPr>
          <p:cNvPr id="5" name="TextovéPole 4"/>
          <p:cNvSpPr txBox="1"/>
          <p:nvPr/>
        </p:nvSpPr>
        <p:spPr>
          <a:xfrm>
            <a:off x="5286895" y="5906829"/>
            <a:ext cx="1945178" cy="369332"/>
          </a:xfrm>
          <a:prstGeom prst="rect">
            <a:avLst/>
          </a:prstGeom>
          <a:solidFill>
            <a:schemeClr val="bg1"/>
          </a:solidFill>
        </p:spPr>
        <p:txBody>
          <a:bodyPr wrap="square" rtlCol="0">
            <a:spAutoFit/>
          </a:bodyPr>
          <a:lstStyle/>
          <a:p>
            <a:endParaRPr lang="cs-CZ" dirty="0"/>
          </a:p>
        </p:txBody>
      </p:sp>
    </p:spTree>
    <p:extLst>
      <p:ext uri="{BB962C8B-B14F-4D97-AF65-F5344CB8AC3E}">
        <p14:creationId xmlns:p14="http://schemas.microsoft.com/office/powerpoint/2010/main" val="26069606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p:txBody>
          <a:bodyPr/>
          <a:lstStyle/>
          <a:p>
            <a:endParaRPr lang="cs-CZ" dirty="0"/>
          </a:p>
          <a:p>
            <a:endParaRPr lang="cs-CZ" dirty="0"/>
          </a:p>
          <a:p>
            <a:endParaRPr lang="cs-CZ" dirty="0"/>
          </a:p>
          <a:p>
            <a:endParaRPr lang="cs-CZ" dirty="0"/>
          </a:p>
          <a:p>
            <a:pPr marL="1371600" lvl="3" indent="0">
              <a:buNone/>
            </a:pPr>
            <a:r>
              <a:rPr lang="cs-CZ" sz="3600" dirty="0"/>
              <a:t>	</a:t>
            </a:r>
            <a:r>
              <a:rPr lang="cs-CZ" sz="3600" dirty="0" err="1"/>
              <a:t>Thank</a:t>
            </a:r>
            <a:r>
              <a:rPr lang="cs-CZ" sz="3600" dirty="0"/>
              <a:t> </a:t>
            </a:r>
            <a:r>
              <a:rPr lang="cs-CZ" sz="3600" dirty="0" err="1"/>
              <a:t>you</a:t>
            </a:r>
            <a:r>
              <a:rPr lang="cs-CZ" sz="3600" dirty="0"/>
              <a:t> </a:t>
            </a:r>
            <a:r>
              <a:rPr lang="cs-CZ" sz="3600" dirty="0" err="1"/>
              <a:t>for</a:t>
            </a:r>
            <a:r>
              <a:rPr lang="cs-CZ" sz="3600" dirty="0"/>
              <a:t> </a:t>
            </a:r>
            <a:r>
              <a:rPr lang="cs-CZ" sz="3600" dirty="0" err="1"/>
              <a:t>your</a:t>
            </a:r>
            <a:r>
              <a:rPr lang="cs-CZ" sz="3600" dirty="0"/>
              <a:t> </a:t>
            </a:r>
            <a:r>
              <a:rPr lang="cs-CZ" sz="3600"/>
              <a:t>attention</a:t>
            </a:r>
            <a:endParaRPr lang="cs-CZ" sz="3600" dirty="0"/>
          </a:p>
        </p:txBody>
      </p:sp>
    </p:spTree>
    <p:extLst>
      <p:ext uri="{BB962C8B-B14F-4D97-AF65-F5344CB8AC3E}">
        <p14:creationId xmlns:p14="http://schemas.microsoft.com/office/powerpoint/2010/main" val="2626846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21C2DD-84C4-44F0-8D75-776CDA87BD15}"/>
              </a:ext>
            </a:extLst>
          </p:cNvPr>
          <p:cNvSpPr>
            <a:spLocks noGrp="1"/>
          </p:cNvSpPr>
          <p:nvPr>
            <p:ph type="title"/>
          </p:nvPr>
        </p:nvSpPr>
        <p:spPr/>
        <p:txBody>
          <a:bodyPr/>
          <a:lstStyle/>
          <a:p>
            <a:r>
              <a:rPr lang="en-US" dirty="0"/>
              <a:t>Logical </a:t>
            </a:r>
            <a:r>
              <a:rPr lang="cs-CZ" dirty="0"/>
              <a:t>A</a:t>
            </a:r>
            <a:r>
              <a:rPr lang="en-US" dirty="0" err="1"/>
              <a:t>rchitecture</a:t>
            </a:r>
            <a:r>
              <a:rPr lang="en-US" dirty="0"/>
              <a:t> of </a:t>
            </a:r>
            <a:r>
              <a:rPr lang="cs-CZ" dirty="0"/>
              <a:t>D</a:t>
            </a:r>
            <a:r>
              <a:rPr lang="en-US" dirty="0" err="1"/>
              <a:t>esktop</a:t>
            </a:r>
            <a:r>
              <a:rPr lang="en-US" dirty="0"/>
              <a:t> and </a:t>
            </a:r>
            <a:r>
              <a:rPr lang="cs-CZ" dirty="0"/>
              <a:t>M</a:t>
            </a:r>
            <a:r>
              <a:rPr lang="en-US" dirty="0" err="1"/>
              <a:t>obile</a:t>
            </a:r>
            <a:r>
              <a:rPr lang="en-US" dirty="0"/>
              <a:t> OS</a:t>
            </a:r>
            <a:endParaRPr lang="cs-CZ" dirty="0"/>
          </a:p>
        </p:txBody>
      </p:sp>
      <p:sp>
        <p:nvSpPr>
          <p:cNvPr id="3" name="Zástupný obsah 2">
            <a:extLst>
              <a:ext uri="{FF2B5EF4-FFF2-40B4-BE49-F238E27FC236}">
                <a16:creationId xmlns:a16="http://schemas.microsoft.com/office/drawing/2014/main" id="{99AE0F7A-6B9B-4C8B-848F-35D17186AB31}"/>
              </a:ext>
            </a:extLst>
          </p:cNvPr>
          <p:cNvSpPr>
            <a:spLocks noGrp="1"/>
          </p:cNvSpPr>
          <p:nvPr>
            <p:ph idx="1"/>
          </p:nvPr>
        </p:nvSpPr>
        <p:spPr/>
        <p:txBody>
          <a:bodyPr>
            <a:normAutofit/>
          </a:bodyPr>
          <a:lstStyle/>
          <a:p>
            <a:pPr algn="just"/>
            <a:r>
              <a:rPr lang="en-US" dirty="0"/>
              <a:t>From a theoretical point of view, we can call the first breakthrough operating system Multics developed since 1964, which was based on the idea of supplying computing power in a similar way as the supply of electricity, gas or water.</a:t>
            </a:r>
            <a:endParaRPr lang="cs-CZ" dirty="0"/>
          </a:p>
          <a:p>
            <a:pPr marL="0" indent="0" algn="just">
              <a:buNone/>
            </a:pPr>
            <a:endParaRPr lang="cs-CZ" dirty="0"/>
          </a:p>
          <a:p>
            <a:pPr algn="just"/>
            <a:r>
              <a:rPr lang="en-US" dirty="0"/>
              <a:t>Multics has implemented a number of new ideas, and the frustration of its complexity and lengthy development has inspired the creation of the Unix operating system.</a:t>
            </a:r>
            <a:endParaRPr lang="cs-CZ" dirty="0"/>
          </a:p>
          <a:p>
            <a:pPr marL="0" indent="0" algn="just">
              <a:buNone/>
            </a:pPr>
            <a:endParaRPr lang="cs-CZ" dirty="0"/>
          </a:p>
          <a:p>
            <a:pPr algn="just"/>
            <a:r>
              <a:rPr lang="en-US" dirty="0"/>
              <a:t>Microsoft's first industrially sustainable and usable operating system can be considered MS-DOS. Microsoft Windows editions then became the first graphics systems.</a:t>
            </a:r>
            <a:endParaRPr lang="cs-CZ" dirty="0"/>
          </a:p>
        </p:txBody>
      </p:sp>
      <p:sp>
        <p:nvSpPr>
          <p:cNvPr id="5" name="TextovéPole 4"/>
          <p:cNvSpPr txBox="1"/>
          <p:nvPr/>
        </p:nvSpPr>
        <p:spPr>
          <a:xfrm>
            <a:off x="5286895" y="5906829"/>
            <a:ext cx="1945178" cy="369332"/>
          </a:xfrm>
          <a:prstGeom prst="rect">
            <a:avLst/>
          </a:prstGeom>
          <a:solidFill>
            <a:schemeClr val="bg1"/>
          </a:solidFill>
        </p:spPr>
        <p:txBody>
          <a:bodyPr wrap="square" rtlCol="0">
            <a:spAutoFit/>
          </a:bodyPr>
          <a:lstStyle/>
          <a:p>
            <a:endParaRPr lang="cs-CZ" dirty="0"/>
          </a:p>
        </p:txBody>
      </p:sp>
    </p:spTree>
    <p:extLst>
      <p:ext uri="{BB962C8B-B14F-4D97-AF65-F5344CB8AC3E}">
        <p14:creationId xmlns:p14="http://schemas.microsoft.com/office/powerpoint/2010/main" val="188733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21C2DD-84C4-44F0-8D75-776CDA87BD15}"/>
              </a:ext>
            </a:extLst>
          </p:cNvPr>
          <p:cNvSpPr>
            <a:spLocks noGrp="1"/>
          </p:cNvSpPr>
          <p:nvPr>
            <p:ph type="title"/>
          </p:nvPr>
        </p:nvSpPr>
        <p:spPr/>
        <p:txBody>
          <a:bodyPr/>
          <a:lstStyle/>
          <a:p>
            <a:r>
              <a:rPr lang="cs-CZ" dirty="0" err="1"/>
              <a:t>Types</a:t>
            </a:r>
            <a:r>
              <a:rPr lang="cs-CZ" dirty="0"/>
              <a:t> of </a:t>
            </a:r>
            <a:r>
              <a:rPr lang="cs-CZ" dirty="0" err="1"/>
              <a:t>Operating</a:t>
            </a:r>
            <a:r>
              <a:rPr lang="cs-CZ" dirty="0"/>
              <a:t> Systems</a:t>
            </a:r>
          </a:p>
        </p:txBody>
      </p:sp>
      <p:sp>
        <p:nvSpPr>
          <p:cNvPr id="3" name="Zástupný obsah 2">
            <a:extLst>
              <a:ext uri="{FF2B5EF4-FFF2-40B4-BE49-F238E27FC236}">
                <a16:creationId xmlns:a16="http://schemas.microsoft.com/office/drawing/2014/main" id="{99AE0F7A-6B9B-4C8B-848F-35D17186AB31}"/>
              </a:ext>
            </a:extLst>
          </p:cNvPr>
          <p:cNvSpPr>
            <a:spLocks noGrp="1"/>
          </p:cNvSpPr>
          <p:nvPr>
            <p:ph idx="1"/>
          </p:nvPr>
        </p:nvSpPr>
        <p:spPr/>
        <p:txBody>
          <a:bodyPr>
            <a:normAutofit/>
          </a:bodyPr>
          <a:lstStyle/>
          <a:p>
            <a:pPr marL="0" indent="0" algn="just">
              <a:buNone/>
            </a:pPr>
            <a:r>
              <a:rPr lang="en-US" b="1" dirty="0"/>
              <a:t>Operating systems for end users</a:t>
            </a:r>
            <a:endParaRPr lang="cs-CZ" b="1" dirty="0"/>
          </a:p>
          <a:p>
            <a:pPr algn="just"/>
            <a:r>
              <a:rPr lang="en-US" dirty="0"/>
              <a:t>The dominant operating system is currently Microsoft Windows with a market share of up to 80</a:t>
            </a:r>
            <a:r>
              <a:rPr lang="cs-CZ" dirty="0"/>
              <a:t> </a:t>
            </a:r>
            <a:r>
              <a:rPr lang="en-US" dirty="0"/>
              <a:t>%.</a:t>
            </a:r>
            <a:endParaRPr lang="cs-CZ" dirty="0"/>
          </a:p>
          <a:p>
            <a:pPr algn="just"/>
            <a:r>
              <a:rPr lang="en-US" dirty="0"/>
              <a:t>Apple Inc.</a:t>
            </a:r>
            <a:r>
              <a:rPr lang="cs-CZ" dirty="0"/>
              <a:t> </a:t>
            </a:r>
            <a:r>
              <a:rPr lang="en-US" dirty="0"/>
              <a:t>Mac OS is in second place (11.2</a:t>
            </a:r>
            <a:r>
              <a:rPr lang="cs-CZ" dirty="0"/>
              <a:t> </a:t>
            </a:r>
            <a:r>
              <a:rPr lang="en-US" dirty="0"/>
              <a:t>%) and Linux variants are in third place (1.55</a:t>
            </a:r>
            <a:r>
              <a:rPr lang="cs-CZ" dirty="0"/>
              <a:t> </a:t>
            </a:r>
            <a:r>
              <a:rPr lang="en-US" dirty="0"/>
              <a:t>%).</a:t>
            </a:r>
            <a:endParaRPr lang="cs-CZ" dirty="0"/>
          </a:p>
          <a:p>
            <a:pPr algn="just"/>
            <a:r>
              <a:rPr lang="en-US" dirty="0"/>
              <a:t>It is not very popular with many end users, work on Linux and its distributions takes place via the terminal's text interface.</a:t>
            </a:r>
            <a:endParaRPr lang="cs-CZ" dirty="0"/>
          </a:p>
          <a:p>
            <a:pPr algn="just"/>
            <a:r>
              <a:rPr lang="en-US" dirty="0"/>
              <a:t>According to data from the third quarter of 2016, the mobile devices sector (smartphone and tablet combinations) is dominated by Google and Apple with 87.5% and a growth rate of 10.3</a:t>
            </a:r>
            <a:r>
              <a:rPr lang="cs-CZ" dirty="0"/>
              <a:t> </a:t>
            </a:r>
            <a:r>
              <a:rPr lang="en-US" dirty="0"/>
              <a:t>% per year, followed by iOS from Apple with 12.1</a:t>
            </a:r>
            <a:r>
              <a:rPr lang="cs-CZ" dirty="0"/>
              <a:t> </a:t>
            </a:r>
            <a:r>
              <a:rPr lang="en-US" dirty="0"/>
              <a:t>% and an annual decline in market share of 5.2</a:t>
            </a:r>
            <a:r>
              <a:rPr lang="cs-CZ" dirty="0"/>
              <a:t> </a:t>
            </a:r>
            <a:r>
              <a:rPr lang="en-US" dirty="0"/>
              <a:t>%, while other operating systems reach only 0.3</a:t>
            </a:r>
            <a:r>
              <a:rPr lang="cs-CZ" dirty="0"/>
              <a:t> </a:t>
            </a:r>
            <a:r>
              <a:rPr lang="en-US" dirty="0"/>
              <a:t>%.</a:t>
            </a:r>
            <a:endParaRPr lang="cs-CZ" dirty="0"/>
          </a:p>
        </p:txBody>
      </p:sp>
      <p:sp>
        <p:nvSpPr>
          <p:cNvPr id="5" name="TextovéPole 4"/>
          <p:cNvSpPr txBox="1"/>
          <p:nvPr/>
        </p:nvSpPr>
        <p:spPr>
          <a:xfrm>
            <a:off x="5286895" y="5906829"/>
            <a:ext cx="1945178" cy="369332"/>
          </a:xfrm>
          <a:prstGeom prst="rect">
            <a:avLst/>
          </a:prstGeom>
          <a:solidFill>
            <a:schemeClr val="bg1"/>
          </a:solidFill>
        </p:spPr>
        <p:txBody>
          <a:bodyPr wrap="square" rtlCol="0">
            <a:spAutoFit/>
          </a:bodyPr>
          <a:lstStyle/>
          <a:p>
            <a:endParaRPr lang="cs-CZ" dirty="0"/>
          </a:p>
        </p:txBody>
      </p:sp>
    </p:spTree>
    <p:extLst>
      <p:ext uri="{BB962C8B-B14F-4D97-AF65-F5344CB8AC3E}">
        <p14:creationId xmlns:p14="http://schemas.microsoft.com/office/powerpoint/2010/main" val="277865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21C2DD-84C4-44F0-8D75-776CDA87BD15}"/>
              </a:ext>
            </a:extLst>
          </p:cNvPr>
          <p:cNvSpPr>
            <a:spLocks noGrp="1"/>
          </p:cNvSpPr>
          <p:nvPr>
            <p:ph type="title"/>
          </p:nvPr>
        </p:nvSpPr>
        <p:spPr/>
        <p:txBody>
          <a:bodyPr/>
          <a:lstStyle/>
          <a:p>
            <a:r>
              <a:rPr lang="cs-CZ" dirty="0" err="1"/>
              <a:t>Types</a:t>
            </a:r>
            <a:r>
              <a:rPr lang="cs-CZ" dirty="0"/>
              <a:t> of </a:t>
            </a:r>
            <a:r>
              <a:rPr lang="cs-CZ" dirty="0" err="1"/>
              <a:t>Operating</a:t>
            </a:r>
            <a:r>
              <a:rPr lang="cs-CZ" dirty="0"/>
              <a:t> Systems</a:t>
            </a:r>
          </a:p>
        </p:txBody>
      </p:sp>
      <p:sp>
        <p:nvSpPr>
          <p:cNvPr id="3" name="Zástupný obsah 2">
            <a:extLst>
              <a:ext uri="{FF2B5EF4-FFF2-40B4-BE49-F238E27FC236}">
                <a16:creationId xmlns:a16="http://schemas.microsoft.com/office/drawing/2014/main" id="{99AE0F7A-6B9B-4C8B-848F-35D17186AB31}"/>
              </a:ext>
            </a:extLst>
          </p:cNvPr>
          <p:cNvSpPr>
            <a:spLocks noGrp="1"/>
          </p:cNvSpPr>
          <p:nvPr>
            <p:ph idx="1"/>
          </p:nvPr>
        </p:nvSpPr>
        <p:spPr/>
        <p:txBody>
          <a:bodyPr>
            <a:normAutofit/>
          </a:bodyPr>
          <a:lstStyle/>
          <a:p>
            <a:pPr algn="just"/>
            <a:r>
              <a:rPr lang="en-US" dirty="0"/>
              <a:t>Operating systems for servers and </a:t>
            </a:r>
            <a:r>
              <a:rPr lang="en-US" dirty="0" err="1"/>
              <a:t>supercomputersIn</a:t>
            </a:r>
            <a:r>
              <a:rPr lang="en-US" dirty="0"/>
              <a:t> supercomputers and high-capacity servers, the Linux operating system and its distribution are used exclusively for their security and reliability.</a:t>
            </a:r>
            <a:endParaRPr lang="cs-CZ" dirty="0"/>
          </a:p>
          <a:p>
            <a:pPr algn="just"/>
            <a:r>
              <a:rPr lang="en-US" dirty="0"/>
              <a:t>As of December 2017, Linux is the only operating system used on the top five hundred most powerful supercomputers.</a:t>
            </a:r>
            <a:endParaRPr lang="cs-CZ" dirty="0"/>
          </a:p>
        </p:txBody>
      </p:sp>
      <p:sp>
        <p:nvSpPr>
          <p:cNvPr id="5" name="TextovéPole 4"/>
          <p:cNvSpPr txBox="1"/>
          <p:nvPr/>
        </p:nvSpPr>
        <p:spPr>
          <a:xfrm>
            <a:off x="5286895" y="5906829"/>
            <a:ext cx="1945178" cy="369332"/>
          </a:xfrm>
          <a:prstGeom prst="rect">
            <a:avLst/>
          </a:prstGeom>
          <a:solidFill>
            <a:schemeClr val="bg1"/>
          </a:solidFill>
        </p:spPr>
        <p:txBody>
          <a:bodyPr wrap="square" rtlCol="0">
            <a:spAutoFit/>
          </a:bodyPr>
          <a:lstStyle/>
          <a:p>
            <a:endParaRPr lang="cs-CZ" dirty="0"/>
          </a:p>
        </p:txBody>
      </p:sp>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3737" y="3955647"/>
            <a:ext cx="4171493" cy="1951182"/>
          </a:xfrm>
          <a:prstGeom prst="rect">
            <a:avLst/>
          </a:prstGeom>
        </p:spPr>
      </p:pic>
    </p:spTree>
    <p:extLst>
      <p:ext uri="{BB962C8B-B14F-4D97-AF65-F5344CB8AC3E}">
        <p14:creationId xmlns:p14="http://schemas.microsoft.com/office/powerpoint/2010/main" val="2188158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21C2DD-84C4-44F0-8D75-776CDA87BD15}"/>
              </a:ext>
            </a:extLst>
          </p:cNvPr>
          <p:cNvSpPr>
            <a:spLocks noGrp="1"/>
          </p:cNvSpPr>
          <p:nvPr>
            <p:ph type="title"/>
          </p:nvPr>
        </p:nvSpPr>
        <p:spPr/>
        <p:txBody>
          <a:bodyPr/>
          <a:lstStyle/>
          <a:p>
            <a:r>
              <a:rPr lang="cs-CZ" dirty="0" err="1"/>
              <a:t>Types</a:t>
            </a:r>
            <a:r>
              <a:rPr lang="cs-CZ" dirty="0"/>
              <a:t> of </a:t>
            </a:r>
            <a:r>
              <a:rPr lang="cs-CZ" dirty="0" err="1"/>
              <a:t>Operating</a:t>
            </a:r>
            <a:r>
              <a:rPr lang="cs-CZ" dirty="0"/>
              <a:t> Systems</a:t>
            </a:r>
          </a:p>
        </p:txBody>
      </p:sp>
      <p:sp>
        <p:nvSpPr>
          <p:cNvPr id="3" name="Zástupný obsah 2">
            <a:extLst>
              <a:ext uri="{FF2B5EF4-FFF2-40B4-BE49-F238E27FC236}">
                <a16:creationId xmlns:a16="http://schemas.microsoft.com/office/drawing/2014/main" id="{99AE0F7A-6B9B-4C8B-848F-35D17186AB31}"/>
              </a:ext>
            </a:extLst>
          </p:cNvPr>
          <p:cNvSpPr>
            <a:spLocks noGrp="1"/>
          </p:cNvSpPr>
          <p:nvPr>
            <p:ph idx="1"/>
          </p:nvPr>
        </p:nvSpPr>
        <p:spPr/>
        <p:txBody>
          <a:bodyPr>
            <a:normAutofit/>
          </a:bodyPr>
          <a:lstStyle/>
          <a:p>
            <a:pPr marL="0" indent="0" algn="just">
              <a:buNone/>
            </a:pPr>
            <a:r>
              <a:rPr lang="en-US" b="1" dirty="0"/>
              <a:t>Operating system features</a:t>
            </a:r>
            <a:endParaRPr lang="cs-CZ" b="1" dirty="0"/>
          </a:p>
          <a:p>
            <a:pPr marL="0" indent="0" algn="just">
              <a:buNone/>
            </a:pPr>
            <a:r>
              <a:rPr lang="en-US" dirty="0"/>
              <a:t>The operating system performs three basic functions:</a:t>
            </a:r>
            <a:endParaRPr lang="cs-CZ" dirty="0"/>
          </a:p>
          <a:p>
            <a:pPr marL="0" indent="0" algn="just">
              <a:buNone/>
            </a:pPr>
            <a:r>
              <a:rPr lang="en-US" b="1" dirty="0"/>
              <a:t>1. </a:t>
            </a:r>
            <a:r>
              <a:rPr lang="en-US" dirty="0"/>
              <a:t>computer control, allows the user to run applications, pass them inputs and obtain their outputs with results.</a:t>
            </a:r>
            <a:endParaRPr lang="cs-CZ" dirty="0"/>
          </a:p>
          <a:p>
            <a:pPr marL="0" indent="0" algn="just">
              <a:buNone/>
            </a:pPr>
            <a:r>
              <a:rPr lang="en-US" b="1" dirty="0"/>
              <a:t>2. </a:t>
            </a:r>
            <a:r>
              <a:rPr lang="en-US" dirty="0"/>
              <a:t>hardware abstraction, creates an interface for applications that abstracts hardware control</a:t>
            </a:r>
            <a:endParaRPr lang="cs-CZ" dirty="0"/>
          </a:p>
          <a:p>
            <a:pPr marL="0" indent="0" algn="just">
              <a:buNone/>
            </a:pPr>
            <a:r>
              <a:rPr lang="en-US" b="1" dirty="0"/>
              <a:t>3. </a:t>
            </a:r>
            <a:r>
              <a:rPr lang="en-US" dirty="0"/>
              <a:t>and other functions into easy-to-use functions (API).</a:t>
            </a:r>
            <a:endParaRPr lang="cs-CZ" dirty="0"/>
          </a:p>
          <a:p>
            <a:pPr marL="0" indent="0" algn="just">
              <a:buNone/>
            </a:pPr>
            <a:r>
              <a:rPr lang="en-US" b="1" dirty="0"/>
              <a:t>4. </a:t>
            </a:r>
            <a:r>
              <a:rPr lang="en-US" dirty="0"/>
              <a:t>Resource management allocates and removes computer system resources to processes.</a:t>
            </a:r>
            <a:endParaRPr lang="cs-CZ" dirty="0"/>
          </a:p>
        </p:txBody>
      </p:sp>
      <p:sp>
        <p:nvSpPr>
          <p:cNvPr id="5" name="TextovéPole 4"/>
          <p:cNvSpPr txBox="1"/>
          <p:nvPr/>
        </p:nvSpPr>
        <p:spPr>
          <a:xfrm>
            <a:off x="5286895" y="5906829"/>
            <a:ext cx="1945178" cy="369332"/>
          </a:xfrm>
          <a:prstGeom prst="rect">
            <a:avLst/>
          </a:prstGeom>
          <a:solidFill>
            <a:schemeClr val="bg1"/>
          </a:solidFill>
        </p:spPr>
        <p:txBody>
          <a:bodyPr wrap="square" rtlCol="0">
            <a:spAutoFit/>
          </a:bodyPr>
          <a:lstStyle/>
          <a:p>
            <a:endParaRPr lang="cs-CZ" dirty="0"/>
          </a:p>
        </p:txBody>
      </p:sp>
    </p:spTree>
    <p:extLst>
      <p:ext uri="{BB962C8B-B14F-4D97-AF65-F5344CB8AC3E}">
        <p14:creationId xmlns:p14="http://schemas.microsoft.com/office/powerpoint/2010/main" val="917816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21C2DD-84C4-44F0-8D75-776CDA87BD15}"/>
              </a:ext>
            </a:extLst>
          </p:cNvPr>
          <p:cNvSpPr>
            <a:spLocks noGrp="1"/>
          </p:cNvSpPr>
          <p:nvPr>
            <p:ph type="title"/>
          </p:nvPr>
        </p:nvSpPr>
        <p:spPr/>
        <p:txBody>
          <a:bodyPr/>
          <a:lstStyle/>
          <a:p>
            <a:r>
              <a:rPr lang="cs-CZ" dirty="0" err="1"/>
              <a:t>Types</a:t>
            </a:r>
            <a:r>
              <a:rPr lang="cs-CZ" dirty="0"/>
              <a:t> of </a:t>
            </a:r>
            <a:r>
              <a:rPr lang="cs-CZ" dirty="0" err="1"/>
              <a:t>Operating</a:t>
            </a:r>
            <a:r>
              <a:rPr lang="cs-CZ" dirty="0"/>
              <a:t> Systems</a:t>
            </a:r>
          </a:p>
        </p:txBody>
      </p:sp>
      <p:sp>
        <p:nvSpPr>
          <p:cNvPr id="3" name="Zástupný obsah 2">
            <a:extLst>
              <a:ext uri="{FF2B5EF4-FFF2-40B4-BE49-F238E27FC236}">
                <a16:creationId xmlns:a16="http://schemas.microsoft.com/office/drawing/2014/main" id="{99AE0F7A-6B9B-4C8B-848F-35D17186AB31}"/>
              </a:ext>
            </a:extLst>
          </p:cNvPr>
          <p:cNvSpPr>
            <a:spLocks noGrp="1"/>
          </p:cNvSpPr>
          <p:nvPr>
            <p:ph idx="1"/>
          </p:nvPr>
        </p:nvSpPr>
        <p:spPr/>
        <p:txBody>
          <a:bodyPr>
            <a:normAutofit/>
          </a:bodyPr>
          <a:lstStyle/>
          <a:p>
            <a:pPr marL="0" indent="0" algn="just">
              <a:buNone/>
            </a:pPr>
            <a:r>
              <a:rPr lang="en-US" b="1" dirty="0"/>
              <a:t>Computer control</a:t>
            </a:r>
            <a:endParaRPr lang="cs-CZ" b="1" dirty="0"/>
          </a:p>
          <a:p>
            <a:pPr algn="just"/>
            <a:r>
              <a:rPr lang="en-US" dirty="0"/>
              <a:t>When defining an operating system, controlling a computer is usually limited to the ability to run the program at all, pass input data to it, and allow the results to be output to an output device.</a:t>
            </a:r>
            <a:endParaRPr lang="cs-CZ" dirty="0"/>
          </a:p>
          <a:p>
            <a:pPr algn="just"/>
            <a:r>
              <a:rPr lang="en-US" dirty="0"/>
              <a:t>However, the term operating system is usually extended to the graphical user interface, which may be due to marketing, but also the problem of unclear boundaries between the operating system and applications.</a:t>
            </a:r>
            <a:endParaRPr lang="cs-CZ" dirty="0"/>
          </a:p>
          <a:p>
            <a:pPr algn="just"/>
            <a:r>
              <a:rPr lang="en-US" dirty="0"/>
              <a:t>For operating systems that have a single graphical interface (Microsoft Windows, Symbian OS,…), the graphical interface is often included in the operating system.</a:t>
            </a:r>
            <a:endParaRPr lang="cs-CZ" dirty="0"/>
          </a:p>
          <a:p>
            <a:pPr algn="just"/>
            <a:r>
              <a:rPr lang="en-US" dirty="0"/>
              <a:t>For systems where the user interface can be created in several independent ways or by different applications, it is common not to consider it part of the system (Unix systems).</a:t>
            </a:r>
            <a:endParaRPr lang="cs-CZ" dirty="0"/>
          </a:p>
        </p:txBody>
      </p:sp>
      <p:sp>
        <p:nvSpPr>
          <p:cNvPr id="5" name="TextovéPole 4"/>
          <p:cNvSpPr txBox="1"/>
          <p:nvPr/>
        </p:nvSpPr>
        <p:spPr>
          <a:xfrm>
            <a:off x="5286895" y="5906829"/>
            <a:ext cx="1945178" cy="369332"/>
          </a:xfrm>
          <a:prstGeom prst="rect">
            <a:avLst/>
          </a:prstGeom>
          <a:solidFill>
            <a:schemeClr val="bg1"/>
          </a:solidFill>
        </p:spPr>
        <p:txBody>
          <a:bodyPr wrap="square" rtlCol="0">
            <a:spAutoFit/>
          </a:bodyPr>
          <a:lstStyle/>
          <a:p>
            <a:endParaRPr lang="cs-CZ" dirty="0"/>
          </a:p>
        </p:txBody>
      </p:sp>
    </p:spTree>
    <p:extLst>
      <p:ext uri="{BB962C8B-B14F-4D97-AF65-F5344CB8AC3E}">
        <p14:creationId xmlns:p14="http://schemas.microsoft.com/office/powerpoint/2010/main" val="2387445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21C2DD-84C4-44F0-8D75-776CDA87BD15}"/>
              </a:ext>
            </a:extLst>
          </p:cNvPr>
          <p:cNvSpPr>
            <a:spLocks noGrp="1"/>
          </p:cNvSpPr>
          <p:nvPr>
            <p:ph type="title"/>
          </p:nvPr>
        </p:nvSpPr>
        <p:spPr/>
        <p:txBody>
          <a:bodyPr/>
          <a:lstStyle/>
          <a:p>
            <a:r>
              <a:rPr lang="cs-CZ" dirty="0" err="1"/>
              <a:t>Types</a:t>
            </a:r>
            <a:r>
              <a:rPr lang="cs-CZ" dirty="0"/>
              <a:t> of </a:t>
            </a:r>
            <a:r>
              <a:rPr lang="cs-CZ" dirty="0" err="1"/>
              <a:t>Operating</a:t>
            </a:r>
            <a:r>
              <a:rPr lang="cs-CZ" dirty="0"/>
              <a:t> Systems</a:t>
            </a:r>
          </a:p>
        </p:txBody>
      </p:sp>
      <p:sp>
        <p:nvSpPr>
          <p:cNvPr id="3" name="Zástupný obsah 2">
            <a:extLst>
              <a:ext uri="{FF2B5EF4-FFF2-40B4-BE49-F238E27FC236}">
                <a16:creationId xmlns:a16="http://schemas.microsoft.com/office/drawing/2014/main" id="{99AE0F7A-6B9B-4C8B-848F-35D17186AB31}"/>
              </a:ext>
            </a:extLst>
          </p:cNvPr>
          <p:cNvSpPr>
            <a:spLocks noGrp="1"/>
          </p:cNvSpPr>
          <p:nvPr>
            <p:ph idx="1"/>
          </p:nvPr>
        </p:nvSpPr>
        <p:spPr/>
        <p:txBody>
          <a:bodyPr>
            <a:normAutofit lnSpcReduction="10000"/>
          </a:bodyPr>
          <a:lstStyle/>
          <a:p>
            <a:pPr marL="0" indent="0" algn="just">
              <a:buNone/>
            </a:pPr>
            <a:r>
              <a:rPr lang="en-US" b="1" dirty="0"/>
              <a:t>Operating system construction</a:t>
            </a:r>
            <a:endParaRPr lang="cs-CZ" b="1" dirty="0"/>
          </a:p>
          <a:p>
            <a:pPr algn="just"/>
            <a:r>
              <a:rPr lang="en-US" dirty="0"/>
              <a:t>The operating system consists of a kernel (also called a kernel) and auxiliary system tools.</a:t>
            </a:r>
            <a:r>
              <a:rPr lang="cs-CZ" dirty="0"/>
              <a:t> </a:t>
            </a:r>
            <a:r>
              <a:rPr lang="en-US" dirty="0"/>
              <a:t>The kernel is the cornerstone of the operating system.</a:t>
            </a:r>
            <a:endParaRPr lang="cs-CZ" dirty="0"/>
          </a:p>
          <a:p>
            <a:pPr marL="0" indent="0" algn="just">
              <a:buNone/>
            </a:pPr>
            <a:r>
              <a:rPr lang="en-US" dirty="0"/>
              <a:t>It loads into the computer's operating memory at startup and remains active throughout the running of the operating system. The kernel can be programmed in different ways and we recognize accordingly:</a:t>
            </a:r>
            <a:endParaRPr lang="cs-CZ" dirty="0"/>
          </a:p>
          <a:p>
            <a:pPr algn="just"/>
            <a:r>
              <a:rPr lang="en-US" dirty="0"/>
              <a:t>monolithic core - the core is one functional unit.</a:t>
            </a:r>
            <a:endParaRPr lang="cs-CZ" dirty="0"/>
          </a:p>
          <a:p>
            <a:pPr algn="just"/>
            <a:r>
              <a:rPr lang="en-US" dirty="0"/>
              <a:t>microkernel - the core is very small and all detachable parts work independently as normal processes.</a:t>
            </a:r>
            <a:endParaRPr lang="cs-CZ" dirty="0"/>
          </a:p>
          <a:p>
            <a:pPr algn="just"/>
            <a:r>
              <a:rPr lang="en-US" dirty="0"/>
              <a:t>hybrid core - combines the properties of a monolithic core and a microkernel.</a:t>
            </a:r>
            <a:endParaRPr lang="cs-CZ" dirty="0"/>
          </a:p>
          <a:p>
            <a:pPr marL="0" indent="0" algn="just">
              <a:buNone/>
            </a:pPr>
            <a:r>
              <a:rPr lang="en-US" dirty="0"/>
              <a:t>You can also find related information in the Kernel </a:t>
            </a:r>
            <a:r>
              <a:rPr lang="cs-CZ" dirty="0" err="1"/>
              <a:t>paper</a:t>
            </a:r>
            <a:r>
              <a:rPr lang="en-US" dirty="0"/>
              <a:t>.</a:t>
            </a:r>
            <a:endParaRPr lang="cs-CZ" dirty="0"/>
          </a:p>
        </p:txBody>
      </p:sp>
      <p:sp>
        <p:nvSpPr>
          <p:cNvPr id="5" name="TextovéPole 4"/>
          <p:cNvSpPr txBox="1"/>
          <p:nvPr/>
        </p:nvSpPr>
        <p:spPr>
          <a:xfrm>
            <a:off x="5286895" y="5906829"/>
            <a:ext cx="1945178" cy="369332"/>
          </a:xfrm>
          <a:prstGeom prst="rect">
            <a:avLst/>
          </a:prstGeom>
          <a:solidFill>
            <a:schemeClr val="bg1"/>
          </a:solidFill>
        </p:spPr>
        <p:txBody>
          <a:bodyPr wrap="square" rtlCol="0">
            <a:spAutoFit/>
          </a:bodyPr>
          <a:lstStyle/>
          <a:p>
            <a:endParaRPr lang="cs-CZ" dirty="0"/>
          </a:p>
        </p:txBody>
      </p:sp>
    </p:spTree>
    <p:extLst>
      <p:ext uri="{BB962C8B-B14F-4D97-AF65-F5344CB8AC3E}">
        <p14:creationId xmlns:p14="http://schemas.microsoft.com/office/powerpoint/2010/main" val="1645163522"/>
      </p:ext>
    </p:extLst>
  </p:cSld>
  <p:clrMapOvr>
    <a:masterClrMapping/>
  </p:clrMapOvr>
</p:sld>
</file>

<file path=ppt/theme/theme1.xml><?xml version="1.0" encoding="utf-8"?>
<a:theme xmlns:a="http://schemas.openxmlformats.org/drawingml/2006/main" name="Sablona PPT_základní_CZ">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e2" id="{42B34AD4-CC8C-42C8-A123-A24A28B23F52}" vid="{CAA84E04-F411-4E5F-9AFE-C1503F826B3B}"/>
    </a:ext>
  </a:extLst>
</a:theme>
</file>

<file path=docProps/app.xml><?xml version="1.0" encoding="utf-8"?>
<Properties xmlns="http://schemas.openxmlformats.org/officeDocument/2006/extended-properties" xmlns:vt="http://schemas.openxmlformats.org/officeDocument/2006/docPropsVTypes">
  <Template>Sablona PPT_základní_CZ</Template>
  <TotalTime>1051</TotalTime>
  <Words>2815</Words>
  <Application>Microsoft Office PowerPoint</Application>
  <PresentationFormat>Širokoúhlá obrazovka</PresentationFormat>
  <Paragraphs>174</Paragraphs>
  <Slides>32</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32</vt:i4>
      </vt:variant>
    </vt:vector>
  </HeadingPairs>
  <TitlesOfParts>
    <vt:vector size="36" baseType="lpstr">
      <vt:lpstr>Arial</vt:lpstr>
      <vt:lpstr>Calibri</vt:lpstr>
      <vt:lpstr>Calibri Light</vt:lpstr>
      <vt:lpstr>Sablona PPT_základní_CZ</vt:lpstr>
      <vt:lpstr>Windows, Unix operating systems, mac os x</vt:lpstr>
      <vt:lpstr>Logical Architecture of Desktop and Mobile OS</vt:lpstr>
      <vt:lpstr>Logical Architecture of Desktop and Mobile OS</vt:lpstr>
      <vt:lpstr>Logical Architecture of Desktop and Mobile OS</vt:lpstr>
      <vt:lpstr>Types of Operating Systems</vt:lpstr>
      <vt:lpstr>Types of Operating Systems</vt:lpstr>
      <vt:lpstr>Types of Operating Systems</vt:lpstr>
      <vt:lpstr>Types of Operating Systems</vt:lpstr>
      <vt:lpstr>Types of Operating Systems</vt:lpstr>
      <vt:lpstr>Types of Operating Systems</vt:lpstr>
      <vt:lpstr>Types of Operating Systems</vt:lpstr>
      <vt:lpstr>Description of Windows, Unix, Linux, OS X</vt:lpstr>
      <vt:lpstr>Description of Windows, Unix, Linux, OS X</vt:lpstr>
      <vt:lpstr>Description of Windows, Unix, Linux, OS X</vt:lpstr>
      <vt:lpstr>Description of Windows, Unix, Linux, OS X</vt:lpstr>
      <vt:lpstr>Description of Windows, Unix, Linux, OS X</vt:lpstr>
      <vt:lpstr>Description of Windows, Unix, Linux, OS X</vt:lpstr>
      <vt:lpstr>Description of Windows, Unix, Linux, OS X</vt:lpstr>
      <vt:lpstr>Description of Windows, Unix, Linux, OS X</vt:lpstr>
      <vt:lpstr>Description of Windows, Unix, Linux, OS X</vt:lpstr>
      <vt:lpstr>Description of Windows, Unix, Linux, OS X</vt:lpstr>
      <vt:lpstr>Description of Windows, Unix, Linux, OS X</vt:lpstr>
      <vt:lpstr>Description of Windows, Unix, Linux, OS X</vt:lpstr>
      <vt:lpstr>Description of Windows, Unix, Linux, OS X</vt:lpstr>
      <vt:lpstr>Description of Windows, Unix, Linux, OS X</vt:lpstr>
      <vt:lpstr>Description of Windows, Unix, Linux, OS X</vt:lpstr>
      <vt:lpstr>Description of Windows, Unix, Linux, OS X</vt:lpstr>
      <vt:lpstr>Description of Windows, Unix, Linux, OS X</vt:lpstr>
      <vt:lpstr>Description of Windows, Unix, Linux, OS X</vt:lpstr>
      <vt:lpstr>Description of Windows, Unix, Linux, OS X</vt:lpstr>
      <vt:lpstr>Description of Windows, Unix, Linux, OS X</vt:lpstr>
      <vt:lpstr>Prezentace aplikace PowerPoint</vt:lpstr>
    </vt:vector>
  </TitlesOfParts>
  <Company>UTB,FAI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Podnikové informační systémy</dc:title>
  <dc:creator>Uzivatel</dc:creator>
  <cp:lastModifiedBy>Pavlík Lukáš</cp:lastModifiedBy>
  <cp:revision>108</cp:revision>
  <dcterms:created xsi:type="dcterms:W3CDTF">2017-08-27T09:58:33Z</dcterms:created>
  <dcterms:modified xsi:type="dcterms:W3CDTF">2021-11-25T12:30:35Z</dcterms:modified>
</cp:coreProperties>
</file>