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sldIdLst>
    <p:sldId id="256" r:id="rId2"/>
    <p:sldId id="386" r:id="rId3"/>
    <p:sldId id="387" r:id="rId4"/>
    <p:sldId id="388" r:id="rId5"/>
    <p:sldId id="389" r:id="rId6"/>
    <p:sldId id="390" r:id="rId7"/>
    <p:sldId id="391" r:id="rId8"/>
    <p:sldId id="392" r:id="rId9"/>
    <p:sldId id="393" r:id="rId10"/>
    <p:sldId id="394" r:id="rId11"/>
    <p:sldId id="395" r:id="rId12"/>
    <p:sldId id="396" r:id="rId13"/>
    <p:sldId id="397" r:id="rId14"/>
    <p:sldId id="398" r:id="rId15"/>
    <p:sldId id="399" r:id="rId16"/>
    <p:sldId id="400" r:id="rId17"/>
    <p:sldId id="401" r:id="rId18"/>
    <p:sldId id="402" r:id="rId19"/>
    <p:sldId id="403" r:id="rId20"/>
    <p:sldId id="404" r:id="rId21"/>
    <p:sldId id="405" r:id="rId22"/>
    <p:sldId id="406" r:id="rId23"/>
    <p:sldId id="407" r:id="rId24"/>
    <p:sldId id="408" r:id="rId25"/>
    <p:sldId id="409" r:id="rId26"/>
    <p:sldId id="410" r:id="rId27"/>
    <p:sldId id="411" r:id="rId28"/>
    <p:sldId id="412" r:id="rId29"/>
    <p:sldId id="413" r:id="rId30"/>
    <p:sldId id="414" r:id="rId31"/>
    <p:sldId id="415" r:id="rId32"/>
    <p:sldId id="416" r:id="rId33"/>
    <p:sldId id="417" r:id="rId34"/>
    <p:sldId id="418" r:id="rId35"/>
    <p:sldId id="419" r:id="rId36"/>
    <p:sldId id="420" r:id="rId37"/>
    <p:sldId id="421" r:id="rId38"/>
    <p:sldId id="422" r:id="rId39"/>
    <p:sldId id="423" r:id="rId40"/>
    <p:sldId id="424" r:id="rId41"/>
    <p:sldId id="425" r:id="rId42"/>
    <p:sldId id="426" r:id="rId43"/>
    <p:sldId id="427" r:id="rId44"/>
    <p:sldId id="428" r:id="rId45"/>
    <p:sldId id="429" r:id="rId46"/>
    <p:sldId id="430" r:id="rId47"/>
    <p:sldId id="283" r:id="rId4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23" d="100"/>
          <a:sy n="123" d="100"/>
        </p:scale>
        <p:origin x="114"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2" name="Obdélník 11"/>
          <p:cNvSpPr/>
          <p:nvPr/>
        </p:nvSpPr>
        <p:spPr>
          <a:xfrm>
            <a:off x="5828371" y="6138250"/>
            <a:ext cx="6368396" cy="633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pic>
        <p:nvPicPr>
          <p:cNvPr id="7" name="Obrázek 6"/>
          <p:cNvPicPr>
            <a:picLocks noChangeAspect="1"/>
          </p:cNvPicPr>
          <p:nvPr/>
        </p:nvPicPr>
        <p:blipFill rotWithShape="1">
          <a:blip r:embed="rId2" cstate="print">
            <a:extLst>
              <a:ext uri="{28A0092B-C50C-407E-A947-70E740481C1C}">
                <a14:useLocalDpi xmlns:a14="http://schemas.microsoft.com/office/drawing/2010/main" val="0"/>
              </a:ext>
            </a:extLst>
          </a:blip>
          <a:srcRect r="23216" b="5584"/>
          <a:stretch/>
        </p:blipFill>
        <p:spPr>
          <a:xfrm>
            <a:off x="6917124" y="1423285"/>
            <a:ext cx="5286488" cy="5447778"/>
          </a:xfrm>
          <a:prstGeom prst="rect">
            <a:avLst/>
          </a:prstGeom>
        </p:spPr>
      </p:pic>
      <p:sp>
        <p:nvSpPr>
          <p:cNvPr id="2" name="Nadpis 1"/>
          <p:cNvSpPr>
            <a:spLocks noGrp="1"/>
          </p:cNvSpPr>
          <p:nvPr>
            <p:ph type="ctrTitle"/>
          </p:nvPr>
        </p:nvSpPr>
        <p:spPr>
          <a:xfrm>
            <a:off x="838200" y="2362672"/>
            <a:ext cx="10515600" cy="2387600"/>
          </a:xfrm>
        </p:spPr>
        <p:txBody>
          <a:bodyPr anchor="b">
            <a:normAutofit/>
          </a:bodyPr>
          <a:lstStyle>
            <a:lvl1pPr algn="l">
              <a:defRPr sz="6000" b="0" cap="all" baseline="0">
                <a:solidFill>
                  <a:srgbClr val="CF1F28"/>
                </a:solidFill>
                <a:latin typeface="+mn-lt"/>
              </a:defRPr>
            </a:lvl1pPr>
          </a:lstStyle>
          <a:p>
            <a:r>
              <a:rPr lang="cs-CZ"/>
              <a:t>Kliknutím lze upravit styl.</a:t>
            </a:r>
            <a:endParaRPr lang="cs-CZ" dirty="0"/>
          </a:p>
        </p:txBody>
      </p:sp>
      <p:sp>
        <p:nvSpPr>
          <p:cNvPr id="3" name="Podnadpis 2"/>
          <p:cNvSpPr>
            <a:spLocks noGrp="1"/>
          </p:cNvSpPr>
          <p:nvPr>
            <p:ph type="subTitle" idx="1"/>
          </p:nvPr>
        </p:nvSpPr>
        <p:spPr>
          <a:xfrm>
            <a:off x="838200" y="4762110"/>
            <a:ext cx="10515600" cy="821602"/>
          </a:xfrm>
        </p:spPr>
        <p:txBody>
          <a:bodyPr/>
          <a:lstStyle>
            <a:lvl1pPr marL="53999" indent="0" algn="l">
              <a:buNone/>
              <a:defRPr sz="1800">
                <a:solidFill>
                  <a:srgbClr val="313131"/>
                </a:solidFill>
                <a:latin typeface="+mj-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cs-CZ"/>
              <a:t>Kliknutím můžete upravit styl předlohy.</a:t>
            </a:r>
            <a:endParaRPr lang="cs-CZ"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8077" y="6267816"/>
            <a:ext cx="6095124" cy="230400"/>
          </a:xfrm>
          <a:prstGeom prst="rect">
            <a:avLst/>
          </a:prstGeom>
        </p:spPr>
      </p:pic>
    </p:spTree>
    <p:extLst>
      <p:ext uri="{BB962C8B-B14F-4D97-AF65-F5344CB8AC3E}">
        <p14:creationId xmlns:p14="http://schemas.microsoft.com/office/powerpoint/2010/main" val="2879492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347728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2"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3"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22282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atin typeface="+mn-lt"/>
              </a:defRPr>
            </a:lvl1pPr>
          </a:lstStyle>
          <a:p>
            <a:r>
              <a:rPr lang="cs-CZ"/>
              <a:t>Kliknutím lze upravit styl.</a:t>
            </a:r>
            <a:endParaRPr lang="cs-CZ" dirty="0"/>
          </a:p>
        </p:txBody>
      </p:sp>
      <p:sp>
        <p:nvSpPr>
          <p:cNvPr id="3" name="Zástupný symbol pro obsah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061050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Záhlaví části">
    <p:spTree>
      <p:nvGrpSpPr>
        <p:cNvPr id="1" name=""/>
        <p:cNvGrpSpPr/>
        <p:nvPr/>
      </p:nvGrpSpPr>
      <p:grpSpPr>
        <a:xfrm>
          <a:off x="0" y="0"/>
          <a:ext cx="0" cy="0"/>
          <a:chOff x="0" y="0"/>
          <a:chExt cx="0" cy="0"/>
        </a:xfrm>
      </p:grpSpPr>
      <p:sp>
        <p:nvSpPr>
          <p:cNvPr id="7" name="Nadpis 1"/>
          <p:cNvSpPr>
            <a:spLocks noGrp="1"/>
          </p:cNvSpPr>
          <p:nvPr>
            <p:ph type="ctrTitle"/>
          </p:nvPr>
        </p:nvSpPr>
        <p:spPr>
          <a:xfrm>
            <a:off x="838200" y="2362672"/>
            <a:ext cx="10515600" cy="2387600"/>
          </a:xfrm>
        </p:spPr>
        <p:txBody>
          <a:bodyPr anchor="b">
            <a:normAutofit/>
          </a:bodyPr>
          <a:lstStyle>
            <a:lvl1pPr algn="l">
              <a:defRPr sz="4125" b="0" cap="all" baseline="0">
                <a:solidFill>
                  <a:srgbClr val="CF1F28"/>
                </a:solidFill>
                <a:latin typeface="+mn-lt"/>
              </a:defRPr>
            </a:lvl1pPr>
          </a:lstStyle>
          <a:p>
            <a:r>
              <a:rPr lang="cs-CZ"/>
              <a:t>Kliknutím lze upravit styl.</a:t>
            </a:r>
            <a:endParaRPr lang="cs-CZ" dirty="0"/>
          </a:p>
        </p:txBody>
      </p:sp>
      <p:sp>
        <p:nvSpPr>
          <p:cNvPr id="8" name="Podnadpis 2"/>
          <p:cNvSpPr>
            <a:spLocks noGrp="1"/>
          </p:cNvSpPr>
          <p:nvPr>
            <p:ph type="subTitle" idx="1"/>
          </p:nvPr>
        </p:nvSpPr>
        <p:spPr>
          <a:xfrm>
            <a:off x="838200" y="4762110"/>
            <a:ext cx="10515600" cy="821602"/>
          </a:xfrm>
        </p:spPr>
        <p:txBody>
          <a:bodyPr/>
          <a:lstStyle>
            <a:lvl1pPr marL="53999" indent="0" algn="l">
              <a:buNone/>
              <a:defRPr sz="1800">
                <a:solidFill>
                  <a:srgbClr val="313131"/>
                </a:solidFill>
                <a:latin typeface="+mj-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cs-CZ"/>
              <a:t>Kliknutím můžete upravit styl předlohy.</a:t>
            </a:r>
            <a:endParaRPr lang="cs-CZ" dirty="0"/>
          </a:p>
        </p:txBody>
      </p:sp>
    </p:spTree>
    <p:extLst>
      <p:ext uri="{BB962C8B-B14F-4D97-AF65-F5344CB8AC3E}">
        <p14:creationId xmlns:p14="http://schemas.microsoft.com/office/powerpoint/2010/main" val="2196071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670344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9"/>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9" y="1681163"/>
            <a:ext cx="5157787"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cs-CZ"/>
              <a:t>Po kliknutí můžete upravovat styly textu v předloze.</a:t>
            </a:r>
          </a:p>
        </p:txBody>
      </p:sp>
      <p:sp>
        <p:nvSpPr>
          <p:cNvPr id="4" name="Zástupný symbol pro obsah 3"/>
          <p:cNvSpPr>
            <a:spLocks noGrp="1"/>
          </p:cNvSpPr>
          <p:nvPr>
            <p:ph sz="half" idx="2"/>
          </p:nvPr>
        </p:nvSpPr>
        <p:spPr>
          <a:xfrm>
            <a:off x="839789"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3" y="1681163"/>
            <a:ext cx="5183188"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cs-CZ"/>
              <a:t>Po kliknutí můžete upravovat styly textu v předloze.</a:t>
            </a:r>
          </a:p>
        </p:txBody>
      </p:sp>
      <p:sp>
        <p:nvSpPr>
          <p:cNvPr id="6" name="Zástupný symbol pro obsah 5"/>
          <p:cNvSpPr>
            <a:spLocks noGrp="1"/>
          </p:cNvSpPr>
          <p:nvPr>
            <p:ph sz="quarter" idx="4"/>
          </p:nvPr>
        </p:nvSpPr>
        <p:spPr>
          <a:xfrm>
            <a:off x="6172203"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300926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3311241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404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2400"/>
            </a:lvl1pPr>
          </a:lstStyle>
          <a:p>
            <a:r>
              <a:rPr lang="cs-CZ"/>
              <a:t>Kliknutím lze upravit styl.</a:t>
            </a:r>
          </a:p>
        </p:txBody>
      </p:sp>
      <p:sp>
        <p:nvSpPr>
          <p:cNvPr id="3" name="Zástupný symbol pro obsah 2"/>
          <p:cNvSpPr>
            <a:spLocks noGrp="1"/>
          </p:cNvSpPr>
          <p:nvPr>
            <p:ph idx="1"/>
          </p:nvPr>
        </p:nvSpPr>
        <p:spPr>
          <a:xfrm>
            <a:off x="5183188" y="98743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cs-CZ"/>
              <a:t>Po kliknutí můžete upravovat styly textu v předloze.</a:t>
            </a:r>
          </a:p>
        </p:txBody>
      </p:sp>
    </p:spTree>
    <p:extLst>
      <p:ext uri="{BB962C8B-B14F-4D97-AF65-F5344CB8AC3E}">
        <p14:creationId xmlns:p14="http://schemas.microsoft.com/office/powerpoint/2010/main" val="3988965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2400"/>
            </a:lvl1pPr>
          </a:lstStyle>
          <a:p>
            <a:r>
              <a:rPr lang="cs-CZ"/>
              <a:t>Kliknutím lze upravit styl.</a:t>
            </a:r>
          </a:p>
        </p:txBody>
      </p:sp>
      <p:sp>
        <p:nvSpPr>
          <p:cNvPr id="3" name="Zástupný symbol pro obrázek 2"/>
          <p:cNvSpPr>
            <a:spLocks noGrp="1"/>
          </p:cNvSpPr>
          <p:nvPr>
            <p:ph type="pic" idx="1"/>
          </p:nvPr>
        </p:nvSpPr>
        <p:spPr>
          <a:xfrm>
            <a:off x="5183188" y="987431"/>
            <a:ext cx="617220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cs-CZ"/>
              <a:t>Kliknutím na ikonu přidáte obrázek.</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cs-CZ"/>
              <a:t>Po kliknutí můžete upravovat styly textu v předloze.</a:t>
            </a:r>
          </a:p>
        </p:txBody>
      </p:sp>
    </p:spTree>
    <p:extLst>
      <p:ext uri="{BB962C8B-B14F-4D97-AF65-F5344CB8AC3E}">
        <p14:creationId xmlns:p14="http://schemas.microsoft.com/office/powerpoint/2010/main" val="3890514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Obrázek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03893" y="6267815"/>
            <a:ext cx="5129308" cy="230400"/>
          </a:xfrm>
          <a:prstGeom prst="rect">
            <a:avLst/>
          </a:prstGeom>
        </p:spPr>
      </p:pic>
      <p:sp>
        <p:nvSpPr>
          <p:cNvPr id="2" name="Zástupný symbol pro nadpis 1"/>
          <p:cNvSpPr>
            <a:spLocks noGrp="1"/>
          </p:cNvSpPr>
          <p:nvPr>
            <p:ph type="title"/>
          </p:nvPr>
        </p:nvSpPr>
        <p:spPr>
          <a:xfrm>
            <a:off x="720000" y="365129"/>
            <a:ext cx="10752000" cy="1325563"/>
          </a:xfrm>
          <a:prstGeom prst="rect">
            <a:avLst/>
          </a:prstGeom>
        </p:spPr>
        <p:txBody>
          <a:bodyPr vert="horz" lIns="91440" tIns="45720" rIns="91440" bIns="45720" rtlCol="0" anchor="ctr">
            <a:noAutofit/>
          </a:bodyPr>
          <a:lstStyle/>
          <a:p>
            <a:r>
              <a:rPr lang="cs-CZ" dirty="0"/>
              <a:t>Kliknutím lze upravit styl.</a:t>
            </a:r>
          </a:p>
        </p:txBody>
      </p:sp>
      <p:sp>
        <p:nvSpPr>
          <p:cNvPr id="3" name="Zástupný symbol pro text 2"/>
          <p:cNvSpPr>
            <a:spLocks noGrp="1"/>
          </p:cNvSpPr>
          <p:nvPr>
            <p:ph type="body" idx="1"/>
          </p:nvPr>
        </p:nvSpPr>
        <p:spPr>
          <a:xfrm>
            <a:off x="720000" y="1825625"/>
            <a:ext cx="10752000" cy="4081204"/>
          </a:xfrm>
          <a:prstGeom prst="rect">
            <a:avLst/>
          </a:prstGeom>
        </p:spPr>
        <p:txBody>
          <a:bodyPr vert="horz" lIns="91440" tIns="45720" rIns="91440" bIns="4572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Obdélník 6"/>
          <p:cNvSpPr/>
          <p:nvPr/>
        </p:nvSpPr>
        <p:spPr>
          <a:xfrm>
            <a:off x="0" y="6"/>
            <a:ext cx="12192000" cy="123825"/>
          </a:xfrm>
          <a:prstGeom prst="rect">
            <a:avLst/>
          </a:prstGeom>
          <a:solidFill>
            <a:srgbClr val="CF1F2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cs-CZ" sz="1350"/>
          </a:p>
        </p:txBody>
      </p:sp>
    </p:spTree>
    <p:extLst>
      <p:ext uri="{BB962C8B-B14F-4D97-AF65-F5344CB8AC3E}">
        <p14:creationId xmlns:p14="http://schemas.microsoft.com/office/powerpoint/2010/main" val="225904830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685783" rtl="0" eaLnBrk="1" latinLnBrk="0" hangingPunct="1">
        <a:lnSpc>
          <a:spcPct val="90000"/>
        </a:lnSpc>
        <a:spcBef>
          <a:spcPct val="0"/>
        </a:spcBef>
        <a:buNone/>
        <a:defRPr sz="4125" b="0" kern="1200" cap="none" baseline="0">
          <a:solidFill>
            <a:srgbClr val="CF1F28"/>
          </a:solidFill>
          <a:latin typeface="+mn-lt"/>
          <a:ea typeface="+mj-ea"/>
          <a:cs typeface="+mj-cs"/>
        </a:defRPr>
      </a:lvl1pPr>
    </p:titleStyle>
    <p:bodyStyle>
      <a:lvl1pPr marL="171446"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2100" kern="1200">
          <a:solidFill>
            <a:srgbClr val="313131"/>
          </a:solidFill>
          <a:latin typeface="+mj-lt"/>
          <a:ea typeface="+mn-ea"/>
          <a:cs typeface="+mn-cs"/>
        </a:defRPr>
      </a:lvl1pPr>
      <a:lvl2pPr marL="514337"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800" kern="1200">
          <a:solidFill>
            <a:srgbClr val="313131"/>
          </a:solidFill>
          <a:latin typeface="+mj-lt"/>
          <a:ea typeface="+mn-ea"/>
          <a:cs typeface="+mn-cs"/>
        </a:defRPr>
      </a:lvl2pPr>
      <a:lvl3pPr marL="857228"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800" kern="1200">
          <a:solidFill>
            <a:srgbClr val="313131"/>
          </a:solidFill>
          <a:latin typeface="+mj-lt"/>
          <a:ea typeface="+mn-ea"/>
          <a:cs typeface="+mn-cs"/>
        </a:defRPr>
      </a:lvl3pPr>
      <a:lvl4pPr marL="1200120"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500" kern="1200">
          <a:solidFill>
            <a:srgbClr val="313131"/>
          </a:solidFill>
          <a:latin typeface="+mj-lt"/>
          <a:ea typeface="+mn-ea"/>
          <a:cs typeface="+mn-cs"/>
        </a:defRPr>
      </a:lvl4pPr>
      <a:lvl5pPr marL="1543012"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500" kern="1200">
          <a:solidFill>
            <a:srgbClr val="313131"/>
          </a:solidFill>
          <a:latin typeface="+mj-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en-US" dirty="0"/>
              <a:t>Computer networks, basic types of networks, network elements</a:t>
            </a:r>
            <a:endParaRPr lang="cs-CZ" dirty="0"/>
          </a:p>
        </p:txBody>
      </p:sp>
      <p:sp>
        <p:nvSpPr>
          <p:cNvPr id="3" name="Podnadpis 2"/>
          <p:cNvSpPr>
            <a:spLocks noGrp="1"/>
          </p:cNvSpPr>
          <p:nvPr>
            <p:ph type="subTitle" idx="1"/>
          </p:nvPr>
        </p:nvSpPr>
        <p:spPr/>
        <p:txBody>
          <a:bodyPr>
            <a:normAutofit fontScale="77500" lnSpcReduction="20000"/>
          </a:bodyPr>
          <a:lstStyle/>
          <a:p>
            <a:r>
              <a:rPr lang="cs-CZ" dirty="0" err="1"/>
              <a:t>Lecturer</a:t>
            </a:r>
            <a:r>
              <a:rPr lang="cs-CZ" dirty="0"/>
              <a:t>: Lukáš Pavlík, Ph.D.</a:t>
            </a:r>
          </a:p>
          <a:p>
            <a:r>
              <a:rPr lang="cs-CZ" dirty="0"/>
              <a:t>Winter </a:t>
            </a:r>
            <a:r>
              <a:rPr lang="cs-CZ" dirty="0" err="1"/>
              <a:t>semester</a:t>
            </a:r>
            <a:r>
              <a:rPr lang="cs-CZ" dirty="0"/>
              <a:t> 2021/2022</a:t>
            </a:r>
          </a:p>
          <a:p>
            <a:r>
              <a:rPr lang="cs-CZ" dirty="0"/>
              <a:t>E-mail: lukas.pavlik@mvso.cz</a:t>
            </a:r>
          </a:p>
        </p:txBody>
      </p:sp>
    </p:spTree>
    <p:extLst>
      <p:ext uri="{BB962C8B-B14F-4D97-AF65-F5344CB8AC3E}">
        <p14:creationId xmlns:p14="http://schemas.microsoft.com/office/powerpoint/2010/main" val="3743245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en-US" dirty="0"/>
              <a:t>Division of </a:t>
            </a:r>
            <a:r>
              <a:rPr lang="cs-CZ" dirty="0"/>
              <a:t>C</a:t>
            </a:r>
            <a:r>
              <a:rPr lang="en-US" dirty="0" err="1"/>
              <a:t>omputer</a:t>
            </a:r>
            <a:r>
              <a:rPr lang="en-US" dirty="0"/>
              <a:t> </a:t>
            </a:r>
            <a:r>
              <a:rPr lang="cs-CZ" dirty="0"/>
              <a:t>N</a:t>
            </a:r>
            <a:r>
              <a:rPr lang="en-US" dirty="0" err="1"/>
              <a:t>etworks</a:t>
            </a:r>
            <a:r>
              <a:rPr lang="en-US" dirty="0"/>
              <a:t> </a:t>
            </a:r>
            <a:r>
              <a:rPr lang="cs-CZ" dirty="0"/>
              <a:t>A</a:t>
            </a:r>
            <a:r>
              <a:rPr lang="en-US" dirty="0" err="1"/>
              <a:t>ccording</a:t>
            </a:r>
            <a:r>
              <a:rPr lang="en-US" dirty="0"/>
              <a:t> to their </a:t>
            </a:r>
            <a:r>
              <a:rPr lang="cs-CZ" dirty="0"/>
              <a:t>S</a:t>
            </a:r>
            <a:r>
              <a:rPr lang="en-US" dirty="0"/>
              <a:t>cope (size)</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marL="0" indent="0" algn="just">
              <a:buNone/>
            </a:pPr>
            <a:r>
              <a:rPr lang="en-US" b="1" dirty="0"/>
              <a:t>The local computer network provides the following services:</a:t>
            </a:r>
            <a:endParaRPr lang="cs-CZ" b="1" dirty="0"/>
          </a:p>
          <a:p>
            <a:pPr algn="just"/>
            <a:r>
              <a:rPr lang="en-US" dirty="0"/>
              <a:t>sharing expensive peripherals (laser printers, high-capacity disk systems, CD-ROM systems, etc.),</a:t>
            </a:r>
            <a:endParaRPr lang="cs-CZ" dirty="0"/>
          </a:p>
          <a:p>
            <a:pPr algn="just"/>
            <a:r>
              <a:rPr lang="en-US" dirty="0"/>
              <a:t>sharing common data and applications (ensuring up-to-date data, saving disk space, easy backup, upgrading products, etc.),</a:t>
            </a:r>
            <a:endParaRPr lang="cs-CZ" dirty="0"/>
          </a:p>
          <a:p>
            <a:pPr algn="just"/>
            <a:r>
              <a:rPr lang="en-US" dirty="0"/>
              <a:t>use of intranet and simple communication between users (messaging, computer mail).</a:t>
            </a:r>
            <a:endParaRPr lang="cs-CZ" dirty="0"/>
          </a:p>
          <a:p>
            <a:pPr algn="just"/>
            <a:r>
              <a:rPr lang="en-US" dirty="0"/>
              <a:t>Access to local services is more or less constant. </a:t>
            </a:r>
            <a:endParaRPr lang="cs-CZ" dirty="0"/>
          </a:p>
          <a:p>
            <a:pPr marL="0" indent="0" algn="just">
              <a:buNone/>
            </a:pPr>
            <a:endParaRPr lang="cs-CZ" dirty="0"/>
          </a:p>
          <a:p>
            <a:pPr marL="0" indent="0" algn="just">
              <a:buNone/>
            </a:pPr>
            <a:r>
              <a:rPr lang="en-US" dirty="0"/>
              <a:t>For LAN, the transmission time </a:t>
            </a:r>
            <a:r>
              <a:rPr lang="en-US" dirty="0" err="1"/>
              <a:t>tv</a:t>
            </a:r>
            <a:r>
              <a:rPr lang="en-US" dirty="0"/>
              <a:t> is longer than the propagation time </a:t>
            </a:r>
            <a:r>
              <a:rPr lang="en-US" dirty="0" err="1"/>
              <a:t>ts</a:t>
            </a:r>
            <a:r>
              <a:rPr lang="en-US" dirty="0"/>
              <a:t> on the transmission medium (</a:t>
            </a:r>
            <a:r>
              <a:rPr lang="en-US" dirty="0" err="1"/>
              <a:t>tv</a:t>
            </a:r>
            <a:r>
              <a:rPr lang="en-US" dirty="0"/>
              <a:t>&gt; </a:t>
            </a:r>
            <a:r>
              <a:rPr lang="en-US" dirty="0" err="1"/>
              <a:t>ts</a:t>
            </a:r>
            <a:r>
              <a:rPr lang="en-US" dirty="0"/>
              <a:t>).</a:t>
            </a:r>
            <a:endParaRPr lang="cs-CZ" dirty="0"/>
          </a:p>
        </p:txBody>
      </p:sp>
    </p:spTree>
    <p:extLst>
      <p:ext uri="{BB962C8B-B14F-4D97-AF65-F5344CB8AC3E}">
        <p14:creationId xmlns:p14="http://schemas.microsoft.com/office/powerpoint/2010/main" val="2374397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en-US" dirty="0"/>
              <a:t>Division of </a:t>
            </a:r>
            <a:r>
              <a:rPr lang="cs-CZ" dirty="0"/>
              <a:t>C</a:t>
            </a:r>
            <a:r>
              <a:rPr lang="en-US" dirty="0" err="1"/>
              <a:t>omputer</a:t>
            </a:r>
            <a:r>
              <a:rPr lang="en-US" dirty="0"/>
              <a:t> </a:t>
            </a:r>
            <a:r>
              <a:rPr lang="cs-CZ" dirty="0"/>
              <a:t>N</a:t>
            </a:r>
            <a:r>
              <a:rPr lang="en-US" dirty="0" err="1"/>
              <a:t>etworks</a:t>
            </a:r>
            <a:r>
              <a:rPr lang="en-US" dirty="0"/>
              <a:t> </a:t>
            </a:r>
            <a:r>
              <a:rPr lang="cs-CZ" dirty="0"/>
              <a:t>A</a:t>
            </a:r>
            <a:r>
              <a:rPr lang="en-US" dirty="0" err="1"/>
              <a:t>ccording</a:t>
            </a:r>
            <a:r>
              <a:rPr lang="en-US" dirty="0"/>
              <a:t> to their </a:t>
            </a:r>
            <a:r>
              <a:rPr lang="cs-CZ" dirty="0"/>
              <a:t>S</a:t>
            </a:r>
            <a:r>
              <a:rPr lang="en-US" dirty="0"/>
              <a:t>cope (size)</a:t>
            </a:r>
            <a:endParaRPr lang="cs-CZ" dirty="0"/>
          </a:p>
        </p:txBody>
      </p:sp>
      <p:pic>
        <p:nvPicPr>
          <p:cNvPr id="4" name="Zástupný obsah 4">
            <a:extLst>
              <a:ext uri="{FF2B5EF4-FFF2-40B4-BE49-F238E27FC236}">
                <a16:creationId xmlns:a16="http://schemas.microsoft.com/office/drawing/2014/main" id="{8A03B747-CF8F-44C1-9501-13863D6E64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9118" y="2296290"/>
            <a:ext cx="5715000" cy="2857500"/>
          </a:xfrm>
        </p:spPr>
      </p:pic>
    </p:spTree>
    <p:extLst>
      <p:ext uri="{BB962C8B-B14F-4D97-AF65-F5344CB8AC3E}">
        <p14:creationId xmlns:p14="http://schemas.microsoft.com/office/powerpoint/2010/main" val="211663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en-US" dirty="0"/>
              <a:t>Division of </a:t>
            </a:r>
            <a:r>
              <a:rPr lang="cs-CZ" dirty="0"/>
              <a:t>C</a:t>
            </a:r>
            <a:r>
              <a:rPr lang="en-US" dirty="0" err="1"/>
              <a:t>omputer</a:t>
            </a:r>
            <a:r>
              <a:rPr lang="en-US" dirty="0"/>
              <a:t> </a:t>
            </a:r>
            <a:r>
              <a:rPr lang="cs-CZ" dirty="0"/>
              <a:t>N</a:t>
            </a:r>
            <a:r>
              <a:rPr lang="en-US" dirty="0" err="1"/>
              <a:t>etworks</a:t>
            </a:r>
            <a:r>
              <a:rPr lang="en-US" dirty="0"/>
              <a:t> </a:t>
            </a:r>
            <a:r>
              <a:rPr lang="cs-CZ" dirty="0"/>
              <a:t>A</a:t>
            </a:r>
            <a:r>
              <a:rPr lang="en-US" dirty="0" err="1"/>
              <a:t>ccording</a:t>
            </a:r>
            <a:r>
              <a:rPr lang="en-US" dirty="0"/>
              <a:t> to their </a:t>
            </a:r>
            <a:r>
              <a:rPr lang="cs-CZ" dirty="0"/>
              <a:t>S</a:t>
            </a:r>
            <a:r>
              <a:rPr lang="en-US" dirty="0"/>
              <a:t>cope (size)</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marL="0" indent="0" algn="just">
              <a:buNone/>
            </a:pPr>
            <a:r>
              <a:rPr lang="en-US" b="1" dirty="0"/>
              <a:t>MAN - Metropolitan Area Network</a:t>
            </a:r>
            <a:endParaRPr lang="cs-CZ" b="1" dirty="0"/>
          </a:p>
          <a:p>
            <a:pPr algn="just"/>
            <a:r>
              <a:rPr lang="en-US" dirty="0"/>
              <a:t>Today, due to high transmission speeds, these networks behave like local networks.</a:t>
            </a:r>
            <a:endParaRPr lang="cs-CZ" dirty="0"/>
          </a:p>
          <a:p>
            <a:pPr algn="just"/>
            <a:r>
              <a:rPr lang="en-US" dirty="0"/>
              <a:t>They connect local networks in urban areas, used for data, voice and video transmission.</a:t>
            </a:r>
            <a:endParaRPr lang="cs-CZ" dirty="0"/>
          </a:p>
          <a:p>
            <a:pPr algn="just"/>
            <a:r>
              <a:rPr lang="en-US" dirty="0"/>
              <a:t>They connect distances of the order of tens of kilometers.</a:t>
            </a:r>
            <a:endParaRPr lang="cs-CZ" dirty="0"/>
          </a:p>
          <a:p>
            <a:pPr algn="just"/>
            <a:r>
              <a:rPr lang="en-US" dirty="0"/>
              <a:t>This network is smaller than WAN but larger than LAN.</a:t>
            </a:r>
            <a:endParaRPr lang="cs-CZ" dirty="0"/>
          </a:p>
          <a:p>
            <a:pPr algn="just"/>
            <a:r>
              <a:rPr lang="en-US" dirty="0"/>
              <a:t>Approximately the same applies to the classification as in the LAN network.</a:t>
            </a:r>
            <a:endParaRPr lang="cs-CZ" dirty="0"/>
          </a:p>
          <a:p>
            <a:pPr algn="just"/>
            <a:r>
              <a:rPr lang="en-US" dirty="0"/>
              <a:t>The MAN network has approximately the same transmission time as the signal propagation (</a:t>
            </a:r>
            <a:r>
              <a:rPr lang="en-US" dirty="0" err="1"/>
              <a:t>tv</a:t>
            </a:r>
            <a:r>
              <a:rPr lang="en-US" dirty="0"/>
              <a:t> = </a:t>
            </a:r>
            <a:r>
              <a:rPr lang="en-US" dirty="0" err="1"/>
              <a:t>ts</a:t>
            </a:r>
            <a:r>
              <a:rPr lang="en-US" dirty="0"/>
              <a:t>).</a:t>
            </a:r>
            <a:endParaRPr lang="cs-CZ" dirty="0"/>
          </a:p>
        </p:txBody>
      </p:sp>
    </p:spTree>
    <p:extLst>
      <p:ext uri="{BB962C8B-B14F-4D97-AF65-F5344CB8AC3E}">
        <p14:creationId xmlns:p14="http://schemas.microsoft.com/office/powerpoint/2010/main" val="543101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en-US" dirty="0"/>
              <a:t>Division of </a:t>
            </a:r>
            <a:r>
              <a:rPr lang="cs-CZ" dirty="0"/>
              <a:t>C</a:t>
            </a:r>
            <a:r>
              <a:rPr lang="en-US" dirty="0" err="1"/>
              <a:t>omputer</a:t>
            </a:r>
            <a:r>
              <a:rPr lang="en-US" dirty="0"/>
              <a:t> </a:t>
            </a:r>
            <a:r>
              <a:rPr lang="cs-CZ" dirty="0"/>
              <a:t>N</a:t>
            </a:r>
            <a:r>
              <a:rPr lang="en-US" dirty="0" err="1"/>
              <a:t>etworks</a:t>
            </a:r>
            <a:r>
              <a:rPr lang="en-US" dirty="0"/>
              <a:t> </a:t>
            </a:r>
            <a:r>
              <a:rPr lang="cs-CZ" dirty="0"/>
              <a:t>A</a:t>
            </a:r>
            <a:r>
              <a:rPr lang="en-US" dirty="0" err="1"/>
              <a:t>ccording</a:t>
            </a:r>
            <a:r>
              <a:rPr lang="en-US" dirty="0"/>
              <a:t> to their </a:t>
            </a:r>
            <a:r>
              <a:rPr lang="cs-CZ" dirty="0"/>
              <a:t>S</a:t>
            </a:r>
            <a:r>
              <a:rPr lang="en-US" dirty="0"/>
              <a:t>cope (size)</a:t>
            </a:r>
            <a:endParaRPr lang="cs-CZ" dirty="0"/>
          </a:p>
        </p:txBody>
      </p:sp>
      <p:pic>
        <p:nvPicPr>
          <p:cNvPr id="4" name="Zástupný obsah 8">
            <a:extLst>
              <a:ext uri="{FF2B5EF4-FFF2-40B4-BE49-F238E27FC236}">
                <a16:creationId xmlns:a16="http://schemas.microsoft.com/office/drawing/2014/main" id="{C468517E-3C20-4F1B-9FAB-03DD2DD937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3983" y="2100508"/>
            <a:ext cx="4914900" cy="3648075"/>
          </a:xfrm>
        </p:spPr>
      </p:pic>
    </p:spTree>
    <p:extLst>
      <p:ext uri="{BB962C8B-B14F-4D97-AF65-F5344CB8AC3E}">
        <p14:creationId xmlns:p14="http://schemas.microsoft.com/office/powerpoint/2010/main" val="3206057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en-US" dirty="0"/>
              <a:t>Division of </a:t>
            </a:r>
            <a:r>
              <a:rPr lang="cs-CZ" dirty="0"/>
              <a:t>C</a:t>
            </a:r>
            <a:r>
              <a:rPr lang="en-US" dirty="0" err="1"/>
              <a:t>omputer</a:t>
            </a:r>
            <a:r>
              <a:rPr lang="en-US" dirty="0"/>
              <a:t> </a:t>
            </a:r>
            <a:r>
              <a:rPr lang="cs-CZ" dirty="0"/>
              <a:t>N</a:t>
            </a:r>
            <a:r>
              <a:rPr lang="en-US" dirty="0" err="1"/>
              <a:t>etworks</a:t>
            </a:r>
            <a:r>
              <a:rPr lang="en-US" dirty="0"/>
              <a:t> </a:t>
            </a:r>
            <a:r>
              <a:rPr lang="cs-CZ" dirty="0"/>
              <a:t>A</a:t>
            </a:r>
            <a:r>
              <a:rPr lang="en-US" dirty="0" err="1"/>
              <a:t>ccording</a:t>
            </a:r>
            <a:r>
              <a:rPr lang="en-US" dirty="0"/>
              <a:t> to their </a:t>
            </a:r>
            <a:r>
              <a:rPr lang="cs-CZ" dirty="0"/>
              <a:t>S</a:t>
            </a:r>
            <a:r>
              <a:rPr lang="en-US" dirty="0"/>
              <a:t>cope (size)</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marL="0" indent="0" algn="just">
              <a:buNone/>
            </a:pPr>
            <a:r>
              <a:rPr lang="en-US" b="1" dirty="0"/>
              <a:t>WAN - Wide Area Network - large networks</a:t>
            </a:r>
            <a:endParaRPr lang="cs-CZ" b="1" dirty="0"/>
          </a:p>
          <a:p>
            <a:pPr algn="just"/>
            <a:r>
              <a:rPr lang="en-US" dirty="0"/>
              <a:t>They connect LAN and MAN networks with coverage across the entire country or continent, at any distance.</a:t>
            </a:r>
            <a:endParaRPr lang="cs-CZ" dirty="0"/>
          </a:p>
          <a:p>
            <a:pPr algn="just"/>
            <a:r>
              <a:rPr lang="en-US" dirty="0"/>
              <a:t>As the geographic reach of networks grows by connecting users in different cities or states, LAN and MAN grow into Wide Area Networks (WANs).</a:t>
            </a:r>
            <a:endParaRPr lang="cs-CZ" dirty="0"/>
          </a:p>
          <a:p>
            <a:pPr algn="just"/>
            <a:r>
              <a:rPr lang="en-US" dirty="0"/>
              <a:t>The number of users in such a network can range from ten to several thousand users.</a:t>
            </a:r>
            <a:endParaRPr lang="cs-CZ" dirty="0"/>
          </a:p>
          <a:p>
            <a:pPr algn="just"/>
            <a:r>
              <a:rPr lang="en-US" dirty="0"/>
              <a:t>It is no exaggeration to say that the size of WANs today is limited by the size of the Earth.</a:t>
            </a:r>
            <a:endParaRPr lang="cs-CZ" dirty="0"/>
          </a:p>
          <a:p>
            <a:pPr algn="just"/>
            <a:r>
              <a:rPr lang="en-US" dirty="0"/>
              <a:t>WAN networks are made up of control computers (so-called node computers, English host), which are interconnected via a communication subnet.</a:t>
            </a:r>
            <a:endParaRPr lang="cs-CZ" dirty="0"/>
          </a:p>
        </p:txBody>
      </p:sp>
    </p:spTree>
    <p:extLst>
      <p:ext uri="{BB962C8B-B14F-4D97-AF65-F5344CB8AC3E}">
        <p14:creationId xmlns:p14="http://schemas.microsoft.com/office/powerpoint/2010/main" val="103847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en-US" dirty="0"/>
              <a:t>Division of </a:t>
            </a:r>
            <a:r>
              <a:rPr lang="cs-CZ" dirty="0"/>
              <a:t>C</a:t>
            </a:r>
            <a:r>
              <a:rPr lang="en-US" dirty="0" err="1"/>
              <a:t>omputer</a:t>
            </a:r>
            <a:r>
              <a:rPr lang="en-US" dirty="0"/>
              <a:t> </a:t>
            </a:r>
            <a:r>
              <a:rPr lang="cs-CZ" dirty="0"/>
              <a:t>N</a:t>
            </a:r>
            <a:r>
              <a:rPr lang="en-US" dirty="0" err="1"/>
              <a:t>etworks</a:t>
            </a:r>
            <a:r>
              <a:rPr lang="en-US" dirty="0"/>
              <a:t> </a:t>
            </a:r>
            <a:r>
              <a:rPr lang="cs-CZ" dirty="0"/>
              <a:t>A</a:t>
            </a:r>
            <a:r>
              <a:rPr lang="en-US" dirty="0" err="1"/>
              <a:t>ccording</a:t>
            </a:r>
            <a:r>
              <a:rPr lang="en-US" dirty="0"/>
              <a:t> to their </a:t>
            </a:r>
            <a:r>
              <a:rPr lang="cs-CZ" dirty="0"/>
              <a:t>S</a:t>
            </a:r>
            <a:r>
              <a:rPr lang="en-US" dirty="0"/>
              <a:t>cope (size)</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lnSpcReduction="10000"/>
          </a:bodyPr>
          <a:lstStyle/>
          <a:p>
            <a:pPr algn="just"/>
            <a:r>
              <a:rPr lang="en-US" dirty="0"/>
              <a:t>The communication subnet usually consists of special data links of organizations providing telecommunications services.</a:t>
            </a:r>
            <a:endParaRPr lang="cs-CZ" dirty="0"/>
          </a:p>
          <a:p>
            <a:pPr algn="just"/>
            <a:r>
              <a:rPr lang="en-US" dirty="0"/>
              <a:t>These are most often fixed telephone lines or optical cables, but there are also possibilities of microwave and satellite connection.</a:t>
            </a:r>
            <a:endParaRPr lang="cs-CZ" dirty="0"/>
          </a:p>
          <a:p>
            <a:pPr algn="just"/>
            <a:r>
              <a:rPr lang="en-US" dirty="0"/>
              <a:t>WAN nodes are usually powerful computers that are capable of serving multiple users simultaneously and operating continuously.</a:t>
            </a:r>
            <a:endParaRPr lang="cs-CZ" dirty="0"/>
          </a:p>
          <a:p>
            <a:pPr algn="just"/>
            <a:r>
              <a:rPr lang="en-US" dirty="0"/>
              <a:t>Recently, individual LANs, which communicate with each other via a large network, are also considered WAN nodes.</a:t>
            </a:r>
            <a:endParaRPr lang="cs-CZ" dirty="0"/>
          </a:p>
          <a:p>
            <a:pPr algn="just"/>
            <a:r>
              <a:rPr lang="en-US" dirty="0"/>
              <a:t>With large networks, it is virtually impossible to connect every computer to everyone.</a:t>
            </a:r>
            <a:endParaRPr lang="cs-CZ" dirty="0"/>
          </a:p>
          <a:p>
            <a:pPr algn="just"/>
            <a:r>
              <a:rPr lang="en-US" dirty="0"/>
              <a:t>The interconnection therefore takes place indirectly.</a:t>
            </a:r>
            <a:endParaRPr lang="cs-CZ" dirty="0"/>
          </a:p>
          <a:p>
            <a:pPr algn="just"/>
            <a:r>
              <a:rPr lang="en-US" dirty="0"/>
              <a:t>The message is transmitted sequentially from one computer to another, up to the destination.</a:t>
            </a:r>
            <a:endParaRPr lang="cs-CZ" dirty="0"/>
          </a:p>
        </p:txBody>
      </p:sp>
    </p:spTree>
    <p:extLst>
      <p:ext uri="{BB962C8B-B14F-4D97-AF65-F5344CB8AC3E}">
        <p14:creationId xmlns:p14="http://schemas.microsoft.com/office/powerpoint/2010/main" val="3949525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en-US" dirty="0"/>
              <a:t>Division of </a:t>
            </a:r>
            <a:r>
              <a:rPr lang="cs-CZ" dirty="0"/>
              <a:t>C</a:t>
            </a:r>
            <a:r>
              <a:rPr lang="en-US" dirty="0" err="1"/>
              <a:t>omputer</a:t>
            </a:r>
            <a:r>
              <a:rPr lang="en-US" dirty="0"/>
              <a:t> </a:t>
            </a:r>
            <a:r>
              <a:rPr lang="cs-CZ" dirty="0"/>
              <a:t>N</a:t>
            </a:r>
            <a:r>
              <a:rPr lang="en-US" dirty="0" err="1"/>
              <a:t>etworks</a:t>
            </a:r>
            <a:r>
              <a:rPr lang="en-US" dirty="0"/>
              <a:t> </a:t>
            </a:r>
            <a:r>
              <a:rPr lang="cs-CZ" dirty="0"/>
              <a:t>A</a:t>
            </a:r>
            <a:r>
              <a:rPr lang="en-US" dirty="0" err="1"/>
              <a:t>ccording</a:t>
            </a:r>
            <a:r>
              <a:rPr lang="en-US" dirty="0"/>
              <a:t> to their </a:t>
            </a:r>
            <a:r>
              <a:rPr lang="cs-CZ" dirty="0"/>
              <a:t>S</a:t>
            </a:r>
            <a:r>
              <a:rPr lang="en-US" dirty="0"/>
              <a:t>cope (size)</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marL="0" indent="0" algn="just">
              <a:buNone/>
            </a:pPr>
            <a:r>
              <a:rPr lang="en-US" dirty="0"/>
              <a:t>A large computer network provides the following services:</a:t>
            </a:r>
            <a:endParaRPr lang="cs-CZ" dirty="0"/>
          </a:p>
          <a:p>
            <a:pPr algn="just"/>
            <a:r>
              <a:rPr lang="en-US" dirty="0"/>
              <a:t>work on remote computers (remote login),</a:t>
            </a:r>
            <a:endParaRPr lang="cs-CZ" dirty="0"/>
          </a:p>
          <a:p>
            <a:pPr algn="just"/>
            <a:r>
              <a:rPr lang="en-US" dirty="0"/>
              <a:t>data transfer (ftp), </a:t>
            </a:r>
            <a:endParaRPr lang="cs-CZ" dirty="0"/>
          </a:p>
          <a:p>
            <a:pPr algn="just"/>
            <a:r>
              <a:rPr lang="en-US" dirty="0"/>
              <a:t>electronic mail (e-mail),</a:t>
            </a:r>
            <a:endParaRPr lang="cs-CZ" dirty="0"/>
          </a:p>
          <a:p>
            <a:pPr algn="just"/>
            <a:r>
              <a:rPr lang="en-US" dirty="0"/>
              <a:t>access to extensive information databases, conferences, discussion clubs,</a:t>
            </a:r>
            <a:endParaRPr lang="cs-CZ" dirty="0"/>
          </a:p>
          <a:p>
            <a:pPr algn="just"/>
            <a:r>
              <a:rPr lang="en-US" dirty="0"/>
              <a:t>WWW (World Wide Web).</a:t>
            </a:r>
            <a:endParaRPr lang="cs-CZ" dirty="0"/>
          </a:p>
          <a:p>
            <a:pPr marL="0" indent="0" algn="just">
              <a:buNone/>
            </a:pPr>
            <a:endParaRPr lang="cs-CZ" dirty="0"/>
          </a:p>
          <a:p>
            <a:pPr marL="0" indent="0" algn="just">
              <a:buNone/>
            </a:pPr>
            <a:r>
              <a:rPr lang="en-US" dirty="0"/>
              <a:t>An example is the network of Czech universities and scientific institutions CESNET2 and, of course, the world's largest Internet. The transmission time is less than the propagation time (</a:t>
            </a:r>
            <a:r>
              <a:rPr lang="en-US" dirty="0" err="1"/>
              <a:t>tv</a:t>
            </a:r>
            <a:r>
              <a:rPr lang="en-US" dirty="0"/>
              <a:t> &lt;</a:t>
            </a:r>
            <a:r>
              <a:rPr lang="en-US" dirty="0" err="1"/>
              <a:t>ts</a:t>
            </a:r>
            <a:r>
              <a:rPr lang="en-US" dirty="0"/>
              <a:t>).</a:t>
            </a:r>
            <a:endParaRPr lang="cs-CZ" dirty="0"/>
          </a:p>
        </p:txBody>
      </p:sp>
    </p:spTree>
    <p:extLst>
      <p:ext uri="{BB962C8B-B14F-4D97-AF65-F5344CB8AC3E}">
        <p14:creationId xmlns:p14="http://schemas.microsoft.com/office/powerpoint/2010/main" val="4141000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en-US" dirty="0"/>
              <a:t>Division of </a:t>
            </a:r>
            <a:r>
              <a:rPr lang="cs-CZ" dirty="0"/>
              <a:t>C</a:t>
            </a:r>
            <a:r>
              <a:rPr lang="en-US" dirty="0" err="1"/>
              <a:t>omputer</a:t>
            </a:r>
            <a:r>
              <a:rPr lang="en-US" dirty="0"/>
              <a:t> </a:t>
            </a:r>
            <a:r>
              <a:rPr lang="cs-CZ" dirty="0"/>
              <a:t>N</a:t>
            </a:r>
            <a:r>
              <a:rPr lang="en-US" dirty="0" err="1"/>
              <a:t>etworks</a:t>
            </a:r>
            <a:r>
              <a:rPr lang="en-US" dirty="0"/>
              <a:t> </a:t>
            </a:r>
            <a:r>
              <a:rPr lang="cs-CZ" dirty="0"/>
              <a:t>A</a:t>
            </a:r>
            <a:r>
              <a:rPr lang="en-US" dirty="0" err="1"/>
              <a:t>ccording</a:t>
            </a:r>
            <a:r>
              <a:rPr lang="en-US" dirty="0"/>
              <a:t> to their </a:t>
            </a:r>
            <a:r>
              <a:rPr lang="cs-CZ" dirty="0"/>
              <a:t>S</a:t>
            </a:r>
            <a:r>
              <a:rPr lang="en-US" dirty="0"/>
              <a:t>cope (size)</a:t>
            </a:r>
            <a:endParaRPr lang="cs-CZ" dirty="0"/>
          </a:p>
        </p:txBody>
      </p:sp>
      <p:pic>
        <p:nvPicPr>
          <p:cNvPr id="6" name="Zástupný symbol pro obsah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7297" y="1750811"/>
            <a:ext cx="4777406" cy="4274521"/>
          </a:xfrm>
        </p:spPr>
      </p:pic>
    </p:spTree>
    <p:extLst>
      <p:ext uri="{BB962C8B-B14F-4D97-AF65-F5344CB8AC3E}">
        <p14:creationId xmlns:p14="http://schemas.microsoft.com/office/powerpoint/2010/main" val="4282716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en-US" dirty="0"/>
              <a:t>Division of </a:t>
            </a:r>
            <a:r>
              <a:rPr lang="cs-CZ" dirty="0"/>
              <a:t>C</a:t>
            </a:r>
            <a:r>
              <a:rPr lang="en-US" dirty="0" err="1"/>
              <a:t>omputer</a:t>
            </a:r>
            <a:r>
              <a:rPr lang="en-US" dirty="0"/>
              <a:t> </a:t>
            </a:r>
            <a:r>
              <a:rPr lang="cs-CZ" dirty="0"/>
              <a:t>N</a:t>
            </a:r>
            <a:r>
              <a:rPr lang="en-US" dirty="0" err="1"/>
              <a:t>etworks</a:t>
            </a:r>
            <a:r>
              <a:rPr lang="en-US" dirty="0"/>
              <a:t> </a:t>
            </a:r>
            <a:r>
              <a:rPr lang="cs-CZ" dirty="0"/>
              <a:t>A</a:t>
            </a:r>
            <a:r>
              <a:rPr lang="en-US" dirty="0" err="1"/>
              <a:t>ccording</a:t>
            </a:r>
            <a:r>
              <a:rPr lang="en-US" dirty="0"/>
              <a:t> to their </a:t>
            </a:r>
            <a:r>
              <a:rPr lang="cs-CZ" dirty="0"/>
              <a:t>S</a:t>
            </a:r>
            <a:r>
              <a:rPr lang="en-US" dirty="0"/>
              <a:t>cope (size)</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marL="0" indent="0" algn="just">
              <a:buNone/>
            </a:pPr>
            <a:r>
              <a:rPr lang="en-US" b="1" dirty="0"/>
              <a:t>PAN - Personal Area Network</a:t>
            </a:r>
            <a:endParaRPr lang="cs-CZ" b="1" dirty="0"/>
          </a:p>
          <a:p>
            <a:pPr algn="just"/>
            <a:r>
              <a:rPr lang="cs-CZ" dirty="0"/>
              <a:t>IT d</a:t>
            </a:r>
            <a:r>
              <a:rPr lang="en-US" dirty="0"/>
              <a:t>escribes a very small computer network (such as Bluetooth, IrDA or ZigBee) that a person uses to connect his personal electronic devices, such as a mobile phone, PDA, laptop, etc.</a:t>
            </a:r>
            <a:endParaRPr lang="cs-CZ" dirty="0"/>
          </a:p>
          <a:p>
            <a:pPr algn="just"/>
            <a:r>
              <a:rPr lang="en-US" dirty="0"/>
              <a:t>Personal computer networks do not aim for the highest possible transmission speed (which typically does not exceed Mbit / s units in PAN), but rather resistance to interference, low power consumption or easy configurability.</a:t>
            </a:r>
            <a:endParaRPr lang="cs-CZ" dirty="0"/>
          </a:p>
          <a:p>
            <a:pPr algn="just"/>
            <a:r>
              <a:rPr lang="en-US" dirty="0"/>
              <a:t>Their range is typically only a few meters.</a:t>
            </a:r>
            <a:endParaRPr lang="cs-CZ" dirty="0"/>
          </a:p>
        </p:txBody>
      </p:sp>
    </p:spTree>
    <p:extLst>
      <p:ext uri="{BB962C8B-B14F-4D97-AF65-F5344CB8AC3E}">
        <p14:creationId xmlns:p14="http://schemas.microsoft.com/office/powerpoint/2010/main" val="1111878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en-US" dirty="0"/>
              <a:t>Division of </a:t>
            </a:r>
            <a:r>
              <a:rPr lang="cs-CZ" dirty="0"/>
              <a:t>C</a:t>
            </a:r>
            <a:r>
              <a:rPr lang="en-US" dirty="0" err="1"/>
              <a:t>omputer</a:t>
            </a:r>
            <a:r>
              <a:rPr lang="en-US" dirty="0"/>
              <a:t> </a:t>
            </a:r>
            <a:r>
              <a:rPr lang="cs-CZ" dirty="0"/>
              <a:t>N</a:t>
            </a:r>
            <a:r>
              <a:rPr lang="en-US" dirty="0" err="1"/>
              <a:t>etworks</a:t>
            </a:r>
            <a:r>
              <a:rPr lang="en-US" dirty="0"/>
              <a:t> </a:t>
            </a:r>
            <a:r>
              <a:rPr lang="cs-CZ" dirty="0"/>
              <a:t>A</a:t>
            </a:r>
            <a:r>
              <a:rPr lang="en-US" dirty="0" err="1"/>
              <a:t>ccording</a:t>
            </a:r>
            <a:r>
              <a:rPr lang="en-US" dirty="0"/>
              <a:t> to their </a:t>
            </a:r>
            <a:r>
              <a:rPr lang="cs-CZ" dirty="0"/>
              <a:t>S</a:t>
            </a:r>
            <a:r>
              <a:rPr lang="en-US" dirty="0"/>
              <a:t>cope (size)</a:t>
            </a:r>
            <a:endParaRPr lang="cs-CZ" dirty="0"/>
          </a:p>
        </p:txBody>
      </p:sp>
      <p:pic>
        <p:nvPicPr>
          <p:cNvPr id="4" name="Zástupný obsah 4">
            <a:extLst>
              <a:ext uri="{FF2B5EF4-FFF2-40B4-BE49-F238E27FC236}">
                <a16:creationId xmlns:a16="http://schemas.microsoft.com/office/drawing/2014/main" id="{9CEBA935-3A6A-43BC-81CA-536ADDD052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33156" y="2075007"/>
            <a:ext cx="5197720" cy="3731696"/>
          </a:xfrm>
        </p:spPr>
      </p:pic>
    </p:spTree>
    <p:extLst>
      <p:ext uri="{BB962C8B-B14F-4D97-AF65-F5344CB8AC3E}">
        <p14:creationId xmlns:p14="http://schemas.microsoft.com/office/powerpoint/2010/main" val="135359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en-US" dirty="0"/>
              <a:t>Definition of the </a:t>
            </a:r>
            <a:r>
              <a:rPr lang="cs-CZ" dirty="0"/>
              <a:t>T</a:t>
            </a:r>
            <a:r>
              <a:rPr lang="en-US" dirty="0" err="1"/>
              <a:t>erm</a:t>
            </a:r>
            <a:r>
              <a:rPr lang="en-US" dirty="0"/>
              <a:t> </a:t>
            </a:r>
            <a:r>
              <a:rPr lang="cs-CZ" dirty="0"/>
              <a:t>C</a:t>
            </a:r>
            <a:r>
              <a:rPr lang="en-US" dirty="0" err="1"/>
              <a:t>omputer</a:t>
            </a:r>
            <a:r>
              <a:rPr lang="en-US" dirty="0"/>
              <a:t> </a:t>
            </a:r>
            <a:r>
              <a:rPr lang="cs-CZ" dirty="0"/>
              <a:t>N</a:t>
            </a:r>
            <a:r>
              <a:rPr lang="en-US" dirty="0" err="1"/>
              <a:t>etwork</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algn="just"/>
            <a:r>
              <a:rPr lang="en-US" dirty="0"/>
              <a:t>A computer network is a system that is created by interconnecting computers in order to communicate and share resources connected to individual computers.</a:t>
            </a:r>
            <a:endParaRPr lang="cs-CZ" dirty="0"/>
          </a:p>
          <a:p>
            <a:pPr marL="0" indent="0" algn="just">
              <a:buNone/>
            </a:pPr>
            <a:endParaRPr lang="cs-CZ" dirty="0"/>
          </a:p>
          <a:p>
            <a:pPr algn="just"/>
            <a:r>
              <a:rPr lang="en-US" dirty="0"/>
              <a:t>The basic reasons for creating the first computer networks were the need for common access to data, data transfer between computers (especially to connect the user to another computer to perform calculations and other operations remotely, usually in the form of a remote terminal session) and last but not least printer connected to another computer.</a:t>
            </a:r>
            <a:endParaRPr lang="cs-CZ" dirty="0"/>
          </a:p>
          <a:p>
            <a:pPr marL="0" indent="0" algn="just">
              <a:buNone/>
            </a:pPr>
            <a:endParaRPr lang="cs-CZ" dirty="0"/>
          </a:p>
          <a:p>
            <a:pPr algn="just"/>
            <a:r>
              <a:rPr lang="en-US" dirty="0"/>
              <a:t>A group of computers connected together that allows multiple users to access, share, and use a single resource is called a computer network.</a:t>
            </a:r>
            <a:endParaRPr lang="cs-CZ" dirty="0"/>
          </a:p>
        </p:txBody>
      </p:sp>
    </p:spTree>
    <p:extLst>
      <p:ext uri="{BB962C8B-B14F-4D97-AF65-F5344CB8AC3E}">
        <p14:creationId xmlns:p14="http://schemas.microsoft.com/office/powerpoint/2010/main" val="3527910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en-US" dirty="0"/>
              <a:t>Division of </a:t>
            </a:r>
            <a:r>
              <a:rPr lang="cs-CZ" dirty="0"/>
              <a:t>N</a:t>
            </a:r>
            <a:r>
              <a:rPr lang="en-US" dirty="0" err="1"/>
              <a:t>etworks</a:t>
            </a:r>
            <a:r>
              <a:rPr lang="en-US" dirty="0"/>
              <a:t> </a:t>
            </a:r>
            <a:r>
              <a:rPr lang="cs-CZ" dirty="0"/>
              <a:t>A</a:t>
            </a:r>
            <a:r>
              <a:rPr lang="en-US" dirty="0" err="1"/>
              <a:t>ccording</a:t>
            </a:r>
            <a:r>
              <a:rPr lang="en-US" dirty="0"/>
              <a:t> to the</a:t>
            </a:r>
            <a:r>
              <a:rPr lang="cs-CZ" dirty="0"/>
              <a:t> R</a:t>
            </a:r>
            <a:r>
              <a:rPr lang="en-US" dirty="0" err="1"/>
              <a:t>elationship</a:t>
            </a:r>
            <a:r>
              <a:rPr lang="en-US" dirty="0"/>
              <a:t> between </a:t>
            </a:r>
            <a:r>
              <a:rPr lang="cs-CZ" dirty="0"/>
              <a:t>N</a:t>
            </a:r>
            <a:r>
              <a:rPr lang="en-US" dirty="0"/>
              <a:t>odes</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algn="just"/>
            <a:r>
              <a:rPr lang="en-US" dirty="0"/>
              <a:t>Based on how computers on a network are configured and how they access information, we divide networks into two basic types:</a:t>
            </a:r>
            <a:endParaRPr lang="cs-CZ" dirty="0"/>
          </a:p>
          <a:p>
            <a:pPr marL="0" indent="0" algn="just">
              <a:buNone/>
            </a:pPr>
            <a:r>
              <a:rPr lang="en-US" b="1" dirty="0"/>
              <a:t>Peer-to-Peer and Client-Server</a:t>
            </a:r>
            <a:endParaRPr lang="cs-CZ" b="1" dirty="0"/>
          </a:p>
          <a:p>
            <a:pPr algn="just"/>
            <a:r>
              <a:rPr lang="en-US" dirty="0"/>
              <a:t>It is a type of computer network in which no computer is superior to others.</a:t>
            </a:r>
            <a:endParaRPr lang="cs-CZ" dirty="0"/>
          </a:p>
          <a:p>
            <a:pPr algn="just"/>
            <a:r>
              <a:rPr lang="en-US" dirty="0"/>
              <a:t>It is used with a relatively small number of computers.</a:t>
            </a:r>
            <a:endParaRPr lang="cs-CZ" dirty="0"/>
          </a:p>
          <a:p>
            <a:pPr algn="just"/>
            <a:r>
              <a:rPr lang="en-US" dirty="0"/>
              <a:t>Peer-to-Peer networks are also called working groups.</a:t>
            </a:r>
            <a:endParaRPr lang="cs-CZ" dirty="0"/>
          </a:p>
          <a:p>
            <a:pPr algn="just"/>
            <a:r>
              <a:rPr lang="en-US" dirty="0"/>
              <a:t>It is a small group of individuals (usually up to ten) working together.</a:t>
            </a:r>
            <a:endParaRPr lang="cs-CZ" dirty="0"/>
          </a:p>
        </p:txBody>
      </p:sp>
    </p:spTree>
    <p:extLst>
      <p:ext uri="{BB962C8B-B14F-4D97-AF65-F5344CB8AC3E}">
        <p14:creationId xmlns:p14="http://schemas.microsoft.com/office/powerpoint/2010/main" val="2769248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en-US" dirty="0"/>
              <a:t>Division of </a:t>
            </a:r>
            <a:r>
              <a:rPr lang="cs-CZ" dirty="0"/>
              <a:t>N</a:t>
            </a:r>
            <a:r>
              <a:rPr lang="en-US" dirty="0" err="1"/>
              <a:t>etworks</a:t>
            </a:r>
            <a:r>
              <a:rPr lang="en-US" dirty="0"/>
              <a:t> </a:t>
            </a:r>
            <a:r>
              <a:rPr lang="cs-CZ" dirty="0"/>
              <a:t>A</a:t>
            </a:r>
            <a:r>
              <a:rPr lang="en-US" dirty="0" err="1"/>
              <a:t>ccording</a:t>
            </a:r>
            <a:r>
              <a:rPr lang="en-US" dirty="0"/>
              <a:t> to the</a:t>
            </a:r>
            <a:r>
              <a:rPr lang="cs-CZ" dirty="0"/>
              <a:t> R</a:t>
            </a:r>
            <a:r>
              <a:rPr lang="en-US" dirty="0" err="1"/>
              <a:t>elationship</a:t>
            </a:r>
            <a:r>
              <a:rPr lang="en-US" dirty="0"/>
              <a:t> between </a:t>
            </a:r>
            <a:r>
              <a:rPr lang="cs-CZ" dirty="0"/>
              <a:t>N</a:t>
            </a:r>
            <a:r>
              <a:rPr lang="en-US" dirty="0"/>
              <a:t>odes</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algn="just"/>
            <a:r>
              <a:rPr lang="en-US" dirty="0"/>
              <a:t>Such a network has no administrator and is in most cases designed to address the issue of resource sharing, such as the problem of printing in a small organization.</a:t>
            </a:r>
            <a:endParaRPr lang="cs-CZ" dirty="0"/>
          </a:p>
          <a:p>
            <a:pPr algn="just"/>
            <a:r>
              <a:rPr lang="en-US" dirty="0"/>
              <a:t>The computers are connected to a network and a printer is connected to one of them, which is then simply "shared" (made available) to other users who can use it from now on.</a:t>
            </a:r>
            <a:endParaRPr lang="cs-CZ" dirty="0"/>
          </a:p>
          <a:p>
            <a:pPr algn="just"/>
            <a:r>
              <a:rPr lang="en-US" dirty="0"/>
              <a:t>Most of the operating systems used today already have everything you need to get this type of network up and running. </a:t>
            </a:r>
            <a:endParaRPr lang="cs-CZ" dirty="0"/>
          </a:p>
          <a:p>
            <a:pPr algn="just"/>
            <a:r>
              <a:rPr lang="en-US" dirty="0"/>
              <a:t>Examples are Windows 2000, all kinds of Linux and Mac OS operating systems.</a:t>
            </a:r>
            <a:endParaRPr lang="cs-CZ" dirty="0"/>
          </a:p>
        </p:txBody>
      </p:sp>
    </p:spTree>
    <p:extLst>
      <p:ext uri="{BB962C8B-B14F-4D97-AF65-F5344CB8AC3E}">
        <p14:creationId xmlns:p14="http://schemas.microsoft.com/office/powerpoint/2010/main" val="1158768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en-US" dirty="0"/>
              <a:t>Division of </a:t>
            </a:r>
            <a:r>
              <a:rPr lang="cs-CZ" dirty="0"/>
              <a:t>N</a:t>
            </a:r>
            <a:r>
              <a:rPr lang="en-US" dirty="0" err="1"/>
              <a:t>etworks</a:t>
            </a:r>
            <a:r>
              <a:rPr lang="en-US" dirty="0"/>
              <a:t> </a:t>
            </a:r>
            <a:r>
              <a:rPr lang="cs-CZ" dirty="0"/>
              <a:t>A</a:t>
            </a:r>
            <a:r>
              <a:rPr lang="en-US" dirty="0" err="1"/>
              <a:t>ccording</a:t>
            </a:r>
            <a:r>
              <a:rPr lang="en-US" dirty="0"/>
              <a:t> to the</a:t>
            </a:r>
            <a:r>
              <a:rPr lang="cs-CZ" dirty="0"/>
              <a:t> R</a:t>
            </a:r>
            <a:r>
              <a:rPr lang="en-US" dirty="0" err="1"/>
              <a:t>elationship</a:t>
            </a:r>
            <a:r>
              <a:rPr lang="en-US" dirty="0"/>
              <a:t> between </a:t>
            </a:r>
            <a:r>
              <a:rPr lang="cs-CZ" dirty="0"/>
              <a:t>N</a:t>
            </a:r>
            <a:r>
              <a:rPr lang="en-US" dirty="0"/>
              <a:t>odes</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marL="0" indent="0" algn="just">
              <a:buNone/>
            </a:pPr>
            <a:r>
              <a:rPr lang="en-US" b="1" dirty="0"/>
              <a:t>Client – Server</a:t>
            </a:r>
            <a:endParaRPr lang="cs-CZ" b="1" dirty="0"/>
          </a:p>
          <a:p>
            <a:pPr algn="just"/>
            <a:r>
              <a:rPr lang="en-US" dirty="0"/>
              <a:t>This phrase has already become familiar in the Czech language, even though there were times when language purists wanted the Czech equivalent of "service station" to be used instead of the term server.</a:t>
            </a:r>
            <a:endParaRPr lang="cs-CZ" dirty="0"/>
          </a:p>
          <a:p>
            <a:pPr algn="just"/>
            <a:r>
              <a:rPr lang="en-US" dirty="0"/>
              <a:t>In such a network, there are one or more computers that offer their services to others, and that is the servers.</a:t>
            </a:r>
            <a:endParaRPr lang="cs-CZ" dirty="0"/>
          </a:p>
          <a:p>
            <a:pPr algn="just"/>
            <a:r>
              <a:rPr lang="en-US" dirty="0"/>
              <a:t>Conversely, those computers that use their services and usually do not offer any services to others are called clients, sometimes workstations or workstations.</a:t>
            </a:r>
            <a:endParaRPr lang="cs-CZ" dirty="0"/>
          </a:p>
          <a:p>
            <a:pPr algn="just"/>
            <a:r>
              <a:rPr lang="en-US" dirty="0"/>
              <a:t>Such a network is a typical example of a computer network today and can be found in most organizations or companies.</a:t>
            </a:r>
            <a:endParaRPr lang="cs-CZ" dirty="0"/>
          </a:p>
        </p:txBody>
      </p:sp>
    </p:spTree>
    <p:extLst>
      <p:ext uri="{BB962C8B-B14F-4D97-AF65-F5344CB8AC3E}">
        <p14:creationId xmlns:p14="http://schemas.microsoft.com/office/powerpoint/2010/main" val="3136505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en-US" dirty="0"/>
              <a:t>Division of </a:t>
            </a:r>
            <a:r>
              <a:rPr lang="cs-CZ" dirty="0"/>
              <a:t>N</a:t>
            </a:r>
            <a:r>
              <a:rPr lang="en-US" dirty="0" err="1"/>
              <a:t>etworks</a:t>
            </a:r>
            <a:r>
              <a:rPr lang="en-US" dirty="0"/>
              <a:t> </a:t>
            </a:r>
            <a:r>
              <a:rPr lang="cs-CZ" dirty="0"/>
              <a:t>A</a:t>
            </a:r>
            <a:r>
              <a:rPr lang="en-US" dirty="0" err="1"/>
              <a:t>ccording</a:t>
            </a:r>
            <a:r>
              <a:rPr lang="en-US" dirty="0"/>
              <a:t> to the</a:t>
            </a:r>
            <a:r>
              <a:rPr lang="cs-CZ" dirty="0"/>
              <a:t> R</a:t>
            </a:r>
            <a:r>
              <a:rPr lang="en-US" dirty="0" err="1"/>
              <a:t>elationship</a:t>
            </a:r>
            <a:r>
              <a:rPr lang="en-US" dirty="0"/>
              <a:t> between </a:t>
            </a:r>
            <a:r>
              <a:rPr lang="cs-CZ" dirty="0"/>
              <a:t>N</a:t>
            </a:r>
            <a:r>
              <a:rPr lang="en-US" dirty="0"/>
              <a:t>odes</a:t>
            </a:r>
            <a:endParaRPr lang="cs-CZ" dirty="0"/>
          </a:p>
        </p:txBody>
      </p:sp>
      <p:pic>
        <p:nvPicPr>
          <p:cNvPr id="4" name="Zástupný obsah 4">
            <a:extLst>
              <a:ext uri="{FF2B5EF4-FFF2-40B4-BE49-F238E27FC236}">
                <a16:creationId xmlns:a16="http://schemas.microsoft.com/office/drawing/2014/main" id="{FF767952-5A2C-4C2F-960C-68A432DB5484}"/>
              </a:ext>
            </a:extLst>
          </p:cNvPr>
          <p:cNvPicPr>
            <a:picLocks noGrp="1" noChangeAspect="1"/>
          </p:cNvPicPr>
          <p:nvPr>
            <p:ph idx="1"/>
          </p:nvPr>
        </p:nvPicPr>
        <p:blipFill>
          <a:blip r:embed="rId2"/>
          <a:stretch>
            <a:fillRect/>
          </a:stretch>
        </p:blipFill>
        <p:spPr>
          <a:xfrm>
            <a:off x="4057650" y="2185194"/>
            <a:ext cx="4076700" cy="3362325"/>
          </a:xfrm>
        </p:spPr>
      </p:pic>
    </p:spTree>
    <p:extLst>
      <p:ext uri="{BB962C8B-B14F-4D97-AF65-F5344CB8AC3E}">
        <p14:creationId xmlns:p14="http://schemas.microsoft.com/office/powerpoint/2010/main" val="809182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en-US" dirty="0"/>
              <a:t>Division of </a:t>
            </a:r>
            <a:r>
              <a:rPr lang="cs-CZ" dirty="0"/>
              <a:t>N</a:t>
            </a:r>
            <a:r>
              <a:rPr lang="en-US" dirty="0" err="1"/>
              <a:t>etworks</a:t>
            </a:r>
            <a:r>
              <a:rPr lang="en-US" dirty="0"/>
              <a:t> </a:t>
            </a:r>
            <a:r>
              <a:rPr lang="cs-CZ" dirty="0"/>
              <a:t>A</a:t>
            </a:r>
            <a:r>
              <a:rPr lang="en-US" dirty="0" err="1"/>
              <a:t>ccording</a:t>
            </a:r>
            <a:r>
              <a:rPr lang="en-US" dirty="0"/>
              <a:t> to the</a:t>
            </a:r>
            <a:r>
              <a:rPr lang="cs-CZ" dirty="0"/>
              <a:t> R</a:t>
            </a:r>
            <a:r>
              <a:rPr lang="en-US" dirty="0" err="1"/>
              <a:t>elationship</a:t>
            </a:r>
            <a:r>
              <a:rPr lang="en-US" dirty="0"/>
              <a:t> between </a:t>
            </a:r>
            <a:r>
              <a:rPr lang="cs-CZ" dirty="0"/>
              <a:t>N</a:t>
            </a:r>
            <a:r>
              <a:rPr lang="en-US" dirty="0"/>
              <a:t>odes</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marL="0" indent="0" algn="just">
              <a:buNone/>
            </a:pPr>
            <a:r>
              <a:rPr lang="en-US" b="1" dirty="0"/>
              <a:t>SAN - Storage Area Network</a:t>
            </a:r>
            <a:endParaRPr lang="cs-CZ" b="1" dirty="0"/>
          </a:p>
          <a:p>
            <a:pPr algn="just"/>
            <a:r>
              <a:rPr lang="en-US" dirty="0"/>
              <a:t>It is a network specialized in the transmission of large amounts of data.</a:t>
            </a:r>
            <a:endParaRPr lang="cs-CZ" dirty="0"/>
          </a:p>
          <a:p>
            <a:pPr algn="just"/>
            <a:r>
              <a:rPr lang="en-US" dirty="0"/>
              <a:t>The data that is transferred between individual repositories and servers does not burden other commonly used lines.</a:t>
            </a:r>
            <a:endParaRPr lang="cs-CZ" dirty="0"/>
          </a:p>
          <a:p>
            <a:pPr algn="just"/>
            <a:r>
              <a:rPr lang="en-US" dirty="0"/>
              <a:t>This network is focused on performance and availability.</a:t>
            </a:r>
            <a:endParaRPr lang="cs-CZ" dirty="0"/>
          </a:p>
        </p:txBody>
      </p:sp>
      <p:pic>
        <p:nvPicPr>
          <p:cNvPr id="4" name="Obrázek 3">
            <a:extLst>
              <a:ext uri="{FF2B5EF4-FFF2-40B4-BE49-F238E27FC236}">
                <a16:creationId xmlns:a16="http://schemas.microsoft.com/office/drawing/2014/main" id="{5C3D3F60-E141-413C-94CA-AB89F919D7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325" y="3866227"/>
            <a:ext cx="4702020" cy="2317503"/>
          </a:xfrm>
          <a:prstGeom prst="rect">
            <a:avLst/>
          </a:prstGeom>
        </p:spPr>
      </p:pic>
    </p:spTree>
    <p:extLst>
      <p:ext uri="{BB962C8B-B14F-4D97-AF65-F5344CB8AC3E}">
        <p14:creationId xmlns:p14="http://schemas.microsoft.com/office/powerpoint/2010/main" val="3559899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en-US" dirty="0"/>
              <a:t>Network </a:t>
            </a:r>
            <a:r>
              <a:rPr lang="cs-CZ" dirty="0"/>
              <a:t>D</a:t>
            </a:r>
            <a:r>
              <a:rPr lang="en-US" dirty="0" err="1"/>
              <a:t>ivision</a:t>
            </a:r>
            <a:r>
              <a:rPr lang="en-US" dirty="0"/>
              <a:t> according to </a:t>
            </a:r>
            <a:r>
              <a:rPr lang="cs-CZ" dirty="0"/>
              <a:t>T</a:t>
            </a:r>
            <a:r>
              <a:rPr lang="en-US" dirty="0" err="1"/>
              <a:t>opology</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marL="0" indent="0" algn="just">
              <a:buNone/>
            </a:pPr>
            <a:r>
              <a:rPr lang="en-US" b="1" dirty="0"/>
              <a:t>Physical and logical topology - network layout design</a:t>
            </a:r>
            <a:endParaRPr lang="cs-CZ" b="1" dirty="0"/>
          </a:p>
          <a:p>
            <a:pPr algn="just"/>
            <a:r>
              <a:rPr lang="en-US" dirty="0"/>
              <a:t>Network topology means the arrangement or physical location of nodes in a network.</a:t>
            </a:r>
            <a:endParaRPr lang="cs-CZ" dirty="0"/>
          </a:p>
          <a:p>
            <a:pPr algn="just"/>
            <a:r>
              <a:rPr lang="en-US" dirty="0"/>
              <a:t>The choice of a certain topology affects the type and capabilities of the equipment, the growth and management of the network.</a:t>
            </a:r>
            <a:endParaRPr lang="cs-CZ" dirty="0"/>
          </a:p>
          <a:p>
            <a:pPr algn="just"/>
            <a:r>
              <a:rPr lang="en-US" dirty="0"/>
              <a:t>The topology can also determine how computers on the network will communicate.</a:t>
            </a:r>
            <a:endParaRPr lang="cs-CZ" dirty="0"/>
          </a:p>
          <a:p>
            <a:pPr algn="just"/>
            <a:r>
              <a:rPr lang="en-US" dirty="0"/>
              <a:t>The topology describes the physical or logical arrangement of a network.</a:t>
            </a:r>
            <a:endParaRPr lang="cs-CZ" dirty="0"/>
          </a:p>
          <a:p>
            <a:pPr algn="just"/>
            <a:r>
              <a:rPr lang="en-US" dirty="0"/>
              <a:t>The topology of local computer networks differs from large computer networks.</a:t>
            </a:r>
            <a:endParaRPr lang="cs-CZ" dirty="0"/>
          </a:p>
        </p:txBody>
      </p:sp>
    </p:spTree>
    <p:extLst>
      <p:ext uri="{BB962C8B-B14F-4D97-AF65-F5344CB8AC3E}">
        <p14:creationId xmlns:p14="http://schemas.microsoft.com/office/powerpoint/2010/main" val="1174321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en-US" dirty="0"/>
              <a:t>Network </a:t>
            </a:r>
            <a:r>
              <a:rPr lang="cs-CZ" dirty="0"/>
              <a:t>D</a:t>
            </a:r>
            <a:r>
              <a:rPr lang="en-US" dirty="0" err="1"/>
              <a:t>ivision</a:t>
            </a:r>
            <a:r>
              <a:rPr lang="en-US" dirty="0"/>
              <a:t> according to </a:t>
            </a:r>
            <a:r>
              <a:rPr lang="cs-CZ" dirty="0"/>
              <a:t>T</a:t>
            </a:r>
            <a:r>
              <a:rPr lang="en-US" dirty="0" err="1"/>
              <a:t>opology</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lnSpcReduction="10000"/>
          </a:bodyPr>
          <a:lstStyle/>
          <a:p>
            <a:pPr algn="just"/>
            <a:r>
              <a:rPr lang="en-US" b="1" dirty="0"/>
              <a:t>The physical topology </a:t>
            </a:r>
            <a:r>
              <a:rPr lang="en-US" dirty="0"/>
              <a:t>defines the cabling of the network, it refers to how the cabling connects the nodes. There are several physical topologies, including bus, ring, star, and star-connected or other hybrid topologies.</a:t>
            </a:r>
            <a:endParaRPr lang="cs-CZ" dirty="0"/>
          </a:p>
          <a:p>
            <a:pPr algn="just"/>
            <a:r>
              <a:rPr lang="en-US" b="1" dirty="0"/>
              <a:t>The logical topology </a:t>
            </a:r>
            <a:r>
              <a:rPr lang="en-US" dirty="0"/>
              <a:t>describes how information is passed between nodes.</a:t>
            </a:r>
            <a:endParaRPr lang="cs-CZ" dirty="0"/>
          </a:p>
          <a:p>
            <a:pPr marL="0" indent="0" algn="just">
              <a:buNone/>
            </a:pPr>
            <a:r>
              <a:rPr lang="en-US" dirty="0"/>
              <a:t>There are two basic logical topologies:</a:t>
            </a:r>
            <a:endParaRPr lang="cs-CZ" dirty="0"/>
          </a:p>
          <a:p>
            <a:pPr algn="just"/>
            <a:r>
              <a:rPr lang="en-US" b="1" dirty="0"/>
              <a:t>Bus</a:t>
            </a:r>
            <a:endParaRPr lang="cs-CZ" b="1" dirty="0"/>
          </a:p>
          <a:p>
            <a:pPr algn="just"/>
            <a:r>
              <a:rPr lang="en-US" b="1" dirty="0"/>
              <a:t>Round</a:t>
            </a:r>
            <a:endParaRPr lang="cs-CZ" b="1" dirty="0"/>
          </a:p>
          <a:p>
            <a:pPr algn="just"/>
            <a:r>
              <a:rPr lang="en-US" dirty="0"/>
              <a:t>The choice of topology affects many network features such as scalability (possibility and ease of adding stations to the existing network), </a:t>
            </a:r>
            <a:r>
              <a:rPr lang="en-US" dirty="0" err="1"/>
              <a:t>reconfigurability</a:t>
            </a:r>
            <a:r>
              <a:rPr lang="en-US" dirty="0"/>
              <a:t> (possibility to modify the network in case of component failure), reliability (network resilience against component failures), complexity of operation and performance (use of media transmission capacity and message delay).</a:t>
            </a:r>
            <a:endParaRPr lang="cs-CZ" dirty="0"/>
          </a:p>
        </p:txBody>
      </p:sp>
    </p:spTree>
    <p:extLst>
      <p:ext uri="{BB962C8B-B14F-4D97-AF65-F5344CB8AC3E}">
        <p14:creationId xmlns:p14="http://schemas.microsoft.com/office/powerpoint/2010/main" val="1384874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cs-CZ" dirty="0" err="1"/>
              <a:t>Physical</a:t>
            </a:r>
            <a:r>
              <a:rPr lang="cs-CZ" dirty="0"/>
              <a:t> </a:t>
            </a:r>
            <a:r>
              <a:rPr lang="cs-CZ" dirty="0" err="1"/>
              <a:t>Topology</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marL="0" indent="0" algn="just">
              <a:buNone/>
            </a:pPr>
            <a:r>
              <a:rPr lang="en-US" b="1" dirty="0"/>
              <a:t>Bus topology (serial hub)</a:t>
            </a:r>
            <a:endParaRPr lang="cs-CZ" b="1" dirty="0"/>
          </a:p>
          <a:p>
            <a:pPr algn="just"/>
            <a:r>
              <a:rPr lang="en-US" dirty="0"/>
              <a:t>The bus topology is also known as a linear bus.</a:t>
            </a:r>
            <a:endParaRPr lang="cs-CZ" dirty="0"/>
          </a:p>
          <a:p>
            <a:pPr algn="just"/>
            <a:r>
              <a:rPr lang="en-US" dirty="0"/>
              <a:t>This is the simplest and most common way to connect computers to a network.</a:t>
            </a:r>
            <a:endParaRPr lang="cs-CZ" dirty="0"/>
          </a:p>
          <a:p>
            <a:pPr algn="just"/>
            <a:r>
              <a:rPr lang="en-US" dirty="0"/>
              <a:t>It consists of a single cable called the main cable (also the backbone or segment) that connects all the computers on the network in one row.</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3925629"/>
            <a:ext cx="5715000" cy="1981200"/>
          </a:xfrm>
          <a:prstGeom prst="rect">
            <a:avLst/>
          </a:prstGeom>
        </p:spPr>
      </p:pic>
    </p:spTree>
    <p:extLst>
      <p:ext uri="{BB962C8B-B14F-4D97-AF65-F5344CB8AC3E}">
        <p14:creationId xmlns:p14="http://schemas.microsoft.com/office/powerpoint/2010/main" val="1901452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cs-CZ" dirty="0" err="1"/>
              <a:t>Physical</a:t>
            </a:r>
            <a:r>
              <a:rPr lang="cs-CZ" dirty="0"/>
              <a:t> </a:t>
            </a:r>
            <a:r>
              <a:rPr lang="cs-CZ" dirty="0" err="1"/>
              <a:t>Topology</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marL="0" indent="0" algn="just">
              <a:buNone/>
            </a:pPr>
            <a:r>
              <a:rPr lang="en-US" b="1" dirty="0"/>
              <a:t>Star topology</a:t>
            </a:r>
            <a:endParaRPr lang="cs-CZ" b="1" dirty="0"/>
          </a:p>
          <a:p>
            <a:pPr algn="just"/>
            <a:r>
              <a:rPr lang="en-US" dirty="0"/>
              <a:t>In a star topology, computers are connected by cable segments to a central network element called a hub (HUB).</a:t>
            </a:r>
            <a:endParaRPr lang="cs-CZ" dirty="0"/>
          </a:p>
          <a:p>
            <a:pPr algn="just"/>
            <a:r>
              <a:rPr lang="en-US" dirty="0"/>
              <a:t>Signals are transmitted from the transmitting computer through hubs to all computers on the network.</a:t>
            </a:r>
            <a:endParaRPr lang="cs-CZ" dirty="0"/>
          </a:p>
          <a:p>
            <a:pPr algn="just"/>
            <a:r>
              <a:rPr lang="en-US" dirty="0"/>
              <a:t>This topology dates back to the beginnings of the use of computer technology, when computers used to be connected to a central mainframe.</a:t>
            </a:r>
            <a:endParaRPr lang="cs-CZ" dirty="0"/>
          </a:p>
          <a:p>
            <a:pPr algn="just"/>
            <a:r>
              <a:rPr lang="en-US" dirty="0"/>
              <a:t>There must be only one path between every two stations!</a:t>
            </a:r>
            <a:endParaRPr lang="cs-CZ" dirty="0"/>
          </a:p>
        </p:txBody>
      </p:sp>
    </p:spTree>
    <p:extLst>
      <p:ext uri="{BB962C8B-B14F-4D97-AF65-F5344CB8AC3E}">
        <p14:creationId xmlns:p14="http://schemas.microsoft.com/office/powerpoint/2010/main" val="4100383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cs-CZ" dirty="0" err="1"/>
              <a:t>Physical</a:t>
            </a:r>
            <a:r>
              <a:rPr lang="cs-CZ" dirty="0"/>
              <a:t> </a:t>
            </a:r>
            <a:r>
              <a:rPr lang="cs-CZ" dirty="0" err="1"/>
              <a:t>Topology</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algn="just"/>
            <a:r>
              <a:rPr lang="en-US" dirty="0"/>
              <a:t>The star topology offers centralized resources and management.</a:t>
            </a:r>
            <a:endParaRPr lang="cs-CZ" dirty="0"/>
          </a:p>
          <a:p>
            <a:pPr algn="just"/>
            <a:r>
              <a:rPr lang="en-US" dirty="0"/>
              <a:t>However, because all computers are connected to a central point, this topology requires a large number of cables when installing a large network.</a:t>
            </a:r>
            <a:endParaRPr lang="cs-CZ" dirty="0"/>
          </a:p>
          <a:p>
            <a:pPr algn="just"/>
            <a:r>
              <a:rPr lang="en-US" dirty="0"/>
              <a:t>Failure of the hub in a star topology will cause the network to "fall" at stations connected to it.</a:t>
            </a:r>
            <a:endParaRPr lang="cs-CZ" dirty="0"/>
          </a:p>
          <a:p>
            <a:pPr algn="just"/>
            <a:r>
              <a:rPr lang="en-US" dirty="0"/>
              <a:t>It is therefore advisable to protect it from power failure</a:t>
            </a:r>
            <a:r>
              <a:rPr lang="cs-CZ" dirty="0"/>
              <a:t> (</a:t>
            </a:r>
            <a:r>
              <a:rPr lang="en-US" dirty="0"/>
              <a:t>supply to the UPS</a:t>
            </a:r>
            <a:r>
              <a:rPr lang="cs-CZ" dirty="0"/>
              <a:t>)</a:t>
            </a:r>
            <a:r>
              <a:rPr lang="en-US" dirty="0"/>
              <a:t>.</a:t>
            </a:r>
            <a:endParaRPr lang="cs-CZ" dirty="0"/>
          </a:p>
        </p:txBody>
      </p:sp>
      <p:pic>
        <p:nvPicPr>
          <p:cNvPr id="4" name="Obrázek 3">
            <a:extLst>
              <a:ext uri="{FF2B5EF4-FFF2-40B4-BE49-F238E27FC236}">
                <a16:creationId xmlns:a16="http://schemas.microsoft.com/office/drawing/2014/main" id="{28E05529-436C-491C-8B2A-AAF6C44ECCE1}"/>
              </a:ext>
            </a:extLst>
          </p:cNvPr>
          <p:cNvPicPr>
            <a:picLocks noChangeAspect="1"/>
          </p:cNvPicPr>
          <p:nvPr/>
        </p:nvPicPr>
        <p:blipFill>
          <a:blip r:embed="rId2"/>
          <a:stretch>
            <a:fillRect/>
          </a:stretch>
        </p:blipFill>
        <p:spPr>
          <a:xfrm>
            <a:off x="4552456" y="3995507"/>
            <a:ext cx="2504883" cy="2121070"/>
          </a:xfrm>
          <a:prstGeom prst="rect">
            <a:avLst/>
          </a:prstGeom>
        </p:spPr>
      </p:pic>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1567912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en-US" dirty="0"/>
              <a:t>Definition of the </a:t>
            </a:r>
            <a:r>
              <a:rPr lang="cs-CZ" dirty="0"/>
              <a:t>T</a:t>
            </a:r>
            <a:r>
              <a:rPr lang="en-US" dirty="0" err="1"/>
              <a:t>erm</a:t>
            </a:r>
            <a:r>
              <a:rPr lang="en-US" dirty="0"/>
              <a:t> </a:t>
            </a:r>
            <a:r>
              <a:rPr lang="cs-CZ" dirty="0"/>
              <a:t>C</a:t>
            </a:r>
            <a:r>
              <a:rPr lang="en-US" dirty="0" err="1"/>
              <a:t>omputer</a:t>
            </a:r>
            <a:r>
              <a:rPr lang="en-US" dirty="0"/>
              <a:t> </a:t>
            </a:r>
            <a:r>
              <a:rPr lang="cs-CZ" dirty="0"/>
              <a:t>N</a:t>
            </a:r>
            <a:r>
              <a:rPr lang="en-US" dirty="0" err="1"/>
              <a:t>etwork</a:t>
            </a:r>
            <a:endParaRPr lang="cs-CZ" dirty="0"/>
          </a:p>
        </p:txBody>
      </p:sp>
      <p:pic>
        <p:nvPicPr>
          <p:cNvPr id="4" name="Zástupný obsah 4">
            <a:extLst>
              <a:ext uri="{FF2B5EF4-FFF2-40B4-BE49-F238E27FC236}">
                <a16:creationId xmlns:a16="http://schemas.microsoft.com/office/drawing/2014/main" id="{8C6E240F-0305-404C-9DC4-0B90E4DBEC7D}"/>
              </a:ext>
            </a:extLst>
          </p:cNvPr>
          <p:cNvPicPr>
            <a:picLocks noGrp="1" noChangeAspect="1"/>
          </p:cNvPicPr>
          <p:nvPr>
            <p:ph idx="1"/>
          </p:nvPr>
        </p:nvPicPr>
        <p:blipFill>
          <a:blip r:embed="rId2"/>
          <a:stretch>
            <a:fillRect/>
          </a:stretch>
        </p:blipFill>
        <p:spPr>
          <a:xfrm>
            <a:off x="2509931" y="2445487"/>
            <a:ext cx="6246488" cy="2168077"/>
          </a:xfrm>
        </p:spPr>
      </p:pic>
      <p:sp>
        <p:nvSpPr>
          <p:cNvPr id="5" name="TextovéPole 4"/>
          <p:cNvSpPr txBox="1"/>
          <p:nvPr/>
        </p:nvSpPr>
        <p:spPr>
          <a:xfrm>
            <a:off x="6096000" y="4239491"/>
            <a:ext cx="2648989" cy="415636"/>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3560715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cs-CZ" dirty="0" err="1"/>
              <a:t>Physical</a:t>
            </a:r>
            <a:r>
              <a:rPr lang="cs-CZ" dirty="0"/>
              <a:t> </a:t>
            </a:r>
            <a:r>
              <a:rPr lang="cs-CZ" dirty="0" err="1"/>
              <a:t>Topology</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marL="0" indent="0" algn="just">
              <a:buNone/>
            </a:pPr>
            <a:r>
              <a:rPr lang="en-US" b="1" dirty="0"/>
              <a:t>Ring topology</a:t>
            </a:r>
            <a:endParaRPr lang="cs-CZ" b="1" dirty="0"/>
          </a:p>
          <a:p>
            <a:pPr algn="just"/>
            <a:r>
              <a:rPr lang="en-US" dirty="0"/>
              <a:t>An annular topology connects computers using a single-circuit cable.</a:t>
            </a:r>
            <a:endParaRPr lang="cs-CZ" dirty="0"/>
          </a:p>
          <a:p>
            <a:pPr algn="just"/>
            <a:r>
              <a:rPr lang="en-US" dirty="0"/>
              <a:t>There are no finished ends.</a:t>
            </a:r>
            <a:endParaRPr lang="cs-CZ" dirty="0"/>
          </a:p>
          <a:p>
            <a:pPr algn="just"/>
            <a:r>
              <a:rPr lang="en-US" dirty="0"/>
              <a:t>The signal follows the loop in one direction and passes through all computers.</a:t>
            </a:r>
            <a:endParaRPr lang="cs-CZ" dirty="0"/>
          </a:p>
          <a:p>
            <a:pPr algn="just"/>
            <a:r>
              <a:rPr lang="en-US" dirty="0"/>
              <a:t>Unlike a passive bus topology, each computer acts as a repeater, </a:t>
            </a:r>
            <a:r>
              <a:rPr lang="en-US" dirty="0" err="1"/>
              <a:t>i</a:t>
            </a:r>
            <a:r>
              <a:rPr lang="cs-CZ" dirty="0"/>
              <a:t>.</a:t>
            </a:r>
            <a:r>
              <a:rPr lang="en-US" dirty="0"/>
              <a:t>e</a:t>
            </a:r>
            <a:r>
              <a:rPr lang="cs-CZ" dirty="0"/>
              <a:t>.</a:t>
            </a:r>
            <a:r>
              <a:rPr lang="en-US" dirty="0"/>
              <a:t> it amplifies the signal and sends it to another computer.</a:t>
            </a:r>
            <a:endParaRPr lang="cs-CZ" dirty="0"/>
          </a:p>
          <a:p>
            <a:pPr algn="just"/>
            <a:r>
              <a:rPr lang="en-US" dirty="0"/>
              <a:t>Because the signal passes through all computers, the failure of one computer can affect the entire network.</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2119794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cs-CZ" dirty="0" err="1"/>
              <a:t>Physical</a:t>
            </a:r>
            <a:r>
              <a:rPr lang="cs-CZ" dirty="0"/>
              <a:t> </a:t>
            </a:r>
            <a:r>
              <a:rPr lang="cs-CZ" dirty="0" err="1"/>
              <a:t>Topology</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algn="just"/>
            <a:r>
              <a:rPr lang="en-US" dirty="0"/>
              <a:t>One way to transfer data in a circle is called stamp passing.</a:t>
            </a:r>
            <a:endParaRPr lang="cs-CZ" dirty="0"/>
          </a:p>
          <a:p>
            <a:pPr algn="just"/>
            <a:r>
              <a:rPr lang="en-US" dirty="0"/>
              <a:t>A token (special packet) is sent from one computer to another until it reaches the computer that has the data to send.</a:t>
            </a:r>
            <a:endParaRPr lang="cs-CZ" dirty="0"/>
          </a:p>
          <a:p>
            <a:pPr algn="just"/>
            <a:r>
              <a:rPr lang="en-US" dirty="0"/>
              <a:t>The sending computer changes the stamp, assigns an e-mail address to the data, and forwards it around the circuit.</a:t>
            </a:r>
            <a:endParaRPr lang="cs-CZ" dirty="0"/>
          </a:p>
          <a:p>
            <a:pPr algn="just"/>
            <a:r>
              <a:rPr lang="en-US" dirty="0"/>
              <a:t>Data traverses all computers until they find a computer with an address that matches their assigned address.</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2045592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cs-CZ" dirty="0" err="1"/>
              <a:t>Physical</a:t>
            </a:r>
            <a:r>
              <a:rPr lang="cs-CZ" dirty="0"/>
              <a:t> </a:t>
            </a:r>
            <a:r>
              <a:rPr lang="cs-CZ" dirty="0" err="1"/>
              <a:t>Topology</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0669" y="1825625"/>
            <a:ext cx="5830661" cy="4081463"/>
          </a:xfrm>
        </p:spPr>
      </p:pic>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990918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cs-CZ" dirty="0" err="1"/>
              <a:t>Physical</a:t>
            </a:r>
            <a:r>
              <a:rPr lang="cs-CZ" dirty="0"/>
              <a:t> </a:t>
            </a:r>
            <a:r>
              <a:rPr lang="cs-CZ" dirty="0" err="1"/>
              <a:t>Topology</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marL="0" indent="0" algn="just">
              <a:buNone/>
            </a:pPr>
            <a:r>
              <a:rPr lang="en-US" b="1" dirty="0"/>
              <a:t>Hybrid topology</a:t>
            </a:r>
            <a:r>
              <a:rPr lang="cs-CZ" b="1" dirty="0"/>
              <a:t> (</a:t>
            </a:r>
            <a:r>
              <a:rPr lang="cs-CZ" b="1" dirty="0" err="1"/>
              <a:t>Tree</a:t>
            </a:r>
            <a:r>
              <a:rPr lang="cs-CZ" b="1" dirty="0"/>
              <a:t>)</a:t>
            </a:r>
            <a:r>
              <a:rPr lang="en-US" b="1" dirty="0"/>
              <a:t> </a:t>
            </a:r>
            <a:endParaRPr lang="cs-CZ" b="1" dirty="0"/>
          </a:p>
          <a:p>
            <a:pPr algn="just"/>
            <a:r>
              <a:rPr lang="en-US" dirty="0"/>
              <a:t>star </a:t>
            </a:r>
            <a:r>
              <a:rPr lang="en-US" dirty="0" err="1"/>
              <a:t>busstar</a:t>
            </a:r>
            <a:endParaRPr lang="cs-CZ" dirty="0"/>
          </a:p>
          <a:p>
            <a:pPr algn="just"/>
            <a:r>
              <a:rPr lang="en-US" dirty="0"/>
              <a:t>shaped annular.</a:t>
            </a:r>
            <a:endParaRPr lang="cs-CZ" dirty="0"/>
          </a:p>
          <a:p>
            <a:pPr marL="0" indent="0" algn="just">
              <a:buNone/>
            </a:pPr>
            <a:endParaRPr lang="cs-CZ" dirty="0"/>
          </a:p>
          <a:p>
            <a:pPr algn="just"/>
            <a:r>
              <a:rPr lang="en-US" dirty="0"/>
              <a:t>A star bus topology combines several star networks interconnected by a linear bus.</a:t>
            </a:r>
            <a:endParaRPr lang="cs-CZ" dirty="0"/>
          </a:p>
          <a:p>
            <a:pPr algn="just"/>
            <a:r>
              <a:rPr lang="en-US" dirty="0"/>
              <a:t>A star-ring topology is sometimes called a star connected in a circle.</a:t>
            </a:r>
            <a:endParaRPr lang="cs-CZ" dirty="0"/>
          </a:p>
          <a:p>
            <a:pPr algn="just"/>
            <a:r>
              <a:rPr lang="en-US" dirty="0"/>
              <a:t>Hubs (multiport repeaters) are used to connect computers.</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1790539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cs-CZ" dirty="0" err="1"/>
              <a:t>Physical</a:t>
            </a:r>
            <a:r>
              <a:rPr lang="cs-CZ" dirty="0"/>
              <a:t> </a:t>
            </a:r>
            <a:r>
              <a:rPr lang="cs-CZ" dirty="0" err="1"/>
              <a:t>Topology</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pic>
        <p:nvPicPr>
          <p:cNvPr id="6" name="Zástupný obsah 4">
            <a:extLst>
              <a:ext uri="{FF2B5EF4-FFF2-40B4-BE49-F238E27FC236}">
                <a16:creationId xmlns:a16="http://schemas.microsoft.com/office/drawing/2014/main" id="{19E293FB-DA84-41D3-B592-FD9A7C595506}"/>
              </a:ext>
            </a:extLst>
          </p:cNvPr>
          <p:cNvPicPr>
            <a:picLocks noGrp="1" noChangeAspect="1"/>
          </p:cNvPicPr>
          <p:nvPr>
            <p:ph idx="1"/>
          </p:nvPr>
        </p:nvPicPr>
        <p:blipFill>
          <a:blip r:embed="rId2"/>
          <a:stretch>
            <a:fillRect/>
          </a:stretch>
        </p:blipFill>
        <p:spPr>
          <a:xfrm>
            <a:off x="3124200" y="1870869"/>
            <a:ext cx="5943600" cy="3990975"/>
          </a:xfrm>
        </p:spPr>
      </p:pic>
    </p:spTree>
    <p:extLst>
      <p:ext uri="{BB962C8B-B14F-4D97-AF65-F5344CB8AC3E}">
        <p14:creationId xmlns:p14="http://schemas.microsoft.com/office/powerpoint/2010/main" val="3576383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cs-CZ" dirty="0" err="1"/>
              <a:t>Physical</a:t>
            </a:r>
            <a:r>
              <a:rPr lang="cs-CZ" dirty="0"/>
              <a:t> </a:t>
            </a:r>
            <a:r>
              <a:rPr lang="cs-CZ" dirty="0" err="1"/>
              <a:t>Topology</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lnSpcReduction="10000"/>
          </a:bodyPr>
          <a:lstStyle/>
          <a:p>
            <a:pPr marL="0" indent="0" algn="just">
              <a:buNone/>
            </a:pPr>
            <a:r>
              <a:rPr lang="en-US" b="1" dirty="0"/>
              <a:t>Logical topology</a:t>
            </a:r>
            <a:endParaRPr lang="cs-CZ" b="1" dirty="0"/>
          </a:p>
          <a:p>
            <a:pPr algn="just"/>
            <a:r>
              <a:rPr lang="en-US" dirty="0"/>
              <a:t>The logical topology defines the logical layout of the network.</a:t>
            </a:r>
            <a:endParaRPr lang="cs-CZ" dirty="0"/>
          </a:p>
          <a:p>
            <a:pPr algn="just"/>
            <a:r>
              <a:rPr lang="en-US" dirty="0"/>
              <a:t>This layout specifies how the elements in the network communicate with each other and how the information in the network is transmitted.</a:t>
            </a:r>
            <a:endParaRPr lang="cs-CZ" dirty="0"/>
          </a:p>
          <a:p>
            <a:pPr algn="just"/>
            <a:r>
              <a:rPr lang="en-US" dirty="0"/>
              <a:t>The two main topologies are bus and ring.</a:t>
            </a:r>
            <a:endParaRPr lang="cs-CZ" dirty="0"/>
          </a:p>
          <a:p>
            <a:pPr algn="just"/>
            <a:r>
              <a:rPr lang="en-US" dirty="0"/>
              <a:t>In a bus logic topology, information is sent simultaneously to all nodes.</a:t>
            </a:r>
            <a:endParaRPr lang="cs-CZ" dirty="0"/>
          </a:p>
          <a:p>
            <a:pPr algn="just"/>
            <a:r>
              <a:rPr lang="en-US" dirty="0"/>
              <a:t>Nodes, however, read only messages that are intended only for them.</a:t>
            </a:r>
            <a:endParaRPr lang="cs-CZ" dirty="0"/>
          </a:p>
          <a:p>
            <a:pPr algn="just"/>
            <a:r>
              <a:rPr lang="en-US" dirty="0"/>
              <a:t>You must wait until the network is temporarily free before you start broadcasting.</a:t>
            </a:r>
            <a:endParaRPr lang="cs-CZ" dirty="0"/>
          </a:p>
          <a:p>
            <a:pPr algn="just"/>
            <a:r>
              <a:rPr lang="en-US" dirty="0"/>
              <a:t>In a circular topology, communication takes place from one node to another. </a:t>
            </a:r>
            <a:endParaRPr lang="cs-CZ" dirty="0"/>
          </a:p>
          <a:p>
            <a:pPr algn="just"/>
            <a:r>
              <a:rPr lang="en-US" dirty="0"/>
              <a:t>The information is passed sequentially in the order specified by the predefined process.</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2459480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cs-CZ" dirty="0"/>
              <a:t>Basic Network </a:t>
            </a:r>
            <a:r>
              <a:rPr lang="cs-CZ" dirty="0" err="1"/>
              <a:t>Devices</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marL="0" indent="0" algn="just">
              <a:buNone/>
            </a:pPr>
            <a:r>
              <a:rPr lang="en-US" b="1" dirty="0"/>
              <a:t>Network card (adapter)</a:t>
            </a:r>
            <a:endParaRPr lang="cs-CZ" b="1" dirty="0"/>
          </a:p>
          <a:p>
            <a:pPr algn="just"/>
            <a:r>
              <a:rPr lang="en-US" dirty="0"/>
              <a:t>The network card mediates communication between the computer and the cable according to the rules given by the network standard.</a:t>
            </a:r>
            <a:endParaRPr lang="cs-CZ" dirty="0"/>
          </a:p>
          <a:p>
            <a:pPr algn="just"/>
            <a:r>
              <a:rPr lang="en-US" dirty="0"/>
              <a:t>It converts data from a form understood by a computer so that it can be transmitted over a medium, </a:t>
            </a:r>
            <a:r>
              <a:rPr lang="en-US" dirty="0" err="1"/>
              <a:t>i</a:t>
            </a:r>
            <a:r>
              <a:rPr lang="cs-CZ" dirty="0"/>
              <a:t>.</a:t>
            </a:r>
            <a:r>
              <a:rPr lang="en-US" dirty="0"/>
              <a:t>e</a:t>
            </a:r>
            <a:r>
              <a:rPr lang="cs-CZ" dirty="0"/>
              <a:t>.</a:t>
            </a:r>
            <a:r>
              <a:rPr lang="en-US" dirty="0"/>
              <a:t> it translates a parallel signal to a serial one.</a:t>
            </a:r>
            <a:endParaRPr lang="cs-CZ" dirty="0"/>
          </a:p>
          <a:p>
            <a:pPr algn="just"/>
            <a:r>
              <a:rPr lang="en-US" dirty="0"/>
              <a:t>Only after installing the network card in the computer will we be able to connect the computer to the network.</a:t>
            </a:r>
            <a:endParaRPr lang="cs-CZ" dirty="0"/>
          </a:p>
          <a:p>
            <a:pPr algn="just"/>
            <a:r>
              <a:rPr lang="en-US" dirty="0"/>
              <a:t>During production, the network card is assigned a unique physical address, MAC address.</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3948452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cs-CZ" dirty="0"/>
              <a:t>Basic Network </a:t>
            </a:r>
            <a:r>
              <a:rPr lang="cs-CZ" dirty="0" err="1"/>
              <a:t>Devices</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algn="just"/>
            <a:r>
              <a:rPr lang="en-US" dirty="0"/>
              <a:t>Sometimes it is possible to change it in the network, but in one local network each end device must have a different MAC address set, otherwise there are problems with addressing and transmission.</a:t>
            </a:r>
            <a:endParaRPr lang="cs-CZ" dirty="0"/>
          </a:p>
          <a:p>
            <a:pPr algn="just"/>
            <a:r>
              <a:rPr lang="en-US" dirty="0"/>
              <a:t>A Mac address is a 48-bit address written mostly as six hexadecimal two-digit numbers separated by a hyphen or a colon - for example, 00-B2-63-E2-A6-4E.</a:t>
            </a:r>
            <a:endParaRPr lang="cs-CZ" dirty="0"/>
          </a:p>
          <a:p>
            <a:pPr marL="0" indent="0" algn="just">
              <a:buNone/>
            </a:pPr>
            <a:r>
              <a:rPr lang="en-US" b="1" dirty="0"/>
              <a:t>Repeater</a:t>
            </a:r>
            <a:endParaRPr lang="cs-CZ" b="1" dirty="0"/>
          </a:p>
          <a:p>
            <a:pPr algn="just"/>
            <a:r>
              <a:rPr lang="en-US" dirty="0"/>
              <a:t>As we said at the beginning, no signal transmission line treats this signal ideally so that it does not affect it at all during transmission.</a:t>
            </a:r>
            <a:endParaRPr lang="cs-CZ" dirty="0"/>
          </a:p>
          <a:p>
            <a:pPr algn="just"/>
            <a:r>
              <a:rPr lang="en-US" dirty="0"/>
              <a:t>Each transmitted signal is affected in some way (attenuated, attenuated, distorted).</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3788114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cs-CZ" dirty="0"/>
              <a:t>Basic Network </a:t>
            </a:r>
            <a:r>
              <a:rPr lang="cs-CZ" dirty="0" err="1"/>
              <a:t>Devices</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algn="just"/>
            <a:r>
              <a:rPr lang="en-US" dirty="0"/>
              <a:t>This is one of the reasons why the length of each transmission medium is limited.</a:t>
            </a:r>
            <a:endParaRPr lang="cs-CZ" dirty="0"/>
          </a:p>
          <a:p>
            <a:pPr algn="just"/>
            <a:r>
              <a:rPr lang="en-US" dirty="0"/>
              <a:t>If we want to transport the signal over a longer distance, we must adjust it appropriately along the way (amplify, correct its course,…).</a:t>
            </a:r>
            <a:endParaRPr lang="cs-CZ" dirty="0"/>
          </a:p>
          <a:p>
            <a:pPr algn="just"/>
            <a:r>
              <a:rPr lang="en-US" dirty="0"/>
              <a:t>The device that performs this signal correction is called a repeater.</a:t>
            </a:r>
            <a:endParaRPr lang="cs-CZ" dirty="0"/>
          </a:p>
          <a:p>
            <a:pPr algn="just"/>
            <a:r>
              <a:rPr lang="en-US" dirty="0"/>
              <a:t>Typically, this is a two-port device that receives a signal on one port, modifies it, and forwards it from the other side.</a:t>
            </a:r>
            <a:endParaRPr lang="cs-CZ" dirty="0"/>
          </a:p>
          <a:p>
            <a:pPr algn="just"/>
            <a:r>
              <a:rPr lang="en-US" dirty="0"/>
              <a:t>The repeater works on the first (physical) layer of the ISO / OSI model.</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27677977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cs-CZ" dirty="0"/>
              <a:t>Basic Network </a:t>
            </a:r>
            <a:r>
              <a:rPr lang="cs-CZ" dirty="0" err="1"/>
              <a:t>Devices</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marL="0" indent="0" algn="just">
              <a:buNone/>
            </a:pPr>
            <a:r>
              <a:rPr lang="en-US" b="1" dirty="0"/>
              <a:t>Transceiver</a:t>
            </a:r>
            <a:endParaRPr lang="cs-CZ" b="1" dirty="0"/>
          </a:p>
          <a:p>
            <a:pPr algn="just"/>
            <a:r>
              <a:rPr lang="en-US" dirty="0"/>
              <a:t>However, in addition to amplifying and adjusting the signal, the amplifier-like device also allows conversion from one type of transmission medium to another.</a:t>
            </a:r>
            <a:endParaRPr lang="cs-CZ" dirty="0"/>
          </a:p>
          <a:p>
            <a:pPr algn="just"/>
            <a:r>
              <a:rPr lang="en-US" dirty="0"/>
              <a:t>Nowadays, the most common is the conversion from optical fiber to twisted pair.</a:t>
            </a:r>
            <a:endParaRPr lang="cs-CZ" dirty="0"/>
          </a:p>
          <a:p>
            <a:pPr algn="just"/>
            <a:r>
              <a:rPr lang="en-US" dirty="0"/>
              <a:t>The converter, like the repeater, works on the first physical layer of the ISO / OSI model.</a:t>
            </a:r>
            <a:endParaRPr lang="cs-CZ" dirty="0"/>
          </a:p>
          <a:p>
            <a:pPr algn="just"/>
            <a:r>
              <a:rPr lang="en-US" dirty="0"/>
              <a:t>The converter converts the signal from one type to another (for different transmission media it is necessary to adjust the signal to a different shape).</a:t>
            </a:r>
            <a:endParaRPr lang="cs-CZ" dirty="0"/>
          </a:p>
          <a:p>
            <a:pPr algn="just"/>
            <a:r>
              <a:rPr lang="en-US" dirty="0"/>
              <a:t>The transmitter is either a stand-alone device or is directly part of another active element.</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4165318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cs-CZ" dirty="0" err="1"/>
              <a:t>Computer</a:t>
            </a:r>
            <a:r>
              <a:rPr lang="cs-CZ" dirty="0"/>
              <a:t> Network </a:t>
            </a:r>
            <a:r>
              <a:rPr lang="cs-CZ" dirty="0" err="1"/>
              <a:t>Structure</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algn="just"/>
            <a:r>
              <a:rPr lang="en-US" dirty="0"/>
              <a:t>Each computer network consists of individual stations (computers), network hardware (network cards, cables, connectors, active components, etc.) and network software (networking programs).</a:t>
            </a:r>
            <a:endParaRPr lang="cs-CZ" dirty="0"/>
          </a:p>
          <a:p>
            <a:pPr marL="0" indent="0" algn="just">
              <a:buNone/>
            </a:pPr>
            <a:r>
              <a:rPr lang="en-US" dirty="0"/>
              <a:t>According to the task that the given computer - the end node - performs in the network, we divide the computers into:</a:t>
            </a:r>
            <a:endParaRPr lang="cs-CZ" dirty="0"/>
          </a:p>
          <a:p>
            <a:pPr algn="just"/>
            <a:r>
              <a:rPr lang="en-US" dirty="0"/>
              <a:t>servers,</a:t>
            </a:r>
            <a:endParaRPr lang="cs-CZ" dirty="0"/>
          </a:p>
          <a:p>
            <a:pPr algn="just"/>
            <a:r>
              <a:rPr lang="cs-CZ" dirty="0"/>
              <a:t>w</a:t>
            </a:r>
            <a:r>
              <a:rPr lang="en-US" dirty="0" err="1"/>
              <a:t>orkstation</a:t>
            </a:r>
            <a:r>
              <a:rPr lang="en-US" dirty="0"/>
              <a:t>.</a:t>
            </a:r>
            <a:endParaRPr lang="cs-CZ" dirty="0"/>
          </a:p>
        </p:txBody>
      </p:sp>
    </p:spTree>
    <p:extLst>
      <p:ext uri="{BB962C8B-B14F-4D97-AF65-F5344CB8AC3E}">
        <p14:creationId xmlns:p14="http://schemas.microsoft.com/office/powerpoint/2010/main" val="5822122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cs-CZ" dirty="0"/>
              <a:t>Basic Network </a:t>
            </a:r>
            <a:r>
              <a:rPr lang="cs-CZ" dirty="0" err="1"/>
              <a:t>Devices</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marL="0" indent="0" algn="just">
              <a:buNone/>
            </a:pPr>
            <a:r>
              <a:rPr lang="en-US" b="1" dirty="0"/>
              <a:t>HUB (hub)</a:t>
            </a:r>
            <a:endParaRPr lang="cs-CZ" b="1" dirty="0"/>
          </a:p>
          <a:p>
            <a:pPr algn="just"/>
            <a:r>
              <a:rPr lang="en-US" dirty="0"/>
              <a:t>Devices used to split (branch) the signal.</a:t>
            </a:r>
            <a:endParaRPr lang="cs-CZ" dirty="0"/>
          </a:p>
          <a:p>
            <a:pPr algn="just"/>
            <a:r>
              <a:rPr lang="en-US" dirty="0"/>
              <a:t>It is an essential element in networks with a star topology.</a:t>
            </a:r>
            <a:endParaRPr lang="cs-CZ" dirty="0"/>
          </a:p>
          <a:p>
            <a:pPr algn="just"/>
            <a:r>
              <a:rPr lang="en-US" dirty="0"/>
              <a:t>The HUB can also amplify and convert the signal just like the converter.</a:t>
            </a:r>
            <a:endParaRPr lang="cs-CZ" dirty="0"/>
          </a:p>
          <a:p>
            <a:pPr algn="just"/>
            <a:r>
              <a:rPr lang="en-US" dirty="0"/>
              <a:t>The HUB also works on the physical layer of the ISO / OSI model, as can be seen from its function.</a:t>
            </a:r>
            <a:endParaRPr lang="cs-CZ" dirty="0"/>
          </a:p>
          <a:p>
            <a:pPr algn="just"/>
            <a:r>
              <a:rPr lang="en-US" dirty="0"/>
              <a:t>Today, HUB is already replacing an "intelligent" element called a switch.</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pic>
        <p:nvPicPr>
          <p:cNvPr id="6" name="Obrázek 5" descr="Obsah obrázku elektronika, adaptér, nabíječka&#10;&#10;Popis byl vytvořen automaticky">
            <a:extLst>
              <a:ext uri="{FF2B5EF4-FFF2-40B4-BE49-F238E27FC236}">
                <a16:creationId xmlns:a16="http://schemas.microsoft.com/office/drawing/2014/main" id="{3000C23C-6E4D-42BD-8405-BF584F88D7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0979" y="4257932"/>
            <a:ext cx="2233613" cy="1833563"/>
          </a:xfrm>
          <a:prstGeom prst="rect">
            <a:avLst/>
          </a:prstGeom>
        </p:spPr>
      </p:pic>
    </p:spTree>
    <p:extLst>
      <p:ext uri="{BB962C8B-B14F-4D97-AF65-F5344CB8AC3E}">
        <p14:creationId xmlns:p14="http://schemas.microsoft.com/office/powerpoint/2010/main" val="3142374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cs-CZ" dirty="0"/>
              <a:t>Basic Network </a:t>
            </a:r>
            <a:r>
              <a:rPr lang="cs-CZ" dirty="0" err="1"/>
              <a:t>Devices</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marL="0" indent="0" algn="just">
              <a:buNone/>
            </a:pPr>
            <a:r>
              <a:rPr lang="en-US" b="1" dirty="0"/>
              <a:t>Bridge</a:t>
            </a:r>
            <a:endParaRPr lang="cs-CZ" b="1" dirty="0"/>
          </a:p>
          <a:p>
            <a:pPr algn="just"/>
            <a:r>
              <a:rPr lang="en-US" dirty="0"/>
              <a:t>Bridge is the first "intelligent" element that we encounter, </a:t>
            </a:r>
            <a:r>
              <a:rPr lang="en-US" dirty="0" err="1"/>
              <a:t>i</a:t>
            </a:r>
            <a:r>
              <a:rPr lang="cs-CZ" dirty="0"/>
              <a:t>.</a:t>
            </a:r>
            <a:r>
              <a:rPr lang="en-US" dirty="0"/>
              <a:t>e</a:t>
            </a:r>
            <a:r>
              <a:rPr lang="cs-CZ" dirty="0"/>
              <a:t>.</a:t>
            </a:r>
            <a:r>
              <a:rPr lang="en-US" dirty="0"/>
              <a:t> it not only amplifies the data, but is interested in the transmitted data itself.</a:t>
            </a:r>
            <a:endParaRPr lang="cs-CZ" dirty="0"/>
          </a:p>
          <a:p>
            <a:pPr marL="0" indent="0" algn="just">
              <a:buNone/>
            </a:pPr>
            <a:r>
              <a:rPr lang="en-US" dirty="0"/>
              <a:t>It is a device performing two main tasks:</a:t>
            </a:r>
            <a:endParaRPr lang="cs-CZ" dirty="0"/>
          </a:p>
          <a:p>
            <a:pPr algn="just"/>
            <a:r>
              <a:rPr lang="en-US" dirty="0"/>
              <a:t>Interconnection of networks of various standards</a:t>
            </a:r>
            <a:endParaRPr lang="cs-CZ" dirty="0"/>
          </a:p>
          <a:p>
            <a:pPr algn="just"/>
            <a:r>
              <a:rPr lang="en-US" dirty="0"/>
              <a:t>Packet filtering</a:t>
            </a:r>
            <a:endParaRPr lang="cs-CZ" dirty="0"/>
          </a:p>
          <a:p>
            <a:pPr algn="just"/>
            <a:endParaRPr lang="cs-CZ" dirty="0"/>
          </a:p>
          <a:p>
            <a:pPr algn="just"/>
            <a:r>
              <a:rPr lang="en-US" dirty="0"/>
              <a:t>Interconnection of networks of various standards using a bridge. The bridge works on the second line layer of the ISO / OSI model and for this reason is no longer interested in the physical differences of the networks.</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1116897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cs-CZ" dirty="0"/>
              <a:t>Basic Network </a:t>
            </a:r>
            <a:r>
              <a:rPr lang="cs-CZ" dirty="0" err="1"/>
              <a:t>Devices</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lnSpcReduction="10000"/>
          </a:bodyPr>
          <a:lstStyle/>
          <a:p>
            <a:pPr marL="0" indent="0" algn="just">
              <a:buNone/>
            </a:pPr>
            <a:r>
              <a:rPr lang="en-US" b="1" dirty="0"/>
              <a:t>Switch</a:t>
            </a:r>
            <a:endParaRPr lang="cs-CZ" b="1" dirty="0"/>
          </a:p>
          <a:p>
            <a:pPr algn="just"/>
            <a:r>
              <a:rPr lang="en-US" dirty="0"/>
              <a:t>It is the most used device in networks with a star topology, where it has almost completely replaced the previously used HUB.</a:t>
            </a:r>
            <a:endParaRPr lang="cs-CZ" dirty="0"/>
          </a:p>
          <a:p>
            <a:pPr algn="just"/>
            <a:r>
              <a:rPr lang="en-US" dirty="0"/>
              <a:t>It has the same function as the HUB in conjunction with the bridge.</a:t>
            </a:r>
            <a:endParaRPr lang="cs-CZ" dirty="0"/>
          </a:p>
          <a:p>
            <a:pPr algn="just"/>
            <a:r>
              <a:rPr lang="en-US" dirty="0"/>
              <a:t>It therefore serves to branch the signal and filter it.</a:t>
            </a:r>
            <a:endParaRPr lang="cs-CZ" dirty="0"/>
          </a:p>
          <a:p>
            <a:pPr algn="just"/>
            <a:r>
              <a:rPr lang="en-US" dirty="0"/>
              <a:t>It performs packet filtering between individual ports (sockets).</a:t>
            </a:r>
            <a:endParaRPr lang="cs-CZ" dirty="0"/>
          </a:p>
          <a:p>
            <a:pPr algn="just"/>
            <a:r>
              <a:rPr lang="en-US" dirty="0"/>
              <a:t>Communication via a switch can therefore take place between several ports at the same time.</a:t>
            </a:r>
            <a:endParaRPr lang="cs-CZ" dirty="0"/>
          </a:p>
          <a:p>
            <a:pPr algn="just"/>
            <a:r>
              <a:rPr lang="en-US" dirty="0"/>
              <a:t>Packet filtering is the same as for bridge – </a:t>
            </a:r>
            <a:r>
              <a:rPr lang="en-US" dirty="0" err="1"/>
              <a:t>i</a:t>
            </a:r>
            <a:r>
              <a:rPr lang="cs-CZ" dirty="0"/>
              <a:t>.</a:t>
            </a:r>
            <a:r>
              <a:rPr lang="en-US" dirty="0"/>
              <a:t>e</a:t>
            </a:r>
            <a:r>
              <a:rPr lang="cs-CZ" dirty="0"/>
              <a:t>.</a:t>
            </a:r>
            <a:r>
              <a:rPr lang="en-US" dirty="0"/>
              <a:t> using MAC addresses.</a:t>
            </a:r>
            <a:endParaRPr lang="cs-CZ" dirty="0"/>
          </a:p>
          <a:p>
            <a:pPr algn="just"/>
            <a:r>
              <a:rPr lang="en-US" dirty="0"/>
              <a:t>Obtaining the MAC address table is the same as for bridge.</a:t>
            </a:r>
            <a:endParaRPr lang="cs-CZ" dirty="0"/>
          </a:p>
          <a:p>
            <a:pPr algn="just"/>
            <a:r>
              <a:rPr lang="en-US" dirty="0"/>
              <a:t>The switch also contains a buffer and, thanks to this memory, allows network devices with different baud rates to be connected.</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25589469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cs-CZ" dirty="0"/>
              <a:t>Basic Network </a:t>
            </a:r>
            <a:r>
              <a:rPr lang="cs-CZ" dirty="0" err="1"/>
              <a:t>Devices</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marL="0" indent="0" algn="just">
              <a:buNone/>
            </a:pPr>
            <a:r>
              <a:rPr lang="en-US" b="1" dirty="0"/>
              <a:t>Router</a:t>
            </a:r>
            <a:endParaRPr lang="cs-CZ" b="1" dirty="0"/>
          </a:p>
          <a:p>
            <a:pPr algn="just"/>
            <a:r>
              <a:rPr lang="en-US" dirty="0"/>
              <a:t>It is a network element working on the third, network layer of the ISO / OSI model.</a:t>
            </a:r>
            <a:endParaRPr lang="cs-CZ" dirty="0"/>
          </a:p>
          <a:p>
            <a:pPr algn="just"/>
            <a:r>
              <a:rPr lang="en-US" dirty="0"/>
              <a:t>It is used to interconnect LAN networks, through third layer addressing.</a:t>
            </a:r>
            <a:endParaRPr lang="cs-CZ" dirty="0"/>
          </a:p>
          <a:p>
            <a:pPr algn="just"/>
            <a:r>
              <a:rPr lang="en-US" dirty="0"/>
              <a:t>During its operation, the router finds out the addresses of computers and networks connected to individual interfaces and stores a list of them in a table.</a:t>
            </a:r>
            <a:endParaRPr lang="cs-CZ" dirty="0"/>
          </a:p>
          <a:p>
            <a:pPr algn="just"/>
            <a:r>
              <a:rPr lang="en-US" dirty="0"/>
              <a:t>The task of the router is therefore to decide in which direction to send individual packets so that they reach their recipients.</a:t>
            </a:r>
            <a:endParaRPr lang="cs-CZ" dirty="0"/>
          </a:p>
          <a:p>
            <a:pPr algn="just"/>
            <a:r>
              <a:rPr lang="en-US" dirty="0"/>
              <a:t>This decision is called routing.</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1345589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cs-CZ" dirty="0"/>
              <a:t>Basic Network </a:t>
            </a:r>
            <a:r>
              <a:rPr lang="cs-CZ" dirty="0" err="1"/>
              <a:t>Devices</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algn="just"/>
            <a:r>
              <a:rPr lang="en-US" dirty="0"/>
              <a:t>Routing is based on a routing table.</a:t>
            </a:r>
            <a:endParaRPr lang="cs-CZ" dirty="0"/>
          </a:p>
          <a:p>
            <a:pPr algn="just"/>
            <a:r>
              <a:rPr lang="en-US" dirty="0"/>
              <a:t>This table contains a set of indicators that are used to decide what to do with a given packet.</a:t>
            </a:r>
            <a:endParaRPr lang="cs-CZ" dirty="0"/>
          </a:p>
          <a:p>
            <a:pPr algn="just"/>
            <a:r>
              <a:rPr lang="en-US" dirty="0"/>
              <a:t>The routing table contains the destination address to which the packet is destined.</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pic>
        <p:nvPicPr>
          <p:cNvPr id="6" name="Obrázek 5">
            <a:extLst>
              <a:ext uri="{FF2B5EF4-FFF2-40B4-BE49-F238E27FC236}">
                <a16:creationId xmlns:a16="http://schemas.microsoft.com/office/drawing/2014/main" id="{7F6BD5B3-295D-408D-B83D-D8ED584106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4825" y="3294051"/>
            <a:ext cx="3729925" cy="2797444"/>
          </a:xfrm>
          <a:prstGeom prst="rect">
            <a:avLst/>
          </a:prstGeom>
        </p:spPr>
      </p:pic>
    </p:spTree>
    <p:extLst>
      <p:ext uri="{BB962C8B-B14F-4D97-AF65-F5344CB8AC3E}">
        <p14:creationId xmlns:p14="http://schemas.microsoft.com/office/powerpoint/2010/main" val="41182000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cs-CZ" dirty="0"/>
              <a:t>Basic Network </a:t>
            </a:r>
            <a:r>
              <a:rPr lang="cs-CZ" dirty="0" err="1"/>
              <a:t>Devices</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marL="0" indent="0" algn="just">
              <a:buNone/>
            </a:pPr>
            <a:r>
              <a:rPr lang="en-US" dirty="0"/>
              <a:t>The router can do two things with the packet:</a:t>
            </a:r>
            <a:endParaRPr lang="cs-CZ" dirty="0"/>
          </a:p>
          <a:p>
            <a:pPr algn="just"/>
            <a:r>
              <a:rPr lang="en-US" dirty="0"/>
              <a:t>deliver it directly to the addressee,</a:t>
            </a:r>
            <a:endParaRPr lang="cs-CZ" dirty="0"/>
          </a:p>
          <a:p>
            <a:pPr algn="just"/>
            <a:r>
              <a:rPr lang="en-US" dirty="0"/>
              <a:t>pass to one of the neighbors.</a:t>
            </a:r>
            <a:endParaRPr lang="cs-CZ" dirty="0"/>
          </a:p>
          <a:p>
            <a:pPr marL="0" indent="0" algn="just">
              <a:buNone/>
            </a:pPr>
            <a:r>
              <a:rPr lang="en-US" b="1" dirty="0"/>
              <a:t>Gateway</a:t>
            </a:r>
            <a:endParaRPr lang="cs-CZ" b="1" dirty="0"/>
          </a:p>
          <a:p>
            <a:pPr algn="just"/>
            <a:r>
              <a:rPr lang="en-US" dirty="0"/>
              <a:t>Bridges, switches and routers are not interested in the data content of frames </a:t>
            </a:r>
            <a:r>
              <a:rPr lang="cs-CZ" dirty="0"/>
              <a:t>(</a:t>
            </a:r>
            <a:r>
              <a:rPr lang="en-US" dirty="0"/>
              <a:t>packets</a:t>
            </a:r>
            <a:r>
              <a:rPr lang="cs-CZ" dirty="0"/>
              <a:t>)</a:t>
            </a:r>
            <a:r>
              <a:rPr lang="en-US" dirty="0"/>
              <a:t>.</a:t>
            </a:r>
            <a:endParaRPr lang="cs-CZ" dirty="0"/>
          </a:p>
          <a:p>
            <a:pPr algn="just"/>
            <a:r>
              <a:rPr lang="en-US" dirty="0"/>
              <a:t>They can only interconnect systems that "pack" the same data into frames / packets, </a:t>
            </a:r>
            <a:r>
              <a:rPr lang="en-US" dirty="0" err="1"/>
              <a:t>i</a:t>
            </a:r>
            <a:r>
              <a:rPr lang="cs-CZ" dirty="0"/>
              <a:t>.</a:t>
            </a:r>
            <a:r>
              <a:rPr lang="en-US" dirty="0"/>
              <a:t>e</a:t>
            </a:r>
            <a:r>
              <a:rPr lang="cs-CZ" dirty="0"/>
              <a:t>.</a:t>
            </a:r>
            <a:r>
              <a:rPr lang="en-US" dirty="0"/>
              <a:t> the same systems, possibly systems that differ in lower layer transmission technologies.</a:t>
            </a:r>
            <a:endParaRPr lang="cs-CZ" dirty="0"/>
          </a:p>
          <a:p>
            <a:pPr algn="just"/>
            <a:r>
              <a:rPr lang="en-US" dirty="0"/>
              <a:t>For different systems to work together, it is necessary to understand the transmitted data and perform their conversion.</a:t>
            </a:r>
            <a:endParaRPr lang="cs-CZ" dirty="0"/>
          </a:p>
          <a:p>
            <a:pPr algn="just"/>
            <a:r>
              <a:rPr lang="en-US" dirty="0"/>
              <a:t>This is the task of gateways.</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21295675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cs-CZ" dirty="0"/>
              <a:t>Basic Network </a:t>
            </a:r>
            <a:r>
              <a:rPr lang="cs-CZ" dirty="0" err="1"/>
              <a:t>Devices</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algn="just"/>
            <a:r>
              <a:rPr lang="en-US" dirty="0"/>
              <a:t>Gateways are always application-oriented, they only understand data from a certain application, so they work on the application layer.</a:t>
            </a:r>
            <a:endParaRPr lang="cs-CZ" dirty="0"/>
          </a:p>
          <a:p>
            <a:pPr algn="just"/>
            <a:r>
              <a:rPr lang="en-US" dirty="0"/>
              <a:t>Used to connect a computer network to another network, to some foreign environment.</a:t>
            </a:r>
            <a:endParaRPr lang="cs-CZ" dirty="0"/>
          </a:p>
          <a:p>
            <a:pPr algn="just"/>
            <a:r>
              <a:rPr lang="en-US" dirty="0"/>
              <a:t>Gateways are implemented in software and are always application-oriented, e</a:t>
            </a:r>
            <a:r>
              <a:rPr lang="cs-CZ" dirty="0"/>
              <a:t>.</a:t>
            </a:r>
            <a:r>
              <a:rPr lang="en-US" dirty="0"/>
              <a:t>g</a:t>
            </a:r>
            <a:r>
              <a:rPr lang="cs-CZ" dirty="0"/>
              <a:t>.</a:t>
            </a:r>
            <a:r>
              <a:rPr lang="en-US" dirty="0"/>
              <a:t> gateway for electronic mail transmission, for printing, etc.</a:t>
            </a:r>
            <a:endParaRPr lang="cs-CZ" dirty="0"/>
          </a:p>
          <a:p>
            <a:pPr algn="just"/>
            <a:r>
              <a:rPr lang="en-US" dirty="0"/>
              <a:t>Gateways are necessary for the cooperation of different systems.</a:t>
            </a:r>
            <a:endParaRPr lang="cs-CZ" dirty="0"/>
          </a:p>
        </p:txBody>
      </p:sp>
      <p:sp>
        <p:nvSpPr>
          <p:cNvPr id="5" name="TextovéPole 4"/>
          <p:cNvSpPr txBox="1"/>
          <p:nvPr/>
        </p:nvSpPr>
        <p:spPr>
          <a:xfrm>
            <a:off x="5286895" y="5906829"/>
            <a:ext cx="1945178" cy="369332"/>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25324221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endParaRPr lang="cs-CZ" dirty="0"/>
          </a:p>
          <a:p>
            <a:endParaRPr lang="cs-CZ" dirty="0"/>
          </a:p>
          <a:p>
            <a:endParaRPr lang="cs-CZ" dirty="0"/>
          </a:p>
          <a:p>
            <a:endParaRPr lang="cs-CZ" dirty="0"/>
          </a:p>
          <a:p>
            <a:pPr marL="1371600" lvl="3" indent="0">
              <a:buNone/>
            </a:pPr>
            <a:r>
              <a:rPr lang="cs-CZ" sz="3600" dirty="0"/>
              <a:t>	</a:t>
            </a:r>
            <a:r>
              <a:rPr lang="cs-CZ" sz="3600" dirty="0" err="1"/>
              <a:t>Thank</a:t>
            </a:r>
            <a:r>
              <a:rPr lang="cs-CZ" sz="3600" dirty="0"/>
              <a:t> </a:t>
            </a:r>
            <a:r>
              <a:rPr lang="cs-CZ" sz="3600" dirty="0" err="1"/>
              <a:t>you</a:t>
            </a:r>
            <a:r>
              <a:rPr lang="cs-CZ" sz="3600" dirty="0"/>
              <a:t> </a:t>
            </a:r>
            <a:r>
              <a:rPr lang="cs-CZ" sz="3600" dirty="0" err="1"/>
              <a:t>for</a:t>
            </a:r>
            <a:r>
              <a:rPr lang="cs-CZ" sz="3600" dirty="0"/>
              <a:t> </a:t>
            </a:r>
            <a:r>
              <a:rPr lang="cs-CZ" sz="3600" dirty="0" err="1"/>
              <a:t>your</a:t>
            </a:r>
            <a:r>
              <a:rPr lang="cs-CZ" sz="3600" dirty="0"/>
              <a:t> </a:t>
            </a:r>
            <a:r>
              <a:rPr lang="cs-CZ" sz="3600"/>
              <a:t>attention</a:t>
            </a:r>
            <a:endParaRPr lang="cs-CZ" sz="3600" dirty="0"/>
          </a:p>
        </p:txBody>
      </p:sp>
    </p:spTree>
    <p:extLst>
      <p:ext uri="{BB962C8B-B14F-4D97-AF65-F5344CB8AC3E}">
        <p14:creationId xmlns:p14="http://schemas.microsoft.com/office/powerpoint/2010/main" val="2626846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cs-CZ" dirty="0" err="1"/>
              <a:t>Computer</a:t>
            </a:r>
            <a:r>
              <a:rPr lang="cs-CZ" dirty="0"/>
              <a:t> Network </a:t>
            </a:r>
            <a:r>
              <a:rPr lang="cs-CZ" dirty="0" err="1"/>
              <a:t>Structure</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marL="0" indent="0" algn="just">
              <a:buNone/>
            </a:pPr>
            <a:r>
              <a:rPr lang="en-US" b="1" dirty="0"/>
              <a:t>Servers:</a:t>
            </a:r>
            <a:endParaRPr lang="cs-CZ" b="1" dirty="0"/>
          </a:p>
          <a:p>
            <a:pPr algn="just"/>
            <a:r>
              <a:rPr lang="en-US" dirty="0"/>
              <a:t>provide certain services to other stations (file, application, print, mail, database, terminal),</a:t>
            </a:r>
            <a:endParaRPr lang="cs-CZ" dirty="0"/>
          </a:p>
          <a:p>
            <a:pPr algn="just"/>
            <a:r>
              <a:rPr lang="en-US" dirty="0"/>
              <a:t>at the same time it performs the function of a control station in the network,</a:t>
            </a:r>
            <a:r>
              <a:rPr lang="cs-CZ" dirty="0"/>
              <a:t> </a:t>
            </a:r>
            <a:r>
              <a:rPr lang="en-US" dirty="0"/>
              <a:t>t</a:t>
            </a:r>
            <a:endParaRPr lang="cs-CZ" dirty="0"/>
          </a:p>
          <a:p>
            <a:pPr algn="just"/>
            <a:r>
              <a:rPr lang="en-US" dirty="0"/>
              <a:t>here may be one or more servers in the network (there may not be any in small networks - see peer-to-peer network below).</a:t>
            </a:r>
            <a:endParaRPr lang="cs-CZ" dirty="0"/>
          </a:p>
        </p:txBody>
      </p:sp>
    </p:spTree>
    <p:extLst>
      <p:ext uri="{BB962C8B-B14F-4D97-AF65-F5344CB8AC3E}">
        <p14:creationId xmlns:p14="http://schemas.microsoft.com/office/powerpoint/2010/main" val="14417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cs-CZ" dirty="0" err="1"/>
              <a:t>Computer</a:t>
            </a:r>
            <a:r>
              <a:rPr lang="cs-CZ" dirty="0"/>
              <a:t> Network </a:t>
            </a:r>
            <a:r>
              <a:rPr lang="cs-CZ" dirty="0" err="1"/>
              <a:t>Structure</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algn="just"/>
            <a:r>
              <a:rPr lang="en-US" dirty="0"/>
              <a:t>A server is a computer that offers its services to others.</a:t>
            </a:r>
            <a:endParaRPr lang="cs-CZ" dirty="0"/>
          </a:p>
          <a:p>
            <a:pPr algn="just"/>
            <a:r>
              <a:rPr lang="en-US" dirty="0"/>
              <a:t>For this reason, it is equipped with different hardware and software than conventional stations.</a:t>
            </a:r>
            <a:endParaRPr lang="cs-CZ" dirty="0"/>
          </a:p>
          <a:p>
            <a:pPr algn="just"/>
            <a:r>
              <a:rPr lang="en-US" dirty="0"/>
              <a:t>Server hardware tends to be more powerful and fault-tolerant</a:t>
            </a:r>
            <a:r>
              <a:rPr lang="cs-CZ" dirty="0"/>
              <a:t> </a:t>
            </a:r>
            <a:r>
              <a:rPr lang="en-US" dirty="0"/>
              <a:t>and must include an uninterruptible power supply (UPS) as well as a backup system.</a:t>
            </a:r>
            <a:endParaRPr lang="cs-CZ" dirty="0"/>
          </a:p>
          <a:p>
            <a:pPr algn="just"/>
            <a:r>
              <a:rPr lang="en-US" dirty="0"/>
              <a:t>In terms of software, a different operating system can be used than conventional stations.</a:t>
            </a:r>
            <a:endParaRPr lang="cs-CZ" dirty="0"/>
          </a:p>
          <a:p>
            <a:pPr algn="just"/>
            <a:r>
              <a:rPr lang="en-US" dirty="0"/>
              <a:t>A server network operating system consists of two parts: network software installed on clients and installed on servers.</a:t>
            </a:r>
            <a:endParaRPr lang="cs-CZ" dirty="0"/>
          </a:p>
          <a:p>
            <a:pPr algn="just"/>
            <a:r>
              <a:rPr lang="en-US" dirty="0"/>
              <a:t>This is the case, for example, with the Windows operating system, which today can be seen, for example, in versions of Windows 2000 server, Windows 2003 server, Windows Server (adapted to cloud services), various versions of Linux servers, etc.</a:t>
            </a:r>
            <a:endParaRPr lang="cs-CZ" dirty="0"/>
          </a:p>
        </p:txBody>
      </p:sp>
    </p:spTree>
    <p:extLst>
      <p:ext uri="{BB962C8B-B14F-4D97-AF65-F5344CB8AC3E}">
        <p14:creationId xmlns:p14="http://schemas.microsoft.com/office/powerpoint/2010/main" val="3263814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cs-CZ" dirty="0" err="1"/>
              <a:t>Computer</a:t>
            </a:r>
            <a:r>
              <a:rPr lang="cs-CZ" dirty="0"/>
              <a:t> Network </a:t>
            </a:r>
            <a:r>
              <a:rPr lang="cs-CZ" dirty="0" err="1"/>
              <a:t>Structure</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marL="0" indent="0" algn="just">
              <a:buNone/>
            </a:pPr>
            <a:r>
              <a:rPr lang="en-US" b="1" dirty="0"/>
              <a:t>Workstation</a:t>
            </a:r>
            <a:endParaRPr lang="cs-CZ" b="1" dirty="0"/>
          </a:p>
          <a:p>
            <a:pPr algn="just"/>
            <a:r>
              <a:rPr lang="en-US" dirty="0"/>
              <a:t>The computer on which the user works uses the services provided by the server.</a:t>
            </a:r>
            <a:endParaRPr lang="cs-CZ" dirty="0"/>
          </a:p>
          <a:p>
            <a:pPr algn="just"/>
            <a:r>
              <a:rPr lang="en-US" dirty="0"/>
              <a:t>Workstations are usually designed for one user, although they can be accessed remotely by other users.</a:t>
            </a:r>
            <a:endParaRPr lang="cs-CZ" dirty="0"/>
          </a:p>
          <a:p>
            <a:pPr algn="just"/>
            <a:r>
              <a:rPr lang="en-US" dirty="0"/>
              <a:t>They usually offer higher performance than conventional computing.</a:t>
            </a:r>
            <a:endParaRPr lang="cs-CZ" dirty="0"/>
          </a:p>
          <a:p>
            <a:pPr algn="just"/>
            <a:r>
              <a:rPr lang="en-US" dirty="0"/>
              <a:t>They usually have higher graphics performance, CPU, memory size and multitasking capability.</a:t>
            </a:r>
            <a:endParaRPr lang="cs-CZ" dirty="0"/>
          </a:p>
          <a:p>
            <a:pPr algn="just"/>
            <a:r>
              <a:rPr lang="en-US" dirty="0"/>
              <a:t>Workstations are usually adapted for displaying and manipulating complex information (e</a:t>
            </a:r>
            <a:r>
              <a:rPr lang="cs-CZ" dirty="0"/>
              <a:t>.</a:t>
            </a:r>
            <a:r>
              <a:rPr lang="en-US" dirty="0"/>
              <a:t>g</a:t>
            </a:r>
            <a:r>
              <a:rPr lang="cs-CZ" dirty="0"/>
              <a:t>. </a:t>
            </a:r>
            <a:r>
              <a:rPr lang="en-US" dirty="0"/>
              <a:t>3D structures, technical simulation results and mathematical diagrams).</a:t>
            </a:r>
            <a:endParaRPr lang="cs-CZ" dirty="0"/>
          </a:p>
          <a:p>
            <a:pPr marL="0" indent="0" algn="just">
              <a:buNone/>
            </a:pPr>
            <a:endParaRPr lang="cs-CZ" dirty="0"/>
          </a:p>
        </p:txBody>
      </p:sp>
    </p:spTree>
    <p:extLst>
      <p:ext uri="{BB962C8B-B14F-4D97-AF65-F5344CB8AC3E}">
        <p14:creationId xmlns:p14="http://schemas.microsoft.com/office/powerpoint/2010/main" val="2537747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en-US" dirty="0"/>
              <a:t>Division of </a:t>
            </a:r>
            <a:r>
              <a:rPr lang="cs-CZ" dirty="0"/>
              <a:t>C</a:t>
            </a:r>
            <a:r>
              <a:rPr lang="en-US" dirty="0" err="1"/>
              <a:t>omputer</a:t>
            </a:r>
            <a:r>
              <a:rPr lang="en-US" dirty="0"/>
              <a:t> </a:t>
            </a:r>
            <a:r>
              <a:rPr lang="cs-CZ" dirty="0"/>
              <a:t>N</a:t>
            </a:r>
            <a:r>
              <a:rPr lang="en-US" dirty="0" err="1"/>
              <a:t>etworks</a:t>
            </a:r>
            <a:r>
              <a:rPr lang="en-US" dirty="0"/>
              <a:t> </a:t>
            </a:r>
            <a:r>
              <a:rPr lang="cs-CZ" dirty="0"/>
              <a:t>A</a:t>
            </a:r>
            <a:r>
              <a:rPr lang="en-US" dirty="0" err="1"/>
              <a:t>ccording</a:t>
            </a:r>
            <a:r>
              <a:rPr lang="en-US" dirty="0"/>
              <a:t> to their </a:t>
            </a:r>
            <a:r>
              <a:rPr lang="cs-CZ" dirty="0"/>
              <a:t>S</a:t>
            </a:r>
            <a:r>
              <a:rPr lang="en-US" dirty="0"/>
              <a:t>cope (size)</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algn="just"/>
            <a:r>
              <a:rPr lang="en-US" dirty="0"/>
              <a:t>Networks are divided (according to the scope criterion) according to the ratio of data transmission and reception time.</a:t>
            </a:r>
            <a:endParaRPr lang="cs-CZ" dirty="0"/>
          </a:p>
          <a:p>
            <a:pPr marL="0" indent="0" algn="just">
              <a:buNone/>
            </a:pPr>
            <a:r>
              <a:rPr lang="en-US" b="1" dirty="0"/>
              <a:t>LAN - Local Area Network</a:t>
            </a:r>
            <a:endParaRPr lang="cs-CZ" b="1" dirty="0"/>
          </a:p>
          <a:p>
            <a:pPr algn="just"/>
            <a:r>
              <a:rPr lang="en-US" dirty="0"/>
              <a:t>The elements of such a network are distributed in a certain bounded object, which extends over hundreds of meters.</a:t>
            </a:r>
            <a:endParaRPr lang="cs-CZ" dirty="0"/>
          </a:p>
          <a:p>
            <a:pPr algn="just"/>
            <a:r>
              <a:rPr lang="en-US" dirty="0"/>
              <a:t>Mostly it is a classroom, school, company, plant, etc.</a:t>
            </a:r>
            <a:endParaRPr lang="cs-CZ" dirty="0"/>
          </a:p>
          <a:p>
            <a:pPr algn="just"/>
            <a:r>
              <a:rPr lang="en-US" dirty="0"/>
              <a:t>The entire network is under the control (logical and physical) of one employee, referred to as the network administrator (supervisor, administrator).</a:t>
            </a:r>
            <a:endParaRPr lang="cs-CZ" dirty="0"/>
          </a:p>
        </p:txBody>
      </p:sp>
    </p:spTree>
    <p:extLst>
      <p:ext uri="{BB962C8B-B14F-4D97-AF65-F5344CB8AC3E}">
        <p14:creationId xmlns:p14="http://schemas.microsoft.com/office/powerpoint/2010/main" val="3710114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1C2DD-84C4-44F0-8D75-776CDA87BD15}"/>
              </a:ext>
            </a:extLst>
          </p:cNvPr>
          <p:cNvSpPr>
            <a:spLocks noGrp="1"/>
          </p:cNvSpPr>
          <p:nvPr>
            <p:ph type="title"/>
          </p:nvPr>
        </p:nvSpPr>
        <p:spPr/>
        <p:txBody>
          <a:bodyPr/>
          <a:lstStyle/>
          <a:p>
            <a:r>
              <a:rPr lang="en-US" dirty="0"/>
              <a:t>Division of </a:t>
            </a:r>
            <a:r>
              <a:rPr lang="cs-CZ" dirty="0"/>
              <a:t>C</a:t>
            </a:r>
            <a:r>
              <a:rPr lang="en-US" dirty="0" err="1"/>
              <a:t>omputer</a:t>
            </a:r>
            <a:r>
              <a:rPr lang="en-US" dirty="0"/>
              <a:t> </a:t>
            </a:r>
            <a:r>
              <a:rPr lang="cs-CZ" dirty="0"/>
              <a:t>N</a:t>
            </a:r>
            <a:r>
              <a:rPr lang="en-US" dirty="0" err="1"/>
              <a:t>etworks</a:t>
            </a:r>
            <a:r>
              <a:rPr lang="en-US" dirty="0"/>
              <a:t> </a:t>
            </a:r>
            <a:r>
              <a:rPr lang="cs-CZ" dirty="0"/>
              <a:t>A</a:t>
            </a:r>
            <a:r>
              <a:rPr lang="en-US" dirty="0" err="1"/>
              <a:t>ccording</a:t>
            </a:r>
            <a:r>
              <a:rPr lang="en-US" dirty="0"/>
              <a:t> to their </a:t>
            </a:r>
            <a:r>
              <a:rPr lang="cs-CZ" dirty="0"/>
              <a:t>S</a:t>
            </a:r>
            <a:r>
              <a:rPr lang="en-US" dirty="0"/>
              <a:t>cope (size)</a:t>
            </a:r>
            <a:endParaRPr lang="cs-CZ" dirty="0"/>
          </a:p>
        </p:txBody>
      </p:sp>
      <p:sp>
        <p:nvSpPr>
          <p:cNvPr id="3" name="Zástupný obsah 2">
            <a:extLst>
              <a:ext uri="{FF2B5EF4-FFF2-40B4-BE49-F238E27FC236}">
                <a16:creationId xmlns:a16="http://schemas.microsoft.com/office/drawing/2014/main" id="{99AE0F7A-6B9B-4C8B-848F-35D17186AB31}"/>
              </a:ext>
            </a:extLst>
          </p:cNvPr>
          <p:cNvSpPr>
            <a:spLocks noGrp="1"/>
          </p:cNvSpPr>
          <p:nvPr>
            <p:ph idx="1"/>
          </p:nvPr>
        </p:nvSpPr>
        <p:spPr/>
        <p:txBody>
          <a:bodyPr>
            <a:normAutofit/>
          </a:bodyPr>
          <a:lstStyle/>
          <a:p>
            <a:pPr algn="just"/>
            <a:r>
              <a:rPr lang="en-US" dirty="0"/>
              <a:t>In today's world of considerable scope, there may be several administrators, but they must still form a unified and coordinated team.</a:t>
            </a:r>
            <a:endParaRPr lang="cs-CZ" dirty="0"/>
          </a:p>
          <a:p>
            <a:pPr marL="0" indent="0" algn="just">
              <a:buNone/>
            </a:pPr>
            <a:endParaRPr lang="cs-CZ" dirty="0"/>
          </a:p>
          <a:p>
            <a:pPr algn="just"/>
            <a:r>
              <a:rPr lang="en-US" dirty="0"/>
              <a:t>The network usually consists of personal computers supplemented with the necessary hardware resources (network adapters, connectors) and connected by network cables.</a:t>
            </a:r>
            <a:endParaRPr lang="cs-CZ" dirty="0"/>
          </a:p>
          <a:p>
            <a:pPr marL="0" indent="0" algn="just">
              <a:buNone/>
            </a:pPr>
            <a:r>
              <a:rPr lang="en-US" dirty="0"/>
              <a:t> </a:t>
            </a:r>
            <a:endParaRPr lang="cs-CZ" dirty="0"/>
          </a:p>
          <a:p>
            <a:pPr algn="just"/>
            <a:r>
              <a:rPr lang="en-US" dirty="0"/>
              <a:t>Transmission media are various - from twisted pair via coaxial cable to high-speed optical cables.</a:t>
            </a:r>
            <a:endParaRPr lang="cs-CZ" dirty="0"/>
          </a:p>
          <a:p>
            <a:pPr marL="0" indent="0" algn="just">
              <a:buNone/>
            </a:pPr>
            <a:endParaRPr lang="cs-CZ" dirty="0"/>
          </a:p>
          <a:p>
            <a:pPr algn="just"/>
            <a:r>
              <a:rPr lang="en-US" dirty="0"/>
              <a:t>Wireless connections are no longer an exception today.</a:t>
            </a:r>
            <a:endParaRPr lang="cs-CZ" dirty="0"/>
          </a:p>
        </p:txBody>
      </p:sp>
    </p:spTree>
    <p:extLst>
      <p:ext uri="{BB962C8B-B14F-4D97-AF65-F5344CB8AC3E}">
        <p14:creationId xmlns:p14="http://schemas.microsoft.com/office/powerpoint/2010/main" val="322260164"/>
      </p:ext>
    </p:extLst>
  </p:cSld>
  <p:clrMapOvr>
    <a:masterClrMapping/>
  </p:clrMapOvr>
</p:sld>
</file>

<file path=ppt/theme/theme1.xml><?xml version="1.0" encoding="utf-8"?>
<a:theme xmlns:a="http://schemas.openxmlformats.org/drawingml/2006/main" name="Sablona PPT_základní_CZ">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2" id="{42B34AD4-CC8C-42C8-A123-A24A28B23F52}" vid="{CAA84E04-F411-4E5F-9AFE-C1503F826B3B}"/>
    </a:ext>
  </a:extLst>
</a:theme>
</file>

<file path=docProps/app.xml><?xml version="1.0" encoding="utf-8"?>
<Properties xmlns="http://schemas.openxmlformats.org/officeDocument/2006/extended-properties" xmlns:vt="http://schemas.openxmlformats.org/officeDocument/2006/docPropsVTypes">
  <Template>Sablona PPT_základní_CZ</Template>
  <TotalTime>703</TotalTime>
  <Words>3669</Words>
  <Application>Microsoft Office PowerPoint</Application>
  <PresentationFormat>Širokoúhlá obrazovka</PresentationFormat>
  <Paragraphs>264</Paragraphs>
  <Slides>47</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47</vt:i4>
      </vt:variant>
    </vt:vector>
  </HeadingPairs>
  <TitlesOfParts>
    <vt:vector size="51" baseType="lpstr">
      <vt:lpstr>Arial</vt:lpstr>
      <vt:lpstr>Calibri</vt:lpstr>
      <vt:lpstr>Calibri Light</vt:lpstr>
      <vt:lpstr>Sablona PPT_základní_CZ</vt:lpstr>
      <vt:lpstr>Computer networks, basic types of networks, network elements</vt:lpstr>
      <vt:lpstr>Definition of the Term Computer Network</vt:lpstr>
      <vt:lpstr>Definition of the Term Computer Network</vt:lpstr>
      <vt:lpstr>Computer Network Structure</vt:lpstr>
      <vt:lpstr>Computer Network Structure</vt:lpstr>
      <vt:lpstr>Computer Network Structure</vt:lpstr>
      <vt:lpstr>Computer Network Structure</vt:lpstr>
      <vt:lpstr>Division of Computer Networks According to their Scope (size)</vt:lpstr>
      <vt:lpstr>Division of Computer Networks According to their Scope (size)</vt:lpstr>
      <vt:lpstr>Division of Computer Networks According to their Scope (size)</vt:lpstr>
      <vt:lpstr>Division of Computer Networks According to their Scope (size)</vt:lpstr>
      <vt:lpstr>Division of Computer Networks According to their Scope (size)</vt:lpstr>
      <vt:lpstr>Division of Computer Networks According to their Scope (size)</vt:lpstr>
      <vt:lpstr>Division of Computer Networks According to their Scope (size)</vt:lpstr>
      <vt:lpstr>Division of Computer Networks According to their Scope (size)</vt:lpstr>
      <vt:lpstr>Division of Computer Networks According to their Scope (size)</vt:lpstr>
      <vt:lpstr>Division of Computer Networks According to their Scope (size)</vt:lpstr>
      <vt:lpstr>Division of Computer Networks According to their Scope (size)</vt:lpstr>
      <vt:lpstr>Division of Computer Networks According to their Scope (size)</vt:lpstr>
      <vt:lpstr>Division of Networks According to the Relationship between Nodes</vt:lpstr>
      <vt:lpstr>Division of Networks According to the Relationship between Nodes</vt:lpstr>
      <vt:lpstr>Division of Networks According to the Relationship between Nodes</vt:lpstr>
      <vt:lpstr>Division of Networks According to the Relationship between Nodes</vt:lpstr>
      <vt:lpstr>Division of Networks According to the Relationship between Nodes</vt:lpstr>
      <vt:lpstr>Network Division according to Topology</vt:lpstr>
      <vt:lpstr>Network Division according to Topology</vt:lpstr>
      <vt:lpstr>Physical Topology</vt:lpstr>
      <vt:lpstr>Physical Topology</vt:lpstr>
      <vt:lpstr>Physical Topology</vt:lpstr>
      <vt:lpstr>Physical Topology</vt:lpstr>
      <vt:lpstr>Physical Topology</vt:lpstr>
      <vt:lpstr>Physical Topology</vt:lpstr>
      <vt:lpstr>Physical Topology</vt:lpstr>
      <vt:lpstr>Physical Topology</vt:lpstr>
      <vt:lpstr>Physical Topology</vt:lpstr>
      <vt:lpstr>Basic Network Devices</vt:lpstr>
      <vt:lpstr>Basic Network Devices</vt:lpstr>
      <vt:lpstr>Basic Network Devices</vt:lpstr>
      <vt:lpstr>Basic Network Devices</vt:lpstr>
      <vt:lpstr>Basic Network Devices</vt:lpstr>
      <vt:lpstr>Basic Network Devices</vt:lpstr>
      <vt:lpstr>Basic Network Devices</vt:lpstr>
      <vt:lpstr>Basic Network Devices</vt:lpstr>
      <vt:lpstr>Basic Network Devices</vt:lpstr>
      <vt:lpstr>Basic Network Devices</vt:lpstr>
      <vt:lpstr>Basic Network Devices</vt:lpstr>
      <vt:lpstr>Prezentace aplikace PowerPoint</vt:lpstr>
    </vt:vector>
  </TitlesOfParts>
  <Company>UTB,FAI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Podnikové informační systémy</dc:title>
  <dc:creator>Uzivatel</dc:creator>
  <cp:lastModifiedBy>Pavlík Lukáš</cp:lastModifiedBy>
  <cp:revision>81</cp:revision>
  <dcterms:created xsi:type="dcterms:W3CDTF">2017-08-27T09:58:33Z</dcterms:created>
  <dcterms:modified xsi:type="dcterms:W3CDTF">2021-10-21T08:27:06Z</dcterms:modified>
</cp:coreProperties>
</file>