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283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5828371" y="6138250"/>
            <a:ext cx="6368396" cy="633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6" b="5584"/>
          <a:stretch/>
        </p:blipFill>
        <p:spPr>
          <a:xfrm>
            <a:off x="6917124" y="1423285"/>
            <a:ext cx="5286488" cy="5447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2362672"/>
            <a:ext cx="10515600" cy="2387600"/>
          </a:xfrm>
        </p:spPr>
        <p:txBody>
          <a:bodyPr anchor="b">
            <a:normAutofit/>
          </a:bodyPr>
          <a:lstStyle>
            <a:lvl1pPr algn="l">
              <a:defRPr sz="60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0" y="4762110"/>
            <a:ext cx="105156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77" y="6267816"/>
            <a:ext cx="6095124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9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772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2282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105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838200" y="2362672"/>
            <a:ext cx="10515600" cy="2387600"/>
          </a:xfrm>
        </p:spPr>
        <p:txBody>
          <a:bodyPr anchor="b">
            <a:normAutofit/>
          </a:bodyPr>
          <a:lstStyle>
            <a:lvl1pPr algn="l">
              <a:defRPr sz="4125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838200" y="4762110"/>
            <a:ext cx="105156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607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7034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0092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31124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40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98896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89051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93" y="6267815"/>
            <a:ext cx="5129308" cy="2304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0000" y="365129"/>
            <a:ext cx="1075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00" y="1825625"/>
            <a:ext cx="10752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6"/>
            <a:ext cx="12192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25904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4125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100" kern="1200">
          <a:solidFill>
            <a:srgbClr val="313131"/>
          </a:solidFill>
          <a:latin typeface="+mj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Computer</a:t>
            </a:r>
            <a:r>
              <a:rPr lang="cs-CZ" dirty="0"/>
              <a:t> hardware </a:t>
            </a:r>
            <a:r>
              <a:rPr lang="cs-CZ" dirty="0" err="1"/>
              <a:t>components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Lecturer</a:t>
            </a:r>
            <a:r>
              <a:rPr lang="cs-CZ" dirty="0"/>
              <a:t>: Lukáš Pavlík, Ph.D.</a:t>
            </a:r>
          </a:p>
          <a:p>
            <a:r>
              <a:rPr lang="cs-CZ" dirty="0"/>
              <a:t>Winter </a:t>
            </a:r>
            <a:r>
              <a:rPr lang="cs-CZ" dirty="0" err="1"/>
              <a:t>semester</a:t>
            </a:r>
            <a:r>
              <a:rPr lang="cs-CZ" dirty="0"/>
              <a:t> 2021/2022</a:t>
            </a:r>
          </a:p>
          <a:p>
            <a:r>
              <a:rPr lang="cs-CZ" dirty="0"/>
              <a:t>E-mail: lukas.pavlik@mvso.cz</a:t>
            </a:r>
          </a:p>
        </p:txBody>
      </p:sp>
    </p:spTree>
    <p:extLst>
      <p:ext uri="{BB962C8B-B14F-4D97-AF65-F5344CB8AC3E}">
        <p14:creationId xmlns:p14="http://schemas.microsoft.com/office/powerpoint/2010/main" val="3743245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1C2DD-84C4-44F0-8D75-776CDA87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Operation</a:t>
            </a:r>
            <a:r>
              <a:rPr lang="cs-CZ" dirty="0"/>
              <a:t> </a:t>
            </a:r>
            <a:r>
              <a:rPr lang="cs-CZ" dirty="0" err="1"/>
              <a:t>Memory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AE0F7A-6B9B-4C8B-848F-35D17186A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It is a RAM memory that allows reading and writing.</a:t>
            </a:r>
            <a:endParaRPr lang="cs-CZ" dirty="0"/>
          </a:p>
          <a:p>
            <a:pPr algn="just"/>
            <a:r>
              <a:rPr lang="en-US" dirty="0"/>
              <a:t>Applications and data that are being processed by the computer at some point also need to be temporarily stored somewhere.</a:t>
            </a:r>
            <a:endParaRPr lang="cs-CZ" dirty="0"/>
          </a:p>
          <a:p>
            <a:pPr algn="just"/>
            <a:r>
              <a:rPr lang="en-US" dirty="0"/>
              <a:t>This temporary storage is mediated by RAM.</a:t>
            </a:r>
            <a:endParaRPr lang="cs-CZ" dirty="0"/>
          </a:p>
          <a:p>
            <a:pPr algn="just"/>
            <a:r>
              <a:rPr lang="en-US" dirty="0"/>
              <a:t>Operational memory is used, for example, by the John Von Neumann architecture, which has a single memory for all instructions and data, or the Harvard architecture, which features two separate memories for data and instructions.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A991489-8787-48FF-B6B6-C4ED1A1FD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14" y="4428177"/>
            <a:ext cx="3298233" cy="206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46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1C2DD-84C4-44F0-8D75-776CDA87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HDD - Hard Disk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AE0F7A-6B9B-4C8B-848F-35D17186A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A hard disk drive, often referred to as a hard disk drive (HDD), is an important storage medium on which data is stored that is retained even after the computer is disconnected from a power source (unlike RAM).</a:t>
            </a:r>
            <a:endParaRPr lang="cs-CZ" dirty="0"/>
          </a:p>
          <a:p>
            <a:pPr algn="just"/>
            <a:r>
              <a:rPr lang="cs-CZ" dirty="0"/>
              <a:t>T</a:t>
            </a:r>
            <a:r>
              <a:rPr lang="en-US" dirty="0"/>
              <a:t>he operating system, programs, and data that we want to store on the computer are usually installed on at least one hard drive in the computer.</a:t>
            </a:r>
            <a:endParaRPr lang="cs-CZ" dirty="0"/>
          </a:p>
          <a:p>
            <a:pPr algn="just"/>
            <a:r>
              <a:rPr lang="en-US" dirty="0"/>
              <a:t>When buying a hard drive, we mainly look at its capacity (hundreds of MB or TB drives).</a:t>
            </a:r>
            <a:endParaRPr lang="cs-CZ" dirty="0"/>
          </a:p>
          <a:p>
            <a:pPr algn="just"/>
            <a:r>
              <a:rPr lang="en-US" dirty="0"/>
              <a:t>We should also focus on data transfer rate and revolutions per minute and the size of the buffer (cash).</a:t>
            </a:r>
            <a:endParaRPr lang="cs-CZ" dirty="0"/>
          </a:p>
          <a:p>
            <a:pPr algn="just"/>
            <a:r>
              <a:rPr lang="cs-CZ" dirty="0"/>
              <a:t>T</a:t>
            </a:r>
            <a:r>
              <a:rPr lang="en-US" dirty="0"/>
              <a:t>he transfer of data between the hard disk and the bus is accelerated by the cache memory.</a:t>
            </a:r>
            <a:endParaRPr lang="cs-CZ" dirty="0"/>
          </a:p>
          <a:p>
            <a:pPr algn="just"/>
            <a:r>
              <a:rPr lang="en-US" dirty="0"/>
              <a:t>Today, there are several types of disks available, the best known of which are mechanical, SSD or hybrid.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17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1C2DD-84C4-44F0-8D75-776CDA87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HDD - Hard Disk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270C68D-431A-427D-B2EE-E94BDC8C7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98" y="1690692"/>
            <a:ext cx="4792910" cy="4081463"/>
          </a:xfrm>
        </p:spPr>
      </p:pic>
    </p:spTree>
    <p:extLst>
      <p:ext uri="{BB962C8B-B14F-4D97-AF65-F5344CB8AC3E}">
        <p14:creationId xmlns:p14="http://schemas.microsoft.com/office/powerpoint/2010/main" val="328147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1C2DD-84C4-44F0-8D75-776CDA87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AE0F7A-6B9B-4C8B-848F-35D17186A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A device used to display data from a computer.</a:t>
            </a:r>
            <a:endParaRPr lang="cs-CZ" dirty="0"/>
          </a:p>
          <a:p>
            <a:pPr algn="just"/>
            <a:r>
              <a:rPr lang="en-US" dirty="0"/>
              <a:t>It connects (usually) from the back of the cabinet using a VGA, DVI or HDMI connector.</a:t>
            </a:r>
            <a:endParaRPr lang="cs-CZ" dirty="0"/>
          </a:p>
          <a:p>
            <a:pPr algn="just"/>
            <a:r>
              <a:rPr lang="en-US" dirty="0"/>
              <a:t>In most cases, it is an output device - it is not possible to enter data into the computer via the monitor (except for touch monitors).</a:t>
            </a:r>
            <a:endParaRPr lang="cs-CZ" dirty="0"/>
          </a:p>
          <a:p>
            <a:pPr algn="just"/>
            <a:r>
              <a:rPr lang="en-US" dirty="0"/>
              <a:t>This functionality is used more in the case of a tablet or smartphone equipped with a touch screen, with which we can transfer data to a computer (which is also a tablet or smartphone).</a:t>
            </a:r>
            <a:endParaRPr lang="cs-CZ" dirty="0"/>
          </a:p>
          <a:p>
            <a:pPr algn="just"/>
            <a:r>
              <a:rPr lang="en-US" dirty="0"/>
              <a:t>In this case, the monitor or display could be referred to as an I / O device.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3342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1C2DD-84C4-44F0-8D75-776CDA87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</a:t>
            </a:r>
          </a:p>
        </p:txBody>
      </p:sp>
      <p:pic>
        <p:nvPicPr>
          <p:cNvPr id="4" name="Zástupný obsah 4" descr="Obsah obrázku text, displej, elektronika&#10;&#10;Popis byl vytvořen automaticky">
            <a:extLst>
              <a:ext uri="{FF2B5EF4-FFF2-40B4-BE49-F238E27FC236}">
                <a16:creationId xmlns:a16="http://schemas.microsoft.com/office/drawing/2014/main" id="{11D00AF2-3C8B-4762-9848-16FC83E55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10" y="2614191"/>
            <a:ext cx="4081463" cy="4081463"/>
          </a:xfrm>
        </p:spPr>
      </p:pic>
      <p:pic>
        <p:nvPicPr>
          <p:cNvPr id="5" name="Obrázek 4" descr="Obsah obrázku text, elektronika, displej&#10;&#10;Popis byl vytvořen automaticky">
            <a:extLst>
              <a:ext uri="{FF2B5EF4-FFF2-40B4-BE49-F238E27FC236}">
                <a16:creationId xmlns:a16="http://schemas.microsoft.com/office/drawing/2014/main" id="{BCFD5551-0DFC-4842-B8DE-66D3ADFA3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49" y="564410"/>
            <a:ext cx="2920139" cy="2920139"/>
          </a:xfrm>
          <a:prstGeom prst="rect">
            <a:avLst/>
          </a:prstGeom>
        </p:spPr>
      </p:pic>
      <p:pic>
        <p:nvPicPr>
          <p:cNvPr id="6" name="Obrázek 5" descr="Obsah obrázku text, displej, elektronika&#10;&#10;Popis byl vytvořen automaticky">
            <a:extLst>
              <a:ext uri="{FF2B5EF4-FFF2-40B4-BE49-F238E27FC236}">
                <a16:creationId xmlns:a16="http://schemas.microsoft.com/office/drawing/2014/main" id="{E4CDE26E-B8F3-4B36-9A54-93CC765E6F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40" y="3615451"/>
            <a:ext cx="4487718" cy="245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38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1C2DD-84C4-44F0-8D75-776CDA87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Keybord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AE0F7A-6B9B-4C8B-848F-35D17186A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A keyboard is an input device that we use to enter data into a computer.</a:t>
            </a: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en-US" dirty="0"/>
              <a:t>It is therefore an input device.</a:t>
            </a: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en-US" dirty="0"/>
              <a:t>After pressing a certain key, its code is sent to the computer, which is further processed (translated into a command or alphanumeric character).</a:t>
            </a: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en-US" dirty="0"/>
              <a:t>We usually connect the keyboard to the computer via the USB port or we can use wireless communication via </a:t>
            </a:r>
            <a:r>
              <a:rPr lang="en-US" dirty="0" err="1"/>
              <a:t>bluetooth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5414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1C2DD-84C4-44F0-8D75-776CDA87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Keybord</a:t>
            </a:r>
            <a:endParaRPr lang="cs-CZ" dirty="0"/>
          </a:p>
        </p:txBody>
      </p:sp>
      <p:pic>
        <p:nvPicPr>
          <p:cNvPr id="4" name="Zástupný obsah 4" descr="Obsah obrázku text, klávesnice, počítač, elektronika&#10;&#10;Popis byl vytvořen automaticky">
            <a:extLst>
              <a:ext uri="{FF2B5EF4-FFF2-40B4-BE49-F238E27FC236}">
                <a16:creationId xmlns:a16="http://schemas.microsoft.com/office/drawing/2014/main" id="{CA5A69C8-A856-4249-A370-5C79EBA62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10" y="3730030"/>
            <a:ext cx="4806208" cy="2041700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612E6ED-9BBD-4DC1-854D-D15452FBD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51" y="1167561"/>
            <a:ext cx="4376979" cy="2261439"/>
          </a:xfrm>
          <a:prstGeom prst="rect">
            <a:avLst/>
          </a:prstGeom>
        </p:spPr>
      </p:pic>
      <p:pic>
        <p:nvPicPr>
          <p:cNvPr id="6" name="Obrázek 5" descr="Obsah obrázku elektronika, klávesnice, psací stroj&#10;&#10;Popis byl vytvořen automaticky">
            <a:extLst>
              <a:ext uri="{FF2B5EF4-FFF2-40B4-BE49-F238E27FC236}">
                <a16:creationId xmlns:a16="http://schemas.microsoft.com/office/drawing/2014/main" id="{5E796504-64C4-4C4D-9F3C-C120F9B11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21" y="3789337"/>
            <a:ext cx="4834180" cy="21418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4F49F48-1C04-44AA-923D-CE8AA91A40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61" y="845382"/>
            <a:ext cx="3928509" cy="28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03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1C2DD-84C4-44F0-8D75-776CDA87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Computer</a:t>
            </a:r>
            <a:r>
              <a:rPr lang="cs-CZ" dirty="0"/>
              <a:t> Mouse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AE0F7A-6B9B-4C8B-848F-35D17186A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On the monitor desktop, use the mouse to control the cursor, which can be used to control various computer functions.</a:t>
            </a: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en-US" dirty="0"/>
              <a:t>The mouse sends data to the computer corresponding to the vertical and horizontal coordinates of the cursor position on the screen and data about pressing one of the buttons.</a:t>
            </a: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en-US" dirty="0"/>
              <a:t>After evaluating the coordinates and pressing the button, the utility program performs the specified actions.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910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1C2DD-84C4-44F0-8D75-776CDA87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Computer</a:t>
            </a:r>
            <a:r>
              <a:rPr lang="cs-CZ" dirty="0"/>
              <a:t> Mouse</a:t>
            </a:r>
          </a:p>
        </p:txBody>
      </p:sp>
      <p:pic>
        <p:nvPicPr>
          <p:cNvPr id="4" name="Zástupný obsah 4" descr="Obsah obrázku zelená, interiér, klávesnice, elektronika&#10;&#10;Popis byl vytvořen automaticky">
            <a:extLst>
              <a:ext uri="{FF2B5EF4-FFF2-40B4-BE49-F238E27FC236}">
                <a16:creationId xmlns:a16="http://schemas.microsoft.com/office/drawing/2014/main" id="{DE64840D-3284-479E-B563-55ABC2F11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1" y="3680670"/>
            <a:ext cx="4279854" cy="2031576"/>
          </a:xfrm>
        </p:spPr>
      </p:pic>
      <p:pic>
        <p:nvPicPr>
          <p:cNvPr id="5" name="Obrázek 4" descr="Obsah obrázku čelenka, helma, myš&#10;&#10;Popis byl vytvořen automaticky">
            <a:extLst>
              <a:ext uri="{FF2B5EF4-FFF2-40B4-BE49-F238E27FC236}">
                <a16:creationId xmlns:a16="http://schemas.microsoft.com/office/drawing/2014/main" id="{E3904CF7-3435-4912-BA78-9F122A4033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67" y="1265049"/>
            <a:ext cx="2885268" cy="2163951"/>
          </a:xfrm>
          <a:prstGeom prst="rect">
            <a:avLst/>
          </a:prstGeom>
        </p:spPr>
      </p:pic>
      <p:pic>
        <p:nvPicPr>
          <p:cNvPr id="6" name="Obrázek 5" descr="Obsah obrázku myš, interiér&#10;&#10;Popis byl vytvořen automaticky">
            <a:extLst>
              <a:ext uri="{FF2B5EF4-FFF2-40B4-BE49-F238E27FC236}">
                <a16:creationId xmlns:a16="http://schemas.microsoft.com/office/drawing/2014/main" id="{FCDC527C-A464-4994-A480-5CF4A7298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67" y="3343419"/>
            <a:ext cx="2885268" cy="288526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9A11EEC-C4AD-42CF-A9DA-29FBC0AB1D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88" y="2590612"/>
            <a:ext cx="4238259" cy="238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83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1371600" lvl="3" indent="0">
              <a:buNone/>
            </a:pPr>
            <a:r>
              <a:rPr lang="cs-CZ" sz="3600" dirty="0"/>
              <a:t>	</a:t>
            </a:r>
            <a:r>
              <a:rPr lang="cs-CZ" sz="3600" dirty="0" err="1"/>
              <a:t>Thank</a:t>
            </a:r>
            <a:r>
              <a:rPr lang="cs-CZ" sz="3600" dirty="0"/>
              <a:t> </a:t>
            </a:r>
            <a:r>
              <a:rPr lang="cs-CZ" sz="3600" dirty="0" err="1"/>
              <a:t>you</a:t>
            </a:r>
            <a:r>
              <a:rPr lang="cs-CZ" sz="3600" dirty="0"/>
              <a:t> </a:t>
            </a:r>
            <a:r>
              <a:rPr lang="cs-CZ" sz="3600" dirty="0" err="1"/>
              <a:t>for</a:t>
            </a:r>
            <a:r>
              <a:rPr lang="cs-CZ" sz="3600" dirty="0"/>
              <a:t> </a:t>
            </a:r>
            <a:r>
              <a:rPr lang="cs-CZ" sz="3600" dirty="0" err="1"/>
              <a:t>your</a:t>
            </a:r>
            <a:r>
              <a:rPr lang="cs-CZ" sz="3600" dirty="0"/>
              <a:t> </a:t>
            </a:r>
            <a:r>
              <a:rPr lang="cs-CZ" sz="3600"/>
              <a:t>attention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62684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1C2DD-84C4-44F0-8D75-776CDA87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Computer</a:t>
            </a:r>
            <a:r>
              <a:rPr lang="cs-CZ" dirty="0"/>
              <a:t> Case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AE0F7A-6B9B-4C8B-848F-35D17186A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We insert the motherboard, power supply and other components into the computer case, which are protected on all sides by a metal or plastic cover.</a:t>
            </a:r>
            <a:endParaRPr lang="cs-CZ" dirty="0"/>
          </a:p>
          <a:p>
            <a:pPr algn="just"/>
            <a:r>
              <a:rPr lang="en-US" dirty="0"/>
              <a:t>This cover can usually be removed from one or more sides.</a:t>
            </a:r>
            <a:endParaRPr lang="cs-CZ" dirty="0"/>
          </a:p>
          <a:p>
            <a:pPr algn="just"/>
            <a:r>
              <a:rPr lang="en-US" dirty="0"/>
              <a:t>The front section usually has space for a CD / DVD drive (in the past for floppy disks), LEDs that indicate various computer functions (power on, hard drive operation, etc.) and buttons for turning on or resetting the computer.</a:t>
            </a:r>
            <a:endParaRPr lang="cs-CZ" dirty="0"/>
          </a:p>
          <a:p>
            <a:pPr algn="just"/>
            <a:r>
              <a:rPr lang="en-US" dirty="0"/>
              <a:t>Most of today's cabinets also have USB ports and connectors for working with sound on the front.</a:t>
            </a:r>
            <a:endParaRPr lang="cs-CZ" dirty="0"/>
          </a:p>
          <a:p>
            <a:pPr algn="just"/>
            <a:r>
              <a:rPr lang="en-US" dirty="0"/>
              <a:t>Devices such as a monitor, keyboard, mouse, etc. are usually connected from the back of the case, directly to the connectors integrated on the motherboard.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860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1C2DD-84C4-44F0-8D75-776CDA87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Computer</a:t>
            </a:r>
            <a:r>
              <a:rPr lang="cs-CZ" dirty="0"/>
              <a:t> Case</a:t>
            </a:r>
          </a:p>
        </p:txBody>
      </p:sp>
      <p:pic>
        <p:nvPicPr>
          <p:cNvPr id="4" name="Zástupný obsah 4" descr="Obsah obrázku text, elektronika&#10;&#10;Popis byl vytvořen automaticky">
            <a:extLst>
              <a:ext uri="{FF2B5EF4-FFF2-40B4-BE49-F238E27FC236}">
                <a16:creationId xmlns:a16="http://schemas.microsoft.com/office/drawing/2014/main" id="{2084A698-B160-41A2-8F37-43F8DAD1E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18" y="1968238"/>
            <a:ext cx="3266688" cy="3736275"/>
          </a:xfrm>
        </p:spPr>
      </p:pic>
      <p:pic>
        <p:nvPicPr>
          <p:cNvPr id="5" name="Obrázek 4" descr="Obsah obrázku text, pouzdro&#10;&#10;Popis byl vytvořen automaticky">
            <a:extLst>
              <a:ext uri="{FF2B5EF4-FFF2-40B4-BE49-F238E27FC236}">
                <a16:creationId xmlns:a16="http://schemas.microsoft.com/office/drawing/2014/main" id="{54D0F1FD-A115-45F7-A593-5D95A3F2EC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06" y="961406"/>
            <a:ext cx="4085710" cy="3064283"/>
          </a:xfrm>
          <a:prstGeom prst="rect">
            <a:avLst/>
          </a:prstGeom>
        </p:spPr>
      </p:pic>
      <p:pic>
        <p:nvPicPr>
          <p:cNvPr id="6" name="Obrázek 5" descr="Obsah obrázku elektronika, disk, projektor&#10;&#10;Popis byl vytvořen automaticky">
            <a:extLst>
              <a:ext uri="{FF2B5EF4-FFF2-40B4-BE49-F238E27FC236}">
                <a16:creationId xmlns:a16="http://schemas.microsoft.com/office/drawing/2014/main" id="{6CDC6615-3419-43C5-898B-35ED98EE1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255" y="4285962"/>
            <a:ext cx="2776951" cy="161063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8EE82E1-40FF-4774-8963-99B16A582A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037" y="2700666"/>
            <a:ext cx="2758841" cy="14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5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1C2DD-84C4-44F0-8D75-776CDA87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Motherboard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AE0F7A-6B9B-4C8B-848F-35D17186A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The motherboard ensures trouble-free operation of the computer. </a:t>
            </a: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en-US" dirty="0"/>
              <a:t>All other computer components are connected to the </a:t>
            </a:r>
            <a:r>
              <a:rPr lang="en-US" dirty="0" err="1"/>
              <a:t>motherboard.Some</a:t>
            </a:r>
            <a:r>
              <a:rPr lang="en-US" dirty="0"/>
              <a:t> components must be connected to the motherboard with cables. </a:t>
            </a: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en-US" dirty="0"/>
              <a:t>The system board is usually screwed to the computer base.</a:t>
            </a: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en-US" dirty="0"/>
              <a:t>It includes various slots, sockets, etc., which are then used to connect other components, such as RAM, processor, add-on cards (graphics, sound), hard drives, etc.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531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1C2DD-84C4-44F0-8D75-776CDA87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Motherboard</a:t>
            </a:r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B0FF83D0-5286-4A2E-8C96-C1A8C32DA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621" y="2094073"/>
            <a:ext cx="4560256" cy="3375549"/>
          </a:xfrm>
        </p:spPr>
      </p:pic>
      <p:pic>
        <p:nvPicPr>
          <p:cNvPr id="5" name="Obrázek 4" descr="Obsah obrázku elektronika, obvod&#10;&#10;Popis byl vytvořen automaticky">
            <a:extLst>
              <a:ext uri="{FF2B5EF4-FFF2-40B4-BE49-F238E27FC236}">
                <a16:creationId xmlns:a16="http://schemas.microsoft.com/office/drawing/2014/main" id="{96131009-D7B3-4A6A-AB79-F40AAD2CA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55671"/>
            <a:ext cx="3258088" cy="2073329"/>
          </a:xfrm>
          <a:prstGeom prst="rect">
            <a:avLst/>
          </a:prstGeom>
        </p:spPr>
      </p:pic>
      <p:pic>
        <p:nvPicPr>
          <p:cNvPr id="6" name="Obrázek 5" descr="Obsah obrázku elektronika, obvod&#10;&#10;Popis byl vytvořen automaticky">
            <a:extLst>
              <a:ext uri="{FF2B5EF4-FFF2-40B4-BE49-F238E27FC236}">
                <a16:creationId xmlns:a16="http://schemas.microsoft.com/office/drawing/2014/main" id="{D146E15B-297C-49AD-A58E-75B56169B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806" y="3632708"/>
            <a:ext cx="4381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8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1C2DD-84C4-44F0-8D75-776CDA87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AE0F7A-6B9B-4C8B-848F-35D17186A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Using ports, we connect peripheral devices to the computer used for data input or output.</a:t>
            </a:r>
            <a:endParaRPr lang="cs-CZ" dirty="0"/>
          </a:p>
          <a:p>
            <a:pPr algn="just"/>
            <a:r>
              <a:rPr lang="en-US" dirty="0"/>
              <a:t>In a computer case, they are usually located at the back (most often they are part of the motherboard).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B69E92-F3A3-4282-BC6B-B9AF9C303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109" y="3054841"/>
            <a:ext cx="5721781" cy="298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6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1C2DD-84C4-44F0-8D75-776CDA87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AE0F7A-6B9B-4C8B-848F-35D17186A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Parallel port </a:t>
            </a:r>
            <a:r>
              <a:rPr lang="en-US" dirty="0"/>
              <a:t>- as a parallel port we refer to a port called LPT, or LPT1, LPT2, which is used to connect a printer or scanner.</a:t>
            </a:r>
            <a:endParaRPr lang="cs-CZ" dirty="0"/>
          </a:p>
          <a:p>
            <a:pPr algn="just"/>
            <a:r>
              <a:rPr lang="en-US" dirty="0"/>
              <a:t>Parallel ports are characterized by the transmission of multiple bits at once, </a:t>
            </a:r>
            <a:r>
              <a:rPr lang="en-US" dirty="0" err="1"/>
              <a:t>i</a:t>
            </a:r>
            <a:r>
              <a:rPr lang="cs-CZ" dirty="0"/>
              <a:t>.</a:t>
            </a:r>
            <a:r>
              <a:rPr lang="en-US" dirty="0"/>
              <a:t>e</a:t>
            </a:r>
            <a:r>
              <a:rPr lang="cs-CZ" dirty="0"/>
              <a:t>.</a:t>
            </a:r>
            <a:r>
              <a:rPr lang="en-US" dirty="0"/>
              <a:t> the serial ports should be slower.</a:t>
            </a:r>
            <a:endParaRPr lang="cs-CZ" dirty="0"/>
          </a:p>
          <a:p>
            <a:pPr algn="just"/>
            <a:r>
              <a:rPr lang="en-US" dirty="0"/>
              <a:t>Nowadays, parallel ports are no longer widely used.</a:t>
            </a:r>
            <a:endParaRPr lang="cs-CZ" dirty="0"/>
          </a:p>
          <a:p>
            <a:pPr algn="just"/>
            <a:r>
              <a:rPr lang="en-US" b="1" dirty="0"/>
              <a:t>Serial port </a:t>
            </a:r>
            <a:r>
              <a:rPr lang="en-US" dirty="0"/>
              <a:t>- A serial port is a port called COM, or COM1, COM2, etc., which is used to connect devices that support serial data transmission, </a:t>
            </a:r>
            <a:r>
              <a:rPr lang="en-US" dirty="0" err="1"/>
              <a:t>i</a:t>
            </a:r>
            <a:r>
              <a:rPr lang="cs-CZ" dirty="0"/>
              <a:t>.</a:t>
            </a:r>
            <a:r>
              <a:rPr lang="en-US" dirty="0"/>
              <a:t>e</a:t>
            </a:r>
            <a:r>
              <a:rPr lang="cs-CZ" dirty="0"/>
              <a:t>.</a:t>
            </a:r>
            <a:r>
              <a:rPr lang="en-US" dirty="0"/>
              <a:t>, bit-by-bit transmission.</a:t>
            </a:r>
            <a:endParaRPr lang="cs-CZ" dirty="0"/>
          </a:p>
          <a:p>
            <a:pPr algn="just"/>
            <a:r>
              <a:rPr lang="en-US" dirty="0"/>
              <a:t>Due to serial transmission, this transmission is more reliable than parallel transmission. </a:t>
            </a:r>
            <a:endParaRPr lang="cs-CZ" dirty="0" smtClean="0"/>
          </a:p>
          <a:p>
            <a:pPr algn="just"/>
            <a:r>
              <a:rPr lang="en-US" dirty="0" smtClean="0"/>
              <a:t>Serial </a:t>
            </a:r>
            <a:r>
              <a:rPr lang="en-US" dirty="0"/>
              <a:t>ports include the USB port in all its versions.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359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1C2DD-84C4-44F0-8D75-776CDA87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AE0F7A-6B9B-4C8B-848F-35D17186A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It is a system of a large number of wires.</a:t>
            </a: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en-US" dirty="0"/>
              <a:t>We use these wires to send control instructions, addresses, and data between all the components in the computer.</a:t>
            </a: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en-US" dirty="0"/>
              <a:t>All computer components are connected to the microprocessor via a bus.</a:t>
            </a:r>
            <a:endParaRPr lang="cs-CZ" dirty="0"/>
          </a:p>
        </p:txBody>
      </p:sp>
      <p:pic>
        <p:nvPicPr>
          <p:cNvPr id="4" name="Obrázek 3" descr="Obsah obrázku text, elektronika, obvod&#10;&#10;Popis byl vytvořen automaticky">
            <a:extLst>
              <a:ext uri="{FF2B5EF4-FFF2-40B4-BE49-F238E27FC236}">
                <a16:creationId xmlns:a16="http://schemas.microsoft.com/office/drawing/2014/main" id="{0799C59A-5AAA-44BB-99E6-59C1E63757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15" y="4222546"/>
            <a:ext cx="2549932" cy="25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86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1C2DD-84C4-44F0-8D75-776CDA87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Processing</a:t>
            </a:r>
            <a:r>
              <a:rPr lang="cs-CZ" dirty="0"/>
              <a:t> Unit (CPU)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AE0F7A-6B9B-4C8B-848F-35D17186A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The processor is located on the motherboard and controls everything that happens on the computer.</a:t>
            </a:r>
            <a:endParaRPr lang="cs-CZ" dirty="0"/>
          </a:p>
          <a:p>
            <a:pPr algn="just"/>
            <a:r>
              <a:rPr lang="en-US" dirty="0"/>
              <a:t>Once launched, the application is converted to machine code.</a:t>
            </a:r>
            <a:endParaRPr lang="cs-CZ" dirty="0"/>
          </a:p>
          <a:p>
            <a:pPr algn="just"/>
            <a:r>
              <a:rPr lang="en-US" dirty="0"/>
              <a:t>It is this code that the processor executes using machine instructions that are stored in RAM.</a:t>
            </a:r>
            <a:endParaRPr lang="cs-CZ" dirty="0"/>
          </a:p>
        </p:txBody>
      </p:sp>
      <p:pic>
        <p:nvPicPr>
          <p:cNvPr id="5" name="Obrázek 4" descr="Obsah obrázku obvod, elektronika&#10;&#10;Popis byl vytvořen automaticky">
            <a:extLst>
              <a:ext uri="{FF2B5EF4-FFF2-40B4-BE49-F238E27FC236}">
                <a16:creationId xmlns:a16="http://schemas.microsoft.com/office/drawing/2014/main" id="{E0C2D3F1-723E-4E59-8899-070E7F009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46" y="3490901"/>
            <a:ext cx="3988673" cy="267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23377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 PPT_základní_CZ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42B34AD4-CC8C-42C8-A123-A24A28B23F52}" vid="{CAA84E04-F411-4E5F-9AFE-C1503F826B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 PPT_základní_CZ</Template>
  <TotalTime>647</TotalTime>
  <Words>1012</Words>
  <Application>Microsoft Office PowerPoint</Application>
  <PresentationFormat>Širokoúhlá obrazovka</PresentationFormat>
  <Paragraphs>81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Sablona PPT_základní_CZ</vt:lpstr>
      <vt:lpstr>Computer hardware components</vt:lpstr>
      <vt:lpstr>Computer Case</vt:lpstr>
      <vt:lpstr>Computer Case</vt:lpstr>
      <vt:lpstr>Motherboard</vt:lpstr>
      <vt:lpstr>Motherboard</vt:lpstr>
      <vt:lpstr>Port</vt:lpstr>
      <vt:lpstr>Port</vt:lpstr>
      <vt:lpstr>Bus</vt:lpstr>
      <vt:lpstr>Central Processing Unit (CPU)</vt:lpstr>
      <vt:lpstr>Operation Memory</vt:lpstr>
      <vt:lpstr>HDD - Hard Disk</vt:lpstr>
      <vt:lpstr>HDD - Hard Disk</vt:lpstr>
      <vt:lpstr>Monitor</vt:lpstr>
      <vt:lpstr>Monitor</vt:lpstr>
      <vt:lpstr>Keybord</vt:lpstr>
      <vt:lpstr>Keybord</vt:lpstr>
      <vt:lpstr>Computer Mouse</vt:lpstr>
      <vt:lpstr>Computer Mouse</vt:lpstr>
      <vt:lpstr>Prezentace aplikace PowerPoint</vt:lpstr>
    </vt:vector>
  </TitlesOfParts>
  <Company>UTB,FAI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Podnikové informační systémy</dc:title>
  <dc:creator>Uzivatel</dc:creator>
  <cp:lastModifiedBy>Uzivatel</cp:lastModifiedBy>
  <cp:revision>72</cp:revision>
  <dcterms:created xsi:type="dcterms:W3CDTF">2017-08-27T09:58:33Z</dcterms:created>
  <dcterms:modified xsi:type="dcterms:W3CDTF">2021-10-18T07:04:32Z</dcterms:modified>
</cp:coreProperties>
</file>