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1"/>
  </p:sldMasterIdLst>
  <p:sldIdLst>
    <p:sldId id="256" r:id="rId2"/>
    <p:sldId id="358" r:id="rId3"/>
    <p:sldId id="359" r:id="rId4"/>
    <p:sldId id="360" r:id="rId5"/>
    <p:sldId id="361" r:id="rId6"/>
    <p:sldId id="362" r:id="rId7"/>
    <p:sldId id="363" r:id="rId8"/>
    <p:sldId id="364" r:id="rId9"/>
    <p:sldId id="365" r:id="rId10"/>
    <p:sldId id="366" r:id="rId11"/>
    <p:sldId id="367" r:id="rId12"/>
    <p:sldId id="368" r:id="rId13"/>
    <p:sldId id="369" r:id="rId14"/>
    <p:sldId id="370" r:id="rId15"/>
    <p:sldId id="371" r:id="rId16"/>
    <p:sldId id="283"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3" d="100"/>
          <a:sy n="123" d="100"/>
        </p:scale>
        <p:origin x="114" y="2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p:nvSpPr>
        <p:spPr>
          <a:xfrm>
            <a:off x="5828371" y="6138250"/>
            <a:ext cx="6368396"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p:nvPicPr>
        <p:blipFill rotWithShape="1">
          <a:blip r:embed="rId2" cstate="print">
            <a:extLst>
              <a:ext uri="{28A0092B-C50C-407E-A947-70E740481C1C}">
                <a14:useLocalDpi xmlns:a14="http://schemas.microsoft.com/office/drawing/2010/main" val="0"/>
              </a:ext>
            </a:extLst>
          </a:blip>
          <a:srcRect r="23216" b="5584"/>
          <a:stretch/>
        </p:blipFill>
        <p:spPr>
          <a:xfrm>
            <a:off x="6917124" y="1423285"/>
            <a:ext cx="5286488" cy="5447778"/>
          </a:xfrm>
          <a:prstGeom prst="rect">
            <a:avLst/>
          </a:prstGeom>
        </p:spPr>
      </p:pic>
      <p:sp>
        <p:nvSpPr>
          <p:cNvPr id="2" name="Nadpis 1"/>
          <p:cNvSpPr>
            <a:spLocks noGrp="1"/>
          </p:cNvSpPr>
          <p:nvPr>
            <p:ph type="ctrTitle"/>
          </p:nvPr>
        </p:nvSpPr>
        <p:spPr>
          <a:xfrm>
            <a:off x="838200" y="2362672"/>
            <a:ext cx="105156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38077" y="6267816"/>
            <a:ext cx="6095124" cy="230400"/>
          </a:xfrm>
          <a:prstGeom prst="rect">
            <a:avLst/>
          </a:prstGeom>
        </p:spPr>
      </p:pic>
    </p:spTree>
    <p:extLst>
      <p:ext uri="{BB962C8B-B14F-4D97-AF65-F5344CB8AC3E}">
        <p14:creationId xmlns:p14="http://schemas.microsoft.com/office/powerpoint/2010/main" val="287949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34772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2"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3"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22282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61050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838200" y="2362672"/>
            <a:ext cx="105156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838200" y="4762110"/>
            <a:ext cx="105156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2196071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670344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9"/>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9" y="1681163"/>
            <a:ext cx="5157787"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839789"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3" y="1681163"/>
            <a:ext cx="5183188"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2203"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30092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3311241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1404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98896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5183188" y="987431"/>
            <a:ext cx="617220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3890514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6703893" y="6267815"/>
            <a:ext cx="5129308" cy="230400"/>
          </a:xfrm>
          <a:prstGeom prst="rect">
            <a:avLst/>
          </a:prstGeom>
        </p:spPr>
      </p:pic>
      <p:sp>
        <p:nvSpPr>
          <p:cNvPr id="2" name="Zástupný symbol pro nadpis 1"/>
          <p:cNvSpPr>
            <a:spLocks noGrp="1"/>
          </p:cNvSpPr>
          <p:nvPr>
            <p:ph type="title"/>
          </p:nvPr>
        </p:nvSpPr>
        <p:spPr>
          <a:xfrm>
            <a:off x="720000" y="365129"/>
            <a:ext cx="10752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720000" y="1825625"/>
            <a:ext cx="10752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p:nvSpPr>
        <p:spPr>
          <a:xfrm>
            <a:off x="0" y="6"/>
            <a:ext cx="12192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259048301"/>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US" dirty="0"/>
              <a:t>Basic principles of computer operation</a:t>
            </a:r>
            <a:endParaRPr lang="cs-CZ" dirty="0"/>
          </a:p>
        </p:txBody>
      </p:sp>
      <p:sp>
        <p:nvSpPr>
          <p:cNvPr id="3" name="Podnadpis 2"/>
          <p:cNvSpPr>
            <a:spLocks noGrp="1"/>
          </p:cNvSpPr>
          <p:nvPr>
            <p:ph type="subTitle" idx="1"/>
          </p:nvPr>
        </p:nvSpPr>
        <p:spPr/>
        <p:txBody>
          <a:bodyPr>
            <a:normAutofit fontScale="77500" lnSpcReduction="20000"/>
          </a:bodyPr>
          <a:lstStyle/>
          <a:p>
            <a:r>
              <a:rPr lang="cs-CZ" dirty="0" err="1"/>
              <a:t>Lecturer</a:t>
            </a:r>
            <a:r>
              <a:rPr lang="cs-CZ" dirty="0"/>
              <a:t>: Lukáš Pavlík, Ph.D.</a:t>
            </a:r>
          </a:p>
          <a:p>
            <a:r>
              <a:rPr lang="cs-CZ" dirty="0"/>
              <a:t>Winter </a:t>
            </a:r>
            <a:r>
              <a:rPr lang="cs-CZ" dirty="0" err="1"/>
              <a:t>semester</a:t>
            </a:r>
            <a:r>
              <a:rPr lang="cs-CZ" dirty="0"/>
              <a:t> 2021/2022</a:t>
            </a:r>
          </a:p>
          <a:p>
            <a:r>
              <a:rPr lang="cs-CZ" dirty="0"/>
              <a:t>E-mail: lukas.pavlik@mvso.cz</a:t>
            </a:r>
          </a:p>
        </p:txBody>
      </p:sp>
    </p:spTree>
    <p:extLst>
      <p:ext uri="{BB962C8B-B14F-4D97-AF65-F5344CB8AC3E}">
        <p14:creationId xmlns:p14="http://schemas.microsoft.com/office/powerpoint/2010/main" val="3743245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Harvard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This arrangement has advantages and disadvantages.</a:t>
            </a:r>
            <a:endParaRPr lang="cs-CZ" dirty="0"/>
          </a:p>
          <a:p>
            <a:pPr algn="just"/>
            <a:r>
              <a:rPr lang="en-US" dirty="0"/>
              <a:t>The advantage is, for example, the possibility of parallel (simultaneous) reading and processing of program instructions and data, which is in some cases an accelerating factor.</a:t>
            </a:r>
            <a:endParaRPr lang="cs-CZ" dirty="0"/>
          </a:p>
          <a:p>
            <a:pPr algn="just"/>
            <a:r>
              <a:rPr lang="en-US" dirty="0"/>
              <a:t>On the other hand, it is necessary to ensure the management of two memories, which is more demanding in terms of overall process control (processor performance is then drawn by this control).</a:t>
            </a:r>
            <a:endParaRPr lang="cs-CZ" dirty="0"/>
          </a:p>
          <a:p>
            <a:pPr algn="just"/>
            <a:r>
              <a:rPr lang="en-US" dirty="0"/>
              <a:t>Also in terms of application programming, their development is more demanding than with Von Neumann architecture (the programmer must take into account the different ways of addressing both memories, secure synchronization of instructions and data, etc.).</a:t>
            </a:r>
            <a:endParaRPr lang="cs-CZ" dirty="0"/>
          </a:p>
          <a:p>
            <a:pPr algn="just"/>
            <a:r>
              <a:rPr lang="en-US" dirty="0"/>
              <a:t>With this architecture, both memories can be completely different - they can work with a different type of addressing, with different bus widths, etc.</a:t>
            </a:r>
            <a:endParaRPr lang="cs-CZ" dirty="0"/>
          </a:p>
        </p:txBody>
      </p:sp>
    </p:spTree>
    <p:extLst>
      <p:ext uri="{BB962C8B-B14F-4D97-AF65-F5344CB8AC3E}">
        <p14:creationId xmlns:p14="http://schemas.microsoft.com/office/powerpoint/2010/main" val="2493438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Harvard </a:t>
            </a:r>
            <a:r>
              <a:rPr lang="cs-CZ" dirty="0" err="1"/>
              <a:t>architecture</a:t>
            </a:r>
            <a:endParaRPr lang="cs-CZ" dirty="0"/>
          </a:p>
        </p:txBody>
      </p:sp>
      <p:pic>
        <p:nvPicPr>
          <p:cNvPr id="5" name="Zástupný obsah 4">
            <a:extLst>
              <a:ext uri="{FF2B5EF4-FFF2-40B4-BE49-F238E27FC236}">
                <a16:creationId xmlns:a16="http://schemas.microsoft.com/office/drawing/2014/main" id="{1C29F9B4-9FD2-4F10-B353-0C298A948A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4719" y="2081347"/>
            <a:ext cx="6082561" cy="3605581"/>
          </a:xfrm>
        </p:spPr>
      </p:pic>
    </p:spTree>
    <p:extLst>
      <p:ext uri="{BB962C8B-B14F-4D97-AF65-F5344CB8AC3E}">
        <p14:creationId xmlns:p14="http://schemas.microsoft.com/office/powerpoint/2010/main" val="1085057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Hardware and Software</a:t>
            </a:r>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From the above it is clear that the computer requires for its function both physical devices (according to the architecture), </a:t>
            </a:r>
            <a:r>
              <a:rPr lang="en-US" dirty="0" err="1"/>
              <a:t>i</a:t>
            </a:r>
            <a:r>
              <a:rPr lang="cs-CZ" dirty="0"/>
              <a:t>.</a:t>
            </a:r>
            <a:r>
              <a:rPr lang="en-US" dirty="0"/>
              <a:t>e</a:t>
            </a:r>
            <a:r>
              <a:rPr lang="cs-CZ" dirty="0"/>
              <a:t>.</a:t>
            </a:r>
            <a:r>
              <a:rPr lang="en-US" dirty="0"/>
              <a:t> hardware (HW), and software (program - sequence of executed instructions, or data) - SW.</a:t>
            </a:r>
            <a:endParaRPr lang="cs-CZ" dirty="0"/>
          </a:p>
          <a:p>
            <a:pPr marL="0" indent="0" algn="just">
              <a:buNone/>
            </a:pPr>
            <a:endParaRPr lang="cs-CZ" dirty="0"/>
          </a:p>
          <a:p>
            <a:pPr algn="just"/>
            <a:r>
              <a:rPr lang="en-US" dirty="0"/>
              <a:t>The software includes, for example, operating systems (Windows, Linux, Android, iOS, Mac OS), application programs (e</a:t>
            </a:r>
            <a:r>
              <a:rPr lang="cs-CZ" dirty="0"/>
              <a:t>.</a:t>
            </a:r>
            <a:r>
              <a:rPr lang="en-US" dirty="0"/>
              <a:t>g</a:t>
            </a:r>
            <a:r>
              <a:rPr lang="cs-CZ" dirty="0"/>
              <a:t>.</a:t>
            </a:r>
            <a:r>
              <a:rPr lang="en-US" dirty="0"/>
              <a:t> Microsoft Word, Internet browser, databases, data management tools, etc.).</a:t>
            </a:r>
            <a:endParaRPr lang="cs-CZ" dirty="0"/>
          </a:p>
          <a:p>
            <a:pPr marL="0" indent="0" algn="just">
              <a:buNone/>
            </a:pPr>
            <a:endParaRPr lang="cs-CZ" dirty="0"/>
          </a:p>
          <a:p>
            <a:pPr algn="just"/>
            <a:r>
              <a:rPr lang="en-US" dirty="0"/>
              <a:t>Software is nothing more than a series of instructions through which we are able to connect to a computer and control, for example, computer hardware and perform various tasks.</a:t>
            </a:r>
            <a:endParaRPr lang="cs-CZ" dirty="0"/>
          </a:p>
        </p:txBody>
      </p:sp>
    </p:spTree>
    <p:extLst>
      <p:ext uri="{BB962C8B-B14F-4D97-AF65-F5344CB8AC3E}">
        <p14:creationId xmlns:p14="http://schemas.microsoft.com/office/powerpoint/2010/main" val="1373011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Hardware and Software</a:t>
            </a:r>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The hardware category includes all physical (technical) devices of the computer - motherboard, sound / graphics card, RAM memory, printer, monitor, mouse, display, etc.</a:t>
            </a:r>
            <a:endParaRPr lang="cs-CZ" dirty="0"/>
          </a:p>
          <a:p>
            <a:pPr marL="0" indent="0" algn="just">
              <a:buNone/>
            </a:pPr>
            <a:endParaRPr lang="cs-CZ" dirty="0"/>
          </a:p>
          <a:p>
            <a:pPr algn="just"/>
            <a:r>
              <a:rPr lang="en-US" dirty="0"/>
              <a:t>The computer would not be functional and usable without the appropriate software, and vice versa, the software would have nothing to run on without the hardware.</a:t>
            </a:r>
            <a:endParaRPr lang="cs-CZ" dirty="0"/>
          </a:p>
        </p:txBody>
      </p:sp>
    </p:spTree>
    <p:extLst>
      <p:ext uri="{BB962C8B-B14F-4D97-AF65-F5344CB8AC3E}">
        <p14:creationId xmlns:p14="http://schemas.microsoft.com/office/powerpoint/2010/main" val="1941518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Peopleware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Peopleware indicates the importance and role of the human factor in the company's information system and technical equipment.</a:t>
            </a:r>
            <a:endParaRPr lang="cs-CZ" dirty="0"/>
          </a:p>
          <a:p>
            <a:pPr marL="0" indent="0" algn="just">
              <a:buNone/>
            </a:pPr>
            <a:endParaRPr lang="cs-CZ" dirty="0"/>
          </a:p>
          <a:p>
            <a:pPr algn="just"/>
            <a:r>
              <a:rPr lang="en-US" dirty="0"/>
              <a:t>This issue is included in the structure of IS because information technology is operated by people (programmers, but also administrators and users), and therefore this component is considered the third part, related to IS.</a:t>
            </a:r>
            <a:endParaRPr lang="cs-CZ" dirty="0"/>
          </a:p>
          <a:p>
            <a:pPr marL="0" indent="0" algn="just">
              <a:buNone/>
            </a:pPr>
            <a:endParaRPr lang="cs-CZ" dirty="0"/>
          </a:p>
          <a:p>
            <a:pPr algn="just"/>
            <a:r>
              <a:rPr lang="en-US" dirty="0"/>
              <a:t>Anyone involved in the design and use of computer systems is referred to as peopleware.</a:t>
            </a:r>
            <a:endParaRPr lang="cs-CZ" dirty="0"/>
          </a:p>
        </p:txBody>
      </p:sp>
    </p:spTree>
    <p:extLst>
      <p:ext uri="{BB962C8B-B14F-4D97-AF65-F5344CB8AC3E}">
        <p14:creationId xmlns:p14="http://schemas.microsoft.com/office/powerpoint/2010/main" val="2221392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Orgware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In the case of the term </a:t>
            </a:r>
            <a:r>
              <a:rPr lang="en-US" dirty="0" err="1"/>
              <a:t>orgware</a:t>
            </a:r>
            <a:r>
              <a:rPr lang="en-US" dirty="0"/>
              <a:t>, these are rules and regulations that are defined for the use, operation and operation of the IS.</a:t>
            </a:r>
            <a:endParaRPr lang="cs-CZ" dirty="0"/>
          </a:p>
          <a:p>
            <a:pPr algn="just"/>
            <a:endParaRPr lang="cs-CZ" dirty="0"/>
          </a:p>
          <a:p>
            <a:pPr algn="just"/>
            <a:r>
              <a:rPr lang="en-US" dirty="0"/>
              <a:t>This also includes recommended working procedures, regulations and obligations.</a:t>
            </a:r>
            <a:endParaRPr lang="cs-CZ" dirty="0"/>
          </a:p>
          <a:p>
            <a:pPr algn="just"/>
            <a:endParaRPr lang="cs-CZ" dirty="0"/>
          </a:p>
          <a:p>
            <a:pPr algn="just"/>
            <a:r>
              <a:rPr lang="en-US" dirty="0"/>
              <a:t>Specific rules for the use, operation and operation of IS are contained in the information strategy of the organization.</a:t>
            </a:r>
            <a:endParaRPr lang="cs-CZ" dirty="0"/>
          </a:p>
        </p:txBody>
      </p:sp>
    </p:spTree>
    <p:extLst>
      <p:ext uri="{BB962C8B-B14F-4D97-AF65-F5344CB8AC3E}">
        <p14:creationId xmlns:p14="http://schemas.microsoft.com/office/powerpoint/2010/main" val="3128606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pPr marL="1371600" lvl="3" indent="0">
              <a:buNone/>
            </a:pPr>
            <a:r>
              <a:rPr lang="cs-CZ" sz="3600" dirty="0"/>
              <a:t>	</a:t>
            </a:r>
            <a:r>
              <a:rPr lang="cs-CZ" sz="3600" dirty="0" err="1"/>
              <a:t>Thank</a:t>
            </a:r>
            <a:r>
              <a:rPr lang="cs-CZ" sz="3600" dirty="0"/>
              <a:t> </a:t>
            </a:r>
            <a:r>
              <a:rPr lang="cs-CZ" sz="3600" dirty="0" err="1"/>
              <a:t>you</a:t>
            </a:r>
            <a:r>
              <a:rPr lang="cs-CZ" sz="3600" dirty="0"/>
              <a:t> </a:t>
            </a:r>
            <a:r>
              <a:rPr lang="cs-CZ" sz="3600" dirty="0" err="1"/>
              <a:t>for</a:t>
            </a:r>
            <a:r>
              <a:rPr lang="cs-CZ" sz="3600" dirty="0"/>
              <a:t> </a:t>
            </a:r>
            <a:r>
              <a:rPr lang="cs-CZ" sz="3600" dirty="0" err="1"/>
              <a:t>your</a:t>
            </a:r>
            <a:r>
              <a:rPr lang="cs-CZ" sz="3600" dirty="0"/>
              <a:t> </a:t>
            </a:r>
            <a:r>
              <a:rPr lang="cs-CZ" sz="3600"/>
              <a:t>attention</a:t>
            </a:r>
            <a:endParaRPr lang="cs-CZ" sz="3600" dirty="0"/>
          </a:p>
        </p:txBody>
      </p:sp>
    </p:spTree>
    <p:extLst>
      <p:ext uri="{BB962C8B-B14F-4D97-AF65-F5344CB8AC3E}">
        <p14:creationId xmlns:p14="http://schemas.microsoft.com/office/powerpoint/2010/main" val="2626846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err="1"/>
              <a:t>Computer</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lstStyle/>
          <a:p>
            <a:pPr algn="just"/>
            <a:r>
              <a:rPr lang="en-US" dirty="0"/>
              <a:t>To clarify the principles of computer operation, we will use the term computer architecture and introduce its two basic variants.</a:t>
            </a:r>
            <a:endParaRPr lang="cs-CZ" dirty="0"/>
          </a:p>
          <a:p>
            <a:pPr algn="just"/>
            <a:r>
              <a:rPr lang="en-US" dirty="0"/>
              <a:t>Computer architecture indicates a specific way in which a computer is implemented, </a:t>
            </a:r>
            <a:r>
              <a:rPr lang="en-US" dirty="0" err="1"/>
              <a:t>i</a:t>
            </a:r>
            <a:r>
              <a:rPr lang="cs-CZ" dirty="0"/>
              <a:t>.</a:t>
            </a:r>
            <a:r>
              <a:rPr lang="en-US" dirty="0"/>
              <a:t>e. what components the computer is made of and how these components are interconnected to form a functional unit - the computer.</a:t>
            </a:r>
            <a:endParaRPr lang="cs-CZ" dirty="0"/>
          </a:p>
          <a:p>
            <a:pPr marL="0" indent="0" algn="just">
              <a:buNone/>
            </a:pPr>
            <a:r>
              <a:rPr lang="en-US" dirty="0"/>
              <a:t>The most well-known types are considered to be two basic computer</a:t>
            </a:r>
            <a:r>
              <a:rPr lang="cs-CZ" dirty="0"/>
              <a:t> </a:t>
            </a:r>
            <a:r>
              <a:rPr lang="en-US" dirty="0"/>
              <a:t>architectures:</a:t>
            </a:r>
            <a:r>
              <a:rPr lang="cs-CZ" dirty="0"/>
              <a:t> </a:t>
            </a:r>
          </a:p>
          <a:p>
            <a:pPr algn="just"/>
            <a:r>
              <a:rPr lang="en-US" dirty="0"/>
              <a:t>Von Neumann's architecture</a:t>
            </a:r>
            <a:r>
              <a:rPr lang="cs-CZ" dirty="0"/>
              <a:t> </a:t>
            </a:r>
          </a:p>
          <a:p>
            <a:pPr algn="just"/>
            <a:r>
              <a:rPr lang="en-US" dirty="0"/>
              <a:t>Harvard architecture</a:t>
            </a:r>
            <a:endParaRPr lang="cs-CZ" dirty="0"/>
          </a:p>
          <a:p>
            <a:pPr marL="0" indent="0" algn="just">
              <a:buNone/>
            </a:pPr>
            <a:endParaRPr lang="cs-CZ" dirty="0"/>
          </a:p>
          <a:p>
            <a:pPr marL="0" indent="0" algn="just">
              <a:buNone/>
            </a:pPr>
            <a:r>
              <a:rPr lang="en-US" dirty="0"/>
              <a:t>In the next parts of the presentation we will look at their basic features and differences.</a:t>
            </a:r>
            <a:endParaRPr lang="cs-CZ" dirty="0"/>
          </a:p>
        </p:txBody>
      </p:sp>
    </p:spTree>
    <p:extLst>
      <p:ext uri="{BB962C8B-B14F-4D97-AF65-F5344CB8AC3E}">
        <p14:creationId xmlns:p14="http://schemas.microsoft.com/office/powerpoint/2010/main" val="295162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lstStyle/>
          <a:p>
            <a:pPr marL="0" indent="0" algn="just">
              <a:buNone/>
            </a:pPr>
            <a:r>
              <a:rPr lang="en-US" dirty="0"/>
              <a:t>Von Neumann's computer architecture contains several basic components. They are:</a:t>
            </a:r>
            <a:endParaRPr lang="cs-CZ" dirty="0"/>
          </a:p>
          <a:p>
            <a:pPr algn="just"/>
            <a:r>
              <a:rPr lang="en-US" dirty="0"/>
              <a:t>Controller,</a:t>
            </a:r>
            <a:endParaRPr lang="cs-CZ" dirty="0"/>
          </a:p>
          <a:p>
            <a:pPr algn="just"/>
            <a:r>
              <a:rPr lang="en-US" dirty="0"/>
              <a:t>arithmetic-logic unit (ALU),</a:t>
            </a:r>
            <a:endParaRPr lang="cs-CZ" dirty="0"/>
          </a:p>
          <a:p>
            <a:pPr algn="just"/>
            <a:r>
              <a:rPr lang="en-US" dirty="0"/>
              <a:t>(internal) memory,</a:t>
            </a:r>
            <a:endParaRPr lang="cs-CZ" dirty="0"/>
          </a:p>
          <a:p>
            <a:pPr algn="just"/>
            <a:r>
              <a:rPr lang="en-US" dirty="0"/>
              <a:t>input and output devices,</a:t>
            </a:r>
            <a:endParaRPr lang="cs-CZ" dirty="0"/>
          </a:p>
          <a:p>
            <a:pPr algn="just"/>
            <a:r>
              <a:rPr lang="en-US" dirty="0"/>
              <a:t>external memory,</a:t>
            </a:r>
            <a:endParaRPr lang="cs-CZ" dirty="0"/>
          </a:p>
          <a:p>
            <a:pPr algn="just"/>
            <a:r>
              <a:rPr lang="en-US" dirty="0"/>
              <a:t>Our functional requirements.</a:t>
            </a:r>
            <a:endParaRPr lang="cs-CZ" dirty="0"/>
          </a:p>
        </p:txBody>
      </p:sp>
    </p:spTree>
    <p:extLst>
      <p:ext uri="{BB962C8B-B14F-4D97-AF65-F5344CB8AC3E}">
        <p14:creationId xmlns:p14="http://schemas.microsoft.com/office/powerpoint/2010/main" val="310529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lstStyle/>
          <a:p>
            <a:pPr algn="just"/>
            <a:r>
              <a:rPr lang="en-US" dirty="0"/>
              <a:t>We communicate our requirements for the function of the computer (determining what the computer should perform, including entering input data) to the computer using input devices (keyboard, mouse, previously also punched tape, etc.).</a:t>
            </a:r>
            <a:endParaRPr lang="cs-CZ" dirty="0"/>
          </a:p>
          <a:p>
            <a:pPr marL="0" indent="0" algn="just">
              <a:buNone/>
            </a:pPr>
            <a:endParaRPr lang="cs-CZ" dirty="0"/>
          </a:p>
          <a:p>
            <a:pPr algn="just"/>
            <a:r>
              <a:rPr lang="en-US" dirty="0"/>
              <a:t>The computer communicates its processed outputs (results of operations, window with image, etc.) by means of output devices, which can be, for example, a monitor, a printer, a sound card, etc.).</a:t>
            </a:r>
            <a:endParaRPr lang="cs-CZ" dirty="0"/>
          </a:p>
          <a:p>
            <a:pPr marL="0" indent="0" algn="just">
              <a:buNone/>
            </a:pPr>
            <a:endParaRPr lang="cs-CZ" dirty="0"/>
          </a:p>
          <a:p>
            <a:pPr algn="just"/>
            <a:r>
              <a:rPr lang="en-US" dirty="0"/>
              <a:t>Simply put, an ALU (Arithmetic Logic Unit), which is often integrated directly with the controller directly in the processor, evaluates, processes, performs arithmetic operations (addition, multiplication, subtraction and division) and sends the output to the output device. </a:t>
            </a:r>
            <a:endParaRPr lang="cs-CZ" dirty="0"/>
          </a:p>
        </p:txBody>
      </p:sp>
    </p:spTree>
    <p:extLst>
      <p:ext uri="{BB962C8B-B14F-4D97-AF65-F5344CB8AC3E}">
        <p14:creationId xmlns:p14="http://schemas.microsoft.com/office/powerpoint/2010/main" val="647624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lstStyle/>
          <a:p>
            <a:pPr algn="just"/>
            <a:r>
              <a:rPr lang="en-US" dirty="0"/>
              <a:t>The term controller describes its function: the controller sorts the instructions processed by the processor sequentially as they are executed (using priorities and other dependencies).</a:t>
            </a:r>
            <a:endParaRPr lang="cs-CZ" dirty="0"/>
          </a:p>
          <a:p>
            <a:pPr algn="just"/>
            <a:r>
              <a:rPr lang="en-US" dirty="0"/>
              <a:t>The function of the computer is therefore only sequential - the instructions are executed one after the other.</a:t>
            </a:r>
            <a:endParaRPr lang="cs-CZ" dirty="0"/>
          </a:p>
          <a:p>
            <a:pPr algn="just"/>
            <a:r>
              <a:rPr lang="en-US" dirty="0"/>
              <a:t>All parts of the computer are connected (for mutual communication) via a bus. </a:t>
            </a:r>
            <a:endParaRPr lang="cs-CZ" dirty="0"/>
          </a:p>
          <a:p>
            <a:pPr marL="0" indent="0" algn="just">
              <a:buNone/>
            </a:pPr>
            <a:r>
              <a:rPr lang="en-US" dirty="0"/>
              <a:t>For this (not only) architecture, we distinguish three parts of the bus:</a:t>
            </a:r>
            <a:endParaRPr lang="cs-CZ" dirty="0"/>
          </a:p>
          <a:p>
            <a:pPr algn="just"/>
            <a:r>
              <a:rPr lang="en-US" b="1" dirty="0"/>
              <a:t>address</a:t>
            </a:r>
            <a:r>
              <a:rPr lang="en-US" dirty="0"/>
              <a:t> - the width of this bus is the maximum range of memory that can be addressed. It is used for addressing (address forwarding) when communicating with the internal memory and other devices.</a:t>
            </a:r>
            <a:endParaRPr lang="cs-CZ" dirty="0"/>
          </a:p>
        </p:txBody>
      </p:sp>
    </p:spTree>
    <p:extLst>
      <p:ext uri="{BB962C8B-B14F-4D97-AF65-F5344CB8AC3E}">
        <p14:creationId xmlns:p14="http://schemas.microsoft.com/office/powerpoint/2010/main" val="4221162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fontScale="92500"/>
          </a:bodyPr>
          <a:lstStyle/>
          <a:p>
            <a:pPr algn="just"/>
            <a:r>
              <a:rPr lang="cs-CZ" b="1" dirty="0"/>
              <a:t>d</a:t>
            </a:r>
            <a:r>
              <a:rPr lang="en-US" b="1" dirty="0" err="1"/>
              <a:t>ata</a:t>
            </a:r>
            <a:r>
              <a:rPr lang="en-US" b="1" dirty="0"/>
              <a:t> </a:t>
            </a:r>
            <a:r>
              <a:rPr lang="en-US" dirty="0"/>
              <a:t>- this bus is used to transfer data between individual components and devices.</a:t>
            </a:r>
            <a:endParaRPr lang="cs-CZ" dirty="0"/>
          </a:p>
          <a:p>
            <a:pPr marL="0" indent="0" algn="just">
              <a:buNone/>
            </a:pPr>
            <a:endParaRPr lang="cs-CZ" dirty="0"/>
          </a:p>
          <a:p>
            <a:pPr algn="just"/>
            <a:r>
              <a:rPr lang="en-US" b="1" dirty="0"/>
              <a:t>control</a:t>
            </a:r>
            <a:r>
              <a:rPr lang="en-US" dirty="0"/>
              <a:t> - transmits control signals, such as interrupt signal, interrupt acceptance, read / write mode determination, etc.</a:t>
            </a:r>
            <a:endParaRPr lang="cs-CZ" dirty="0"/>
          </a:p>
          <a:p>
            <a:pPr marL="0" indent="0" algn="just">
              <a:buNone/>
            </a:pPr>
            <a:endParaRPr lang="cs-CZ" dirty="0"/>
          </a:p>
          <a:p>
            <a:pPr algn="just"/>
            <a:r>
              <a:rPr lang="en-US" dirty="0"/>
              <a:t>The term bus width refers to the number of wires over which signals can be transmitted (simultaneously).</a:t>
            </a:r>
            <a:endParaRPr lang="cs-CZ" dirty="0"/>
          </a:p>
          <a:p>
            <a:pPr marL="0" indent="0" algn="just">
              <a:buNone/>
            </a:pPr>
            <a:endParaRPr lang="cs-CZ" dirty="0"/>
          </a:p>
          <a:p>
            <a:pPr algn="just"/>
            <a:r>
              <a:rPr lang="en-US" dirty="0"/>
              <a:t>The operating memory of this architecture is used both for storing the program and for storing data.</a:t>
            </a:r>
            <a:endParaRPr lang="cs-CZ" dirty="0"/>
          </a:p>
          <a:p>
            <a:pPr marL="0" indent="0" algn="just">
              <a:buNone/>
            </a:pPr>
            <a:endParaRPr lang="cs-CZ" dirty="0"/>
          </a:p>
          <a:p>
            <a:pPr algn="just"/>
            <a:r>
              <a:rPr lang="en-US" dirty="0"/>
              <a:t>This results in the same way of reading / writing and addressing program instructions and data.</a:t>
            </a:r>
            <a:endParaRPr lang="cs-CZ" dirty="0"/>
          </a:p>
        </p:txBody>
      </p:sp>
    </p:spTree>
    <p:extLst>
      <p:ext uri="{BB962C8B-B14F-4D97-AF65-F5344CB8AC3E}">
        <p14:creationId xmlns:p14="http://schemas.microsoft.com/office/powerpoint/2010/main" val="111107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pic>
        <p:nvPicPr>
          <p:cNvPr id="5" name="Zástupný obsah 4">
            <a:extLst>
              <a:ext uri="{FF2B5EF4-FFF2-40B4-BE49-F238E27FC236}">
                <a16:creationId xmlns:a16="http://schemas.microsoft.com/office/drawing/2014/main" id="{A3A58916-7985-4FDF-98A3-38632C8F97C7}"/>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55134" y="2126336"/>
            <a:ext cx="5736336" cy="3526536"/>
          </a:xfrm>
        </p:spPr>
      </p:pic>
    </p:spTree>
    <p:extLst>
      <p:ext uri="{BB962C8B-B14F-4D97-AF65-F5344CB8AC3E}">
        <p14:creationId xmlns:p14="http://schemas.microsoft.com/office/powerpoint/2010/main" val="15477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Von </a:t>
            </a:r>
            <a:r>
              <a:rPr lang="cs-CZ" dirty="0" err="1"/>
              <a:t>Neumann's</a:t>
            </a:r>
            <a:r>
              <a:rPr lang="cs-CZ" dirty="0"/>
              <a:t>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Von Neumann's architecture is used in most common devices - desktops, laptops, mobile phones, tablets, etc., regardless of the software (operating system).</a:t>
            </a:r>
            <a:endParaRPr lang="cs-CZ" dirty="0"/>
          </a:p>
          <a:p>
            <a:pPr algn="just"/>
            <a:r>
              <a:rPr lang="en-US" dirty="0"/>
              <a:t>The main difference with the Harvard architecture described below is access to memory - memory is one type and common to both data and instructions, which means that both data and instructions are treated in the same way and sequentially. </a:t>
            </a:r>
            <a:endParaRPr lang="cs-CZ" dirty="0"/>
          </a:p>
          <a:p>
            <a:pPr algn="just"/>
            <a:r>
              <a:rPr lang="en-US" dirty="0"/>
              <a:t>You cannot read both data and instructions.</a:t>
            </a:r>
            <a:endParaRPr lang="cs-CZ" dirty="0"/>
          </a:p>
          <a:p>
            <a:pPr algn="just"/>
            <a:r>
              <a:rPr lang="en-US" dirty="0"/>
              <a:t>If we use more physical memories (forming one unit of operational memory) in a computer based on Von Neumann architecture, then these memories must be of the same type in terms of bus width and other properties (does not apply to memory capacity, it may differ).</a:t>
            </a:r>
            <a:endParaRPr lang="cs-CZ" dirty="0"/>
          </a:p>
        </p:txBody>
      </p:sp>
    </p:spTree>
    <p:extLst>
      <p:ext uri="{BB962C8B-B14F-4D97-AF65-F5344CB8AC3E}">
        <p14:creationId xmlns:p14="http://schemas.microsoft.com/office/powerpoint/2010/main" val="3942229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21C2DD-84C4-44F0-8D75-776CDA87BD15}"/>
              </a:ext>
            </a:extLst>
          </p:cNvPr>
          <p:cNvSpPr>
            <a:spLocks noGrp="1"/>
          </p:cNvSpPr>
          <p:nvPr>
            <p:ph type="title"/>
          </p:nvPr>
        </p:nvSpPr>
        <p:spPr/>
        <p:txBody>
          <a:bodyPr/>
          <a:lstStyle/>
          <a:p>
            <a:r>
              <a:rPr lang="cs-CZ" dirty="0"/>
              <a:t>Harvard </a:t>
            </a:r>
            <a:r>
              <a:rPr lang="cs-CZ" dirty="0" err="1"/>
              <a:t>architecture</a:t>
            </a:r>
            <a:endParaRPr lang="cs-CZ" dirty="0"/>
          </a:p>
        </p:txBody>
      </p:sp>
      <p:sp>
        <p:nvSpPr>
          <p:cNvPr id="3" name="Zástupný obsah 2">
            <a:extLst>
              <a:ext uri="{FF2B5EF4-FFF2-40B4-BE49-F238E27FC236}">
                <a16:creationId xmlns:a16="http://schemas.microsoft.com/office/drawing/2014/main" id="{99AE0F7A-6B9B-4C8B-848F-35D17186AB31}"/>
              </a:ext>
            </a:extLst>
          </p:cNvPr>
          <p:cNvSpPr>
            <a:spLocks noGrp="1"/>
          </p:cNvSpPr>
          <p:nvPr>
            <p:ph idx="1"/>
          </p:nvPr>
        </p:nvSpPr>
        <p:spPr/>
        <p:txBody>
          <a:bodyPr>
            <a:normAutofit/>
          </a:bodyPr>
          <a:lstStyle/>
          <a:p>
            <a:pPr algn="just"/>
            <a:r>
              <a:rPr lang="en-US" dirty="0"/>
              <a:t>The Harvard architecture is made up of the same components as the Von Neumann architecture, except for RAM.</a:t>
            </a:r>
            <a:endParaRPr lang="cs-CZ" dirty="0"/>
          </a:p>
          <a:p>
            <a:pPr marL="0" indent="0" algn="just">
              <a:buNone/>
            </a:pPr>
            <a:r>
              <a:rPr lang="en-US" dirty="0"/>
              <a:t>This architecture is divided into:</a:t>
            </a:r>
            <a:endParaRPr lang="cs-CZ" dirty="0"/>
          </a:p>
          <a:p>
            <a:pPr algn="just"/>
            <a:r>
              <a:rPr lang="en-US" dirty="0"/>
              <a:t>data memory</a:t>
            </a:r>
            <a:endParaRPr lang="cs-CZ" dirty="0"/>
          </a:p>
          <a:p>
            <a:pPr algn="just"/>
            <a:r>
              <a:rPr lang="en-US" dirty="0"/>
              <a:t>memory for instructions (program)</a:t>
            </a:r>
            <a:endParaRPr lang="cs-CZ" dirty="0"/>
          </a:p>
        </p:txBody>
      </p:sp>
      <p:pic>
        <p:nvPicPr>
          <p:cNvPr id="5" name="Obrázek 4" descr="Obsah obrázku text, elektronika, obvod&#10;&#10;Popis byl vytvořen automaticky">
            <a:extLst>
              <a:ext uri="{FF2B5EF4-FFF2-40B4-BE49-F238E27FC236}">
                <a16:creationId xmlns:a16="http://schemas.microsoft.com/office/drawing/2014/main" id="{B69A9D77-E1F5-485B-9B44-DFD682B3F3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61564" y="3353366"/>
            <a:ext cx="3868806" cy="2621232"/>
          </a:xfrm>
          <a:prstGeom prst="rect">
            <a:avLst/>
          </a:prstGeom>
        </p:spPr>
      </p:pic>
    </p:spTree>
    <p:extLst>
      <p:ext uri="{BB962C8B-B14F-4D97-AF65-F5344CB8AC3E}">
        <p14:creationId xmlns:p14="http://schemas.microsoft.com/office/powerpoint/2010/main" val="3480145636"/>
      </p:ext>
    </p:extLst>
  </p:cSld>
  <p:clrMapOvr>
    <a:masterClrMapping/>
  </p:clrMapOvr>
</p:sld>
</file>

<file path=ppt/theme/theme1.xml><?xml version="1.0" encoding="utf-8"?>
<a:theme xmlns:a="http://schemas.openxmlformats.org/drawingml/2006/main" name="Sablona PPT_základní_CZ">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docProps/app.xml><?xml version="1.0" encoding="utf-8"?>
<Properties xmlns="http://schemas.openxmlformats.org/officeDocument/2006/extended-properties" xmlns:vt="http://schemas.openxmlformats.org/officeDocument/2006/docPropsVTypes">
  <Template>Sablona PPT_základní_CZ</Template>
  <TotalTime>623</TotalTime>
  <Words>1162</Words>
  <Application>Microsoft Office PowerPoint</Application>
  <PresentationFormat>Širokoúhlá obrazovka</PresentationFormat>
  <Paragraphs>87</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Calibri Light</vt:lpstr>
      <vt:lpstr>Sablona PPT_základní_CZ</vt:lpstr>
      <vt:lpstr>Basic principles of computer operation</vt:lpstr>
      <vt:lpstr>Computer Architecture</vt:lpstr>
      <vt:lpstr>Von Neumann's architecture</vt:lpstr>
      <vt:lpstr>Von Neumann's architecture</vt:lpstr>
      <vt:lpstr>Von Neumann's architecture</vt:lpstr>
      <vt:lpstr>Von Neumann's architecture</vt:lpstr>
      <vt:lpstr>Von Neumann's architecture</vt:lpstr>
      <vt:lpstr>Von Neumann's architecture</vt:lpstr>
      <vt:lpstr>Harvard architecture</vt:lpstr>
      <vt:lpstr>Harvard architecture</vt:lpstr>
      <vt:lpstr>Harvard architecture</vt:lpstr>
      <vt:lpstr>Hardware and Software</vt:lpstr>
      <vt:lpstr>Hardware and Software</vt:lpstr>
      <vt:lpstr>Peopleware</vt:lpstr>
      <vt:lpstr>Orgware</vt:lpstr>
      <vt:lpstr>Prezentace aplikace PowerPoint</vt:lpstr>
    </vt:vector>
  </TitlesOfParts>
  <Company>UTB,FAI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informační systémy</dc:title>
  <dc:creator>Uzivatel</dc:creator>
  <cp:lastModifiedBy>Pavlík Lukáš</cp:lastModifiedBy>
  <cp:revision>68</cp:revision>
  <dcterms:created xsi:type="dcterms:W3CDTF">2017-08-27T09:58:33Z</dcterms:created>
  <dcterms:modified xsi:type="dcterms:W3CDTF">2021-10-12T12:09:49Z</dcterms:modified>
</cp:coreProperties>
</file>