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sldIdLst>
    <p:sldId id="256" r:id="rId2"/>
    <p:sldId id="338" r:id="rId3"/>
    <p:sldId id="339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52" r:id="rId17"/>
    <p:sldId id="353" r:id="rId18"/>
    <p:sldId id="354" r:id="rId19"/>
    <p:sldId id="355" r:id="rId20"/>
    <p:sldId id="356" r:id="rId21"/>
    <p:sldId id="357" r:id="rId22"/>
    <p:sldId id="358" r:id="rId23"/>
    <p:sldId id="283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5828371" y="6138250"/>
            <a:ext cx="6368396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6917124" y="1423285"/>
            <a:ext cx="5286488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077" y="6267816"/>
            <a:ext cx="6095124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49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34772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222823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1050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607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670344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300926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311241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1404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988965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890514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3893" y="6267815"/>
            <a:ext cx="5129308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0000" y="365129"/>
            <a:ext cx="1075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0000" y="1825625"/>
            <a:ext cx="10752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6"/>
            <a:ext cx="12192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25904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importance of abstraction, representation and interpretation of information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Lecturer</a:t>
            </a:r>
            <a:r>
              <a:rPr lang="cs-CZ" dirty="0" smtClean="0"/>
              <a:t>: </a:t>
            </a:r>
            <a:r>
              <a:rPr lang="cs-CZ" dirty="0"/>
              <a:t>Lukáš Pavlík, Ph.D.</a:t>
            </a:r>
          </a:p>
          <a:p>
            <a:r>
              <a:rPr lang="cs-CZ" dirty="0"/>
              <a:t>Winter </a:t>
            </a:r>
            <a:r>
              <a:rPr lang="cs-CZ" dirty="0" err="1"/>
              <a:t>semester</a:t>
            </a:r>
            <a:r>
              <a:rPr lang="cs-CZ" dirty="0"/>
              <a:t> 2021/2022</a:t>
            </a:r>
          </a:p>
          <a:p>
            <a:r>
              <a:rPr lang="cs-CZ" dirty="0"/>
              <a:t>E-mail: lukas.pavlik@mvso.cz</a:t>
            </a:r>
          </a:p>
        </p:txBody>
      </p:sp>
    </p:spTree>
    <p:extLst>
      <p:ext uri="{BB962C8B-B14F-4D97-AF65-F5344CB8AC3E}">
        <p14:creationId xmlns:p14="http://schemas.microsoft.com/office/powerpoint/2010/main" val="3743245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88307B-64CE-4078-B6D6-9261F7766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67EF3E-7BA4-423B-8D2B-DB3524329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From the above we can try to define the term information:</a:t>
            </a:r>
            <a:endParaRPr lang="cs-CZ" dirty="0"/>
          </a:p>
          <a:p>
            <a:pPr algn="just"/>
            <a:r>
              <a:rPr lang="en-US" dirty="0"/>
              <a:t>Information is a stimulus, a stimulus that has some significance for its recipient in a certain context or context.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50E81BA-DB3D-4C82-8895-C060668F5D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3452" y="3268519"/>
            <a:ext cx="4154965" cy="2773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95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0CD6EE-0A8B-479C-AD69-2318F8DDC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Representation</a:t>
            </a:r>
            <a:r>
              <a:rPr lang="cs-CZ" dirty="0"/>
              <a:t> of Information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94C505-938B-4A63-89D3-5B10709B0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term information representation refers to the way in which data is stored, processed and transmitted on a computer.</a:t>
            </a:r>
            <a:endParaRPr lang="cs-CZ" dirty="0"/>
          </a:p>
          <a:p>
            <a:pPr algn="just"/>
            <a:r>
              <a:rPr lang="en-US" dirty="0"/>
              <a:t>All data that the computer handles must be represented in binary form, in layman's terms "using zeros and ones".</a:t>
            </a:r>
            <a:endParaRPr lang="cs-CZ" dirty="0"/>
          </a:p>
          <a:p>
            <a:pPr algn="just"/>
            <a:r>
              <a:rPr lang="en-US" dirty="0"/>
              <a:t>Data can take various forms:</a:t>
            </a:r>
            <a:endParaRPr lang="cs-CZ" dirty="0"/>
          </a:p>
          <a:p>
            <a:pPr algn="just"/>
            <a:r>
              <a:rPr lang="en-US" dirty="0"/>
              <a:t>letters, </a:t>
            </a:r>
            <a:endParaRPr lang="cs-CZ" dirty="0"/>
          </a:p>
          <a:p>
            <a:pPr algn="just"/>
            <a:r>
              <a:rPr lang="en-US" dirty="0"/>
              <a:t>numbers, etc. (1, 2, a, b, A…)</a:t>
            </a:r>
            <a:r>
              <a:rPr lang="cs-CZ" dirty="0"/>
              <a:t>,</a:t>
            </a:r>
          </a:p>
          <a:p>
            <a:pPr algn="just"/>
            <a:r>
              <a:rPr lang="en-US" dirty="0"/>
              <a:t>fixed or dynamic images</a:t>
            </a:r>
            <a:r>
              <a:rPr lang="cs-CZ" dirty="0"/>
              <a:t>,</a:t>
            </a:r>
          </a:p>
          <a:p>
            <a:pPr algn="just"/>
            <a:r>
              <a:rPr lang="en-US" dirty="0"/>
              <a:t>sound, etc.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8626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D8047D-0136-4B0C-99F9-CE77FFDBB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Representation</a:t>
            </a:r>
            <a:r>
              <a:rPr lang="cs-CZ" dirty="0"/>
              <a:t> of Information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A3062F-A55F-4AA4-9229-B14DE6586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most used number systems used in computer science are:</a:t>
            </a:r>
            <a:endParaRPr lang="cs-CZ" dirty="0"/>
          </a:p>
          <a:p>
            <a:r>
              <a:rPr lang="en-US" dirty="0"/>
              <a:t>binary </a:t>
            </a:r>
            <a:r>
              <a:rPr lang="cs-CZ" dirty="0" err="1"/>
              <a:t>system</a:t>
            </a:r>
            <a:r>
              <a:rPr lang="cs-CZ" dirty="0"/>
              <a:t>,</a:t>
            </a:r>
          </a:p>
          <a:p>
            <a:r>
              <a:rPr lang="en-US" dirty="0"/>
              <a:t>octal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,</a:t>
            </a:r>
            <a:r>
              <a:rPr lang="en-US" dirty="0"/>
              <a:t> </a:t>
            </a:r>
            <a:endParaRPr lang="cs-CZ" dirty="0"/>
          </a:p>
          <a:p>
            <a:r>
              <a:rPr lang="cs-CZ" dirty="0"/>
              <a:t>h</a:t>
            </a:r>
            <a:r>
              <a:rPr lang="en-US" dirty="0" err="1"/>
              <a:t>exadecimal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,</a:t>
            </a:r>
            <a:r>
              <a:rPr lang="en-US" dirty="0"/>
              <a:t>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/>
              <a:t>Examples of these systems are given in the following table: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181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6AD74E-3895-4851-9023-DCB3DA603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Representation</a:t>
            </a:r>
            <a:r>
              <a:rPr lang="cs-CZ" dirty="0"/>
              <a:t> of Information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5F91D25D-77FF-4B7C-A90B-2D2156053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7" name="Tabulka 7">
            <a:extLst>
              <a:ext uri="{FF2B5EF4-FFF2-40B4-BE49-F238E27FC236}">
                <a16:creationId xmlns:a16="http://schemas.microsoft.com/office/drawing/2014/main" id="{A3C52865-5DD0-4739-A83D-5A21709EDC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930119"/>
              </p:ext>
            </p:extLst>
          </p:nvPr>
        </p:nvGraphicFramePr>
        <p:xfrm>
          <a:off x="2239505" y="1326481"/>
          <a:ext cx="7036228" cy="4744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9057">
                  <a:extLst>
                    <a:ext uri="{9D8B030D-6E8A-4147-A177-3AD203B41FA5}">
                      <a16:colId xmlns:a16="http://schemas.microsoft.com/office/drawing/2014/main" val="3788288614"/>
                    </a:ext>
                  </a:extLst>
                </a:gridCol>
                <a:gridCol w="1759057">
                  <a:extLst>
                    <a:ext uri="{9D8B030D-6E8A-4147-A177-3AD203B41FA5}">
                      <a16:colId xmlns:a16="http://schemas.microsoft.com/office/drawing/2014/main" val="3833817817"/>
                    </a:ext>
                  </a:extLst>
                </a:gridCol>
                <a:gridCol w="1759057">
                  <a:extLst>
                    <a:ext uri="{9D8B030D-6E8A-4147-A177-3AD203B41FA5}">
                      <a16:colId xmlns:a16="http://schemas.microsoft.com/office/drawing/2014/main" val="479203407"/>
                    </a:ext>
                  </a:extLst>
                </a:gridCol>
                <a:gridCol w="1759057">
                  <a:extLst>
                    <a:ext uri="{9D8B030D-6E8A-4147-A177-3AD203B41FA5}">
                      <a16:colId xmlns:a16="http://schemas.microsoft.com/office/drawing/2014/main" val="566089083"/>
                    </a:ext>
                  </a:extLst>
                </a:gridCol>
              </a:tblGrid>
              <a:tr h="355129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err="1"/>
                        <a:t>Number</a:t>
                      </a:r>
                      <a:r>
                        <a:rPr lang="cs-CZ" sz="1200" b="1" dirty="0"/>
                        <a:t> in </a:t>
                      </a:r>
                      <a:r>
                        <a:rPr lang="cs-CZ" sz="1200" b="1" dirty="0" err="1"/>
                        <a:t>Decimal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Binary </a:t>
                      </a:r>
                      <a:r>
                        <a:rPr lang="cs-CZ" sz="1200" b="1" dirty="0" err="1"/>
                        <a:t>Equivalent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err="1"/>
                        <a:t>Octal</a:t>
                      </a:r>
                      <a:r>
                        <a:rPr lang="cs-CZ" sz="1200" b="1" baseline="0" dirty="0"/>
                        <a:t> </a:t>
                      </a:r>
                      <a:r>
                        <a:rPr lang="cs-CZ" sz="1200" b="1" baseline="0" dirty="0" err="1"/>
                        <a:t>Equivalent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err="1"/>
                        <a:t>Hexadecimal</a:t>
                      </a:r>
                      <a:r>
                        <a:rPr lang="cs-CZ" sz="1200" b="1" baseline="0" dirty="0"/>
                        <a:t> </a:t>
                      </a:r>
                      <a:r>
                        <a:rPr lang="cs-CZ" sz="1200" b="1" baseline="0" dirty="0" err="1"/>
                        <a:t>Equivalent</a:t>
                      </a:r>
                      <a:endParaRPr lang="cs-CZ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310699"/>
                  </a:ext>
                </a:extLst>
              </a:tr>
              <a:tr h="213077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0947924"/>
                  </a:ext>
                </a:extLst>
              </a:tr>
              <a:tr h="213077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553284"/>
                  </a:ext>
                </a:extLst>
              </a:tr>
              <a:tr h="213077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080684"/>
                  </a:ext>
                </a:extLst>
              </a:tr>
              <a:tr h="213077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78696"/>
                  </a:ext>
                </a:extLst>
              </a:tr>
              <a:tr h="213077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05721"/>
                  </a:ext>
                </a:extLst>
              </a:tr>
              <a:tr h="213077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986779"/>
                  </a:ext>
                </a:extLst>
              </a:tr>
              <a:tr h="213077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27499"/>
                  </a:ext>
                </a:extLst>
              </a:tr>
              <a:tr h="213077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8854771"/>
                  </a:ext>
                </a:extLst>
              </a:tr>
              <a:tr h="213077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604249"/>
                  </a:ext>
                </a:extLst>
              </a:tr>
              <a:tr h="213077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274090"/>
                  </a:ext>
                </a:extLst>
              </a:tr>
              <a:tr h="213077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365462"/>
                  </a:ext>
                </a:extLst>
              </a:tr>
              <a:tr h="213077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076562"/>
                  </a:ext>
                </a:extLst>
              </a:tr>
              <a:tr h="213077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60421"/>
                  </a:ext>
                </a:extLst>
              </a:tr>
              <a:tr h="213077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339223"/>
                  </a:ext>
                </a:extLst>
              </a:tr>
              <a:tr h="213077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503827"/>
                  </a:ext>
                </a:extLst>
              </a:tr>
              <a:tr h="213077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009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3512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B07279-57CA-49FF-BBB4-00F43277E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Representation</a:t>
            </a:r>
            <a:r>
              <a:rPr lang="cs-CZ" dirty="0"/>
              <a:t> of Information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DA7F43-3993-435E-A76B-71C6B75CC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Interpretation can be understood as the opposite of representation.</a:t>
            </a:r>
            <a:endParaRPr lang="cs-CZ" dirty="0"/>
          </a:p>
          <a:p>
            <a:pPr algn="just"/>
            <a:r>
              <a:rPr lang="en-US" dirty="0"/>
              <a:t>How to understand it?</a:t>
            </a:r>
            <a:endParaRPr lang="cs-CZ" dirty="0"/>
          </a:p>
          <a:p>
            <a:pPr algn="just"/>
            <a:r>
              <a:rPr lang="en-US" dirty="0"/>
              <a:t>Data, as a sequence of some characters, has no value.</a:t>
            </a:r>
            <a:endParaRPr lang="cs-CZ" dirty="0"/>
          </a:p>
          <a:p>
            <a:pPr algn="just"/>
            <a:r>
              <a:rPr lang="en-US" dirty="0"/>
              <a:t>The recipient of the information assigns them their interpretation.</a:t>
            </a:r>
            <a:endParaRPr lang="cs-CZ" dirty="0"/>
          </a:p>
          <a:p>
            <a:pPr algn="just"/>
            <a:r>
              <a:rPr lang="en-US" dirty="0"/>
              <a:t>At the deepest level of abstraction, </a:t>
            </a:r>
            <a:r>
              <a:rPr lang="en-US" dirty="0" err="1"/>
              <a:t>i</a:t>
            </a:r>
            <a:r>
              <a:rPr lang="cs-CZ" dirty="0"/>
              <a:t>.</a:t>
            </a:r>
            <a:r>
              <a:rPr lang="en-US" dirty="0"/>
              <a:t>e. within the hardware, the data is represented in the form of signals.</a:t>
            </a:r>
            <a:endParaRPr lang="cs-CZ" dirty="0"/>
          </a:p>
          <a:p>
            <a:pPr algn="just"/>
            <a:r>
              <a:rPr lang="en-US" dirty="0"/>
              <a:t>The signals can be interpreted, for example, in the form of graphs, displaying the course of signals on an oscilloscope or in the form of activities or meaningful outputs from a computer.</a:t>
            </a:r>
            <a:endParaRPr lang="cs-CZ" dirty="0"/>
          </a:p>
          <a:p>
            <a:pPr algn="just"/>
            <a:r>
              <a:rPr lang="en-US" dirty="0"/>
              <a:t>Signals can be represented by 0 or 1.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2459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C9AB88-1269-4F79-A48D-4298C5C55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Representation</a:t>
            </a:r>
            <a:r>
              <a:rPr lang="cs-CZ" dirty="0"/>
              <a:t> of Information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8371C0-8A62-4970-A95D-D771A2730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basic and at the same time the smallest unit of information is the bit.</a:t>
            </a:r>
            <a:endParaRPr lang="cs-CZ" dirty="0"/>
          </a:p>
          <a:p>
            <a:pPr algn="just"/>
            <a:r>
              <a:rPr lang="en-US" dirty="0"/>
              <a:t>A digit in binary form can have only one value, 1 or 0.</a:t>
            </a:r>
            <a:endParaRPr lang="cs-CZ" dirty="0"/>
          </a:p>
          <a:p>
            <a:pPr algn="just"/>
            <a:r>
              <a:rPr lang="en-US" dirty="0"/>
              <a:t>Values 1 and 0 can also be represented as True or False, on / off, etc.</a:t>
            </a:r>
            <a:endParaRPr lang="cs-CZ" dirty="0"/>
          </a:p>
          <a:p>
            <a:pPr algn="just"/>
            <a:r>
              <a:rPr lang="en-US" dirty="0"/>
              <a:t>In the international system of units, the bit is not formulated.</a:t>
            </a:r>
            <a:endParaRPr lang="cs-CZ" dirty="0"/>
          </a:p>
          <a:p>
            <a:pPr algn="just"/>
            <a:r>
              <a:rPr lang="en-US" dirty="0"/>
              <a:t>The IEC 60027 specifies that a bit is to be referred to as a character for digits in binary format.</a:t>
            </a:r>
            <a:endParaRPr lang="cs-CZ" dirty="0"/>
          </a:p>
          <a:p>
            <a:pPr algn="just"/>
            <a:r>
              <a:rPr lang="en-US" dirty="0"/>
              <a:t>Bits are used to encode information.</a:t>
            </a:r>
            <a:endParaRPr lang="cs-CZ" dirty="0"/>
          </a:p>
          <a:p>
            <a:pPr algn="just"/>
            <a:r>
              <a:rPr lang="en-US" dirty="0"/>
              <a:t>If we could use only 1 bit, we would encode only 2 characters.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5659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403DFF-260B-49BE-94C7-094B530B5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Representation</a:t>
            </a:r>
            <a:r>
              <a:rPr lang="cs-CZ" dirty="0"/>
              <a:t> of Information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E5C1FD-A108-43EF-93AD-126A30167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010" y="1833374"/>
            <a:ext cx="10752000" cy="4081204"/>
          </a:xfrm>
        </p:spPr>
        <p:txBody>
          <a:bodyPr/>
          <a:lstStyle/>
          <a:p>
            <a:pPr algn="just"/>
            <a:r>
              <a:rPr lang="en-US" dirty="0"/>
              <a:t>Example: A = 1, B = 0, then 0011 = BBAA.</a:t>
            </a:r>
            <a:endParaRPr lang="cs-CZ" dirty="0"/>
          </a:p>
          <a:p>
            <a:pPr algn="just"/>
            <a:r>
              <a:rPr lang="en-US" dirty="0"/>
              <a:t>If we used bits 2, then we would encode 4 characters.</a:t>
            </a:r>
            <a:endParaRPr lang="cs-CZ" dirty="0"/>
          </a:p>
          <a:p>
            <a:pPr algn="just"/>
            <a:r>
              <a:rPr lang="en-US" dirty="0"/>
              <a:t>In order to encode the alphabet as a whole + digits + a certain space, 256 combinations are needed, </a:t>
            </a:r>
            <a:r>
              <a:rPr lang="en-US" dirty="0" err="1"/>
              <a:t>i</a:t>
            </a:r>
            <a:r>
              <a:rPr lang="cs-CZ" dirty="0"/>
              <a:t>.</a:t>
            </a:r>
            <a:r>
              <a:rPr lang="en-US" dirty="0"/>
              <a:t>e</a:t>
            </a:r>
            <a:r>
              <a:rPr lang="cs-CZ" dirty="0"/>
              <a:t>.</a:t>
            </a:r>
            <a:r>
              <a:rPr lang="en-US" dirty="0"/>
              <a:t> 28.</a:t>
            </a:r>
            <a:endParaRPr lang="cs-CZ" dirty="0"/>
          </a:p>
          <a:p>
            <a:pPr algn="just"/>
            <a:r>
              <a:rPr lang="en-US" dirty="0"/>
              <a:t>The grouping of eight "zeros and ones" is called 1 Byte or octet.</a:t>
            </a:r>
            <a:endParaRPr lang="cs-CZ" dirty="0"/>
          </a:p>
        </p:txBody>
      </p:sp>
      <p:pic>
        <p:nvPicPr>
          <p:cNvPr id="5" name="Obrázek 4" descr="Obsah obrázku stůl&#10;&#10;Popis byl vytvořen automaticky">
            <a:extLst>
              <a:ext uri="{FF2B5EF4-FFF2-40B4-BE49-F238E27FC236}">
                <a16:creationId xmlns:a16="http://schemas.microsoft.com/office/drawing/2014/main" id="{3264BB4D-E883-49B6-997B-32F5021882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620" y="3988236"/>
            <a:ext cx="4107051" cy="2053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6268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48FBE7-8187-4222-8885-2A39981AF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Representation</a:t>
            </a:r>
            <a:r>
              <a:rPr lang="cs-CZ" dirty="0"/>
              <a:t> of Information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F95684-78DF-4A88-AD74-44D430161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Due to the ever-improving technologies and the associated higher volumes of processed data, the data takes up more and more space on the computer.</a:t>
            </a:r>
            <a:endParaRPr lang="cs-CZ" dirty="0"/>
          </a:p>
          <a:p>
            <a:r>
              <a:rPr lang="en-US" dirty="0"/>
              <a:t>Due to this fact, so-called multiple units are used, as shown in the following table:</a:t>
            </a:r>
            <a:endParaRPr lang="cs-CZ" dirty="0"/>
          </a:p>
        </p:txBody>
      </p:sp>
      <p:pic>
        <p:nvPicPr>
          <p:cNvPr id="9" name="Obrázek 8" descr="Obsah obrázku stůl&#10;&#10;Popis byl vytvořen automaticky">
            <a:extLst>
              <a:ext uri="{FF2B5EF4-FFF2-40B4-BE49-F238E27FC236}">
                <a16:creationId xmlns:a16="http://schemas.microsoft.com/office/drawing/2014/main" id="{3ED3F4E3-3844-4424-984A-E9FBD0ECF7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5351" y="3011111"/>
            <a:ext cx="2918364" cy="3303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1349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466A6-CF60-40E4-870F-7FF40C418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Representation</a:t>
            </a:r>
            <a:r>
              <a:rPr lang="cs-CZ" dirty="0"/>
              <a:t> of Information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0BA618-80A0-4556-91BA-7AF0D74BF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At the time when the computer processes the data, it works with the least number of bits, the so-called word.</a:t>
            </a:r>
            <a:endParaRPr lang="cs-CZ" dirty="0"/>
          </a:p>
          <a:p>
            <a:pPr algn="just"/>
            <a:r>
              <a:rPr lang="en-US" dirty="0"/>
              <a:t>In the concept of computer architecture, word size is a significant value.</a:t>
            </a:r>
            <a:endParaRPr lang="cs-CZ" dirty="0"/>
          </a:p>
          <a:p>
            <a:pPr algn="just"/>
            <a:r>
              <a:rPr lang="en-US" dirty="0"/>
              <a:t>We divide the word into two half-words.</a:t>
            </a:r>
            <a:endParaRPr lang="cs-CZ" dirty="0"/>
          </a:p>
          <a:p>
            <a:pPr algn="just"/>
            <a:r>
              <a:rPr lang="en-US" dirty="0"/>
              <a:t>The word size is usually determined by 16, 32 or 64 bits on current computers.</a:t>
            </a:r>
            <a:endParaRPr lang="cs-CZ" dirty="0"/>
          </a:p>
          <a:p>
            <a:pPr algn="just"/>
            <a:r>
              <a:rPr lang="en-US" dirty="0"/>
              <a:t>The last term in this area is the so-called nibble. 1 nibble is 4 bits.</a:t>
            </a:r>
            <a:endParaRPr lang="cs-CZ" dirty="0"/>
          </a:p>
          <a:p>
            <a:pPr algn="just"/>
            <a:r>
              <a:rPr lang="en-US" dirty="0"/>
              <a:t>We can formulate it as half a byte.</a:t>
            </a:r>
            <a:endParaRPr lang="cs-CZ" dirty="0"/>
          </a:p>
          <a:p>
            <a:pPr algn="just"/>
            <a:r>
              <a:rPr lang="en-US" dirty="0"/>
              <a:t>It follows from the above that 1 Byte is thus formed by 2 </a:t>
            </a:r>
            <a:r>
              <a:rPr lang="en-US" dirty="0" err="1"/>
              <a:t>nibbly</a:t>
            </a:r>
            <a:r>
              <a:rPr lang="en-US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84720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523E3B-694F-477E-9873-3AB039688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92A142-FB7E-48B9-A000-5B2B23D7E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Quite simply, the data describe some part of the real world around us in a form suitable for computer processing.</a:t>
            </a:r>
            <a:endParaRPr lang="cs-CZ" dirty="0"/>
          </a:p>
          <a:p>
            <a:pPr algn="just"/>
            <a:r>
              <a:rPr lang="en-US" dirty="0"/>
              <a:t>It can be text, image, sound, etc.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en-US" dirty="0"/>
              <a:t>We can determine two basic types of data:</a:t>
            </a:r>
            <a:endParaRPr lang="cs-CZ" dirty="0"/>
          </a:p>
          <a:p>
            <a:pPr marL="0" indent="0" algn="just">
              <a:buNone/>
            </a:pPr>
            <a:r>
              <a:rPr lang="cs-CZ" b="1" dirty="0"/>
              <a:t>1) </a:t>
            </a:r>
            <a:r>
              <a:rPr lang="en-US" b="1" dirty="0"/>
              <a:t>Unstructured</a:t>
            </a:r>
            <a:endParaRPr lang="cs-CZ" b="1" dirty="0"/>
          </a:p>
          <a:p>
            <a:pPr marL="0" indent="0" algn="just">
              <a:buNone/>
            </a:pPr>
            <a:r>
              <a:rPr lang="en-US" dirty="0"/>
              <a:t>Today, a virtually endless flow of data without a fixed sorting or schema.</a:t>
            </a:r>
            <a:endParaRPr lang="cs-CZ" dirty="0"/>
          </a:p>
          <a:p>
            <a:pPr marL="0" indent="0" algn="just">
              <a:buNone/>
            </a:pPr>
            <a:r>
              <a:rPr lang="en-US" dirty="0"/>
              <a:t>If you look at this character set 78555146darr62dasss2gtg2ggg222, you can define that you are viewing unstructured data.</a:t>
            </a:r>
            <a:endParaRPr lang="cs-CZ" dirty="0"/>
          </a:p>
          <a:p>
            <a:pPr marL="0" indent="0" algn="just">
              <a:buNone/>
            </a:pPr>
            <a:r>
              <a:rPr lang="en-US" dirty="0"/>
              <a:t>You need some specific tool, software, that will convert it into some meaningful form.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1185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The </a:t>
            </a:r>
            <a:r>
              <a:rPr lang="cs-CZ" dirty="0" err="1"/>
              <a:t>Goal</a:t>
            </a:r>
            <a:r>
              <a:rPr lang="cs-CZ" dirty="0"/>
              <a:t> of </a:t>
            </a:r>
            <a:r>
              <a:rPr lang="cs-CZ" dirty="0" err="1"/>
              <a:t>Course</a:t>
            </a:r>
            <a:r>
              <a:rPr lang="cs-CZ" dirty="0"/>
              <a:t> and </a:t>
            </a:r>
            <a:r>
              <a:rPr lang="cs-CZ" dirty="0" err="1"/>
              <a:t>Conditions</a:t>
            </a:r>
            <a:r>
              <a:rPr lang="cs-CZ" dirty="0"/>
              <a:t> of </a:t>
            </a:r>
            <a:r>
              <a:rPr lang="cs-CZ" dirty="0" err="1"/>
              <a:t>Exam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/>
              <a:t>Credit:</a:t>
            </a:r>
            <a:endParaRPr lang="cs-CZ" b="1" dirty="0"/>
          </a:p>
          <a:p>
            <a:pPr algn="just">
              <a:buFontTx/>
              <a:buChar char="-"/>
            </a:pPr>
            <a:r>
              <a:rPr lang="en-US" dirty="0"/>
              <a:t>at least 80</a:t>
            </a:r>
            <a:r>
              <a:rPr lang="cs-CZ" dirty="0"/>
              <a:t> </a:t>
            </a:r>
            <a:r>
              <a:rPr lang="en-US" dirty="0"/>
              <a:t>% participation in exercises</a:t>
            </a:r>
            <a:endParaRPr lang="cs-CZ" dirty="0"/>
          </a:p>
          <a:p>
            <a:pPr algn="just">
              <a:buFontTx/>
              <a:buChar char="-"/>
            </a:pPr>
            <a:r>
              <a:rPr lang="en-US" dirty="0"/>
              <a:t>submission of seminar work (until December 20, 2021)</a:t>
            </a:r>
            <a:endParaRPr lang="cs-CZ" dirty="0"/>
          </a:p>
          <a:p>
            <a:pPr algn="just">
              <a:buFontTx/>
              <a:buChar char="-"/>
            </a:pPr>
            <a:r>
              <a:rPr lang="en-US" dirty="0"/>
              <a:t>presentation of seminar work (20. 12 - 23 .12.)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en-US" b="1" dirty="0"/>
              <a:t>Passing the exam:</a:t>
            </a:r>
            <a:endParaRPr lang="cs-CZ" b="1" dirty="0"/>
          </a:p>
          <a:p>
            <a:pPr algn="just">
              <a:buFontTx/>
              <a:buChar char="-"/>
            </a:pPr>
            <a:r>
              <a:rPr lang="en-US" dirty="0"/>
              <a:t>passing at least 65</a:t>
            </a:r>
            <a:r>
              <a:rPr lang="cs-CZ" dirty="0"/>
              <a:t> </a:t>
            </a:r>
            <a:r>
              <a:rPr lang="en-US" dirty="0"/>
              <a:t>% of the written test (January - February 2021)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95811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0A1419-78F5-41F8-BFBA-DFF864737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7906B5-2181-46E1-9B81-D82FD88DF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/>
              <a:t>2) Structured</a:t>
            </a:r>
            <a:endParaRPr lang="cs-CZ" b="1" dirty="0"/>
          </a:p>
          <a:p>
            <a:pPr algn="just"/>
            <a:r>
              <a:rPr lang="en-US" dirty="0"/>
              <a:t>These data already have some order.</a:t>
            </a:r>
            <a:endParaRPr lang="cs-CZ" dirty="0"/>
          </a:p>
          <a:p>
            <a:pPr algn="just"/>
            <a:r>
              <a:rPr lang="en-US" dirty="0"/>
              <a:t>An example is Mr. Nov</a:t>
            </a:r>
            <a:r>
              <a:rPr lang="cs-CZ" dirty="0"/>
              <a:t>a</a:t>
            </a:r>
            <a:r>
              <a:rPr lang="en-US" dirty="0"/>
              <a:t>k, who wants to become a beekeeper.</a:t>
            </a:r>
            <a:endParaRPr lang="cs-CZ" dirty="0"/>
          </a:p>
          <a:p>
            <a:pPr algn="just"/>
            <a:r>
              <a:rPr lang="en-US" dirty="0"/>
              <a:t>He decides to look for contacts with some beekeeper-experts. </a:t>
            </a:r>
            <a:endParaRPr lang="cs-CZ" dirty="0"/>
          </a:p>
          <a:p>
            <a:pPr algn="just"/>
            <a:r>
              <a:rPr lang="en-US" dirty="0"/>
              <a:t>Enter a query within one of the company catalogs.</a:t>
            </a:r>
            <a:endParaRPr lang="cs-CZ" dirty="0"/>
          </a:p>
          <a:p>
            <a:pPr algn="just"/>
            <a:r>
              <a:rPr lang="en-US" dirty="0"/>
              <a:t>What he does not know yet is that a catalog as a type of information system has a database in it, </a:t>
            </a:r>
            <a:r>
              <a:rPr lang="en-US" dirty="0" err="1"/>
              <a:t>i</a:t>
            </a:r>
            <a:r>
              <a:rPr lang="cs-CZ" dirty="0"/>
              <a:t>.</a:t>
            </a:r>
            <a:r>
              <a:rPr lang="en-US" dirty="0"/>
              <a:t>e</a:t>
            </a:r>
            <a:r>
              <a:rPr lang="cs-CZ" dirty="0"/>
              <a:t>.</a:t>
            </a:r>
            <a:r>
              <a:rPr lang="en-US" dirty="0"/>
              <a:t> a set of some data in a certain structure.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20698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F5E47B-0B26-4DA3-910B-F90F8A927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35AEE4-094C-42AE-B844-C0EFA5CD0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big phenomenon is the so-called big data or big data.</a:t>
            </a:r>
            <a:endParaRPr lang="cs-CZ" dirty="0"/>
          </a:p>
          <a:p>
            <a:pPr algn="just"/>
            <a:r>
              <a:rPr lang="en-US" dirty="0"/>
              <a:t>This is the amount of data that cannot be processed by traditional methods and it is necessary to use specialized tools.</a:t>
            </a:r>
            <a:endParaRPr lang="cs-CZ" dirty="0"/>
          </a:p>
          <a:p>
            <a:pPr algn="just"/>
            <a:r>
              <a:rPr lang="en-US" dirty="0"/>
              <a:t>An example is Hadoop.</a:t>
            </a:r>
            <a:endParaRPr lang="cs-CZ" dirty="0"/>
          </a:p>
          <a:p>
            <a:pPr algn="just"/>
            <a:r>
              <a:rPr lang="en-US" dirty="0"/>
              <a:t>Their usability extends to many fields.</a:t>
            </a:r>
            <a:endParaRPr lang="cs-CZ" dirty="0"/>
          </a:p>
          <a:p>
            <a:pPr algn="just"/>
            <a:r>
              <a:rPr lang="en-US" dirty="0"/>
              <a:t>For example, transport systems are a source of data on traffic and traffic convoys and can help operators optimize the use of individual roads.</a:t>
            </a:r>
            <a:endParaRPr lang="cs-CZ" dirty="0"/>
          </a:p>
          <a:p>
            <a:pPr algn="just"/>
            <a:r>
              <a:rPr lang="en-US" dirty="0"/>
              <a:t>In addition to this trend, in cities, for example, a centralized organization for the collection of sorted waste is being addressed.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08373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Knowledge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If we can use the information in practice, it is already knowledge.</a:t>
            </a:r>
            <a:endParaRPr lang="cs-CZ" dirty="0"/>
          </a:p>
          <a:p>
            <a:pPr algn="just"/>
            <a:r>
              <a:rPr lang="en-US" dirty="0"/>
              <a:t>These are, of course, gained through experience.</a:t>
            </a:r>
            <a:endParaRPr lang="cs-CZ" dirty="0"/>
          </a:p>
          <a:p>
            <a:pPr algn="just"/>
            <a:r>
              <a:rPr lang="en-US" dirty="0"/>
              <a:t>The example of Mr. Nov</a:t>
            </a:r>
            <a:r>
              <a:rPr lang="cs-CZ" dirty="0"/>
              <a:t>a</a:t>
            </a:r>
            <a:r>
              <a:rPr lang="en-US" dirty="0"/>
              <a:t>k shows two different approaches to knowledge.</a:t>
            </a:r>
            <a:endParaRPr lang="cs-CZ" dirty="0"/>
          </a:p>
          <a:p>
            <a:pPr algn="just"/>
            <a:r>
              <a:rPr lang="en-US" dirty="0"/>
              <a:t>The moment the system returns a list of beekeepers and sees their phone numbers, he knows how to use those phone numbers (he simply takes the phone and dials it).</a:t>
            </a:r>
            <a:endParaRPr lang="cs-CZ" dirty="0"/>
          </a:p>
          <a:p>
            <a:pPr algn="just"/>
            <a:r>
              <a:rPr lang="en-US" dirty="0"/>
              <a:t>He doesn't even think about how the number is used, he does it automatically.</a:t>
            </a:r>
            <a:endParaRPr lang="cs-CZ" dirty="0"/>
          </a:p>
          <a:p>
            <a:pPr algn="just"/>
            <a:r>
              <a:rPr lang="en-US" dirty="0"/>
              <a:t>This can be called</a:t>
            </a:r>
            <a:r>
              <a:rPr lang="en-US" i="1" dirty="0"/>
              <a:t> knowledge</a:t>
            </a:r>
            <a:r>
              <a:rPr lang="en-US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16263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1371600" lvl="3" indent="0">
              <a:buNone/>
            </a:pPr>
            <a:r>
              <a:rPr lang="cs-CZ" sz="3600" dirty="0"/>
              <a:t>	</a:t>
            </a:r>
            <a:r>
              <a:rPr lang="cs-CZ" sz="3600" dirty="0" err="1"/>
              <a:t>Thank</a:t>
            </a:r>
            <a:r>
              <a:rPr lang="cs-CZ" sz="3600" dirty="0"/>
              <a:t> </a:t>
            </a:r>
            <a:r>
              <a:rPr lang="cs-CZ" sz="3600" dirty="0" err="1"/>
              <a:t>you</a:t>
            </a:r>
            <a:r>
              <a:rPr lang="cs-CZ" sz="3600" dirty="0"/>
              <a:t> </a:t>
            </a:r>
            <a:r>
              <a:rPr lang="cs-CZ" sz="3600" dirty="0" err="1"/>
              <a:t>for</a:t>
            </a:r>
            <a:r>
              <a:rPr lang="cs-CZ" sz="3600" dirty="0"/>
              <a:t> </a:t>
            </a:r>
            <a:r>
              <a:rPr lang="cs-CZ" sz="3600" dirty="0" err="1"/>
              <a:t>your</a:t>
            </a:r>
            <a:r>
              <a:rPr lang="cs-CZ" sz="3600" dirty="0"/>
              <a:t> </a:t>
            </a:r>
            <a:r>
              <a:rPr lang="cs-CZ" sz="3600"/>
              <a:t>attention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626846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92F7AC-CBD7-4F78-B7DA-4C9F5040B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Abstraction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FAC7E6-8CF6-4BDF-83CF-9C67B872A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It is a deliberate hiding of information that is not important at the time and for the recipient.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en-US" dirty="0"/>
              <a:t>For example, a normal car user can drive a car well without knowing how the engine works inside, how many cylinders the engine has, or what type of microprocessor the injection pump control unit is equipped with.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en-US" dirty="0"/>
              <a:t>This information is not important to the driving itself and can remain hidden from the driver without compromising his ability to drive.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2331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DCBDD8-25C4-4A8D-84E5-C9E9AB713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Abstraction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27AFD7-2D62-4C4A-A077-BB794C41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Another example could be a description of the route.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en-US" dirty="0"/>
              <a:t>It is possible to explain to a friend who does not know your street that you live in the last house on the left - but to understand him, you do not have to describe every house that stands on your street.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en-US" dirty="0"/>
              <a:t>Abstractions have their levels, which we call the level of abstraction.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en-US" dirty="0"/>
              <a:t>This is actually the depth of information that we present or hide - depending on the specific situation.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5702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3CDD29-CFB8-44EA-8BEB-B1A3F8C91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Abstraction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5B0662-857D-4D11-9CA4-43242671B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If we stick to computer science, then the user can control the computer without knowing what is inside the computer.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en-US" dirty="0"/>
              <a:t>Another level of abstraction is necessary for the person who assembles the computer – he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she</a:t>
            </a:r>
            <a:r>
              <a:rPr lang="en-US" dirty="0"/>
              <a:t> must already know that inside the computer there is a motherboard, microprocessor, memory, power supply, graphics card, etc.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en-US" dirty="0"/>
              <a:t>However, he does not have to understand how the individual components on the graphics card or the motherboard work together.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6561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235C2A-002F-4A87-A604-49FBEF942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Abstraction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14D862-9E50-4F8B-912A-44D0DD3AC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An even deeper level of abstraction would be used by a person who, for example, designs graphics cards.</a:t>
            </a:r>
            <a:endParaRPr lang="cs-CZ" dirty="0"/>
          </a:p>
          <a:p>
            <a:pPr algn="just"/>
            <a:r>
              <a:rPr lang="en-US" dirty="0"/>
              <a:t>He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she</a:t>
            </a:r>
            <a:r>
              <a:rPr lang="cs-CZ" dirty="0"/>
              <a:t> </a:t>
            </a:r>
            <a:r>
              <a:rPr lang="en-US" dirty="0"/>
              <a:t>must already understand how the individual components of the graphics card work down to the signal level. </a:t>
            </a:r>
            <a:endParaRPr lang="cs-CZ" dirty="0"/>
          </a:p>
          <a:p>
            <a:pPr algn="just"/>
            <a:r>
              <a:rPr lang="en-US" dirty="0"/>
              <a:t>They do not have to, but understand how the components actually work together at the deepest level (in the case of a microprocessor, for example, the individual transistors that make it up).</a:t>
            </a:r>
            <a:endParaRPr lang="cs-CZ" dirty="0"/>
          </a:p>
          <a:p>
            <a:pPr algn="just"/>
            <a:r>
              <a:rPr lang="en-US" dirty="0"/>
              <a:t>However, the designer of these components must understand them.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93E3744-CA9E-4303-A2F8-DEFA54EBFC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292" y="4181301"/>
            <a:ext cx="2985396" cy="194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452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41BBA9-FAE0-4C1D-8AC9-EB921D482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Abstraction</a:t>
            </a:r>
            <a:r>
              <a:rPr lang="cs-CZ" dirty="0"/>
              <a:t> in </a:t>
            </a:r>
            <a:r>
              <a:rPr lang="cs-CZ" dirty="0" err="1"/>
              <a:t>Computer</a:t>
            </a:r>
            <a:r>
              <a:rPr lang="cs-CZ" dirty="0"/>
              <a:t> Science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6FAD52-CAC7-4191-8A83-C518F7EA9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Informatics consists of four cornerstones, one of which is abstraction.</a:t>
            </a:r>
            <a:endParaRPr lang="cs-CZ" dirty="0"/>
          </a:p>
          <a:p>
            <a:pPr algn="just"/>
            <a:r>
              <a:rPr lang="en-US" dirty="0"/>
              <a:t>Abstraction is a technique in this field for managing the complexity of computer systems.</a:t>
            </a:r>
            <a:endParaRPr lang="cs-CZ" dirty="0"/>
          </a:p>
          <a:p>
            <a:pPr algn="just"/>
            <a:r>
              <a:rPr lang="en-US" dirty="0"/>
              <a:t>At the level of complexity created by abstraction, man eliminates details below the current level that are complicated, while interacting with the system.</a:t>
            </a:r>
            <a:endParaRPr lang="cs-CZ" dirty="0"/>
          </a:p>
          <a:p>
            <a:pPr marL="0" indent="0" algn="just">
              <a:buNone/>
            </a:pPr>
            <a:r>
              <a:rPr lang="en-US" b="1" dirty="0"/>
              <a:t>Abstraction is related to control or data</a:t>
            </a:r>
            <a:endParaRPr lang="cs-CZ" b="1" dirty="0"/>
          </a:p>
          <a:p>
            <a:pPr algn="just"/>
            <a:r>
              <a:rPr lang="en-US" dirty="0"/>
              <a:t>Control abstraction is the abstraction of actions, involving the use of subprograms and related control flow concepts.</a:t>
            </a:r>
            <a:endParaRPr lang="cs-CZ" dirty="0"/>
          </a:p>
          <a:p>
            <a:pPr algn="just"/>
            <a:r>
              <a:rPr lang="en-US" dirty="0"/>
              <a:t>Data abstraction is a data structure, allowing data bits to be manipulated in a meaningful way.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21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1A5F9B-76DE-4D48-8D3C-62E13D7B9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95D775-3CFB-4849-B8F4-37F5EB884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This is a term that is currently used more than often. 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en-US" dirty="0"/>
              <a:t>But could we define it?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en-US" dirty="0"/>
              <a:t>What does the term information actually mean?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en-US" dirty="0"/>
              <a:t>Let's try to give an example.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en-US" dirty="0"/>
              <a:t>For example, if we accidentally hear the word "</a:t>
            </a:r>
            <a:r>
              <a:rPr lang="en-US" dirty="0" err="1"/>
              <a:t>fenêtre</a:t>
            </a:r>
            <a:r>
              <a:rPr lang="en-US" dirty="0"/>
              <a:t>" in a conversation and we do not speak French, is this information?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5824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C00147-DC15-4B1B-A9CD-7FC8BF7E5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7852EC-6132-4507-AF1B-91BC70BFF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Intuitively, we can answer that most likely not.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en-US" dirty="0"/>
              <a:t>The word has no meaning for us, it does not inform us of anything, it does not bring us any knowledge.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en-US" dirty="0"/>
              <a:t>However, if this word is communicated to us in a French lesson with an explanation of its meaning (in our case, translation into Czech), then it will be information.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en-US" dirty="0"/>
              <a:t>Why?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en-US" dirty="0"/>
              <a:t>Because in this context, the term has some meaning for us.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7159192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PPT_základní_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600</TotalTime>
  <Words>1726</Words>
  <Application>Microsoft Office PowerPoint</Application>
  <PresentationFormat>Širokoúhlá obrazovka</PresentationFormat>
  <Paragraphs>218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Sablona PPT_základní_CZ</vt:lpstr>
      <vt:lpstr>The importance of abstraction, representation and interpretation of information</vt:lpstr>
      <vt:lpstr>The Goal of Course and Conditions of Exam </vt:lpstr>
      <vt:lpstr>Abstraction</vt:lpstr>
      <vt:lpstr>Abstraction</vt:lpstr>
      <vt:lpstr>Abstraction</vt:lpstr>
      <vt:lpstr>Abstraction</vt:lpstr>
      <vt:lpstr>Abstraction in Computer Science</vt:lpstr>
      <vt:lpstr>Information</vt:lpstr>
      <vt:lpstr>Information</vt:lpstr>
      <vt:lpstr>Information</vt:lpstr>
      <vt:lpstr>Representation of Information</vt:lpstr>
      <vt:lpstr>Representation of Information</vt:lpstr>
      <vt:lpstr>Representation of Information</vt:lpstr>
      <vt:lpstr>Representation of Information</vt:lpstr>
      <vt:lpstr>Representation of Information</vt:lpstr>
      <vt:lpstr>Representation of Information</vt:lpstr>
      <vt:lpstr>Representation of Information</vt:lpstr>
      <vt:lpstr>Representation of Information</vt:lpstr>
      <vt:lpstr>Data</vt:lpstr>
      <vt:lpstr>Data</vt:lpstr>
      <vt:lpstr>Data</vt:lpstr>
      <vt:lpstr>Knowledge</vt:lpstr>
      <vt:lpstr>Prezentace aplikace PowerPoint</vt:lpstr>
    </vt:vector>
  </TitlesOfParts>
  <Company>UTB,FAI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Podnikové informační systémy</dc:title>
  <dc:creator>Uzivatel</dc:creator>
  <cp:lastModifiedBy>Uzivatel</cp:lastModifiedBy>
  <cp:revision>67</cp:revision>
  <dcterms:created xsi:type="dcterms:W3CDTF">2017-08-27T09:58:33Z</dcterms:created>
  <dcterms:modified xsi:type="dcterms:W3CDTF">2021-11-05T08:05:38Z</dcterms:modified>
</cp:coreProperties>
</file>