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1"/>
  </p:handoutMasterIdLst>
  <p:sldIdLst>
    <p:sldId id="256" r:id="rId2"/>
    <p:sldId id="257" r:id="rId3"/>
    <p:sldId id="258" r:id="rId4"/>
    <p:sldId id="259" r:id="rId5"/>
    <p:sldId id="260" r:id="rId6"/>
    <p:sldId id="261" r:id="rId7"/>
    <p:sldId id="262" r:id="rId8"/>
    <p:sldId id="307" r:id="rId9"/>
    <p:sldId id="264" r:id="rId10"/>
    <p:sldId id="308" r:id="rId11"/>
    <p:sldId id="265" r:id="rId12"/>
    <p:sldId id="309" r:id="rId13"/>
    <p:sldId id="266" r:id="rId14"/>
    <p:sldId id="263" r:id="rId15"/>
    <p:sldId id="270" r:id="rId16"/>
    <p:sldId id="272" r:id="rId17"/>
    <p:sldId id="273" r:id="rId18"/>
    <p:sldId id="279" r:id="rId19"/>
    <p:sldId id="278" r:id="rId20"/>
    <p:sldId id="280" r:id="rId21"/>
    <p:sldId id="281" r:id="rId22"/>
    <p:sldId id="267" r:id="rId23"/>
    <p:sldId id="268" r:id="rId24"/>
    <p:sldId id="269" r:id="rId25"/>
    <p:sldId id="287" r:id="rId26"/>
    <p:sldId id="290" r:id="rId27"/>
    <p:sldId id="292" r:id="rId28"/>
    <p:sldId id="312" r:id="rId29"/>
    <p:sldId id="293" r:id="rId30"/>
    <p:sldId id="294" r:id="rId31"/>
    <p:sldId id="291" r:id="rId32"/>
    <p:sldId id="295" r:id="rId33"/>
    <p:sldId id="296" r:id="rId34"/>
    <p:sldId id="297" r:id="rId35"/>
    <p:sldId id="299" r:id="rId36"/>
    <p:sldId id="315" r:id="rId37"/>
    <p:sldId id="301" r:id="rId38"/>
    <p:sldId id="302" r:id="rId39"/>
    <p:sldId id="303" r:id="rId40"/>
    <p:sldId id="304" r:id="rId41"/>
    <p:sldId id="305" r:id="rId42"/>
    <p:sldId id="316" r:id="rId43"/>
    <p:sldId id="317" r:id="rId44"/>
    <p:sldId id="318" r:id="rId45"/>
    <p:sldId id="319" r:id="rId46"/>
    <p:sldId id="320" r:id="rId47"/>
    <p:sldId id="321" r:id="rId48"/>
    <p:sldId id="322" r:id="rId49"/>
    <p:sldId id="313" r:id="rId50"/>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71"/>
  </p:normalViewPr>
  <p:slideViewPr>
    <p:cSldViewPr>
      <p:cViewPr varScale="1">
        <p:scale>
          <a:sx n="92" d="100"/>
          <a:sy n="92" d="100"/>
        </p:scale>
        <p:origin x="166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0FB1FA5-9276-45D6-BF69-44D1DDAD4C0A}" type="datetimeFigureOut">
              <a:rPr lang="cs-CZ" smtClean="0"/>
              <a:t>13.10.2021</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5E4D752-FBCD-4401-9D68-33FC6B7CDE93}" type="slidenum">
              <a:rPr lang="cs-CZ" smtClean="0"/>
              <a:t>‹#›</a:t>
            </a:fld>
            <a:endParaRPr lang="cs-CZ"/>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3" name="Obdélní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bdélní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bdélní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bdélní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bdélní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Zaoblený obdélní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Zaoblený obdélní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Obdélní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cs-CZ"/>
              <a:t>Klepnutím lze upravit styl předlohy nadpisů.</a:t>
            </a:r>
            <a:endParaRPr kumimoji="0" lang="en-US"/>
          </a:p>
        </p:txBody>
      </p:sp>
      <p:sp>
        <p:nvSpPr>
          <p:cNvPr id="9" name="Podnadpis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a:xfrm>
            <a:off x="6705600" y="4206240"/>
            <a:ext cx="960120" cy="457200"/>
          </a:xfrm>
        </p:spPr>
        <p:txBody>
          <a:bodyPr/>
          <a:lstStyle/>
          <a:p>
            <a:fld id="{1F76A46A-C5A0-4B3B-A537-77FF985096E4}" type="datetimeFigureOut">
              <a:rPr lang="cs-CZ" smtClean="0"/>
              <a:pPr/>
              <a:t>13.10.2021</a:t>
            </a:fld>
            <a:endParaRPr lang="cs-CZ"/>
          </a:p>
        </p:txBody>
      </p:sp>
      <p:sp>
        <p:nvSpPr>
          <p:cNvPr id="17" name="Zástupný symbol pro zápatí 16"/>
          <p:cNvSpPr>
            <a:spLocks noGrp="1"/>
          </p:cNvSpPr>
          <p:nvPr>
            <p:ph type="ftr" sz="quarter" idx="11"/>
          </p:nvPr>
        </p:nvSpPr>
        <p:spPr>
          <a:xfrm>
            <a:off x="5410200" y="4205288"/>
            <a:ext cx="1295400" cy="457200"/>
          </a:xfrm>
        </p:spPr>
        <p:txBody>
          <a:bodyPr/>
          <a:lstStyle/>
          <a:p>
            <a:endParaRPr lang="cs-CZ"/>
          </a:p>
        </p:txBody>
      </p:sp>
      <p:sp>
        <p:nvSpPr>
          <p:cNvPr id="29" name="Zástupný symbol pro číslo snímk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0AF012C-85AF-42BB-8747-4CD581484DBB}"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1F76A46A-C5A0-4B3B-A537-77FF985096E4}" type="datetimeFigureOut">
              <a:rPr lang="cs-CZ" smtClean="0"/>
              <a:pPr/>
              <a:t>13.10.2021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0AF012C-85AF-42BB-8747-4CD581484DB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1143000"/>
            <a:ext cx="1905000" cy="5486400"/>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1143000"/>
            <a:ext cx="6248400" cy="5486400"/>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1F76A46A-C5A0-4B3B-A537-77FF985096E4}" type="datetimeFigureOut">
              <a:rPr lang="cs-CZ" smtClean="0"/>
              <a:pPr/>
              <a:t>13.10.2021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0AF012C-85AF-42BB-8747-4CD581484DBB}"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Nadpis a obsah">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4"/>
          </p:nvPr>
        </p:nvSpPr>
        <p:spPr/>
        <p:txBody>
          <a:bodyPr/>
          <a:lstStyle>
            <a:lvl1pPr>
              <a:defRPr/>
            </a:lvl1pPr>
          </a:lstStyle>
          <a:p>
            <a:pPr>
              <a:defRPr/>
            </a:pPr>
            <a:fld id="{64B8E359-E392-40EC-8E88-4D9136033CD8}" type="datetimeFigureOut">
              <a:rPr lang="cs-CZ"/>
              <a:pPr>
                <a:defRPr/>
              </a:pPr>
              <a:t>13.10.2021</a:t>
            </a:fld>
            <a:endParaRPr lang="cs-CZ"/>
          </a:p>
        </p:txBody>
      </p:sp>
      <p:sp>
        <p:nvSpPr>
          <p:cNvPr id="5" name="Footer Placeholder 4"/>
          <p:cNvSpPr>
            <a:spLocks noGrp="1"/>
          </p:cNvSpPr>
          <p:nvPr>
            <p:ph type="ftr" sz="quarter" idx="15"/>
          </p:nvPr>
        </p:nvSpPr>
        <p:spPr/>
        <p:txBody>
          <a:bodyPr/>
          <a:lstStyle>
            <a:lvl1pPr>
              <a:defRPr/>
            </a:lvl1pPr>
          </a:lstStyle>
          <a:p>
            <a:pPr>
              <a:defRPr/>
            </a:pPr>
            <a:endParaRPr lang="cs-CZ"/>
          </a:p>
        </p:txBody>
      </p:sp>
      <p:sp>
        <p:nvSpPr>
          <p:cNvPr id="6" name="Slide Number Placeholder 5"/>
          <p:cNvSpPr>
            <a:spLocks noGrp="1"/>
          </p:cNvSpPr>
          <p:nvPr>
            <p:ph type="sldNum" sz="quarter" idx="16"/>
          </p:nvPr>
        </p:nvSpPr>
        <p:spPr/>
        <p:txBody>
          <a:bodyPr/>
          <a:lstStyle>
            <a:lvl1pPr>
              <a:defRPr/>
            </a:lvl1pPr>
          </a:lstStyle>
          <a:p>
            <a:pPr>
              <a:defRPr/>
            </a:pPr>
            <a:fld id="{4A413A10-4350-4E68-84D3-4FC3B77A7F41}" type="slidenum">
              <a:rPr lang="cs-CZ"/>
              <a:pPr>
                <a:defRPr/>
              </a:pPr>
              <a:t>‹#›</a:t>
            </a:fld>
            <a:endParaRPr lang="cs-CZ"/>
          </a:p>
        </p:txBody>
      </p:sp>
    </p:spTree>
    <p:extLst>
      <p:ext uri="{BB962C8B-B14F-4D97-AF65-F5344CB8AC3E}">
        <p14:creationId xmlns:p14="http://schemas.microsoft.com/office/powerpoint/2010/main" val="242697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1F76A46A-C5A0-4B3B-A537-77FF985096E4}" type="datetimeFigureOut">
              <a:rPr lang="cs-CZ" smtClean="0"/>
              <a:pPr/>
              <a:t>13.10.2021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0AF012C-85AF-42BB-8747-4CD581484DB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p:txBody>
          <a:bodyPr/>
          <a:lstStyle/>
          <a:p>
            <a:fld id="{1F76A46A-C5A0-4B3B-A537-77FF985096E4}" type="datetimeFigureOut">
              <a:rPr lang="cs-CZ" smtClean="0"/>
              <a:pPr/>
              <a:t>13.10.2021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0AF012C-85AF-42BB-8747-4CD581484DBB}"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obsah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1F76A46A-C5A0-4B3B-A537-77FF985096E4}" type="datetimeFigureOut">
              <a:rPr lang="cs-CZ" smtClean="0"/>
              <a:pPr/>
              <a:t>13.10.2021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0AF012C-85AF-42BB-8747-4CD581484DB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381000" y="1143000"/>
            <a:ext cx="8382000" cy="1069848"/>
          </a:xfrm>
        </p:spPr>
        <p:txBody>
          <a:bodyPr anchor="ctr"/>
          <a:lstStyle>
            <a:lvl1pPr>
              <a:defRPr sz="4000" b="0" i="0" cap="none" baseline="0"/>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5" name="Zástupný symbol pro obsah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datum 25"/>
          <p:cNvSpPr>
            <a:spLocks noGrp="1"/>
          </p:cNvSpPr>
          <p:nvPr>
            <p:ph type="dt" sz="half" idx="10"/>
          </p:nvPr>
        </p:nvSpPr>
        <p:spPr/>
        <p:txBody>
          <a:bodyPr rtlCol="0"/>
          <a:lstStyle/>
          <a:p>
            <a:fld id="{1F76A46A-C5A0-4B3B-A537-77FF985096E4}" type="datetimeFigureOut">
              <a:rPr lang="cs-CZ" smtClean="0"/>
              <a:pPr/>
              <a:t>13.10.2021</a:t>
            </a:fld>
            <a:endParaRPr lang="cs-CZ"/>
          </a:p>
        </p:txBody>
      </p:sp>
      <p:sp>
        <p:nvSpPr>
          <p:cNvPr id="27" name="Zástupný symbol pro číslo snímku 26"/>
          <p:cNvSpPr>
            <a:spLocks noGrp="1"/>
          </p:cNvSpPr>
          <p:nvPr>
            <p:ph type="sldNum" sz="quarter" idx="11"/>
          </p:nvPr>
        </p:nvSpPr>
        <p:spPr/>
        <p:txBody>
          <a:bodyPr rtlCol="0"/>
          <a:lstStyle/>
          <a:p>
            <a:fld id="{F0AF012C-85AF-42BB-8747-4CD581484DBB}" type="slidenum">
              <a:rPr lang="cs-CZ" smtClean="0"/>
              <a:pPr/>
              <a:t>‹#›</a:t>
            </a:fld>
            <a:endParaRPr lang="cs-CZ"/>
          </a:p>
        </p:txBody>
      </p:sp>
      <p:sp>
        <p:nvSpPr>
          <p:cNvPr id="28" name="Zástupný symbol pro zápatí 27"/>
          <p:cNvSpPr>
            <a:spLocks noGrp="1"/>
          </p:cNvSpPr>
          <p:nvPr>
            <p:ph type="ftr" sz="quarter" idx="12"/>
          </p:nvPr>
        </p:nvSpPr>
        <p:spPr/>
        <p:txBody>
          <a:bodyPr rtlCol="0"/>
          <a:lstStyle/>
          <a:p>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a:xfrm>
            <a:off x="6583680" y="612648"/>
            <a:ext cx="957264" cy="457200"/>
          </a:xfrm>
        </p:spPr>
        <p:txBody>
          <a:bodyPr/>
          <a:lstStyle/>
          <a:p>
            <a:fld id="{1F76A46A-C5A0-4B3B-A537-77FF985096E4}" type="datetimeFigureOut">
              <a:rPr lang="cs-CZ" smtClean="0"/>
              <a:pPr/>
              <a:t>13.10.2021</a:t>
            </a:fld>
            <a:endParaRPr lang="cs-CZ"/>
          </a:p>
        </p:txBody>
      </p:sp>
      <p:sp>
        <p:nvSpPr>
          <p:cNvPr id="4" name="Zástupný symbol pro zápatí 3"/>
          <p:cNvSpPr>
            <a:spLocks noGrp="1"/>
          </p:cNvSpPr>
          <p:nvPr>
            <p:ph type="ftr" sz="quarter" idx="11"/>
          </p:nvPr>
        </p:nvSpPr>
        <p:spPr>
          <a:xfrm>
            <a:off x="5257800" y="612648"/>
            <a:ext cx="1325880" cy="457200"/>
          </a:xfrm>
        </p:spPr>
        <p:txBody>
          <a:bodyPr/>
          <a:lstStyle/>
          <a:p>
            <a:endParaRPr lang="cs-CZ"/>
          </a:p>
        </p:txBody>
      </p:sp>
      <p:sp>
        <p:nvSpPr>
          <p:cNvPr id="5" name="Zástupný symbol pro číslo snímku 4"/>
          <p:cNvSpPr>
            <a:spLocks noGrp="1"/>
          </p:cNvSpPr>
          <p:nvPr>
            <p:ph type="sldNum" sz="quarter" idx="12"/>
          </p:nvPr>
        </p:nvSpPr>
        <p:spPr>
          <a:xfrm>
            <a:off x="8174736" y="2272"/>
            <a:ext cx="762000" cy="365760"/>
          </a:xfrm>
        </p:spPr>
        <p:txBody>
          <a:bodyPr/>
          <a:lstStyle/>
          <a:p>
            <a:fld id="{F0AF012C-85AF-42BB-8747-4CD581484DB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F76A46A-C5A0-4B3B-A537-77FF985096E4}" type="datetimeFigureOut">
              <a:rPr lang="cs-CZ" smtClean="0"/>
              <a:pPr/>
              <a:t>13.10.2021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0AF012C-85AF-42BB-8747-4CD581484DB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53496" y="1101970"/>
            <a:ext cx="3383280" cy="877824"/>
          </a:xfrm>
        </p:spPr>
        <p:txBody>
          <a:bodyPr anchor="b"/>
          <a:lstStyle>
            <a:lvl1pPr algn="l">
              <a:buNone/>
              <a:defRPr sz="1800" b="1"/>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4" name="Zástupný symbol pro obsah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1F76A46A-C5A0-4B3B-A537-77FF985096E4}" type="datetimeFigureOut">
              <a:rPr lang="cs-CZ" smtClean="0"/>
              <a:pPr/>
              <a:t>13.10.2021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0AF012C-85AF-42BB-8747-4CD581484DBB}"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cs-CZ"/>
              <a:t>Klepnutím na ikonu přidáte obrázek.</a:t>
            </a:r>
            <a:endParaRPr kumimoji="0" lang="en-US" dirty="0"/>
          </a:p>
        </p:txBody>
      </p:sp>
      <p:sp>
        <p:nvSpPr>
          <p:cNvPr id="4" name="Zástupný symbol pro tex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a:t>Klepnutím lze upravit styly předlohy textu.</a:t>
            </a:r>
          </a:p>
        </p:txBody>
      </p:sp>
      <p:sp>
        <p:nvSpPr>
          <p:cNvPr id="5" name="Zástupný symbol pro datum 4"/>
          <p:cNvSpPr>
            <a:spLocks noGrp="1"/>
          </p:cNvSpPr>
          <p:nvPr>
            <p:ph type="dt" sz="half" idx="10"/>
          </p:nvPr>
        </p:nvSpPr>
        <p:spPr/>
        <p:txBody>
          <a:bodyPr/>
          <a:lstStyle/>
          <a:p>
            <a:fld id="{1F76A46A-C5A0-4B3B-A537-77FF985096E4}" type="datetimeFigureOut">
              <a:rPr lang="cs-CZ" smtClean="0"/>
              <a:pPr/>
              <a:t>13.10.2021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0AF012C-85AF-42BB-8747-4CD581484DBB}"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Obdélní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Obdélní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bdélní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Obdélní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Zaoblený obdélní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Zaoblený obdélní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Obdélní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Obdélní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Obdélní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Obdélní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Obdélní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Obdélní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Zástupný symbol pro nadpis 21"/>
          <p:cNvSpPr>
            <a:spLocks noGrp="1"/>
          </p:cNvSpPr>
          <p:nvPr>
            <p:ph type="title"/>
          </p:nvPr>
        </p:nvSpPr>
        <p:spPr>
          <a:xfrm>
            <a:off x="457200" y="1143000"/>
            <a:ext cx="8229600" cy="1066800"/>
          </a:xfrm>
          <a:prstGeom prst="rect">
            <a:avLst/>
          </a:prstGeom>
        </p:spPr>
        <p:txBody>
          <a:bodyPr vert="horz" anchor="ctr">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F76A46A-C5A0-4B3B-A537-77FF985096E4}" type="datetimeFigureOut">
              <a:rPr lang="cs-CZ" smtClean="0"/>
              <a:pPr/>
              <a:t>13.10.2021</a:t>
            </a:fld>
            <a:endParaRPr lang="cs-CZ"/>
          </a:p>
        </p:txBody>
      </p:sp>
      <p:sp>
        <p:nvSpPr>
          <p:cNvPr id="3" name="Zástupný symbol pro zápatí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cs-CZ"/>
          </a:p>
        </p:txBody>
      </p:sp>
      <p:sp>
        <p:nvSpPr>
          <p:cNvPr id="23" name="Zástupný symbol pro číslo snímk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0AF012C-85AF-42BB-8747-4CD581484DB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Welcome</a:t>
            </a:r>
            <a:r>
              <a:rPr lang="cs-CZ" dirty="0"/>
              <a:t> to </a:t>
            </a:r>
            <a:r>
              <a:rPr lang="cs-CZ" dirty="0" err="1"/>
              <a:t>the</a:t>
            </a:r>
            <a:r>
              <a:rPr lang="cs-CZ" dirty="0"/>
              <a:t> Czech Republic</a:t>
            </a:r>
            <a:br>
              <a:rPr lang="cs-CZ" dirty="0"/>
            </a:br>
            <a:r>
              <a:rPr lang="cs-CZ" dirty="0"/>
              <a:t> </a:t>
            </a:r>
          </a:p>
        </p:txBody>
      </p:sp>
      <p:sp>
        <p:nvSpPr>
          <p:cNvPr id="3" name="Podnadpis 2"/>
          <p:cNvSpPr>
            <a:spLocks noGrp="1"/>
          </p:cNvSpPr>
          <p:nvPr>
            <p:ph type="subTitle" idx="1"/>
          </p:nvPr>
        </p:nvSpPr>
        <p:spPr/>
        <p:txBody>
          <a:bodyPr/>
          <a:lstStyle/>
          <a:p>
            <a:r>
              <a:rPr lang="cs-CZ" dirty="0"/>
              <a:t>Ing. Zuzana </a:t>
            </a:r>
            <a:r>
              <a:rPr lang="cs-CZ" dirty="0" err="1"/>
              <a:t>Repaská</a:t>
            </a:r>
            <a:r>
              <a:rPr lang="cs-CZ" dirty="0"/>
              <a:t>, Ph.D.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800"/>
          </a:xfrm>
        </p:spPr>
        <p:txBody>
          <a:bodyPr>
            <a:normAutofit fontScale="90000"/>
          </a:bodyPr>
          <a:lstStyle/>
          <a:p>
            <a:br>
              <a:rPr lang="cs-CZ" dirty="0"/>
            </a:br>
            <a:r>
              <a:rPr lang="cs-CZ" dirty="0" err="1"/>
              <a:t>Climate</a:t>
            </a:r>
            <a:r>
              <a:rPr lang="cs-CZ" dirty="0"/>
              <a:t>: </a:t>
            </a:r>
            <a:r>
              <a:rPr lang="cs-CZ" dirty="0" err="1"/>
              <a:t>seasonal</a:t>
            </a:r>
            <a:r>
              <a:rPr lang="cs-CZ" dirty="0"/>
              <a:t> </a:t>
            </a:r>
            <a:r>
              <a:rPr lang="cs-CZ" dirty="0" err="1"/>
              <a:t>variations</a:t>
            </a:r>
            <a:r>
              <a:rPr lang="cs-CZ" dirty="0"/>
              <a:t> </a:t>
            </a:r>
            <a:br>
              <a:rPr lang="cs-CZ" dirty="0"/>
            </a:br>
            <a:endParaRPr lang="cs-CZ" dirty="0"/>
          </a:p>
        </p:txBody>
      </p:sp>
      <p:sp>
        <p:nvSpPr>
          <p:cNvPr id="3" name="Zástupný symbol pro obsah 2"/>
          <p:cNvSpPr>
            <a:spLocks noGrp="1"/>
          </p:cNvSpPr>
          <p:nvPr>
            <p:ph idx="1"/>
          </p:nvPr>
        </p:nvSpPr>
        <p:spPr>
          <a:xfrm>
            <a:off x="251520" y="1412776"/>
            <a:ext cx="8568952" cy="3168352"/>
          </a:xfrm>
        </p:spPr>
        <p:txBody>
          <a:bodyPr>
            <a:normAutofit/>
          </a:bodyPr>
          <a:lstStyle/>
          <a:p>
            <a:pPr>
              <a:lnSpc>
                <a:spcPct val="170000"/>
              </a:lnSpc>
            </a:pPr>
            <a:r>
              <a:rPr lang="cs-CZ" dirty="0" err="1"/>
              <a:t>Summer</a:t>
            </a:r>
            <a:endParaRPr lang="cs-CZ" dirty="0"/>
          </a:p>
          <a:p>
            <a:pPr lvl="1">
              <a:lnSpc>
                <a:spcPct val="170000"/>
              </a:lnSpc>
            </a:pPr>
            <a:r>
              <a:rPr lang="en-US" dirty="0">
                <a:solidFill>
                  <a:schemeClr val="tx1"/>
                </a:solidFill>
              </a:rPr>
              <a:t>Summer is also the time of strawberries, bilberries, raspberries, blackberries and cranberries, and the harvest of corn.</a:t>
            </a:r>
            <a:endParaRPr lang="cs-CZ" dirty="0">
              <a:solidFill>
                <a:schemeClr val="tx1"/>
              </a:solidFill>
            </a:endParaRPr>
          </a:p>
          <a:p>
            <a:pPr lvl="1">
              <a:lnSpc>
                <a:spcPct val="170000"/>
              </a:lnSpc>
            </a:pPr>
            <a:endParaRPr lang="cs-CZ" dirty="0"/>
          </a:p>
        </p:txBody>
      </p:sp>
      <p:pic>
        <p:nvPicPr>
          <p:cNvPr id="66562" name="Picture 2" descr="Image result for czech summer swimming"/>
          <p:cNvPicPr>
            <a:picLocks noChangeAspect="1" noChangeArrowheads="1"/>
          </p:cNvPicPr>
          <p:nvPr/>
        </p:nvPicPr>
        <p:blipFill>
          <a:blip r:embed="rId2" cstate="print"/>
          <a:srcRect l="9849" r="10632"/>
          <a:stretch>
            <a:fillRect/>
          </a:stretch>
        </p:blipFill>
        <p:spPr bwMode="auto">
          <a:xfrm>
            <a:off x="3779912" y="3717032"/>
            <a:ext cx="5112568" cy="29337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800"/>
          </a:xfrm>
        </p:spPr>
        <p:txBody>
          <a:bodyPr>
            <a:normAutofit fontScale="90000"/>
          </a:bodyPr>
          <a:lstStyle/>
          <a:p>
            <a:br>
              <a:rPr lang="cs-CZ" dirty="0"/>
            </a:br>
            <a:r>
              <a:rPr lang="cs-CZ" dirty="0" err="1"/>
              <a:t>Climate</a:t>
            </a:r>
            <a:r>
              <a:rPr lang="cs-CZ" dirty="0"/>
              <a:t>: </a:t>
            </a:r>
            <a:r>
              <a:rPr lang="cs-CZ" dirty="0" err="1"/>
              <a:t>seasonal</a:t>
            </a:r>
            <a:r>
              <a:rPr lang="cs-CZ" dirty="0"/>
              <a:t> </a:t>
            </a:r>
            <a:r>
              <a:rPr lang="cs-CZ" dirty="0" err="1"/>
              <a:t>variations</a:t>
            </a:r>
            <a:r>
              <a:rPr lang="cs-CZ" dirty="0"/>
              <a:t> </a:t>
            </a:r>
            <a:br>
              <a:rPr lang="cs-CZ" dirty="0"/>
            </a:br>
            <a:endParaRPr lang="cs-CZ" dirty="0"/>
          </a:p>
        </p:txBody>
      </p:sp>
      <p:sp>
        <p:nvSpPr>
          <p:cNvPr id="3" name="Zástupný symbol pro obsah 2"/>
          <p:cNvSpPr>
            <a:spLocks noGrp="1"/>
          </p:cNvSpPr>
          <p:nvPr>
            <p:ph idx="1"/>
          </p:nvPr>
        </p:nvSpPr>
        <p:spPr>
          <a:xfrm>
            <a:off x="251520" y="1412776"/>
            <a:ext cx="8568952" cy="5256584"/>
          </a:xfrm>
        </p:spPr>
        <p:txBody>
          <a:bodyPr>
            <a:normAutofit fontScale="92500" lnSpcReduction="20000"/>
          </a:bodyPr>
          <a:lstStyle/>
          <a:p>
            <a:pPr>
              <a:lnSpc>
                <a:spcPct val="170000"/>
              </a:lnSpc>
            </a:pPr>
            <a:r>
              <a:rPr lang="cs-CZ" dirty="0" err="1"/>
              <a:t>Autumn</a:t>
            </a:r>
            <a:endParaRPr lang="cs-CZ" dirty="0"/>
          </a:p>
          <a:p>
            <a:pPr lvl="1">
              <a:lnSpc>
                <a:spcPct val="170000"/>
              </a:lnSpc>
            </a:pPr>
            <a:r>
              <a:rPr lang="en-US" dirty="0">
                <a:solidFill>
                  <a:schemeClr val="tx1"/>
                </a:solidFill>
              </a:rPr>
              <a:t>on the 23</a:t>
            </a:r>
            <a:r>
              <a:rPr lang="en-US" baseline="30000" dirty="0">
                <a:solidFill>
                  <a:schemeClr val="tx1"/>
                </a:solidFill>
              </a:rPr>
              <a:t>rd</a:t>
            </a:r>
            <a:r>
              <a:rPr lang="en-US" dirty="0">
                <a:solidFill>
                  <a:schemeClr val="tx1"/>
                </a:solidFill>
              </a:rPr>
              <a:t> of September, autumn comes</a:t>
            </a:r>
            <a:r>
              <a:rPr lang="cs-CZ" dirty="0">
                <a:solidFill>
                  <a:schemeClr val="tx1"/>
                </a:solidFill>
              </a:rPr>
              <a:t>. </a:t>
            </a:r>
            <a:r>
              <a:rPr lang="en-US" dirty="0">
                <a:solidFill>
                  <a:schemeClr val="tx1"/>
                </a:solidFill>
              </a:rPr>
              <a:t>The nice weather stops although we can still enjoy a few fine days of Indian summer. Many people go picking mushrooms. This colorful period does not last long because soon the trees shed their leaves and by November they are bare. In autumn, the weather is unsettled, the sky is often cloudy, and the mornings are dull and it looks like rain. People refer to the weather as awful, wretched, or nasty..</a:t>
            </a:r>
            <a:endParaRPr lang="cs-CZ" dirty="0">
              <a:solidFill>
                <a:schemeClr val="tx1"/>
              </a:solidFill>
            </a:endParaRPr>
          </a:p>
          <a:p>
            <a:pPr lvl="1">
              <a:lnSpc>
                <a:spcPct val="170000"/>
              </a:lnSpc>
            </a:pP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476672"/>
            <a:ext cx="8229600" cy="1069848"/>
          </a:xfrm>
        </p:spPr>
        <p:txBody>
          <a:bodyPr/>
          <a:lstStyle/>
          <a:p>
            <a:r>
              <a:rPr lang="cs-CZ" dirty="0" err="1"/>
              <a:t>Autumn</a:t>
            </a:r>
            <a:endParaRPr lang="cs-CZ" dirty="0"/>
          </a:p>
        </p:txBody>
      </p:sp>
      <p:pic>
        <p:nvPicPr>
          <p:cNvPr id="67586" name="Picture 2" descr="Image result for autumn"/>
          <p:cNvPicPr>
            <a:picLocks noChangeAspect="1" noChangeArrowheads="1"/>
          </p:cNvPicPr>
          <p:nvPr/>
        </p:nvPicPr>
        <p:blipFill>
          <a:blip r:embed="rId2" cstate="print"/>
          <a:srcRect/>
          <a:stretch>
            <a:fillRect/>
          </a:stretch>
        </p:blipFill>
        <p:spPr bwMode="auto">
          <a:xfrm>
            <a:off x="683568" y="1556792"/>
            <a:ext cx="7884731" cy="492795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800"/>
          </a:xfrm>
        </p:spPr>
        <p:txBody>
          <a:bodyPr>
            <a:normAutofit fontScale="90000"/>
          </a:bodyPr>
          <a:lstStyle/>
          <a:p>
            <a:br>
              <a:rPr lang="cs-CZ" dirty="0"/>
            </a:br>
            <a:r>
              <a:rPr lang="cs-CZ" dirty="0" err="1"/>
              <a:t>Climate</a:t>
            </a:r>
            <a:r>
              <a:rPr lang="cs-CZ" dirty="0"/>
              <a:t>: </a:t>
            </a:r>
            <a:r>
              <a:rPr lang="cs-CZ" dirty="0" err="1"/>
              <a:t>seasonal</a:t>
            </a:r>
            <a:r>
              <a:rPr lang="cs-CZ" dirty="0"/>
              <a:t> </a:t>
            </a:r>
            <a:r>
              <a:rPr lang="cs-CZ" dirty="0" err="1"/>
              <a:t>variations</a:t>
            </a:r>
            <a:r>
              <a:rPr lang="cs-CZ" dirty="0"/>
              <a:t> </a:t>
            </a:r>
            <a:br>
              <a:rPr lang="cs-CZ" dirty="0"/>
            </a:br>
            <a:endParaRPr lang="cs-CZ" dirty="0"/>
          </a:p>
        </p:txBody>
      </p:sp>
      <p:sp>
        <p:nvSpPr>
          <p:cNvPr id="3" name="Zástupný symbol pro obsah 2"/>
          <p:cNvSpPr>
            <a:spLocks noGrp="1"/>
          </p:cNvSpPr>
          <p:nvPr>
            <p:ph idx="1"/>
          </p:nvPr>
        </p:nvSpPr>
        <p:spPr>
          <a:xfrm>
            <a:off x="251520" y="1412776"/>
            <a:ext cx="8568952" cy="5256584"/>
          </a:xfrm>
        </p:spPr>
        <p:txBody>
          <a:bodyPr>
            <a:normAutofit fontScale="92500"/>
          </a:bodyPr>
          <a:lstStyle/>
          <a:p>
            <a:pPr algn="just">
              <a:lnSpc>
                <a:spcPct val="170000"/>
              </a:lnSpc>
            </a:pPr>
            <a:r>
              <a:rPr lang="cs-CZ" dirty="0"/>
              <a:t>Winter</a:t>
            </a:r>
          </a:p>
          <a:p>
            <a:pPr lvl="1" algn="just">
              <a:lnSpc>
                <a:spcPct val="170000"/>
              </a:lnSpc>
            </a:pPr>
            <a:r>
              <a:rPr lang="en-US" dirty="0">
                <a:solidFill>
                  <a:schemeClr val="tx1"/>
                </a:solidFill>
              </a:rPr>
              <a:t>winter comes on December 21</a:t>
            </a:r>
            <a:r>
              <a:rPr lang="en-US" baseline="30000" dirty="0">
                <a:solidFill>
                  <a:schemeClr val="tx1"/>
                </a:solidFill>
              </a:rPr>
              <a:t>st</a:t>
            </a:r>
            <a:r>
              <a:rPr lang="en-US" dirty="0">
                <a:solidFill>
                  <a:schemeClr val="tx1"/>
                </a:solidFill>
              </a:rPr>
              <a:t>, but in fact it often begins earlier. Typical winter weather brings snowfall, icy wind, and hard frosts. We can enjoy skiing in the mountains and the hills which are covered with a thick layer of fluffy snow and we admire  the winter scenery. </a:t>
            </a:r>
            <a:endParaRPr lang="cs-CZ" dirty="0">
              <a:solidFill>
                <a:schemeClr val="tx1"/>
              </a:solidFill>
            </a:endParaRPr>
          </a:p>
          <a:p>
            <a:pPr lvl="1" algn="just">
              <a:lnSpc>
                <a:spcPct val="170000"/>
              </a:lnSpc>
            </a:pPr>
            <a:r>
              <a:rPr lang="en-US" dirty="0">
                <a:solidFill>
                  <a:schemeClr val="tx1"/>
                </a:solidFill>
              </a:rPr>
              <a:t>The roads become icy and slippery and it makes driving hazardous because you can skid easily. </a:t>
            </a:r>
            <a:endParaRPr lang="cs-CZ"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066800"/>
          </a:xfrm>
        </p:spPr>
        <p:txBody>
          <a:bodyPr/>
          <a:lstStyle/>
          <a:p>
            <a:r>
              <a:rPr lang="cs-CZ" dirty="0"/>
              <a:t>Area</a:t>
            </a:r>
          </a:p>
        </p:txBody>
      </p:sp>
      <p:sp>
        <p:nvSpPr>
          <p:cNvPr id="3" name="Zástupný symbol pro obsah 2"/>
          <p:cNvSpPr>
            <a:spLocks noGrp="1"/>
          </p:cNvSpPr>
          <p:nvPr>
            <p:ph idx="1"/>
          </p:nvPr>
        </p:nvSpPr>
        <p:spPr>
          <a:xfrm>
            <a:off x="395536" y="1484784"/>
            <a:ext cx="8291264" cy="5089752"/>
          </a:xfrm>
        </p:spPr>
        <p:txBody>
          <a:bodyPr>
            <a:normAutofit fontScale="92500"/>
          </a:bodyPr>
          <a:lstStyle/>
          <a:p>
            <a:pPr algn="just">
              <a:lnSpc>
                <a:spcPct val="150000"/>
              </a:lnSpc>
            </a:pPr>
            <a:r>
              <a:rPr lang="en-US" dirty="0"/>
              <a:t>The Czech Republic is historically divided into three regions: Bohemia, Moravia, and a part of Silesia. The total area is 78,866 square kilometers and the country’s population is around 10, 4 million people. </a:t>
            </a:r>
            <a:endParaRPr lang="cs-CZ" dirty="0"/>
          </a:p>
          <a:p>
            <a:pPr algn="just">
              <a:lnSpc>
                <a:spcPct val="150000"/>
              </a:lnSpc>
            </a:pPr>
            <a:r>
              <a:rPr lang="en-US" dirty="0"/>
              <a:t>The capital city is Prague, with 1,2 million inhabitants, and there are 5 other metropolitan cities with a population exceeding 100,000: Brno, </a:t>
            </a:r>
            <a:r>
              <a:rPr lang="en-US" dirty="0" err="1"/>
              <a:t>Plzeň</a:t>
            </a:r>
            <a:r>
              <a:rPr lang="en-US" dirty="0"/>
              <a:t>, Olomouc, Ostrava, and Liberec. </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9938" name="Picture 2" descr="Image result for czech map bohemia silesia moravia"/>
          <p:cNvPicPr>
            <a:picLocks noChangeAspect="1" noChangeArrowheads="1"/>
          </p:cNvPicPr>
          <p:nvPr/>
        </p:nvPicPr>
        <p:blipFill>
          <a:blip r:embed="rId2" cstate="print"/>
          <a:srcRect/>
          <a:stretch>
            <a:fillRect/>
          </a:stretch>
        </p:blipFill>
        <p:spPr bwMode="auto">
          <a:xfrm>
            <a:off x="1331640" y="2636912"/>
            <a:ext cx="6195731" cy="35191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1066800"/>
          </a:xfrm>
        </p:spPr>
        <p:txBody>
          <a:bodyPr>
            <a:normAutofit fontScale="90000"/>
          </a:bodyPr>
          <a:lstStyle/>
          <a:p>
            <a:r>
              <a:rPr lang="en-US" dirty="0"/>
              <a:t>5 other metropolitan cities with a population exceeding 100,000</a:t>
            </a:r>
            <a:endParaRPr lang="cs-CZ" dirty="0"/>
          </a:p>
        </p:txBody>
      </p:sp>
      <p:pic>
        <p:nvPicPr>
          <p:cNvPr id="20482" name="Picture 2" descr="Image result for czech republic blind map"/>
          <p:cNvPicPr>
            <a:picLocks noChangeAspect="1" noChangeArrowheads="1"/>
          </p:cNvPicPr>
          <p:nvPr/>
        </p:nvPicPr>
        <p:blipFill>
          <a:blip r:embed="rId2" cstate="print"/>
          <a:srcRect/>
          <a:stretch>
            <a:fillRect/>
          </a:stretch>
        </p:blipFill>
        <p:spPr bwMode="auto">
          <a:xfrm>
            <a:off x="1115616" y="2348880"/>
            <a:ext cx="6753225" cy="382905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836712"/>
            <a:ext cx="8229600" cy="1069848"/>
          </a:xfrm>
        </p:spPr>
        <p:txBody>
          <a:bodyPr/>
          <a:lstStyle/>
          <a:p>
            <a:endParaRPr lang="cs-CZ" dirty="0"/>
          </a:p>
        </p:txBody>
      </p:sp>
      <p:pic>
        <p:nvPicPr>
          <p:cNvPr id="41986" name="Picture 2" descr="Image result for czech map"/>
          <p:cNvPicPr>
            <a:picLocks noChangeAspect="1" noChangeArrowheads="1"/>
          </p:cNvPicPr>
          <p:nvPr/>
        </p:nvPicPr>
        <p:blipFill>
          <a:blip r:embed="rId2" cstate="print"/>
          <a:srcRect t="5870" b="14879"/>
          <a:stretch>
            <a:fillRect/>
          </a:stretch>
        </p:blipFill>
        <p:spPr bwMode="auto">
          <a:xfrm>
            <a:off x="755576" y="2084864"/>
            <a:ext cx="7200800" cy="444679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76672"/>
            <a:ext cx="8229600" cy="1066800"/>
          </a:xfrm>
        </p:spPr>
        <p:txBody>
          <a:bodyPr/>
          <a:lstStyle/>
          <a:p>
            <a:r>
              <a:rPr lang="cs-CZ" dirty="0" err="1"/>
              <a:t>Pilsner</a:t>
            </a:r>
            <a:r>
              <a:rPr lang="cs-CZ" dirty="0"/>
              <a:t> </a:t>
            </a:r>
            <a:r>
              <a:rPr lang="cs-CZ" dirty="0" err="1"/>
              <a:t>beer</a:t>
            </a:r>
            <a:endParaRPr lang="cs-CZ" dirty="0"/>
          </a:p>
        </p:txBody>
      </p:sp>
      <p:sp>
        <p:nvSpPr>
          <p:cNvPr id="3" name="Zástupný symbol pro obsah 2"/>
          <p:cNvSpPr>
            <a:spLocks noGrp="1"/>
          </p:cNvSpPr>
          <p:nvPr>
            <p:ph idx="1"/>
          </p:nvPr>
        </p:nvSpPr>
        <p:spPr>
          <a:xfrm>
            <a:off x="0" y="1340768"/>
            <a:ext cx="8445624" cy="2880320"/>
          </a:xfrm>
        </p:spPr>
        <p:txBody>
          <a:bodyPr>
            <a:normAutofit fontScale="92500"/>
          </a:bodyPr>
          <a:lstStyle/>
          <a:p>
            <a:pPr algn="just"/>
            <a:r>
              <a:rPr lang="en-US" b="1" dirty="0"/>
              <a:t>Pilsner</a:t>
            </a:r>
            <a:r>
              <a:rPr lang="en-US" dirty="0"/>
              <a:t> (also </a:t>
            </a:r>
            <a:r>
              <a:rPr lang="en-US" b="1" dirty="0" err="1"/>
              <a:t>pilsener</a:t>
            </a:r>
            <a:r>
              <a:rPr lang="en-US" dirty="0"/>
              <a:t> or simply </a:t>
            </a:r>
            <a:r>
              <a:rPr lang="en-US" b="1" dirty="0" err="1"/>
              <a:t>pils</a:t>
            </a:r>
            <a:r>
              <a:rPr lang="en-US" dirty="0"/>
              <a:t>) is a type of pale lager which accounts for more than two-thirds of the beer produced in the world.</a:t>
            </a:r>
            <a:r>
              <a:rPr lang="cs-CZ" baseline="30000" dirty="0"/>
              <a:t> </a:t>
            </a:r>
            <a:r>
              <a:rPr lang="en-US" dirty="0"/>
              <a:t>It takes its name from </a:t>
            </a:r>
            <a:r>
              <a:rPr lang="en-US" dirty="0" err="1"/>
              <a:t>Plzeň</a:t>
            </a:r>
            <a:r>
              <a:rPr lang="en-US" dirty="0"/>
              <a:t>, a city in Bohemia, then in the Austrian Empire, now in the Czech Republic, where it was first produced in 1842. The world’s first blond lager, the original Pilsner </a:t>
            </a:r>
            <a:r>
              <a:rPr lang="en-US" dirty="0" err="1"/>
              <a:t>Urquell</a:t>
            </a:r>
            <a:r>
              <a:rPr lang="en-US" dirty="0"/>
              <a:t>,</a:t>
            </a:r>
            <a:r>
              <a:rPr lang="cs-CZ" baseline="30000" dirty="0"/>
              <a:t> </a:t>
            </a:r>
            <a:r>
              <a:rPr lang="en-US" dirty="0"/>
              <a:t>is still produced there today.</a:t>
            </a:r>
            <a:endParaRPr lang="cs-CZ" dirty="0"/>
          </a:p>
        </p:txBody>
      </p:sp>
      <p:pic>
        <p:nvPicPr>
          <p:cNvPr id="4" name="Picture 4" descr="Image result for pilsner beer"/>
          <p:cNvPicPr>
            <a:picLocks noChangeAspect="1" noChangeArrowheads="1"/>
          </p:cNvPicPr>
          <p:nvPr/>
        </p:nvPicPr>
        <p:blipFill>
          <a:blip r:embed="rId2" cstate="print"/>
          <a:srcRect/>
          <a:stretch>
            <a:fillRect/>
          </a:stretch>
        </p:blipFill>
        <p:spPr bwMode="auto">
          <a:xfrm>
            <a:off x="2843808" y="4142397"/>
            <a:ext cx="3851920" cy="271560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2696"/>
            <a:ext cx="8229600" cy="648072"/>
          </a:xfrm>
        </p:spPr>
        <p:txBody>
          <a:bodyPr>
            <a:normAutofit fontScale="90000"/>
          </a:bodyPr>
          <a:lstStyle/>
          <a:p>
            <a:r>
              <a:rPr lang="cs-CZ" dirty="0"/>
              <a:t>St. </a:t>
            </a:r>
            <a:r>
              <a:rPr lang="cs-CZ" dirty="0" err="1"/>
              <a:t>Bartholomew</a:t>
            </a:r>
            <a:r>
              <a:rPr lang="cs-CZ" dirty="0"/>
              <a:t>'s </a:t>
            </a:r>
            <a:r>
              <a:rPr lang="cs-CZ" dirty="0" err="1"/>
              <a:t>Cathedral</a:t>
            </a:r>
            <a:br>
              <a:rPr lang="cs-CZ" dirty="0"/>
            </a:br>
            <a:endParaRPr lang="cs-CZ" dirty="0"/>
          </a:p>
        </p:txBody>
      </p:sp>
      <p:pic>
        <p:nvPicPr>
          <p:cNvPr id="48130" name="Picture 2" descr="Image result for katedrála sv. bartoloměje plzeň"/>
          <p:cNvPicPr>
            <a:picLocks noChangeAspect="1" noChangeArrowheads="1"/>
          </p:cNvPicPr>
          <p:nvPr/>
        </p:nvPicPr>
        <p:blipFill>
          <a:blip r:embed="rId2" cstate="print"/>
          <a:srcRect/>
          <a:stretch>
            <a:fillRect/>
          </a:stretch>
        </p:blipFill>
        <p:spPr bwMode="auto">
          <a:xfrm>
            <a:off x="4857750" y="3809999"/>
            <a:ext cx="4286250" cy="3048001"/>
          </a:xfrm>
          <a:prstGeom prst="rect">
            <a:avLst/>
          </a:prstGeom>
          <a:noFill/>
        </p:spPr>
      </p:pic>
      <p:pic>
        <p:nvPicPr>
          <p:cNvPr id="4" name="Picture 2" descr="Image result for plzeň"/>
          <p:cNvPicPr>
            <a:picLocks noChangeAspect="1" noChangeArrowheads="1"/>
          </p:cNvPicPr>
          <p:nvPr/>
        </p:nvPicPr>
        <p:blipFill>
          <a:blip r:embed="rId3" cstate="print"/>
          <a:srcRect/>
          <a:stretch>
            <a:fillRect/>
          </a:stretch>
        </p:blipFill>
        <p:spPr bwMode="auto">
          <a:xfrm>
            <a:off x="0" y="1556792"/>
            <a:ext cx="4729788" cy="2808312"/>
          </a:xfrm>
          <a:prstGeom prst="rect">
            <a:avLst/>
          </a:prstGeom>
          <a:noFill/>
        </p:spPr>
      </p:pic>
      <p:sp>
        <p:nvSpPr>
          <p:cNvPr id="5" name="TextovéPole 4"/>
          <p:cNvSpPr txBox="1"/>
          <p:nvPr/>
        </p:nvSpPr>
        <p:spPr>
          <a:xfrm>
            <a:off x="4716016" y="1556792"/>
            <a:ext cx="4248472" cy="1815882"/>
          </a:xfrm>
          <a:prstGeom prst="rect">
            <a:avLst/>
          </a:prstGeom>
          <a:noFill/>
        </p:spPr>
        <p:txBody>
          <a:bodyPr wrap="square" rtlCol="0">
            <a:spAutoFit/>
          </a:bodyPr>
          <a:lstStyle/>
          <a:p>
            <a:pPr algn="just"/>
            <a:r>
              <a:rPr lang="en-US" sz="2800" dirty="0"/>
              <a:t>With a height of 102.6 </a:t>
            </a:r>
            <a:r>
              <a:rPr lang="en-US" sz="2800" dirty="0" err="1"/>
              <a:t>metres</a:t>
            </a:r>
            <a:r>
              <a:rPr lang="en-US" sz="2800" dirty="0"/>
              <a:t>, it is the tallest church tower in the Czech Republic.</a:t>
            </a:r>
            <a:endParaRPr lang="cs-CZ"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08720"/>
            <a:ext cx="8229600" cy="1066800"/>
          </a:xfrm>
        </p:spPr>
        <p:txBody>
          <a:bodyPr>
            <a:normAutofit fontScale="90000"/>
          </a:bodyPr>
          <a:lstStyle/>
          <a:p>
            <a:r>
              <a:rPr lang="cs-CZ" dirty="0"/>
              <a:t>Basic </a:t>
            </a:r>
            <a:r>
              <a:rPr lang="cs-CZ" dirty="0" err="1"/>
              <a:t>Information</a:t>
            </a:r>
            <a:r>
              <a:rPr lang="cs-CZ" dirty="0"/>
              <a:t> </a:t>
            </a:r>
            <a:r>
              <a:rPr lang="cs-CZ" dirty="0" err="1"/>
              <a:t>about</a:t>
            </a:r>
            <a:r>
              <a:rPr lang="cs-CZ" dirty="0"/>
              <a:t> </a:t>
            </a:r>
            <a:r>
              <a:rPr lang="cs-CZ" dirty="0" err="1"/>
              <a:t>the</a:t>
            </a:r>
            <a:r>
              <a:rPr lang="cs-CZ" dirty="0"/>
              <a:t> </a:t>
            </a:r>
            <a:r>
              <a:rPr lang="cs-CZ" dirty="0" err="1"/>
              <a:t>Czech</a:t>
            </a:r>
            <a:r>
              <a:rPr lang="cs-CZ" dirty="0"/>
              <a:t> </a:t>
            </a:r>
            <a:r>
              <a:rPr lang="cs-CZ" dirty="0" err="1"/>
              <a:t>Republic</a:t>
            </a:r>
            <a:endParaRPr lang="cs-CZ" dirty="0"/>
          </a:p>
        </p:txBody>
      </p:sp>
      <p:sp>
        <p:nvSpPr>
          <p:cNvPr id="3" name="Zástupný symbol pro obsah 2"/>
          <p:cNvSpPr>
            <a:spLocks noGrp="1"/>
          </p:cNvSpPr>
          <p:nvPr>
            <p:ph idx="1"/>
          </p:nvPr>
        </p:nvSpPr>
        <p:spPr>
          <a:xfrm>
            <a:off x="457200" y="2492896"/>
            <a:ext cx="8229600" cy="4081640"/>
          </a:xfrm>
        </p:spPr>
        <p:txBody>
          <a:bodyPr/>
          <a:lstStyle/>
          <a:p>
            <a:pPr>
              <a:lnSpc>
                <a:spcPct val="150000"/>
              </a:lnSpc>
            </a:pPr>
            <a:r>
              <a:rPr lang="en-US" dirty="0"/>
              <a:t>The Czech Republic is a landlocked country in the middle of Europe. Rather than as a country in the middle of Europe, we should speak of the Czech Republic as a country in the heart of Europe </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8229600" cy="1066800"/>
          </a:xfrm>
        </p:spPr>
        <p:txBody>
          <a:bodyPr/>
          <a:lstStyle/>
          <a:p>
            <a:r>
              <a:rPr lang="cs-CZ" dirty="0"/>
              <a:t>Olomouc</a:t>
            </a:r>
          </a:p>
        </p:txBody>
      </p:sp>
      <p:sp>
        <p:nvSpPr>
          <p:cNvPr id="3" name="Zástupný symbol pro obsah 2"/>
          <p:cNvSpPr>
            <a:spLocks noGrp="1"/>
          </p:cNvSpPr>
          <p:nvPr>
            <p:ph idx="1"/>
          </p:nvPr>
        </p:nvSpPr>
        <p:spPr>
          <a:xfrm>
            <a:off x="0" y="1484784"/>
            <a:ext cx="6300192" cy="5373216"/>
          </a:xfrm>
        </p:spPr>
        <p:txBody>
          <a:bodyPr>
            <a:normAutofit fontScale="70000" lnSpcReduction="20000"/>
          </a:bodyPr>
          <a:lstStyle/>
          <a:p>
            <a:pPr algn="just">
              <a:lnSpc>
                <a:spcPct val="170000"/>
              </a:lnSpc>
            </a:pPr>
            <a:r>
              <a:rPr lang="en-US" dirty="0"/>
              <a:t>The charming and beautiful city of Olomouc lies beside the Morava River in central Moravia. With around 100,000 inhabitants, it's the fifth largest city in the Czech Republic and certainly one of the most beautiful. </a:t>
            </a:r>
            <a:endParaRPr lang="cs-CZ" dirty="0"/>
          </a:p>
          <a:p>
            <a:pPr algn="just">
              <a:lnSpc>
                <a:spcPct val="170000"/>
              </a:lnSpc>
            </a:pPr>
            <a:r>
              <a:rPr lang="en-US" dirty="0"/>
              <a:t>The centre is the largest historic preservation zone outside Prague, and its cobblestoned streets are lined with majestic cathedrals and grand palaces.</a:t>
            </a:r>
            <a:endParaRPr lang="cs-CZ" dirty="0"/>
          </a:p>
          <a:p>
            <a:pPr algn="just">
              <a:lnSpc>
                <a:spcPct val="170000"/>
              </a:lnSpc>
            </a:pPr>
            <a:r>
              <a:rPr lang="en-US" dirty="0"/>
              <a:t>Despite its fascinating history and great beauty, you won't find the crowds of tourists that are so common in more famous destinations.</a:t>
            </a:r>
          </a:p>
          <a:p>
            <a:pPr algn="just">
              <a:lnSpc>
                <a:spcPct val="170000"/>
              </a:lnSpc>
            </a:pPr>
            <a:endParaRPr lang="cs-CZ" dirty="0"/>
          </a:p>
        </p:txBody>
      </p:sp>
      <p:pic>
        <p:nvPicPr>
          <p:cNvPr id="51202" name="Picture 2" descr="Image result for about olomouc"/>
          <p:cNvPicPr>
            <a:picLocks noChangeAspect="1" noChangeArrowheads="1"/>
          </p:cNvPicPr>
          <p:nvPr/>
        </p:nvPicPr>
        <p:blipFill>
          <a:blip r:embed="rId2" cstate="print"/>
          <a:srcRect/>
          <a:stretch>
            <a:fillRect/>
          </a:stretch>
        </p:blipFill>
        <p:spPr bwMode="auto">
          <a:xfrm>
            <a:off x="6372200" y="1772816"/>
            <a:ext cx="2771800" cy="483450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476672"/>
            <a:ext cx="8229600" cy="1066800"/>
          </a:xfrm>
        </p:spPr>
        <p:txBody>
          <a:bodyPr/>
          <a:lstStyle/>
          <a:p>
            <a:r>
              <a:rPr lang="cs-CZ" dirty="0"/>
              <a:t>Olomouc</a:t>
            </a:r>
          </a:p>
        </p:txBody>
      </p:sp>
      <p:sp>
        <p:nvSpPr>
          <p:cNvPr id="3" name="Zástupný symbol pro obsah 2"/>
          <p:cNvSpPr>
            <a:spLocks noGrp="1"/>
          </p:cNvSpPr>
          <p:nvPr>
            <p:ph idx="1"/>
          </p:nvPr>
        </p:nvSpPr>
        <p:spPr>
          <a:xfrm>
            <a:off x="0" y="1340768"/>
            <a:ext cx="4392488" cy="4325112"/>
          </a:xfrm>
        </p:spPr>
        <p:txBody>
          <a:bodyPr>
            <a:normAutofit/>
          </a:bodyPr>
          <a:lstStyle/>
          <a:p>
            <a:pPr algn="just">
              <a:lnSpc>
                <a:spcPct val="150000"/>
              </a:lnSpc>
            </a:pPr>
            <a:r>
              <a:rPr lang="en-US" dirty="0"/>
              <a:t>In 2000, the Holy Trinity Column, which was erected in the early 18th century, was added as a UNESCO World Heritage site.</a:t>
            </a:r>
          </a:p>
          <a:p>
            <a:pPr algn="just">
              <a:lnSpc>
                <a:spcPct val="150000"/>
              </a:lnSpc>
            </a:pPr>
            <a:endParaRPr lang="cs-CZ" dirty="0"/>
          </a:p>
        </p:txBody>
      </p:sp>
      <p:pic>
        <p:nvPicPr>
          <p:cNvPr id="50178" name="Picture 2" descr="Image result for olomouc trinity column"/>
          <p:cNvPicPr>
            <a:picLocks noChangeAspect="1" noChangeArrowheads="1"/>
          </p:cNvPicPr>
          <p:nvPr/>
        </p:nvPicPr>
        <p:blipFill>
          <a:blip r:embed="rId2" cstate="print"/>
          <a:srcRect/>
          <a:stretch>
            <a:fillRect/>
          </a:stretch>
        </p:blipFill>
        <p:spPr bwMode="auto">
          <a:xfrm>
            <a:off x="5062704" y="745654"/>
            <a:ext cx="4081296" cy="585169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229600" cy="1069848"/>
          </a:xfrm>
        </p:spPr>
        <p:txBody>
          <a:bodyPr/>
          <a:lstStyle/>
          <a:p>
            <a:r>
              <a:rPr lang="cs-CZ" dirty="0" err="1"/>
              <a:t>What</a:t>
            </a:r>
            <a:r>
              <a:rPr lang="cs-CZ" dirty="0"/>
              <a:t> </a:t>
            </a:r>
            <a:r>
              <a:rPr lang="cs-CZ" dirty="0" err="1"/>
              <a:t>season</a:t>
            </a:r>
            <a:r>
              <a:rPr lang="cs-CZ" dirty="0"/>
              <a:t> </a:t>
            </a:r>
            <a:r>
              <a:rPr lang="cs-CZ" dirty="0" err="1"/>
              <a:t>is</a:t>
            </a:r>
            <a:r>
              <a:rPr lang="cs-CZ" dirty="0"/>
              <a:t> </a:t>
            </a:r>
            <a:r>
              <a:rPr lang="cs-CZ" dirty="0" err="1"/>
              <a:t>it</a:t>
            </a:r>
            <a:r>
              <a:rPr lang="cs-CZ" dirty="0"/>
              <a:t>?</a:t>
            </a:r>
          </a:p>
        </p:txBody>
      </p:sp>
      <p:pic>
        <p:nvPicPr>
          <p:cNvPr id="31746" name="Picture 2" descr="Fotka uživatele Zuzinka Vašutová Wozniaková."/>
          <p:cNvPicPr>
            <a:picLocks noChangeAspect="1" noChangeArrowheads="1"/>
          </p:cNvPicPr>
          <p:nvPr/>
        </p:nvPicPr>
        <p:blipFill>
          <a:blip r:embed="rId2" cstate="print"/>
          <a:srcRect/>
          <a:stretch>
            <a:fillRect/>
          </a:stretch>
        </p:blipFill>
        <p:spPr bwMode="auto">
          <a:xfrm>
            <a:off x="251520" y="1556792"/>
            <a:ext cx="3971925" cy="3096344"/>
          </a:xfrm>
          <a:prstGeom prst="rect">
            <a:avLst/>
          </a:prstGeom>
          <a:noFill/>
        </p:spPr>
      </p:pic>
      <p:pic>
        <p:nvPicPr>
          <p:cNvPr id="31748" name="Picture 4" descr="Fotka uživatele Dita Kotásková Skopalová."/>
          <p:cNvPicPr>
            <a:picLocks noChangeAspect="1" noChangeArrowheads="1"/>
          </p:cNvPicPr>
          <p:nvPr/>
        </p:nvPicPr>
        <p:blipFill>
          <a:blip r:embed="rId3" cstate="print"/>
          <a:srcRect/>
          <a:stretch>
            <a:fillRect/>
          </a:stretch>
        </p:blipFill>
        <p:spPr bwMode="auto">
          <a:xfrm>
            <a:off x="4572000" y="2636912"/>
            <a:ext cx="4104456" cy="352839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7890" name="Picture 2" descr="Fotka uživatele Tomáš Wroblowský."/>
          <p:cNvPicPr>
            <a:picLocks noChangeAspect="1" noChangeArrowheads="1"/>
          </p:cNvPicPr>
          <p:nvPr/>
        </p:nvPicPr>
        <p:blipFill>
          <a:blip r:embed="rId2" cstate="print"/>
          <a:srcRect/>
          <a:stretch>
            <a:fillRect/>
          </a:stretch>
        </p:blipFill>
        <p:spPr bwMode="auto">
          <a:xfrm>
            <a:off x="539552" y="2924944"/>
            <a:ext cx="4032447" cy="3024336"/>
          </a:xfrm>
          <a:prstGeom prst="rect">
            <a:avLst/>
          </a:prstGeom>
          <a:noFill/>
        </p:spPr>
      </p:pic>
      <p:pic>
        <p:nvPicPr>
          <p:cNvPr id="37892" name="Picture 4" descr="Fotka uživatele Zuzinka Vašutová Wozniaková."/>
          <p:cNvPicPr>
            <a:picLocks noChangeAspect="1" noChangeArrowheads="1"/>
          </p:cNvPicPr>
          <p:nvPr/>
        </p:nvPicPr>
        <p:blipFill>
          <a:blip r:embed="rId3" cstate="print"/>
          <a:srcRect/>
          <a:stretch>
            <a:fillRect/>
          </a:stretch>
        </p:blipFill>
        <p:spPr bwMode="auto">
          <a:xfrm>
            <a:off x="5364088" y="980728"/>
            <a:ext cx="3153500" cy="561662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otka uživatele Zuzinka Vašutová Wozniaková."/>
          <p:cNvPicPr>
            <a:picLocks noChangeAspect="1" noChangeArrowheads="1"/>
          </p:cNvPicPr>
          <p:nvPr/>
        </p:nvPicPr>
        <p:blipFill>
          <a:blip r:embed="rId2" cstate="print"/>
          <a:srcRect/>
          <a:stretch>
            <a:fillRect/>
          </a:stretch>
        </p:blipFill>
        <p:spPr bwMode="auto">
          <a:xfrm>
            <a:off x="251520" y="1772816"/>
            <a:ext cx="3360373" cy="4176464"/>
          </a:xfrm>
          <a:prstGeom prst="rect">
            <a:avLst/>
          </a:prstGeom>
          <a:noFill/>
        </p:spPr>
      </p:pic>
      <p:pic>
        <p:nvPicPr>
          <p:cNvPr id="38916" name="Picture 4" descr="Fotka uživatele Zuzinka Vašutová Wozniaková."/>
          <p:cNvPicPr>
            <a:picLocks noChangeAspect="1" noChangeArrowheads="1"/>
          </p:cNvPicPr>
          <p:nvPr/>
        </p:nvPicPr>
        <p:blipFill>
          <a:blip r:embed="rId3" cstate="print"/>
          <a:srcRect/>
          <a:stretch>
            <a:fillRect/>
          </a:stretch>
        </p:blipFill>
        <p:spPr bwMode="auto">
          <a:xfrm>
            <a:off x="3995936" y="1772816"/>
            <a:ext cx="4704522" cy="417646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864096"/>
          </a:xfrm>
        </p:spPr>
        <p:txBody>
          <a:bodyPr/>
          <a:lstStyle/>
          <a:p>
            <a:r>
              <a:rPr lang="cs-CZ" b="1" dirty="0" err="1"/>
              <a:t>System</a:t>
            </a:r>
            <a:r>
              <a:rPr lang="cs-CZ" b="1" dirty="0"/>
              <a:t> </a:t>
            </a:r>
            <a:r>
              <a:rPr lang="cs-CZ" b="1" dirty="0" err="1"/>
              <a:t>of</a:t>
            </a:r>
            <a:r>
              <a:rPr lang="cs-CZ" b="1" dirty="0"/>
              <a:t> </a:t>
            </a:r>
            <a:r>
              <a:rPr lang="cs-CZ" b="1" dirty="0" err="1"/>
              <a:t>Government</a:t>
            </a:r>
            <a:r>
              <a:rPr lang="cs-CZ" b="1" dirty="0"/>
              <a:t> </a:t>
            </a:r>
            <a:endParaRPr lang="cs-CZ" dirty="0"/>
          </a:p>
        </p:txBody>
      </p:sp>
      <p:sp>
        <p:nvSpPr>
          <p:cNvPr id="3" name="Zástupný symbol pro obsah 2"/>
          <p:cNvSpPr>
            <a:spLocks noGrp="1"/>
          </p:cNvSpPr>
          <p:nvPr>
            <p:ph idx="1"/>
          </p:nvPr>
        </p:nvSpPr>
        <p:spPr>
          <a:xfrm>
            <a:off x="0" y="1340768"/>
            <a:ext cx="8964488" cy="5517232"/>
          </a:xfrm>
        </p:spPr>
        <p:txBody>
          <a:bodyPr>
            <a:normAutofit fontScale="77500" lnSpcReduction="20000"/>
          </a:bodyPr>
          <a:lstStyle/>
          <a:p>
            <a:pPr>
              <a:lnSpc>
                <a:spcPct val="160000"/>
              </a:lnSpc>
            </a:pPr>
            <a:r>
              <a:rPr lang="en-US" dirty="0"/>
              <a:t>The Czech Republic is a parliamentary democracy. Every citizen over the age of 18 has the right to vote. The supreme legislative body is the Parliament, which consists of the </a:t>
            </a:r>
            <a:endParaRPr lang="cs-CZ" dirty="0"/>
          </a:p>
          <a:p>
            <a:pPr lvl="1">
              <a:lnSpc>
                <a:spcPct val="160000"/>
              </a:lnSpc>
            </a:pPr>
            <a:r>
              <a:rPr lang="en-US" dirty="0"/>
              <a:t>House of Deputies, </a:t>
            </a:r>
            <a:endParaRPr lang="cs-CZ" dirty="0"/>
          </a:p>
          <a:p>
            <a:pPr lvl="1">
              <a:lnSpc>
                <a:spcPct val="160000"/>
              </a:lnSpc>
            </a:pPr>
            <a:r>
              <a:rPr lang="en-US" dirty="0"/>
              <a:t>the lower house of the legislature, and </a:t>
            </a:r>
            <a:endParaRPr lang="cs-CZ" dirty="0"/>
          </a:p>
          <a:p>
            <a:pPr lvl="1">
              <a:lnSpc>
                <a:spcPct val="160000"/>
              </a:lnSpc>
            </a:pPr>
            <a:r>
              <a:rPr lang="en-US" dirty="0"/>
              <a:t>the Senate, which is the upper house. The supreme executive body is the government. </a:t>
            </a:r>
            <a:endParaRPr lang="cs-CZ" dirty="0"/>
          </a:p>
          <a:p>
            <a:pPr>
              <a:lnSpc>
                <a:spcPct val="160000"/>
              </a:lnSpc>
            </a:pPr>
            <a:r>
              <a:rPr lang="en-US" dirty="0"/>
              <a:t>The prime minister heads the government and is appointed by the president of the republic. The president also appoints other cabinet members based on the prime minister's recommendations. </a:t>
            </a:r>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229600" cy="1066800"/>
          </a:xfrm>
        </p:spPr>
        <p:txBody>
          <a:bodyPr/>
          <a:lstStyle/>
          <a:p>
            <a:r>
              <a:rPr lang="cs-CZ" dirty="0"/>
              <a:t>President </a:t>
            </a:r>
          </a:p>
        </p:txBody>
      </p:sp>
      <p:sp>
        <p:nvSpPr>
          <p:cNvPr id="3" name="Zástupný symbol pro obsah 2"/>
          <p:cNvSpPr>
            <a:spLocks noGrp="1"/>
          </p:cNvSpPr>
          <p:nvPr>
            <p:ph idx="1"/>
          </p:nvPr>
        </p:nvSpPr>
        <p:spPr>
          <a:xfrm>
            <a:off x="251520" y="1340768"/>
            <a:ext cx="8712968" cy="5328592"/>
          </a:xfrm>
        </p:spPr>
        <p:txBody>
          <a:bodyPr>
            <a:normAutofit fontScale="77500" lnSpcReduction="20000"/>
          </a:bodyPr>
          <a:lstStyle/>
          <a:p>
            <a:pPr algn="just">
              <a:lnSpc>
                <a:spcPct val="160000"/>
              </a:lnSpc>
            </a:pPr>
            <a:r>
              <a:rPr lang="en-US" dirty="0"/>
              <a:t>The highest executive authority is the </a:t>
            </a:r>
            <a:r>
              <a:rPr lang="en-US" b="1" dirty="0"/>
              <a:t>president</a:t>
            </a:r>
            <a:r>
              <a:rPr lang="en-US" dirty="0"/>
              <a:t>, who is the formal head of state and </a:t>
            </a:r>
            <a:r>
              <a:rPr lang="cs-CZ" b="1" dirty="0" err="1"/>
              <a:t>was</a:t>
            </a:r>
            <a:r>
              <a:rPr lang="en-US" dirty="0"/>
              <a:t> elected jointly by both houses of parliament for a term of five years. </a:t>
            </a:r>
            <a:endParaRPr lang="cs-CZ" dirty="0"/>
          </a:p>
          <a:p>
            <a:pPr algn="just">
              <a:lnSpc>
                <a:spcPct val="160000"/>
              </a:lnSpc>
            </a:pPr>
            <a:r>
              <a:rPr lang="cs-CZ" dirty="0"/>
              <a:t>In 2013 president </a:t>
            </a:r>
            <a:r>
              <a:rPr lang="cs-CZ" dirty="0" err="1"/>
              <a:t>was</a:t>
            </a:r>
            <a:r>
              <a:rPr lang="cs-CZ" dirty="0"/>
              <a:t> </a:t>
            </a:r>
            <a:r>
              <a:rPr lang="cs-CZ" dirty="0" err="1"/>
              <a:t>for</a:t>
            </a:r>
            <a:r>
              <a:rPr lang="cs-CZ" dirty="0"/>
              <a:t> </a:t>
            </a:r>
            <a:r>
              <a:rPr lang="cs-CZ" dirty="0" err="1"/>
              <a:t>the</a:t>
            </a:r>
            <a:r>
              <a:rPr lang="cs-CZ" dirty="0"/>
              <a:t> </a:t>
            </a:r>
            <a:r>
              <a:rPr lang="cs-CZ" dirty="0" err="1"/>
              <a:t>first</a:t>
            </a:r>
            <a:r>
              <a:rPr lang="cs-CZ" dirty="0"/>
              <a:t> </a:t>
            </a:r>
            <a:r>
              <a:rPr lang="cs-CZ" dirty="0" err="1"/>
              <a:t>time</a:t>
            </a:r>
            <a:r>
              <a:rPr lang="cs-CZ" dirty="0"/>
              <a:t> </a:t>
            </a:r>
            <a:r>
              <a:rPr lang="cs-CZ" dirty="0" err="1"/>
              <a:t>elected</a:t>
            </a:r>
            <a:r>
              <a:rPr lang="cs-CZ" dirty="0"/>
              <a:t>  </a:t>
            </a:r>
            <a:r>
              <a:rPr lang="cs-CZ" dirty="0" err="1"/>
              <a:t>directly</a:t>
            </a:r>
            <a:r>
              <a:rPr lang="cs-CZ" dirty="0"/>
              <a:t> by </a:t>
            </a:r>
            <a:r>
              <a:rPr lang="cs-CZ" dirty="0" err="1"/>
              <a:t>people</a:t>
            </a:r>
            <a:r>
              <a:rPr lang="cs-CZ" dirty="0"/>
              <a:t>. </a:t>
            </a:r>
          </a:p>
          <a:p>
            <a:pPr algn="just">
              <a:lnSpc>
                <a:spcPct val="160000"/>
              </a:lnSpc>
            </a:pPr>
            <a:r>
              <a:rPr lang="en-US" b="1" dirty="0"/>
              <a:t>The first direct presidential election in the Czech Republic was held on 11–12 January 2013</a:t>
            </a:r>
            <a:r>
              <a:rPr lang="cs-CZ" b="1" dirty="0"/>
              <a:t>. </a:t>
            </a:r>
          </a:p>
          <a:p>
            <a:pPr algn="just">
              <a:lnSpc>
                <a:spcPct val="160000"/>
              </a:lnSpc>
            </a:pPr>
            <a:r>
              <a:rPr lang="en-US" dirty="0"/>
              <a:t>Nine individuals secured enough popular signatures or support of parliamentarians to become official candidates for the office. </a:t>
            </a:r>
            <a:r>
              <a:rPr lang="en-US" dirty="0" err="1"/>
              <a:t>Miloš</a:t>
            </a:r>
            <a:r>
              <a:rPr lang="en-US" dirty="0"/>
              <a:t> </a:t>
            </a:r>
            <a:r>
              <a:rPr lang="en-US" dirty="0" err="1"/>
              <a:t>Zeman</a:t>
            </a:r>
            <a:r>
              <a:rPr lang="en-US" dirty="0"/>
              <a:t> and </a:t>
            </a:r>
            <a:r>
              <a:rPr lang="en-US" dirty="0" err="1"/>
              <a:t>Karel</a:t>
            </a:r>
            <a:r>
              <a:rPr lang="en-US" dirty="0"/>
              <a:t> </a:t>
            </a:r>
            <a:r>
              <a:rPr lang="en-US" dirty="0" err="1"/>
              <a:t>Schwarzenberg</a:t>
            </a:r>
            <a:r>
              <a:rPr lang="en-US" dirty="0"/>
              <a:t> qualified for the second round of the election.</a:t>
            </a:r>
            <a:endParaRPr lang="cs-CZ" dirty="0"/>
          </a:p>
          <a:p>
            <a:pPr algn="just">
              <a:lnSpc>
                <a:spcPct val="160000"/>
              </a:lnSpc>
            </a:pP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476672"/>
            <a:ext cx="8748464" cy="1066800"/>
          </a:xfrm>
        </p:spPr>
        <p:txBody>
          <a:bodyPr>
            <a:normAutofit fontScale="90000"/>
          </a:bodyPr>
          <a:lstStyle/>
          <a:p>
            <a:r>
              <a:rPr lang="en-US" dirty="0"/>
              <a:t>List of Presidents of the Czech Republic</a:t>
            </a:r>
            <a:br>
              <a:rPr lang="en-US" dirty="0"/>
            </a:br>
            <a:endParaRPr lang="cs-CZ" dirty="0"/>
          </a:p>
        </p:txBody>
      </p:sp>
      <p:sp>
        <p:nvSpPr>
          <p:cNvPr id="3" name="Zástupný symbol pro obsah 2"/>
          <p:cNvSpPr>
            <a:spLocks noGrp="1"/>
          </p:cNvSpPr>
          <p:nvPr>
            <p:ph idx="1"/>
          </p:nvPr>
        </p:nvSpPr>
        <p:spPr>
          <a:xfrm>
            <a:off x="179512" y="1628800"/>
            <a:ext cx="8424936" cy="4945736"/>
          </a:xfrm>
        </p:spPr>
        <p:txBody>
          <a:bodyPr>
            <a:normAutofit fontScale="92500" lnSpcReduction="20000"/>
          </a:bodyPr>
          <a:lstStyle/>
          <a:p>
            <a:pPr>
              <a:lnSpc>
                <a:spcPct val="150000"/>
              </a:lnSpc>
            </a:pPr>
            <a:r>
              <a:rPr lang="en-US" dirty="0"/>
              <a:t>This is a list of </a:t>
            </a:r>
            <a:r>
              <a:rPr lang="en-US" b="1" dirty="0"/>
              <a:t>Presidents</a:t>
            </a:r>
            <a:r>
              <a:rPr lang="en-US" dirty="0"/>
              <a:t> of the </a:t>
            </a:r>
            <a:r>
              <a:rPr lang="en-US" b="1" dirty="0"/>
              <a:t>Czech Republic</a:t>
            </a:r>
            <a:r>
              <a:rPr lang="en-US" dirty="0"/>
              <a:t>, a political office that was created in 1993 following the dissolution of Czechoslovakia.</a:t>
            </a:r>
          </a:p>
          <a:p>
            <a:pPr marL="624078" indent="-514350">
              <a:lnSpc>
                <a:spcPct val="150000"/>
              </a:lnSpc>
              <a:buFont typeface="+mj-lt"/>
              <a:buAutoNum type="arabicPeriod"/>
            </a:pPr>
            <a:r>
              <a:rPr lang="en-US" dirty="0"/>
              <a:t>The first President of the Czech Republic was </a:t>
            </a:r>
            <a:r>
              <a:rPr lang="en-US" dirty="0" err="1"/>
              <a:t>Václav</a:t>
            </a:r>
            <a:r>
              <a:rPr lang="en-US" dirty="0"/>
              <a:t> Havel. </a:t>
            </a:r>
            <a:endParaRPr lang="cs-CZ" dirty="0"/>
          </a:p>
          <a:p>
            <a:pPr marL="624078" indent="-514350">
              <a:lnSpc>
                <a:spcPct val="150000"/>
              </a:lnSpc>
              <a:buFont typeface="+mj-lt"/>
              <a:buAutoNum type="arabicPeriod"/>
            </a:pPr>
            <a:r>
              <a:rPr lang="en-US" dirty="0"/>
              <a:t>The only living former President of the Czech Republic is </a:t>
            </a:r>
            <a:r>
              <a:rPr lang="en-US" dirty="0" err="1"/>
              <a:t>Václav</a:t>
            </a:r>
            <a:r>
              <a:rPr lang="en-US" dirty="0"/>
              <a:t> Klaus.</a:t>
            </a:r>
            <a:endParaRPr lang="cs-CZ" dirty="0"/>
          </a:p>
          <a:p>
            <a:pPr marL="624078" indent="-514350">
              <a:lnSpc>
                <a:spcPct val="150000"/>
              </a:lnSpc>
              <a:buFont typeface="+mj-lt"/>
              <a:buAutoNum type="arabicPeriod"/>
            </a:pPr>
            <a:r>
              <a:rPr lang="en-US" dirty="0"/>
              <a:t>The current President is </a:t>
            </a:r>
            <a:r>
              <a:rPr lang="en-US" dirty="0" err="1"/>
              <a:t>Miloš</a:t>
            </a:r>
            <a:r>
              <a:rPr lang="en-US" dirty="0"/>
              <a:t> </a:t>
            </a:r>
            <a:r>
              <a:rPr lang="en-US" dirty="0" err="1"/>
              <a:t>Zeman</a:t>
            </a:r>
            <a:r>
              <a:rPr lang="en-US" dirty="0"/>
              <a:t>, in office since 8 March 2013. </a:t>
            </a:r>
          </a:p>
          <a:p>
            <a:pPr>
              <a:lnSpc>
                <a:spcPct val="150000"/>
              </a:lnSpc>
            </a:pP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2696"/>
            <a:ext cx="8229600" cy="1069848"/>
          </a:xfrm>
        </p:spPr>
        <p:txBody>
          <a:bodyPr/>
          <a:lstStyle/>
          <a:p>
            <a:r>
              <a:rPr lang="cs-CZ" dirty="0" err="1"/>
              <a:t>Who</a:t>
            </a:r>
            <a:r>
              <a:rPr lang="cs-CZ" dirty="0"/>
              <a:t> are </a:t>
            </a:r>
            <a:r>
              <a:rPr lang="cs-CZ" dirty="0" err="1"/>
              <a:t>they</a:t>
            </a:r>
            <a:r>
              <a:rPr lang="cs-CZ" dirty="0"/>
              <a:t>? </a:t>
            </a:r>
          </a:p>
        </p:txBody>
      </p:sp>
      <p:pic>
        <p:nvPicPr>
          <p:cNvPr id="3" name="Picture 6" descr="Vaclav Havel cropped.jpg"/>
          <p:cNvPicPr>
            <a:picLocks noChangeAspect="1" noChangeArrowheads="1"/>
          </p:cNvPicPr>
          <p:nvPr/>
        </p:nvPicPr>
        <p:blipFill>
          <a:blip r:embed="rId2" cstate="print"/>
          <a:srcRect/>
          <a:stretch>
            <a:fillRect/>
          </a:stretch>
        </p:blipFill>
        <p:spPr bwMode="auto">
          <a:xfrm>
            <a:off x="3347863" y="1916831"/>
            <a:ext cx="2273939" cy="2592289"/>
          </a:xfrm>
          <a:prstGeom prst="rect">
            <a:avLst/>
          </a:prstGeom>
          <a:noFill/>
        </p:spPr>
      </p:pic>
      <p:pic>
        <p:nvPicPr>
          <p:cNvPr id="4" name="Picture 2" descr="Vaclav Klaus headshot.jpg"/>
          <p:cNvPicPr>
            <a:picLocks noChangeAspect="1" noChangeArrowheads="1"/>
          </p:cNvPicPr>
          <p:nvPr/>
        </p:nvPicPr>
        <p:blipFill>
          <a:blip r:embed="rId3" cstate="print"/>
          <a:srcRect/>
          <a:stretch>
            <a:fillRect/>
          </a:stretch>
        </p:blipFill>
        <p:spPr bwMode="auto">
          <a:xfrm>
            <a:off x="539552" y="1916832"/>
            <a:ext cx="1800200" cy="2664296"/>
          </a:xfrm>
          <a:prstGeom prst="rect">
            <a:avLst/>
          </a:prstGeom>
          <a:noFill/>
        </p:spPr>
      </p:pic>
      <p:pic>
        <p:nvPicPr>
          <p:cNvPr id="5" name="Picture 4" descr="Zeman M 1.JPG"/>
          <p:cNvPicPr>
            <a:picLocks noChangeAspect="1" noChangeArrowheads="1"/>
          </p:cNvPicPr>
          <p:nvPr/>
        </p:nvPicPr>
        <p:blipFill>
          <a:blip r:embed="rId4" cstate="print"/>
          <a:srcRect/>
          <a:stretch>
            <a:fillRect/>
          </a:stretch>
        </p:blipFill>
        <p:spPr bwMode="auto">
          <a:xfrm>
            <a:off x="6444209" y="1916832"/>
            <a:ext cx="1872208" cy="262109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069848"/>
          </a:xfrm>
        </p:spPr>
        <p:txBody>
          <a:bodyPr/>
          <a:lstStyle/>
          <a:p>
            <a:r>
              <a:rPr lang="cs-CZ" b="1" dirty="0" err="1"/>
              <a:t>Czechoslovakia</a:t>
            </a:r>
            <a:endParaRPr lang="cs-CZ" dirty="0"/>
          </a:p>
        </p:txBody>
      </p:sp>
      <p:pic>
        <p:nvPicPr>
          <p:cNvPr id="51202" name="Picture 2" descr="https://upload.wikimedia.org/wikipedia/commons/thumb/c/c1/Czechoslovakia.png/550px-Czechoslovakia.png"/>
          <p:cNvPicPr>
            <a:picLocks noChangeAspect="1" noChangeArrowheads="1"/>
          </p:cNvPicPr>
          <p:nvPr/>
        </p:nvPicPr>
        <p:blipFill>
          <a:blip r:embed="rId2" cstate="print"/>
          <a:srcRect/>
          <a:stretch>
            <a:fillRect/>
          </a:stretch>
        </p:blipFill>
        <p:spPr bwMode="auto">
          <a:xfrm>
            <a:off x="1835696" y="3068960"/>
            <a:ext cx="6096069" cy="3573016"/>
          </a:xfrm>
          <a:prstGeom prst="rect">
            <a:avLst/>
          </a:prstGeom>
          <a:noFill/>
        </p:spPr>
      </p:pic>
      <p:sp>
        <p:nvSpPr>
          <p:cNvPr id="4" name="TextovéPole 3"/>
          <p:cNvSpPr txBox="1"/>
          <p:nvPr/>
        </p:nvSpPr>
        <p:spPr>
          <a:xfrm>
            <a:off x="395536" y="1268760"/>
            <a:ext cx="8424936" cy="2862322"/>
          </a:xfrm>
          <a:prstGeom prst="rect">
            <a:avLst/>
          </a:prstGeom>
          <a:noFill/>
        </p:spPr>
        <p:txBody>
          <a:bodyPr wrap="square" rtlCol="0">
            <a:spAutoFit/>
          </a:bodyPr>
          <a:lstStyle/>
          <a:p>
            <a:pPr>
              <a:lnSpc>
                <a:spcPct val="150000"/>
              </a:lnSpc>
            </a:pPr>
            <a:r>
              <a:rPr lang="en-AU" sz="2000" dirty="0"/>
              <a:t>In 1917, a meeting took place in Pittsburgh, Pennsylvania, USA, where the future Czechoslovak president Tomáš </a:t>
            </a:r>
            <a:r>
              <a:rPr lang="en-AU" sz="2000" dirty="0" err="1"/>
              <a:t>Garrigue</a:t>
            </a:r>
            <a:r>
              <a:rPr lang="en-AU" sz="2000" dirty="0"/>
              <a:t> Masaryk and other Czech and Slovak representatives signed the Pittsburgh Agreement which promised a common state consisting of two equal nations, Slovaks and Czechs. </a:t>
            </a:r>
          </a:p>
          <a:p>
            <a:pPr>
              <a:lnSpc>
                <a:spcPct val="150000"/>
              </a:lnSpc>
            </a:pPr>
            <a:endParaRPr lang="en-A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648072"/>
          </a:xfrm>
        </p:spPr>
        <p:txBody>
          <a:bodyPr>
            <a:normAutofit fontScale="90000"/>
          </a:bodyPr>
          <a:lstStyle/>
          <a:p>
            <a:r>
              <a:rPr lang="cs-CZ" dirty="0" err="1"/>
              <a:t>Czech</a:t>
            </a:r>
            <a:r>
              <a:rPr lang="cs-CZ" dirty="0"/>
              <a:t> </a:t>
            </a:r>
            <a:r>
              <a:rPr lang="cs-CZ" dirty="0" err="1"/>
              <a:t>Republic</a:t>
            </a:r>
            <a:r>
              <a:rPr lang="cs-CZ" dirty="0"/>
              <a:t> – </a:t>
            </a:r>
            <a:r>
              <a:rPr lang="cs-CZ" dirty="0" err="1"/>
              <a:t>heart</a:t>
            </a:r>
            <a:r>
              <a:rPr lang="cs-CZ" dirty="0"/>
              <a:t> </a:t>
            </a:r>
            <a:r>
              <a:rPr lang="cs-CZ" dirty="0" err="1"/>
              <a:t>of</a:t>
            </a:r>
            <a:r>
              <a:rPr lang="cs-CZ" dirty="0"/>
              <a:t> Europe</a:t>
            </a:r>
          </a:p>
        </p:txBody>
      </p:sp>
      <p:sp>
        <p:nvSpPr>
          <p:cNvPr id="1026" name="AutoShape 2" descr="Image result for czech republic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28" name="Picture 4" descr="Image result for czech republic map"/>
          <p:cNvPicPr>
            <a:picLocks noChangeAspect="1" noChangeArrowheads="1"/>
          </p:cNvPicPr>
          <p:nvPr/>
        </p:nvPicPr>
        <p:blipFill>
          <a:blip r:embed="rId2" cstate="print"/>
          <a:srcRect/>
          <a:stretch>
            <a:fillRect/>
          </a:stretch>
        </p:blipFill>
        <p:spPr bwMode="auto">
          <a:xfrm>
            <a:off x="0" y="1340768"/>
            <a:ext cx="6264696" cy="5104568"/>
          </a:xfrm>
          <a:prstGeom prst="rect">
            <a:avLst/>
          </a:prstGeom>
          <a:noFill/>
        </p:spPr>
      </p:pic>
      <p:sp>
        <p:nvSpPr>
          <p:cNvPr id="5" name="TextovéPole 4"/>
          <p:cNvSpPr txBox="1"/>
          <p:nvPr/>
        </p:nvSpPr>
        <p:spPr>
          <a:xfrm>
            <a:off x="6372200" y="2204864"/>
            <a:ext cx="2448272" cy="3245504"/>
          </a:xfrm>
          <a:prstGeom prst="rect">
            <a:avLst/>
          </a:prstGeom>
          <a:noFill/>
        </p:spPr>
        <p:txBody>
          <a:bodyPr wrap="square" rtlCol="0">
            <a:spAutoFit/>
          </a:bodyPr>
          <a:lstStyle/>
          <a:p>
            <a:pPr>
              <a:lnSpc>
                <a:spcPct val="150000"/>
              </a:lnSpc>
            </a:pPr>
            <a:r>
              <a:rPr lang="cs-CZ" sz="2800" dirty="0" err="1"/>
              <a:t>Who</a:t>
            </a:r>
            <a:r>
              <a:rPr lang="cs-CZ" sz="2800" dirty="0"/>
              <a:t> are direct </a:t>
            </a:r>
            <a:r>
              <a:rPr lang="cs-CZ" sz="2800" dirty="0" err="1"/>
              <a:t>neighbours</a:t>
            </a:r>
            <a:r>
              <a:rPr lang="cs-CZ" sz="2800" dirty="0"/>
              <a:t> </a:t>
            </a:r>
            <a:r>
              <a:rPr lang="cs-CZ" sz="2800" dirty="0" err="1"/>
              <a:t>of</a:t>
            </a:r>
            <a:r>
              <a:rPr lang="cs-CZ" sz="2800" dirty="0"/>
              <a:t> </a:t>
            </a:r>
            <a:r>
              <a:rPr lang="cs-CZ" sz="2800" dirty="0" err="1"/>
              <a:t>the</a:t>
            </a:r>
            <a:r>
              <a:rPr lang="cs-CZ" sz="2800" dirty="0"/>
              <a:t> Czech Republic?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48680"/>
            <a:ext cx="8229600" cy="1066800"/>
          </a:xfrm>
        </p:spPr>
        <p:txBody>
          <a:bodyPr/>
          <a:lstStyle/>
          <a:p>
            <a:r>
              <a:rPr lang="cs-CZ" dirty="0"/>
              <a:t>Velvet </a:t>
            </a:r>
            <a:r>
              <a:rPr lang="cs-CZ" dirty="0" err="1"/>
              <a:t>revolution</a:t>
            </a:r>
            <a:r>
              <a:rPr lang="cs-CZ" dirty="0"/>
              <a:t> </a:t>
            </a:r>
          </a:p>
        </p:txBody>
      </p:sp>
      <p:sp>
        <p:nvSpPr>
          <p:cNvPr id="3" name="Zástupný symbol pro obsah 2"/>
          <p:cNvSpPr>
            <a:spLocks noGrp="1"/>
          </p:cNvSpPr>
          <p:nvPr>
            <p:ph idx="1"/>
          </p:nvPr>
        </p:nvSpPr>
        <p:spPr>
          <a:xfrm>
            <a:off x="251520" y="1412776"/>
            <a:ext cx="8640960" cy="5445224"/>
          </a:xfrm>
        </p:spPr>
        <p:txBody>
          <a:bodyPr>
            <a:normAutofit fontScale="85000" lnSpcReduction="10000"/>
          </a:bodyPr>
          <a:lstStyle/>
          <a:p>
            <a:pPr>
              <a:lnSpc>
                <a:spcPct val="170000"/>
              </a:lnSpc>
            </a:pPr>
            <a:r>
              <a:rPr lang="en-US" dirty="0"/>
              <a:t>The </a:t>
            </a:r>
            <a:r>
              <a:rPr lang="en-US" b="1" dirty="0"/>
              <a:t>Velvet Revolution</a:t>
            </a:r>
            <a:r>
              <a:rPr lang="en-US" dirty="0"/>
              <a:t> or </a:t>
            </a:r>
            <a:r>
              <a:rPr lang="en-US" b="1" dirty="0"/>
              <a:t>Gentle Revolution</a:t>
            </a:r>
            <a:r>
              <a:rPr lang="en-US" dirty="0"/>
              <a:t> was a non-violent transition of power in what was then Czechoslovakia. Popular demonstrations against the one-party government of the Communist Party of Czechoslovakia combined students and older dissidents. </a:t>
            </a:r>
            <a:endParaRPr lang="cs-CZ" dirty="0"/>
          </a:p>
          <a:p>
            <a:pPr>
              <a:lnSpc>
                <a:spcPct val="170000"/>
              </a:lnSpc>
            </a:pPr>
            <a:r>
              <a:rPr lang="en-US" dirty="0"/>
              <a:t>The result was the end of 41 years of one-party rule in Czechoslovakia, and the subsequent dismantling of the planned economy and conversion to a parliamentary republic</a:t>
            </a:r>
            <a:r>
              <a:rPr lang="cs-CZ"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04664"/>
            <a:ext cx="8229600" cy="1066800"/>
          </a:xfrm>
        </p:spPr>
        <p:txBody>
          <a:bodyPr/>
          <a:lstStyle/>
          <a:p>
            <a:r>
              <a:rPr lang="cs-CZ" b="1" dirty="0" err="1"/>
              <a:t>Dissolution</a:t>
            </a:r>
            <a:r>
              <a:rPr lang="cs-CZ" b="1" dirty="0"/>
              <a:t> </a:t>
            </a:r>
            <a:r>
              <a:rPr lang="cs-CZ" b="1" dirty="0" err="1"/>
              <a:t>of</a:t>
            </a:r>
            <a:r>
              <a:rPr lang="cs-CZ" b="1" dirty="0"/>
              <a:t> </a:t>
            </a:r>
            <a:r>
              <a:rPr lang="cs-CZ" b="1" dirty="0" err="1"/>
              <a:t>Czechoslovakia</a:t>
            </a:r>
            <a:endParaRPr lang="cs-CZ" dirty="0"/>
          </a:p>
        </p:txBody>
      </p:sp>
      <p:sp>
        <p:nvSpPr>
          <p:cNvPr id="3" name="Zástupný symbol pro obsah 2"/>
          <p:cNvSpPr>
            <a:spLocks noGrp="1"/>
          </p:cNvSpPr>
          <p:nvPr>
            <p:ph idx="1"/>
          </p:nvPr>
        </p:nvSpPr>
        <p:spPr>
          <a:xfrm>
            <a:off x="251520" y="1340768"/>
            <a:ext cx="8640960" cy="5328592"/>
          </a:xfrm>
        </p:spPr>
        <p:txBody>
          <a:bodyPr>
            <a:normAutofit fontScale="70000" lnSpcReduction="20000"/>
          </a:bodyPr>
          <a:lstStyle/>
          <a:p>
            <a:pPr>
              <a:lnSpc>
                <a:spcPct val="170000"/>
              </a:lnSpc>
            </a:pPr>
            <a:r>
              <a:rPr lang="cs-CZ" dirty="0" err="1"/>
              <a:t>The</a:t>
            </a:r>
            <a:r>
              <a:rPr lang="cs-CZ" dirty="0"/>
              <a:t> </a:t>
            </a:r>
            <a:r>
              <a:rPr lang="cs-CZ" b="1" dirty="0" err="1"/>
              <a:t>Dissolution</a:t>
            </a:r>
            <a:r>
              <a:rPr lang="cs-CZ" b="1" dirty="0"/>
              <a:t> </a:t>
            </a:r>
            <a:r>
              <a:rPr lang="cs-CZ" b="1" dirty="0" err="1"/>
              <a:t>of</a:t>
            </a:r>
            <a:r>
              <a:rPr lang="cs-CZ" b="1" dirty="0"/>
              <a:t> </a:t>
            </a:r>
            <a:r>
              <a:rPr lang="cs-CZ" b="1" dirty="0" err="1"/>
              <a:t>Czechoslovakia</a:t>
            </a:r>
            <a:r>
              <a:rPr lang="cs-CZ" b="1" dirty="0"/>
              <a:t> </a:t>
            </a:r>
            <a:r>
              <a:rPr lang="cs-CZ" dirty="0" err="1"/>
              <a:t>which</a:t>
            </a:r>
            <a:r>
              <a:rPr lang="cs-CZ" dirty="0"/>
              <a:t> </a:t>
            </a:r>
            <a:r>
              <a:rPr lang="cs-CZ" dirty="0" err="1"/>
              <a:t>took</a:t>
            </a:r>
            <a:r>
              <a:rPr lang="cs-CZ" dirty="0"/>
              <a:t> </a:t>
            </a:r>
            <a:r>
              <a:rPr lang="cs-CZ" dirty="0" err="1"/>
              <a:t>effect</a:t>
            </a:r>
            <a:r>
              <a:rPr lang="cs-CZ" dirty="0"/>
              <a:t> on 1 </a:t>
            </a:r>
            <a:r>
              <a:rPr lang="cs-CZ" dirty="0" err="1"/>
              <a:t>January</a:t>
            </a:r>
            <a:r>
              <a:rPr lang="cs-CZ" dirty="0"/>
              <a:t> 1993, </a:t>
            </a:r>
            <a:r>
              <a:rPr lang="cs-CZ" dirty="0" err="1"/>
              <a:t>was</a:t>
            </a:r>
            <a:r>
              <a:rPr lang="cs-CZ" dirty="0"/>
              <a:t> </a:t>
            </a:r>
            <a:r>
              <a:rPr lang="cs-CZ" dirty="0" err="1"/>
              <a:t>an</a:t>
            </a:r>
            <a:r>
              <a:rPr lang="cs-CZ" dirty="0"/>
              <a:t> </a:t>
            </a:r>
            <a:r>
              <a:rPr lang="cs-CZ" dirty="0" err="1"/>
              <a:t>event</a:t>
            </a:r>
            <a:r>
              <a:rPr lang="cs-CZ" dirty="0"/>
              <a:t> </a:t>
            </a:r>
            <a:r>
              <a:rPr lang="cs-CZ" dirty="0" err="1"/>
              <a:t>that</a:t>
            </a:r>
            <a:r>
              <a:rPr lang="cs-CZ" dirty="0"/>
              <a:t> </a:t>
            </a:r>
            <a:r>
              <a:rPr lang="cs-CZ" dirty="0" err="1"/>
              <a:t>saw</a:t>
            </a:r>
            <a:r>
              <a:rPr lang="cs-CZ" dirty="0"/>
              <a:t> </a:t>
            </a:r>
            <a:r>
              <a:rPr lang="cs-CZ" dirty="0" err="1"/>
              <a:t>the</a:t>
            </a:r>
            <a:r>
              <a:rPr lang="cs-CZ" dirty="0"/>
              <a:t> </a:t>
            </a:r>
            <a:r>
              <a:rPr lang="cs-CZ" dirty="0" err="1"/>
              <a:t>self</a:t>
            </a:r>
            <a:r>
              <a:rPr lang="cs-CZ" dirty="0"/>
              <a:t>-</a:t>
            </a:r>
            <a:r>
              <a:rPr lang="cs-CZ" dirty="0" err="1"/>
              <a:t>determined</a:t>
            </a:r>
            <a:r>
              <a:rPr lang="cs-CZ" dirty="0"/>
              <a:t> split </a:t>
            </a:r>
            <a:r>
              <a:rPr lang="cs-CZ" dirty="0" err="1"/>
              <a:t>of</a:t>
            </a:r>
            <a:r>
              <a:rPr lang="cs-CZ" dirty="0"/>
              <a:t> </a:t>
            </a:r>
            <a:r>
              <a:rPr lang="cs-CZ" dirty="0" err="1"/>
              <a:t>the</a:t>
            </a:r>
            <a:r>
              <a:rPr lang="cs-CZ" dirty="0"/>
              <a:t> </a:t>
            </a:r>
            <a:r>
              <a:rPr lang="cs-CZ" dirty="0" err="1"/>
              <a:t>federal</a:t>
            </a:r>
            <a:r>
              <a:rPr lang="cs-CZ" dirty="0"/>
              <a:t> </a:t>
            </a:r>
            <a:r>
              <a:rPr lang="cs-CZ" dirty="0" err="1"/>
              <a:t>state</a:t>
            </a:r>
            <a:r>
              <a:rPr lang="cs-CZ" dirty="0"/>
              <a:t> </a:t>
            </a:r>
            <a:r>
              <a:rPr lang="cs-CZ" dirty="0" err="1"/>
              <a:t>of</a:t>
            </a:r>
            <a:r>
              <a:rPr lang="cs-CZ" dirty="0"/>
              <a:t> </a:t>
            </a:r>
            <a:r>
              <a:rPr lang="cs-CZ" dirty="0" err="1"/>
              <a:t>Czechoslovakia</a:t>
            </a:r>
            <a:r>
              <a:rPr lang="cs-CZ" dirty="0"/>
              <a:t> </a:t>
            </a:r>
            <a:r>
              <a:rPr lang="cs-CZ" dirty="0" err="1"/>
              <a:t>into</a:t>
            </a:r>
            <a:r>
              <a:rPr lang="cs-CZ" dirty="0"/>
              <a:t> </a:t>
            </a:r>
          </a:p>
          <a:p>
            <a:pPr lvl="1">
              <a:lnSpc>
                <a:spcPct val="170000"/>
              </a:lnSpc>
            </a:pPr>
            <a:r>
              <a:rPr lang="cs-CZ" dirty="0" err="1"/>
              <a:t>the</a:t>
            </a:r>
            <a:r>
              <a:rPr lang="cs-CZ" dirty="0"/>
              <a:t> </a:t>
            </a:r>
            <a:r>
              <a:rPr lang="cs-CZ" dirty="0" err="1"/>
              <a:t>Czech</a:t>
            </a:r>
            <a:r>
              <a:rPr lang="cs-CZ" dirty="0"/>
              <a:t> </a:t>
            </a:r>
            <a:r>
              <a:rPr lang="cs-CZ" dirty="0" err="1"/>
              <a:t>Republic</a:t>
            </a:r>
            <a:r>
              <a:rPr lang="cs-CZ" dirty="0"/>
              <a:t> </a:t>
            </a:r>
            <a:r>
              <a:rPr lang="cs-CZ" dirty="0" err="1"/>
              <a:t>and</a:t>
            </a:r>
            <a:r>
              <a:rPr lang="cs-CZ" dirty="0"/>
              <a:t> </a:t>
            </a:r>
            <a:r>
              <a:rPr lang="cs-CZ" dirty="0" err="1"/>
              <a:t>Slovakia</a:t>
            </a:r>
            <a:r>
              <a:rPr lang="cs-CZ" dirty="0"/>
              <a:t>,</a:t>
            </a:r>
          </a:p>
          <a:p>
            <a:pPr>
              <a:lnSpc>
                <a:spcPct val="170000"/>
              </a:lnSpc>
            </a:pPr>
            <a:r>
              <a:rPr lang="cs-CZ" dirty="0"/>
              <a:t>I</a:t>
            </a:r>
            <a:r>
              <a:rPr lang="en-US" dirty="0"/>
              <a:t>n a September 1992 poll, only 37% of Slovaks and 36% of Czechs </a:t>
            </a:r>
            <a:r>
              <a:rPr lang="en-US" dirty="0" err="1"/>
              <a:t>favoured</a:t>
            </a:r>
            <a:r>
              <a:rPr lang="en-US" dirty="0"/>
              <a:t> dissolution</a:t>
            </a:r>
            <a:r>
              <a:rPr lang="cs-CZ" dirty="0"/>
              <a:t>.</a:t>
            </a:r>
          </a:p>
          <a:p>
            <a:pPr>
              <a:lnSpc>
                <a:spcPct val="170000"/>
              </a:lnSpc>
            </a:pPr>
            <a:r>
              <a:rPr lang="en-US" dirty="0"/>
              <a:t>The separation occurred without violence</a:t>
            </a:r>
            <a:r>
              <a:rPr lang="cs-CZ" dirty="0"/>
              <a:t>. </a:t>
            </a:r>
          </a:p>
          <a:p>
            <a:pPr>
              <a:lnSpc>
                <a:spcPct val="170000"/>
              </a:lnSpc>
            </a:pPr>
            <a:r>
              <a:rPr lang="en-US" dirty="0"/>
              <a:t>It is sometimes known as the </a:t>
            </a:r>
            <a:r>
              <a:rPr lang="en-US" b="1" dirty="0"/>
              <a:t>Velvet Divorce</a:t>
            </a:r>
            <a:r>
              <a:rPr lang="en-US" dirty="0"/>
              <a:t>, a reference to the bloodless Velvet Revolution of 1989 that led to the end of the rule of the Communist Party of Czechoslovakia and the formation of a democratic government.</a:t>
            </a:r>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066800"/>
          </a:xfrm>
        </p:spPr>
        <p:txBody>
          <a:bodyPr/>
          <a:lstStyle/>
          <a:p>
            <a:r>
              <a:rPr lang="cs-CZ" b="1" dirty="0" err="1"/>
              <a:t>Human</a:t>
            </a:r>
            <a:r>
              <a:rPr lang="cs-CZ" b="1" dirty="0"/>
              <a:t> </a:t>
            </a:r>
            <a:r>
              <a:rPr lang="cs-CZ" b="1" dirty="0" err="1"/>
              <a:t>Rights</a:t>
            </a:r>
            <a:endParaRPr lang="cs-CZ" dirty="0"/>
          </a:p>
        </p:txBody>
      </p:sp>
      <p:sp>
        <p:nvSpPr>
          <p:cNvPr id="3" name="Zástupný symbol pro obsah 2"/>
          <p:cNvSpPr>
            <a:spLocks noGrp="1"/>
          </p:cNvSpPr>
          <p:nvPr>
            <p:ph idx="1"/>
          </p:nvPr>
        </p:nvSpPr>
        <p:spPr>
          <a:xfrm>
            <a:off x="0" y="1628800"/>
            <a:ext cx="9144000" cy="4945736"/>
          </a:xfrm>
        </p:spPr>
        <p:txBody>
          <a:bodyPr>
            <a:normAutofit fontScale="92500"/>
          </a:bodyPr>
          <a:lstStyle/>
          <a:p>
            <a:pPr>
              <a:lnSpc>
                <a:spcPct val="150000"/>
              </a:lnSpc>
            </a:pPr>
            <a:r>
              <a:rPr lang="en-US" dirty="0"/>
              <a:t>The Czech Republic respects equal rights for all its citizens. Human and civil rights including freedom of speech and the freedom of the press are guaranteed by the Constitution. </a:t>
            </a:r>
            <a:endParaRPr lang="cs-CZ" dirty="0"/>
          </a:p>
          <a:p>
            <a:pPr>
              <a:lnSpc>
                <a:spcPct val="150000"/>
              </a:lnSpc>
            </a:pPr>
            <a:r>
              <a:rPr lang="en-US" dirty="0"/>
              <a:t>Many organizations have been established to promote, protect and monitor abuse of human rights within the Czech Republic, including the Czech Helsinki Committee and the Czech office of Amnesty International.</a:t>
            </a: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229600" cy="1066800"/>
          </a:xfrm>
        </p:spPr>
        <p:txBody>
          <a:bodyPr/>
          <a:lstStyle/>
          <a:p>
            <a:r>
              <a:rPr lang="cs-CZ" b="1" dirty="0"/>
              <a:t>Religion </a:t>
            </a:r>
            <a:endParaRPr lang="cs-CZ" dirty="0"/>
          </a:p>
        </p:txBody>
      </p:sp>
      <p:sp>
        <p:nvSpPr>
          <p:cNvPr id="3" name="Zástupný symbol pro obsah 2"/>
          <p:cNvSpPr>
            <a:spLocks noGrp="1"/>
          </p:cNvSpPr>
          <p:nvPr>
            <p:ph idx="1"/>
          </p:nvPr>
        </p:nvSpPr>
        <p:spPr>
          <a:xfrm>
            <a:off x="251520" y="1268760"/>
            <a:ext cx="8435280" cy="5400600"/>
          </a:xfrm>
        </p:spPr>
        <p:txBody>
          <a:bodyPr>
            <a:normAutofit fontScale="85000" lnSpcReduction="20000"/>
          </a:bodyPr>
          <a:lstStyle/>
          <a:p>
            <a:pPr>
              <a:lnSpc>
                <a:spcPct val="150000"/>
              </a:lnSpc>
            </a:pPr>
            <a:r>
              <a:rPr lang="en-US" dirty="0"/>
              <a:t>The Czech Republic is a secular state and every citizen enjoys freedom of religion. The number of people practicing religion is low. More than 50% of the population describe themselves as agnostic or atheist while in northern Bohemia the proportion rises to about three quarters of the population. </a:t>
            </a:r>
            <a:endParaRPr lang="cs-CZ" dirty="0"/>
          </a:p>
          <a:p>
            <a:pPr>
              <a:lnSpc>
                <a:spcPct val="150000"/>
              </a:lnSpc>
            </a:pPr>
            <a:r>
              <a:rPr lang="en-US" dirty="0"/>
              <a:t>The main reasons for this are the suppression of the reformation movement followed by forcible mass re-catholicization (after 1627), and forty years of the official suppression of religion during the communist period (1948 – 1989)</a:t>
            </a:r>
            <a:r>
              <a:rPr lang="cs-CZ"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548680"/>
            <a:ext cx="8229600" cy="1066800"/>
          </a:xfrm>
        </p:spPr>
        <p:txBody>
          <a:bodyPr/>
          <a:lstStyle/>
          <a:p>
            <a:r>
              <a:rPr lang="cs-CZ" dirty="0"/>
              <a:t>Religion</a:t>
            </a:r>
          </a:p>
        </p:txBody>
      </p:sp>
      <p:sp>
        <p:nvSpPr>
          <p:cNvPr id="3" name="Zástupný symbol pro obsah 2"/>
          <p:cNvSpPr>
            <a:spLocks noGrp="1"/>
          </p:cNvSpPr>
          <p:nvPr>
            <p:ph idx="1"/>
          </p:nvPr>
        </p:nvSpPr>
        <p:spPr>
          <a:xfrm>
            <a:off x="251520" y="1844824"/>
            <a:ext cx="8435280" cy="4729712"/>
          </a:xfrm>
        </p:spPr>
        <p:txBody>
          <a:bodyPr>
            <a:normAutofit fontScale="92500" lnSpcReduction="10000"/>
          </a:bodyPr>
          <a:lstStyle/>
          <a:p>
            <a:pPr marL="624078" indent="-514350">
              <a:lnSpc>
                <a:spcPct val="150000"/>
              </a:lnSpc>
              <a:buFont typeface="+mj-lt"/>
              <a:buAutoNum type="arabicPeriod"/>
            </a:pPr>
            <a:r>
              <a:rPr lang="en-US" dirty="0"/>
              <a:t>Atheist/Agnostic </a:t>
            </a:r>
            <a:endParaRPr lang="cs-CZ" dirty="0"/>
          </a:p>
          <a:p>
            <a:pPr marL="925830" lvl="1" indent="-514350">
              <a:lnSpc>
                <a:spcPct val="150000"/>
              </a:lnSpc>
              <a:buFont typeface="+mj-lt"/>
              <a:buAutoNum type="arabicPeriod"/>
            </a:pPr>
            <a:r>
              <a:rPr lang="en-US" dirty="0"/>
              <a:t>59%, </a:t>
            </a:r>
            <a:endParaRPr lang="cs-CZ" dirty="0"/>
          </a:p>
          <a:p>
            <a:pPr marL="624078" indent="-514350">
              <a:lnSpc>
                <a:spcPct val="150000"/>
              </a:lnSpc>
              <a:buFont typeface="+mj-lt"/>
              <a:buAutoNum type="arabicPeriod"/>
            </a:pPr>
            <a:r>
              <a:rPr lang="en-US" dirty="0"/>
              <a:t>Roman Catholic </a:t>
            </a:r>
            <a:endParaRPr lang="cs-CZ" dirty="0"/>
          </a:p>
          <a:p>
            <a:pPr marL="925830" lvl="1" indent="-514350">
              <a:lnSpc>
                <a:spcPct val="150000"/>
              </a:lnSpc>
              <a:buFont typeface="+mj-lt"/>
              <a:buAutoNum type="arabicPeriod"/>
            </a:pPr>
            <a:r>
              <a:rPr lang="en-US" dirty="0"/>
              <a:t>27%, </a:t>
            </a:r>
            <a:endParaRPr lang="cs-CZ" dirty="0"/>
          </a:p>
          <a:p>
            <a:pPr marL="624078" indent="-514350">
              <a:lnSpc>
                <a:spcPct val="150000"/>
              </a:lnSpc>
              <a:buFont typeface="+mj-lt"/>
              <a:buAutoNum type="arabicPeriod"/>
            </a:pPr>
            <a:r>
              <a:rPr lang="en-US" dirty="0"/>
              <a:t>Protestant </a:t>
            </a:r>
            <a:endParaRPr lang="cs-CZ" dirty="0"/>
          </a:p>
          <a:p>
            <a:pPr marL="925830" lvl="1" indent="-514350">
              <a:lnSpc>
                <a:spcPct val="150000"/>
              </a:lnSpc>
              <a:buFont typeface="+mj-lt"/>
              <a:buAutoNum type="arabicPeriod"/>
            </a:pPr>
            <a:r>
              <a:rPr lang="en-US" dirty="0"/>
              <a:t>2%, </a:t>
            </a:r>
            <a:endParaRPr lang="cs-CZ" dirty="0"/>
          </a:p>
          <a:p>
            <a:pPr marL="624078" indent="-514350">
              <a:lnSpc>
                <a:spcPct val="150000"/>
              </a:lnSpc>
              <a:buFont typeface="+mj-lt"/>
              <a:buAutoNum type="arabicPeriod"/>
            </a:pPr>
            <a:r>
              <a:rPr lang="en-US" dirty="0"/>
              <a:t>Other </a:t>
            </a:r>
            <a:endParaRPr lang="cs-CZ" dirty="0"/>
          </a:p>
          <a:p>
            <a:pPr marL="925830" lvl="1" indent="-514350">
              <a:lnSpc>
                <a:spcPct val="150000"/>
              </a:lnSpc>
              <a:buFont typeface="+mj-lt"/>
              <a:buAutoNum type="arabicPeriod"/>
            </a:pPr>
            <a:r>
              <a:rPr lang="en-US" dirty="0"/>
              <a:t>12%</a:t>
            </a: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066800"/>
          </a:xfrm>
        </p:spPr>
        <p:txBody>
          <a:bodyPr/>
          <a:lstStyle/>
          <a:p>
            <a:r>
              <a:rPr lang="cs-CZ" dirty="0" err="1"/>
              <a:t>Czech</a:t>
            </a:r>
            <a:r>
              <a:rPr lang="cs-CZ" dirty="0"/>
              <a:t> </a:t>
            </a:r>
            <a:r>
              <a:rPr lang="cs-CZ" dirty="0" err="1"/>
              <a:t>people</a:t>
            </a:r>
            <a:endParaRPr lang="cs-CZ" dirty="0"/>
          </a:p>
        </p:txBody>
      </p:sp>
      <p:sp>
        <p:nvSpPr>
          <p:cNvPr id="3" name="Zástupný symbol pro obsah 2"/>
          <p:cNvSpPr>
            <a:spLocks noGrp="1"/>
          </p:cNvSpPr>
          <p:nvPr>
            <p:ph idx="1"/>
          </p:nvPr>
        </p:nvSpPr>
        <p:spPr>
          <a:xfrm>
            <a:off x="251520" y="1412776"/>
            <a:ext cx="8435280" cy="5445224"/>
          </a:xfrm>
        </p:spPr>
        <p:txBody>
          <a:bodyPr>
            <a:normAutofit/>
          </a:bodyPr>
          <a:lstStyle/>
          <a:p>
            <a:pPr algn="just"/>
            <a:r>
              <a:rPr lang="en-US" dirty="0"/>
              <a:t>Divorce is a popular pastime of Czechs – more than half of the spouses are expected to get divorced, which makes Czech Republic no. 3 in the world rankings. </a:t>
            </a:r>
            <a:endParaRPr lang="cs-CZ" dirty="0"/>
          </a:p>
          <a:p>
            <a:pPr algn="just"/>
            <a:r>
              <a:rPr lang="en-US" dirty="0"/>
              <a:t>On a brighter note, Czechs are uncontested world champions in several disciplines such as</a:t>
            </a:r>
            <a:r>
              <a:rPr lang="cs-CZ" dirty="0"/>
              <a:t>:</a:t>
            </a:r>
            <a:r>
              <a:rPr lang="en-US" dirty="0"/>
              <a:t> </a:t>
            </a:r>
            <a:endParaRPr lang="cs-CZ" dirty="0"/>
          </a:p>
          <a:p>
            <a:pPr lvl="1" algn="just"/>
            <a:r>
              <a:rPr lang="en-US" dirty="0"/>
              <a:t>beer-drinking (annually 159 liters per capita, approx 42 gallons), </a:t>
            </a:r>
            <a:endParaRPr lang="cs-CZ" dirty="0"/>
          </a:p>
          <a:p>
            <a:pPr lvl="1" algn="just"/>
            <a:r>
              <a:rPr lang="en-US" dirty="0"/>
              <a:t>ice hockey (in 1996, hat-trick in 1999-2001, and lastly in 2005) or even such obscure things as </a:t>
            </a:r>
            <a:endParaRPr lang="cs-CZ" dirty="0"/>
          </a:p>
          <a:p>
            <a:pPr lvl="1" algn="just"/>
            <a:r>
              <a:rPr lang="en-US" dirty="0"/>
              <a:t>football on bicycles – </a:t>
            </a:r>
            <a:r>
              <a:rPr lang="en-US" dirty="0" err="1"/>
              <a:t>cyclo</a:t>
            </a:r>
            <a:r>
              <a:rPr lang="en-US" dirty="0"/>
              <a:t>-ball – in which the </a:t>
            </a:r>
            <a:r>
              <a:rPr lang="en-US" dirty="0" err="1"/>
              <a:t>Pospisil</a:t>
            </a:r>
            <a:r>
              <a:rPr lang="en-US" dirty="0"/>
              <a:t> brothers earned 20 gold medals.</a:t>
            </a: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76672"/>
            <a:ext cx="8229600" cy="1069848"/>
          </a:xfrm>
        </p:spPr>
        <p:txBody>
          <a:bodyPr/>
          <a:lstStyle/>
          <a:p>
            <a:r>
              <a:rPr lang="cs-CZ" dirty="0"/>
              <a:t>WHO IS HE? </a:t>
            </a:r>
          </a:p>
        </p:txBody>
      </p:sp>
      <p:pic>
        <p:nvPicPr>
          <p:cNvPr id="74754" name="Picture 2" descr="Image result for JAROMÍR JÁGR"/>
          <p:cNvPicPr>
            <a:picLocks noChangeAspect="1" noChangeArrowheads="1"/>
          </p:cNvPicPr>
          <p:nvPr/>
        </p:nvPicPr>
        <p:blipFill>
          <a:blip r:embed="rId2" cstate="print"/>
          <a:srcRect/>
          <a:stretch>
            <a:fillRect/>
          </a:stretch>
        </p:blipFill>
        <p:spPr bwMode="auto">
          <a:xfrm>
            <a:off x="2195736" y="1412776"/>
            <a:ext cx="4391025" cy="495300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764704"/>
            <a:ext cx="8229600" cy="1066800"/>
          </a:xfrm>
        </p:spPr>
        <p:txBody>
          <a:bodyPr/>
          <a:lstStyle/>
          <a:p>
            <a:r>
              <a:rPr lang="cs-CZ" dirty="0" err="1"/>
              <a:t>The</a:t>
            </a:r>
            <a:r>
              <a:rPr lang="cs-CZ" dirty="0"/>
              <a:t> </a:t>
            </a:r>
            <a:r>
              <a:rPr lang="cs-CZ" dirty="0" err="1"/>
              <a:t>Czech</a:t>
            </a:r>
            <a:r>
              <a:rPr lang="cs-CZ" dirty="0"/>
              <a:t> flag</a:t>
            </a:r>
          </a:p>
        </p:txBody>
      </p:sp>
      <p:sp>
        <p:nvSpPr>
          <p:cNvPr id="3" name="Zástupný symbol pro obsah 2"/>
          <p:cNvSpPr>
            <a:spLocks noGrp="1"/>
          </p:cNvSpPr>
          <p:nvPr>
            <p:ph idx="1"/>
          </p:nvPr>
        </p:nvSpPr>
        <p:spPr>
          <a:xfrm>
            <a:off x="457200" y="2249424"/>
            <a:ext cx="8229600" cy="1827648"/>
          </a:xfrm>
        </p:spPr>
        <p:txBody>
          <a:bodyPr/>
          <a:lstStyle/>
          <a:p>
            <a:r>
              <a:rPr lang="cs-CZ" dirty="0" err="1"/>
              <a:t>What</a:t>
            </a:r>
            <a:r>
              <a:rPr lang="cs-CZ" dirty="0"/>
              <a:t> </a:t>
            </a:r>
            <a:r>
              <a:rPr lang="cs-CZ" dirty="0" err="1"/>
              <a:t>colours</a:t>
            </a:r>
            <a:r>
              <a:rPr lang="cs-CZ" dirty="0"/>
              <a:t> are on </a:t>
            </a:r>
            <a:r>
              <a:rPr lang="cs-CZ" dirty="0" err="1"/>
              <a:t>the</a:t>
            </a:r>
            <a:r>
              <a:rPr lang="cs-CZ" dirty="0"/>
              <a:t> </a:t>
            </a:r>
            <a:r>
              <a:rPr lang="cs-CZ" dirty="0" err="1"/>
              <a:t>Czech</a:t>
            </a:r>
            <a:r>
              <a:rPr lang="cs-CZ" dirty="0"/>
              <a:t> flag? </a:t>
            </a:r>
          </a:p>
          <a:p>
            <a:pPr lvl="1"/>
            <a:r>
              <a:rPr lang="cs-CZ" dirty="0" err="1"/>
              <a:t>White</a:t>
            </a:r>
            <a:endParaRPr lang="cs-CZ" dirty="0"/>
          </a:p>
          <a:p>
            <a:pPr lvl="1"/>
            <a:r>
              <a:rPr lang="cs-CZ" dirty="0" err="1"/>
              <a:t>Blue</a:t>
            </a:r>
            <a:endParaRPr lang="cs-CZ" dirty="0"/>
          </a:p>
          <a:p>
            <a:pPr lvl="1"/>
            <a:r>
              <a:rPr lang="cs-CZ" dirty="0" err="1"/>
              <a:t>Red</a:t>
            </a:r>
            <a:endParaRPr lang="cs-CZ" dirty="0"/>
          </a:p>
          <a:p>
            <a:pPr lvl="1"/>
            <a:endParaRPr lang="cs-CZ" dirty="0"/>
          </a:p>
        </p:txBody>
      </p:sp>
      <p:pic>
        <p:nvPicPr>
          <p:cNvPr id="59394" name="Picture 2" descr="Flag of Czech Republic"/>
          <p:cNvPicPr>
            <a:picLocks noChangeAspect="1" noChangeArrowheads="1"/>
          </p:cNvPicPr>
          <p:nvPr/>
        </p:nvPicPr>
        <p:blipFill>
          <a:blip r:embed="rId2" cstate="print"/>
          <a:srcRect/>
          <a:stretch>
            <a:fillRect/>
          </a:stretch>
        </p:blipFill>
        <p:spPr bwMode="auto">
          <a:xfrm>
            <a:off x="1043608" y="4725144"/>
            <a:ext cx="2381250" cy="1466851"/>
          </a:xfrm>
          <a:prstGeom prst="rect">
            <a:avLst/>
          </a:prstGeom>
          <a:noFill/>
        </p:spPr>
      </p:pic>
      <p:pic>
        <p:nvPicPr>
          <p:cNvPr id="59396" name="Picture 4" descr="Image result"/>
          <p:cNvPicPr>
            <a:picLocks noChangeAspect="1" noChangeArrowheads="1"/>
          </p:cNvPicPr>
          <p:nvPr/>
        </p:nvPicPr>
        <p:blipFill>
          <a:blip r:embed="rId3" cstate="print"/>
          <a:srcRect/>
          <a:stretch>
            <a:fillRect/>
          </a:stretch>
        </p:blipFill>
        <p:spPr bwMode="auto">
          <a:xfrm>
            <a:off x="5940152" y="4653136"/>
            <a:ext cx="2232990" cy="148356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066800"/>
          </a:xfrm>
        </p:spPr>
        <p:txBody>
          <a:bodyPr>
            <a:normAutofit fontScale="90000"/>
          </a:bodyPr>
          <a:lstStyle/>
          <a:p>
            <a:r>
              <a:rPr lang="cs-CZ" b="1" dirty="0" err="1"/>
              <a:t>Czech</a:t>
            </a:r>
            <a:r>
              <a:rPr lang="cs-CZ" b="1" dirty="0"/>
              <a:t> </a:t>
            </a:r>
            <a:r>
              <a:rPr lang="cs-CZ" b="1" dirty="0" err="1"/>
              <a:t>Etiquette</a:t>
            </a:r>
            <a:r>
              <a:rPr lang="cs-CZ" b="1" dirty="0"/>
              <a:t> </a:t>
            </a:r>
            <a:r>
              <a:rPr lang="cs-CZ" b="1" dirty="0" err="1"/>
              <a:t>and</a:t>
            </a:r>
            <a:r>
              <a:rPr lang="cs-CZ" b="1" dirty="0"/>
              <a:t> </a:t>
            </a:r>
            <a:r>
              <a:rPr lang="cs-CZ" b="1" dirty="0" err="1"/>
              <a:t>Customs</a:t>
            </a:r>
            <a:br>
              <a:rPr lang="cs-CZ" b="1" dirty="0"/>
            </a:br>
            <a:endParaRPr lang="cs-CZ" dirty="0"/>
          </a:p>
        </p:txBody>
      </p:sp>
      <p:sp>
        <p:nvSpPr>
          <p:cNvPr id="3" name="Zástupný symbol pro obsah 2"/>
          <p:cNvSpPr>
            <a:spLocks noGrp="1"/>
          </p:cNvSpPr>
          <p:nvPr>
            <p:ph idx="1"/>
          </p:nvPr>
        </p:nvSpPr>
        <p:spPr>
          <a:xfrm>
            <a:off x="251520" y="1412776"/>
            <a:ext cx="8640960" cy="5256584"/>
          </a:xfrm>
        </p:spPr>
        <p:txBody>
          <a:bodyPr>
            <a:normAutofit fontScale="92500"/>
          </a:bodyPr>
          <a:lstStyle/>
          <a:p>
            <a:pPr algn="just">
              <a:lnSpc>
                <a:spcPct val="150000"/>
              </a:lnSpc>
            </a:pPr>
            <a:r>
              <a:rPr lang="en-US" b="1" dirty="0"/>
              <a:t>Meeting and Greeting</a:t>
            </a:r>
          </a:p>
          <a:p>
            <a:pPr marL="925830" lvl="1" indent="-514350" algn="just">
              <a:lnSpc>
                <a:spcPct val="150000"/>
              </a:lnSpc>
              <a:buFont typeface="+mj-lt"/>
              <a:buAutoNum type="arabicPeriod"/>
            </a:pPr>
            <a:r>
              <a:rPr lang="en-US" dirty="0">
                <a:solidFill>
                  <a:schemeClr val="tx1"/>
                </a:solidFill>
              </a:rPr>
              <a:t>Most greetings include a handshake, direct eye contact, and the appropriate greeting for the time of day.</a:t>
            </a:r>
          </a:p>
          <a:p>
            <a:pPr marL="925830" lvl="1" indent="-514350" algn="just">
              <a:lnSpc>
                <a:spcPct val="150000"/>
              </a:lnSpc>
              <a:buFont typeface="+mj-lt"/>
              <a:buAutoNum type="arabicPeriod"/>
            </a:pPr>
            <a:r>
              <a:rPr lang="en-US" dirty="0">
                <a:solidFill>
                  <a:schemeClr val="tx1"/>
                </a:solidFill>
              </a:rPr>
              <a:t>Wait to be invited before using someone's first name or an informal greeting, as these are all signs of friendship.</a:t>
            </a:r>
          </a:p>
          <a:p>
            <a:pPr marL="925830" lvl="1" indent="-514350" algn="just">
              <a:lnSpc>
                <a:spcPct val="150000"/>
              </a:lnSpc>
              <a:buFont typeface="+mj-lt"/>
              <a:buAutoNum type="arabicPeriod"/>
            </a:pPr>
            <a:r>
              <a:rPr lang="en-US" dirty="0">
                <a:solidFill>
                  <a:schemeClr val="tx1"/>
                </a:solidFill>
              </a:rPr>
              <a:t>The offer to move to the informal is generally offered by the woman, the older person, or the person of higher status.</a:t>
            </a:r>
          </a:p>
          <a:p>
            <a:pPr algn="just">
              <a:lnSpc>
                <a:spcPct val="150000"/>
              </a:lnSpc>
            </a:pP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620688"/>
            <a:ext cx="8229600" cy="1066800"/>
          </a:xfrm>
        </p:spPr>
        <p:txBody>
          <a:bodyPr/>
          <a:lstStyle/>
          <a:p>
            <a:r>
              <a:rPr lang="cs-CZ" b="1" dirty="0" err="1"/>
              <a:t>Czech</a:t>
            </a:r>
            <a:r>
              <a:rPr lang="cs-CZ" b="1" dirty="0"/>
              <a:t> </a:t>
            </a:r>
            <a:r>
              <a:rPr lang="cs-CZ" b="1" dirty="0" err="1"/>
              <a:t>Etiquette</a:t>
            </a:r>
            <a:r>
              <a:rPr lang="cs-CZ" b="1" dirty="0"/>
              <a:t> </a:t>
            </a:r>
            <a:r>
              <a:rPr lang="cs-CZ" b="1" dirty="0" err="1"/>
              <a:t>and</a:t>
            </a:r>
            <a:r>
              <a:rPr lang="cs-CZ" b="1" dirty="0"/>
              <a:t> </a:t>
            </a:r>
            <a:r>
              <a:rPr lang="cs-CZ" b="1" dirty="0" err="1"/>
              <a:t>Customs</a:t>
            </a:r>
            <a:endParaRPr lang="cs-CZ" dirty="0"/>
          </a:p>
        </p:txBody>
      </p:sp>
      <p:sp>
        <p:nvSpPr>
          <p:cNvPr id="3" name="Zástupný symbol pro obsah 2"/>
          <p:cNvSpPr>
            <a:spLocks noGrp="1"/>
          </p:cNvSpPr>
          <p:nvPr>
            <p:ph idx="1"/>
          </p:nvPr>
        </p:nvSpPr>
        <p:spPr>
          <a:xfrm>
            <a:off x="0" y="1556792"/>
            <a:ext cx="6588224" cy="5112568"/>
          </a:xfrm>
        </p:spPr>
        <p:txBody>
          <a:bodyPr>
            <a:normAutofit/>
          </a:bodyPr>
          <a:lstStyle/>
          <a:p>
            <a:pPr algn="just"/>
            <a:r>
              <a:rPr lang="en-US" b="1" dirty="0"/>
              <a:t>Giving and Accepting Gifts</a:t>
            </a:r>
          </a:p>
          <a:p>
            <a:pPr marL="925830" lvl="1" indent="-514350" algn="just">
              <a:buFont typeface="+mj-lt"/>
              <a:buAutoNum type="arabicPeriod"/>
            </a:pPr>
            <a:r>
              <a:rPr lang="en-US" dirty="0">
                <a:solidFill>
                  <a:schemeClr val="tx1"/>
                </a:solidFill>
              </a:rPr>
              <a:t>If you are invited to dinner, bring a box of good quality chocolates, or flowers to the hostess or a bottle of wine or good brandy to the host.</a:t>
            </a:r>
          </a:p>
          <a:p>
            <a:pPr marL="925830" lvl="1" indent="-514350" algn="just">
              <a:buFont typeface="+mj-lt"/>
              <a:buAutoNum type="arabicPeriod"/>
            </a:pPr>
            <a:r>
              <a:rPr lang="en-US" dirty="0">
                <a:solidFill>
                  <a:schemeClr val="tx1"/>
                </a:solidFill>
              </a:rPr>
              <a:t>If you give flowers, give an odd number, but not 13, which is considered unlucky.</a:t>
            </a:r>
          </a:p>
          <a:p>
            <a:pPr marL="925830" lvl="1" indent="-514350" algn="just">
              <a:buFont typeface="+mj-lt"/>
              <a:buAutoNum type="arabicPeriod"/>
            </a:pPr>
            <a:r>
              <a:rPr lang="en-US" dirty="0">
                <a:solidFill>
                  <a:schemeClr val="tx1"/>
                </a:solidFill>
              </a:rPr>
              <a:t>Do not give calla lilies as they are used at funerals.</a:t>
            </a:r>
          </a:p>
          <a:p>
            <a:pPr marL="925830" lvl="1" indent="-514350" algn="just">
              <a:buFont typeface="+mj-lt"/>
              <a:buAutoNum type="arabicPeriod"/>
            </a:pPr>
            <a:r>
              <a:rPr lang="en-US" dirty="0">
                <a:solidFill>
                  <a:schemeClr val="tx1"/>
                </a:solidFill>
              </a:rPr>
              <a:t>Gifts are usually opened when received.</a:t>
            </a:r>
          </a:p>
          <a:p>
            <a:pPr algn="just"/>
            <a:endParaRPr lang="cs-CZ" dirty="0"/>
          </a:p>
        </p:txBody>
      </p:sp>
      <p:pic>
        <p:nvPicPr>
          <p:cNvPr id="60418" name="Picture 2" descr="Image result for calla lilies funeral"/>
          <p:cNvPicPr>
            <a:picLocks noChangeAspect="1" noChangeArrowheads="1"/>
          </p:cNvPicPr>
          <p:nvPr/>
        </p:nvPicPr>
        <p:blipFill>
          <a:blip r:embed="rId2" cstate="print"/>
          <a:srcRect/>
          <a:stretch>
            <a:fillRect/>
          </a:stretch>
        </p:blipFill>
        <p:spPr bwMode="auto">
          <a:xfrm>
            <a:off x="6493258" y="2636912"/>
            <a:ext cx="2650742" cy="288031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229600" cy="720080"/>
          </a:xfrm>
        </p:spPr>
        <p:txBody>
          <a:bodyPr/>
          <a:lstStyle/>
          <a:p>
            <a:r>
              <a:rPr lang="cs-CZ" dirty="0" err="1"/>
              <a:t>States</a:t>
            </a:r>
            <a:r>
              <a:rPr lang="cs-CZ" dirty="0"/>
              <a:t> in Europe</a:t>
            </a:r>
          </a:p>
        </p:txBody>
      </p:sp>
      <p:pic>
        <p:nvPicPr>
          <p:cNvPr id="28674" name="Picture 2" descr="Image result for czech republic"/>
          <p:cNvPicPr>
            <a:picLocks noChangeAspect="1" noChangeArrowheads="1"/>
          </p:cNvPicPr>
          <p:nvPr/>
        </p:nvPicPr>
        <p:blipFill>
          <a:blip r:embed="rId2" cstate="print"/>
          <a:srcRect/>
          <a:stretch>
            <a:fillRect/>
          </a:stretch>
        </p:blipFill>
        <p:spPr bwMode="auto">
          <a:xfrm>
            <a:off x="395536" y="1052736"/>
            <a:ext cx="8136904" cy="555592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76672"/>
            <a:ext cx="8229600" cy="1066800"/>
          </a:xfrm>
        </p:spPr>
        <p:txBody>
          <a:bodyPr/>
          <a:lstStyle/>
          <a:p>
            <a:r>
              <a:rPr lang="cs-CZ" b="1" dirty="0" err="1"/>
              <a:t>Czech</a:t>
            </a:r>
            <a:r>
              <a:rPr lang="cs-CZ" b="1" dirty="0"/>
              <a:t> </a:t>
            </a:r>
            <a:r>
              <a:rPr lang="cs-CZ" b="1" dirty="0" err="1"/>
              <a:t>Etiquette</a:t>
            </a:r>
            <a:r>
              <a:rPr lang="cs-CZ" b="1" dirty="0"/>
              <a:t> </a:t>
            </a:r>
            <a:r>
              <a:rPr lang="cs-CZ" b="1" dirty="0" err="1"/>
              <a:t>and</a:t>
            </a:r>
            <a:r>
              <a:rPr lang="cs-CZ" b="1" dirty="0"/>
              <a:t> </a:t>
            </a:r>
            <a:r>
              <a:rPr lang="cs-CZ" b="1" dirty="0" err="1"/>
              <a:t>Customs</a:t>
            </a:r>
            <a:endParaRPr lang="cs-CZ" dirty="0"/>
          </a:p>
        </p:txBody>
      </p:sp>
      <p:sp>
        <p:nvSpPr>
          <p:cNvPr id="3" name="Zástupný symbol pro obsah 2"/>
          <p:cNvSpPr>
            <a:spLocks noGrp="1"/>
          </p:cNvSpPr>
          <p:nvPr>
            <p:ph idx="1"/>
          </p:nvPr>
        </p:nvSpPr>
        <p:spPr>
          <a:xfrm>
            <a:off x="179512" y="1484784"/>
            <a:ext cx="8964488" cy="5373216"/>
          </a:xfrm>
        </p:spPr>
        <p:txBody>
          <a:bodyPr>
            <a:normAutofit fontScale="85000" lnSpcReduction="20000"/>
          </a:bodyPr>
          <a:lstStyle/>
          <a:p>
            <a:r>
              <a:rPr lang="en-US" b="1" dirty="0"/>
              <a:t>Dining Etiquette</a:t>
            </a:r>
          </a:p>
          <a:p>
            <a:pPr marL="925830" lvl="1" indent="-514350">
              <a:buNone/>
            </a:pPr>
            <a:r>
              <a:rPr lang="en-US" dirty="0">
                <a:solidFill>
                  <a:schemeClr val="tx1"/>
                </a:solidFill>
              </a:rPr>
              <a:t>If you are visiting a Czech's house:</a:t>
            </a:r>
          </a:p>
          <a:p>
            <a:pPr marL="925830" lvl="1" indent="-514350">
              <a:buFont typeface="+mj-lt"/>
              <a:buAutoNum type="arabicPeriod"/>
            </a:pPr>
            <a:r>
              <a:rPr lang="en-US" dirty="0">
                <a:solidFill>
                  <a:schemeClr val="tx1"/>
                </a:solidFill>
              </a:rPr>
              <a:t>Arrive on time.</a:t>
            </a:r>
          </a:p>
          <a:p>
            <a:pPr marL="925830" lvl="1" indent="-514350">
              <a:buFont typeface="+mj-lt"/>
              <a:buAutoNum type="arabicPeriod"/>
            </a:pPr>
            <a:r>
              <a:rPr lang="en-US" dirty="0">
                <a:solidFill>
                  <a:schemeClr val="tx1"/>
                </a:solidFill>
              </a:rPr>
              <a:t>Remove your shoes..</a:t>
            </a:r>
          </a:p>
          <a:p>
            <a:pPr marL="925830" lvl="1" indent="-514350">
              <a:buFont typeface="+mj-lt"/>
              <a:buAutoNum type="arabicPeriod"/>
            </a:pPr>
            <a:r>
              <a:rPr lang="en-US" dirty="0">
                <a:solidFill>
                  <a:schemeClr val="tx1"/>
                </a:solidFill>
              </a:rPr>
              <a:t>Expect to be treated with great </a:t>
            </a:r>
            <a:r>
              <a:rPr lang="en-US" dirty="0" err="1">
                <a:solidFill>
                  <a:schemeClr val="tx1"/>
                </a:solidFill>
              </a:rPr>
              <a:t>honour</a:t>
            </a:r>
            <a:r>
              <a:rPr lang="en-US" dirty="0">
                <a:solidFill>
                  <a:schemeClr val="tx1"/>
                </a:solidFill>
              </a:rPr>
              <a:t> and respect.</a:t>
            </a:r>
          </a:p>
          <a:p>
            <a:pPr marL="925830" lvl="1" indent="-514350">
              <a:buFont typeface="+mj-lt"/>
              <a:buAutoNum type="arabicPeriod"/>
            </a:pPr>
            <a:r>
              <a:rPr lang="en-US" dirty="0">
                <a:solidFill>
                  <a:schemeClr val="tx1"/>
                </a:solidFill>
              </a:rPr>
              <a:t>Dress modestly and well.</a:t>
            </a:r>
          </a:p>
          <a:p>
            <a:pPr marL="925830" lvl="1" indent="-514350">
              <a:buFont typeface="+mj-lt"/>
              <a:buAutoNum type="arabicPeriod"/>
            </a:pPr>
            <a:r>
              <a:rPr lang="en-US" dirty="0">
                <a:solidFill>
                  <a:schemeClr val="tx1"/>
                </a:solidFill>
              </a:rPr>
              <a:t>Do not discuss business. Czechs separate their business and personal lives.</a:t>
            </a:r>
          </a:p>
          <a:p>
            <a:pPr marL="925830" lvl="1" indent="-514350">
              <a:buFont typeface="+mj-lt"/>
              <a:buAutoNum type="arabicPeriod"/>
            </a:pPr>
            <a:r>
              <a:rPr lang="en-US" dirty="0">
                <a:solidFill>
                  <a:schemeClr val="tx1"/>
                </a:solidFill>
              </a:rPr>
              <a:t>Table manners are rather formal in Czech Republic.</a:t>
            </a:r>
          </a:p>
          <a:p>
            <a:pPr marL="925830" lvl="1" indent="-514350">
              <a:buFont typeface="+mj-lt"/>
              <a:buAutoNum type="arabicPeriod"/>
            </a:pPr>
            <a:r>
              <a:rPr lang="en-US" dirty="0">
                <a:solidFill>
                  <a:schemeClr val="tx1"/>
                </a:solidFill>
              </a:rPr>
              <a:t>Remain standing until invited to sit down. You may be shown to a particular seat.</a:t>
            </a:r>
          </a:p>
          <a:p>
            <a:pPr marL="925830" lvl="1" indent="-514350">
              <a:buFont typeface="+mj-lt"/>
              <a:buAutoNum type="arabicPeriod"/>
            </a:pPr>
            <a:r>
              <a:rPr lang="en-US" dirty="0">
                <a:solidFill>
                  <a:schemeClr val="tx1"/>
                </a:solidFill>
              </a:rPr>
              <a:t>Do not begin eating until the hostess starts.</a:t>
            </a:r>
          </a:p>
          <a:p>
            <a:pPr marL="925830" lvl="1" indent="-514350">
              <a:buFont typeface="+mj-lt"/>
              <a:buAutoNum type="arabicPeriod"/>
            </a:pPr>
            <a:r>
              <a:rPr lang="en-US" dirty="0">
                <a:solidFill>
                  <a:schemeClr val="tx1"/>
                </a:solidFill>
              </a:rPr>
              <a:t>The oldest woman or </a:t>
            </a:r>
            <a:r>
              <a:rPr lang="en-US" dirty="0" err="1">
                <a:solidFill>
                  <a:schemeClr val="tx1"/>
                </a:solidFill>
              </a:rPr>
              <a:t>honoured</a:t>
            </a:r>
            <a:r>
              <a:rPr lang="en-US" dirty="0">
                <a:solidFill>
                  <a:schemeClr val="tx1"/>
                </a:solidFill>
              </a:rPr>
              <a:t> guest is generally served first.</a:t>
            </a:r>
          </a:p>
          <a:p>
            <a:pPr marL="925830" lvl="1" indent="-514350">
              <a:buFont typeface="+mj-lt"/>
              <a:buAutoNum type="arabicPeriod"/>
            </a:pPr>
            <a:r>
              <a:rPr lang="en-US" dirty="0">
                <a:solidFill>
                  <a:schemeClr val="tx1"/>
                </a:solidFill>
              </a:rPr>
              <a:t>Compliment the meal while you are eating. This allows the hostess to discuss the food and the preparation.</a:t>
            </a:r>
          </a:p>
          <a:p>
            <a:pPr marL="925830" lvl="1" indent="-514350">
              <a:buFont typeface="+mj-lt"/>
              <a:buAutoNum type="arabicPeriod"/>
            </a:pPr>
            <a:r>
              <a:rPr lang="en-US" dirty="0">
                <a:solidFill>
                  <a:schemeClr val="tx1"/>
                </a:solidFill>
              </a:rPr>
              <a:t>Indicate you have finished eating by laying your knife and fork parallel across the right side of your plate.</a:t>
            </a:r>
          </a:p>
          <a:p>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1066800"/>
          </a:xfrm>
        </p:spPr>
        <p:txBody>
          <a:bodyPr/>
          <a:lstStyle/>
          <a:p>
            <a:r>
              <a:rPr lang="cs-CZ" b="1" dirty="0" err="1"/>
              <a:t>Czech</a:t>
            </a:r>
            <a:r>
              <a:rPr lang="cs-CZ" b="1" dirty="0"/>
              <a:t> </a:t>
            </a:r>
            <a:r>
              <a:rPr lang="cs-CZ" b="1" dirty="0" err="1"/>
              <a:t>Etiquette</a:t>
            </a:r>
            <a:r>
              <a:rPr lang="cs-CZ" b="1" dirty="0"/>
              <a:t> </a:t>
            </a:r>
            <a:r>
              <a:rPr lang="cs-CZ" b="1" dirty="0" err="1"/>
              <a:t>and</a:t>
            </a:r>
            <a:r>
              <a:rPr lang="cs-CZ" b="1" dirty="0"/>
              <a:t> </a:t>
            </a:r>
            <a:r>
              <a:rPr lang="cs-CZ" b="1" dirty="0" err="1"/>
              <a:t>Customs</a:t>
            </a:r>
            <a:endParaRPr lang="cs-CZ" dirty="0"/>
          </a:p>
        </p:txBody>
      </p:sp>
      <p:pic>
        <p:nvPicPr>
          <p:cNvPr id="62466" name="Picture 2" descr="Image result for knife and fork parallel across the right side of your plate"/>
          <p:cNvPicPr>
            <a:picLocks noChangeAspect="1" noChangeArrowheads="1"/>
          </p:cNvPicPr>
          <p:nvPr/>
        </p:nvPicPr>
        <p:blipFill>
          <a:blip r:embed="rId2" cstate="print"/>
          <a:srcRect/>
          <a:stretch>
            <a:fillRect/>
          </a:stretch>
        </p:blipFill>
        <p:spPr bwMode="auto">
          <a:xfrm>
            <a:off x="0" y="1700808"/>
            <a:ext cx="4762500" cy="2724151"/>
          </a:xfrm>
          <a:prstGeom prst="rect">
            <a:avLst/>
          </a:prstGeom>
          <a:noFill/>
        </p:spPr>
      </p:pic>
      <p:pic>
        <p:nvPicPr>
          <p:cNvPr id="62468" name="Picture 4" descr="Related image"/>
          <p:cNvPicPr>
            <a:picLocks noChangeAspect="1" noChangeArrowheads="1"/>
          </p:cNvPicPr>
          <p:nvPr/>
        </p:nvPicPr>
        <p:blipFill>
          <a:blip r:embed="rId3" cstate="print"/>
          <a:srcRect/>
          <a:stretch>
            <a:fillRect/>
          </a:stretch>
        </p:blipFill>
        <p:spPr bwMode="auto">
          <a:xfrm>
            <a:off x="4381500" y="3356992"/>
            <a:ext cx="4762500" cy="298132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4"/>
          <p:cNvSpPr>
            <a:spLocks noGrp="1"/>
          </p:cNvSpPr>
          <p:nvPr>
            <p:ph sz="quarter" idx="13"/>
          </p:nvPr>
        </p:nvSpPr>
        <p:spPr>
          <a:xfrm>
            <a:off x="323850" y="1052513"/>
            <a:ext cx="8496300" cy="5545137"/>
          </a:xfrm>
        </p:spPr>
        <p:txBody>
          <a:bodyPr/>
          <a:lstStyle/>
          <a:p>
            <a:pPr>
              <a:lnSpc>
                <a:spcPct val="150000"/>
              </a:lnSpc>
            </a:pPr>
            <a:r>
              <a:rPr lang="en-US" sz="2400" dirty="0"/>
              <a:t>Till 1989 it was a communist country</a:t>
            </a:r>
          </a:p>
          <a:p>
            <a:pPr>
              <a:lnSpc>
                <a:spcPct val="150000"/>
              </a:lnSpc>
            </a:pPr>
            <a:r>
              <a:rPr lang="en-US" sz="2400" dirty="0"/>
              <a:t>Its economy is the second most stabile  from the group of post-communist countries</a:t>
            </a:r>
          </a:p>
          <a:p>
            <a:pPr>
              <a:lnSpc>
                <a:spcPct val="150000"/>
              </a:lnSpc>
            </a:pPr>
            <a:r>
              <a:rPr lang="en-US" sz="2400" dirty="0"/>
              <a:t>The most important branch is industry and services (60 %).</a:t>
            </a:r>
          </a:p>
          <a:p>
            <a:pPr>
              <a:lnSpc>
                <a:spcPct val="150000"/>
              </a:lnSpc>
            </a:pPr>
            <a:r>
              <a:rPr lang="en-US" sz="2400" dirty="0"/>
              <a:t>Agriculture share is less than 5 %, while in Poland it is  14 percent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532" y="908720"/>
            <a:ext cx="8424936" cy="1143000"/>
          </a:xfrm>
        </p:spPr>
        <p:txBody>
          <a:bodyPr>
            <a:normAutofit fontScale="90000"/>
          </a:bodyPr>
          <a:lstStyle/>
          <a:p>
            <a:pPr marL="320040" indent="-320040" fontAlgn="auto">
              <a:spcAft>
                <a:spcPts val="0"/>
              </a:spcAft>
              <a:buClr>
                <a:schemeClr val="accent6">
                  <a:lumMod val="75000"/>
                </a:schemeClr>
              </a:buClr>
              <a:defRPr/>
            </a:pPr>
            <a:r>
              <a:rPr lang="cs-CZ" dirty="0" err="1"/>
              <a:t>Structure</a:t>
            </a:r>
            <a:r>
              <a:rPr lang="cs-CZ" dirty="0"/>
              <a:t> </a:t>
            </a:r>
            <a:r>
              <a:rPr lang="cs-CZ" dirty="0" err="1"/>
              <a:t>of</a:t>
            </a:r>
            <a:r>
              <a:rPr lang="cs-CZ" dirty="0"/>
              <a:t> </a:t>
            </a:r>
            <a:r>
              <a:rPr lang="cs-CZ" dirty="0" err="1"/>
              <a:t>economy</a:t>
            </a:r>
            <a:r>
              <a:rPr lang="cs-CZ" dirty="0"/>
              <a:t> </a:t>
            </a:r>
            <a:r>
              <a:rPr lang="cs-CZ" dirty="0" err="1"/>
              <a:t>according</a:t>
            </a:r>
            <a:r>
              <a:rPr lang="cs-CZ" dirty="0"/>
              <a:t> to </a:t>
            </a:r>
            <a:r>
              <a:rPr lang="cs-CZ" dirty="0" err="1"/>
              <a:t>contribution</a:t>
            </a:r>
            <a:r>
              <a:rPr lang="cs-CZ" dirty="0"/>
              <a:t> to </a:t>
            </a:r>
            <a:r>
              <a:rPr lang="cs-CZ" dirty="0" err="1"/>
              <a:t>creation</a:t>
            </a:r>
            <a:r>
              <a:rPr lang="cs-CZ" dirty="0"/>
              <a:t> </a:t>
            </a:r>
            <a:r>
              <a:rPr lang="cs-CZ" dirty="0" err="1"/>
              <a:t>of</a:t>
            </a:r>
            <a:r>
              <a:rPr lang="cs-CZ" dirty="0"/>
              <a:t> GDP</a:t>
            </a:r>
          </a:p>
        </p:txBody>
      </p:sp>
      <p:sp>
        <p:nvSpPr>
          <p:cNvPr id="3" name="Zástupný symbol pro obsah 2"/>
          <p:cNvSpPr>
            <a:spLocks noGrp="1"/>
          </p:cNvSpPr>
          <p:nvPr>
            <p:ph sz="quarter" idx="13"/>
          </p:nvPr>
        </p:nvSpPr>
        <p:spPr>
          <a:xfrm>
            <a:off x="395288" y="2349500"/>
            <a:ext cx="6400800" cy="3473450"/>
          </a:xfrm>
        </p:spPr>
        <p:txBody>
          <a:bodyPr rtlCol="0">
            <a:normAutofit/>
          </a:bodyPr>
          <a:lstStyle/>
          <a:p>
            <a:pPr indent="-182880" fontAlgn="auto">
              <a:buClr>
                <a:schemeClr val="accent6">
                  <a:lumMod val="75000"/>
                </a:schemeClr>
              </a:buClr>
              <a:defRPr/>
            </a:pPr>
            <a:r>
              <a:rPr lang="cs-CZ" sz="4400" dirty="0" err="1">
                <a:solidFill>
                  <a:schemeClr val="tx1">
                    <a:lumMod val="75000"/>
                    <a:lumOff val="25000"/>
                  </a:schemeClr>
                </a:solidFill>
              </a:rPr>
              <a:t>Agriculture</a:t>
            </a:r>
            <a:r>
              <a:rPr lang="cs-CZ" sz="4400" dirty="0">
                <a:solidFill>
                  <a:schemeClr val="tx1">
                    <a:lumMod val="75000"/>
                    <a:lumOff val="25000"/>
                  </a:schemeClr>
                </a:solidFill>
              </a:rPr>
              <a:t> 	– 1,8 %</a:t>
            </a:r>
          </a:p>
          <a:p>
            <a:pPr indent="-182880" fontAlgn="auto">
              <a:buClr>
                <a:schemeClr val="accent6">
                  <a:lumMod val="75000"/>
                </a:schemeClr>
              </a:buClr>
              <a:defRPr/>
            </a:pPr>
            <a:r>
              <a:rPr lang="cs-CZ" sz="4400" dirty="0" err="1">
                <a:solidFill>
                  <a:schemeClr val="tx1">
                    <a:lumMod val="75000"/>
                    <a:lumOff val="25000"/>
                  </a:schemeClr>
                </a:solidFill>
              </a:rPr>
              <a:t>Industry</a:t>
            </a:r>
            <a:r>
              <a:rPr lang="cs-CZ" sz="4400" dirty="0">
                <a:solidFill>
                  <a:schemeClr val="tx1">
                    <a:lumMod val="75000"/>
                    <a:lumOff val="25000"/>
                  </a:schemeClr>
                </a:solidFill>
              </a:rPr>
              <a:t> 		– 39,6 %</a:t>
            </a:r>
          </a:p>
          <a:p>
            <a:pPr indent="-182880" fontAlgn="auto">
              <a:buClr>
                <a:schemeClr val="accent6">
                  <a:lumMod val="75000"/>
                </a:schemeClr>
              </a:buClr>
              <a:defRPr/>
            </a:pPr>
            <a:r>
              <a:rPr lang="cs-CZ" sz="4400" dirty="0" err="1">
                <a:solidFill>
                  <a:schemeClr val="tx1">
                    <a:lumMod val="75000"/>
                    <a:lumOff val="25000"/>
                  </a:schemeClr>
                </a:solidFill>
              </a:rPr>
              <a:t>Services</a:t>
            </a:r>
            <a:r>
              <a:rPr lang="cs-CZ" sz="4400" dirty="0">
                <a:solidFill>
                  <a:schemeClr val="tx1">
                    <a:lumMod val="75000"/>
                    <a:lumOff val="25000"/>
                  </a:schemeClr>
                </a:solidFill>
              </a:rPr>
              <a:t> 		– 58,6 %</a:t>
            </a:r>
          </a:p>
          <a:p>
            <a:pPr marL="0" indent="0" fontAlgn="auto">
              <a:buClr>
                <a:schemeClr val="accent6">
                  <a:lumMod val="75000"/>
                </a:schemeClr>
              </a:buClr>
              <a:buFont typeface="Georgia" pitchFamily="18" charset="0"/>
              <a:buNone/>
              <a:defRPr/>
            </a:pPr>
            <a:endParaRPr lang="cs-CZ" sz="4400" dirty="0">
              <a:solidFill>
                <a:schemeClr val="tx1">
                  <a:lumMod val="75000"/>
                  <a:lumOff val="25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9752" y="116632"/>
            <a:ext cx="6512511" cy="1143000"/>
          </a:xfrm>
        </p:spPr>
        <p:txBody>
          <a:bodyPr/>
          <a:lstStyle/>
          <a:p>
            <a:pPr marL="320040" indent="-320040" fontAlgn="auto">
              <a:spcAft>
                <a:spcPts val="0"/>
              </a:spcAft>
              <a:buClr>
                <a:schemeClr val="accent6">
                  <a:lumMod val="75000"/>
                </a:schemeClr>
              </a:buClr>
              <a:defRPr/>
            </a:pPr>
            <a:r>
              <a:rPr lang="cs-CZ" dirty="0"/>
              <a:t>Export and import</a:t>
            </a:r>
          </a:p>
        </p:txBody>
      </p:sp>
      <p:sp>
        <p:nvSpPr>
          <p:cNvPr id="3" name="Zástupný symbol pro obsah 2"/>
          <p:cNvSpPr>
            <a:spLocks noGrp="1"/>
          </p:cNvSpPr>
          <p:nvPr>
            <p:ph sz="quarter" idx="13"/>
          </p:nvPr>
        </p:nvSpPr>
        <p:spPr>
          <a:xfrm>
            <a:off x="457200" y="1700213"/>
            <a:ext cx="8229600" cy="4752975"/>
          </a:xfrm>
        </p:spPr>
        <p:txBody>
          <a:bodyPr rtlCol="0">
            <a:normAutofit/>
          </a:bodyPr>
          <a:lstStyle/>
          <a:p>
            <a:pPr marL="365760" lvl="1" indent="0" fontAlgn="auto">
              <a:lnSpc>
                <a:spcPct val="150000"/>
              </a:lnSpc>
              <a:buClr>
                <a:schemeClr val="accent6">
                  <a:lumMod val="75000"/>
                </a:schemeClr>
              </a:buClr>
              <a:buNone/>
              <a:defRPr/>
            </a:pPr>
            <a:endParaRPr lang="cs-CZ" sz="2400" dirty="0">
              <a:solidFill>
                <a:schemeClr val="tx1">
                  <a:lumMod val="75000"/>
                  <a:lumOff val="25000"/>
                </a:schemeClr>
              </a:solidFill>
            </a:endParaRPr>
          </a:p>
          <a:p>
            <a:pPr indent="-182880" fontAlgn="auto">
              <a:lnSpc>
                <a:spcPct val="150000"/>
              </a:lnSpc>
              <a:buClr>
                <a:schemeClr val="accent6">
                  <a:lumMod val="75000"/>
                </a:schemeClr>
              </a:buClr>
              <a:defRPr/>
            </a:pPr>
            <a:r>
              <a:rPr lang="cs-CZ" sz="2400" dirty="0" err="1">
                <a:solidFill>
                  <a:schemeClr val="tx1">
                    <a:lumMod val="75000"/>
                    <a:lumOff val="25000"/>
                  </a:schemeClr>
                </a:solidFill>
              </a:rPr>
              <a:t>What</a:t>
            </a:r>
            <a:r>
              <a:rPr lang="cs-CZ" sz="2400" dirty="0">
                <a:solidFill>
                  <a:schemeClr val="tx1">
                    <a:lumMod val="75000"/>
                    <a:lumOff val="25000"/>
                  </a:schemeClr>
                </a:solidFill>
              </a:rPr>
              <a:t> do </a:t>
            </a:r>
            <a:r>
              <a:rPr lang="cs-CZ" sz="2400" dirty="0" err="1">
                <a:solidFill>
                  <a:schemeClr val="tx1">
                    <a:lumMod val="75000"/>
                    <a:lumOff val="25000"/>
                  </a:schemeClr>
                </a:solidFill>
              </a:rPr>
              <a:t>we</a:t>
            </a:r>
            <a:r>
              <a:rPr lang="cs-CZ" sz="2400" dirty="0">
                <a:solidFill>
                  <a:schemeClr val="tx1">
                    <a:lumMod val="75000"/>
                    <a:lumOff val="25000"/>
                  </a:schemeClr>
                </a:solidFill>
              </a:rPr>
              <a:t> export?</a:t>
            </a:r>
          </a:p>
          <a:p>
            <a:pPr marL="548640" lvl="1" indent="-182880" fontAlgn="auto">
              <a:lnSpc>
                <a:spcPct val="150000"/>
              </a:lnSpc>
              <a:buClr>
                <a:schemeClr val="accent6">
                  <a:lumMod val="75000"/>
                </a:schemeClr>
              </a:buClr>
              <a:defRPr/>
            </a:pPr>
            <a:r>
              <a:rPr lang="cs-CZ" sz="2400" dirty="0" err="1">
                <a:solidFill>
                  <a:schemeClr val="tx1">
                    <a:lumMod val="75000"/>
                    <a:lumOff val="25000"/>
                  </a:schemeClr>
                </a:solidFill>
              </a:rPr>
              <a:t>Machinery</a:t>
            </a:r>
            <a:endParaRPr lang="cs-CZ" sz="2400" dirty="0">
              <a:solidFill>
                <a:schemeClr val="tx1">
                  <a:lumMod val="75000"/>
                  <a:lumOff val="25000"/>
                </a:schemeClr>
              </a:solidFill>
            </a:endParaRPr>
          </a:p>
          <a:p>
            <a:pPr marL="548640" lvl="1" indent="-182880" fontAlgn="auto">
              <a:lnSpc>
                <a:spcPct val="150000"/>
              </a:lnSpc>
              <a:buClr>
                <a:schemeClr val="accent6">
                  <a:lumMod val="75000"/>
                </a:schemeClr>
              </a:buClr>
              <a:defRPr/>
            </a:pPr>
            <a:r>
              <a:rPr lang="cs-CZ" sz="2400" dirty="0" err="1">
                <a:solidFill>
                  <a:schemeClr val="tx1">
                    <a:lumMod val="75000"/>
                    <a:lumOff val="25000"/>
                  </a:schemeClr>
                </a:solidFill>
              </a:rPr>
              <a:t>Cars</a:t>
            </a:r>
            <a:endParaRPr lang="cs-CZ" sz="2400" dirty="0">
              <a:solidFill>
                <a:schemeClr val="tx1">
                  <a:lumMod val="75000"/>
                  <a:lumOff val="25000"/>
                </a:schemeClr>
              </a:solidFill>
            </a:endParaRPr>
          </a:p>
          <a:p>
            <a:pPr marL="457200" lvl="1" indent="0" fontAlgn="auto">
              <a:buClr>
                <a:schemeClr val="accent6">
                  <a:lumMod val="75000"/>
                </a:schemeClr>
              </a:buClr>
              <a:buFont typeface="Georgia" pitchFamily="18" charset="0"/>
              <a:buNone/>
              <a:defRPr/>
            </a:pPr>
            <a:endParaRPr lang="cs-CZ" dirty="0">
              <a:solidFill>
                <a:schemeClr val="tx1">
                  <a:lumMod val="75000"/>
                  <a:lumOff val="25000"/>
                </a:schemeClr>
              </a:solidFill>
            </a:endParaRPr>
          </a:p>
          <a:p>
            <a:pPr indent="-182880" fontAlgn="auto">
              <a:buClr>
                <a:schemeClr val="accent6">
                  <a:lumMod val="75000"/>
                </a:schemeClr>
              </a:buClr>
              <a:defRPr/>
            </a:pPr>
            <a:endParaRPr lang="cs-CZ" dirty="0">
              <a:solidFill>
                <a:schemeClr val="tx1">
                  <a:lumMod val="75000"/>
                  <a:lumOff val="25000"/>
                </a:schemeClr>
              </a:solidFill>
            </a:endParaRPr>
          </a:p>
          <a:p>
            <a:pPr indent="-182880" fontAlgn="auto">
              <a:buClr>
                <a:schemeClr val="accent6">
                  <a:lumMod val="75000"/>
                </a:schemeClr>
              </a:buClr>
              <a:defRPr/>
            </a:pPr>
            <a:endParaRPr lang="cs-CZ" dirty="0">
              <a:solidFill>
                <a:schemeClr val="tx1">
                  <a:lumMod val="75000"/>
                  <a:lumOff val="25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6446" y="260648"/>
            <a:ext cx="8005994" cy="1143000"/>
          </a:xfrm>
        </p:spPr>
        <p:txBody>
          <a:bodyPr/>
          <a:lstStyle/>
          <a:p>
            <a:pPr marL="320040" indent="-320040" fontAlgn="auto">
              <a:spcAft>
                <a:spcPts val="0"/>
              </a:spcAft>
              <a:buClr>
                <a:schemeClr val="accent6">
                  <a:lumMod val="75000"/>
                </a:schemeClr>
              </a:buClr>
              <a:defRPr/>
            </a:pPr>
            <a:r>
              <a:rPr lang="cs-CZ" dirty="0" err="1"/>
              <a:t>What</a:t>
            </a:r>
            <a:r>
              <a:rPr lang="cs-CZ" dirty="0"/>
              <a:t> </a:t>
            </a:r>
            <a:r>
              <a:rPr lang="cs-CZ" dirty="0" err="1"/>
              <a:t>cars</a:t>
            </a:r>
            <a:r>
              <a:rPr lang="cs-CZ" dirty="0"/>
              <a:t> do </a:t>
            </a:r>
            <a:r>
              <a:rPr lang="cs-CZ" dirty="0" err="1"/>
              <a:t>we</a:t>
            </a:r>
            <a:r>
              <a:rPr lang="cs-CZ" dirty="0"/>
              <a:t> export?</a:t>
            </a:r>
          </a:p>
        </p:txBody>
      </p:sp>
      <p:sp>
        <p:nvSpPr>
          <p:cNvPr id="9219" name="Zástupný symbol pro obsah 2"/>
          <p:cNvSpPr>
            <a:spLocks noGrp="1"/>
          </p:cNvSpPr>
          <p:nvPr>
            <p:ph sz="quarter" idx="13"/>
          </p:nvPr>
        </p:nvSpPr>
        <p:spPr>
          <a:xfrm>
            <a:off x="457200" y="1600200"/>
            <a:ext cx="8229600" cy="892175"/>
          </a:xfrm>
        </p:spPr>
        <p:txBody>
          <a:bodyPr/>
          <a:lstStyle/>
          <a:p>
            <a:r>
              <a:rPr lang="cs-CZ" sz="2800" b="1"/>
              <a:t>Škoda</a:t>
            </a:r>
          </a:p>
        </p:txBody>
      </p:sp>
      <p:pic>
        <p:nvPicPr>
          <p:cNvPr id="9220" name="Obrázek 4"/>
          <p:cNvPicPr>
            <a:picLocks noChangeAspect="1"/>
          </p:cNvPicPr>
          <p:nvPr/>
        </p:nvPicPr>
        <p:blipFill>
          <a:blip r:embed="rId2" cstate="print"/>
          <a:srcRect/>
          <a:stretch>
            <a:fillRect/>
          </a:stretch>
        </p:blipFill>
        <p:spPr bwMode="auto">
          <a:xfrm>
            <a:off x="527050" y="2568575"/>
            <a:ext cx="3757613" cy="2373313"/>
          </a:xfrm>
          <a:prstGeom prst="rect">
            <a:avLst/>
          </a:prstGeom>
          <a:noFill/>
          <a:ln w="9525">
            <a:noFill/>
            <a:miter lim="800000"/>
            <a:headEnd/>
            <a:tailEnd/>
          </a:ln>
        </p:spPr>
      </p:pic>
      <p:pic>
        <p:nvPicPr>
          <p:cNvPr id="9221" name="Obrázek 5"/>
          <p:cNvPicPr>
            <a:picLocks noChangeAspect="1"/>
          </p:cNvPicPr>
          <p:nvPr/>
        </p:nvPicPr>
        <p:blipFill>
          <a:blip r:embed="rId3" cstate="print"/>
          <a:srcRect/>
          <a:stretch>
            <a:fillRect/>
          </a:stretch>
        </p:blipFill>
        <p:spPr bwMode="auto">
          <a:xfrm>
            <a:off x="5435600" y="2568575"/>
            <a:ext cx="2543175" cy="237331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0648"/>
            <a:ext cx="8208912" cy="1143000"/>
          </a:xfrm>
        </p:spPr>
        <p:txBody>
          <a:bodyPr/>
          <a:lstStyle/>
          <a:p>
            <a:pPr marL="320040" indent="-320040" fontAlgn="auto">
              <a:spcAft>
                <a:spcPts val="0"/>
              </a:spcAft>
              <a:buClr>
                <a:schemeClr val="accent6">
                  <a:lumMod val="75000"/>
                </a:schemeClr>
              </a:buClr>
              <a:defRPr/>
            </a:pPr>
            <a:r>
              <a:rPr lang="cs-CZ" dirty="0" err="1"/>
              <a:t>What</a:t>
            </a:r>
            <a:r>
              <a:rPr lang="cs-CZ" dirty="0"/>
              <a:t> </a:t>
            </a:r>
            <a:r>
              <a:rPr lang="cs-CZ" dirty="0" err="1"/>
              <a:t>cars</a:t>
            </a:r>
            <a:r>
              <a:rPr lang="cs-CZ" dirty="0"/>
              <a:t> do </a:t>
            </a:r>
            <a:r>
              <a:rPr lang="cs-CZ" dirty="0" err="1"/>
              <a:t>we</a:t>
            </a:r>
            <a:r>
              <a:rPr lang="cs-CZ" dirty="0"/>
              <a:t> export?</a:t>
            </a:r>
          </a:p>
        </p:txBody>
      </p:sp>
      <p:sp>
        <p:nvSpPr>
          <p:cNvPr id="10243" name="Zástupný symbol pro obsah 2"/>
          <p:cNvSpPr>
            <a:spLocks noGrp="1"/>
          </p:cNvSpPr>
          <p:nvPr>
            <p:ph sz="quarter" idx="13"/>
          </p:nvPr>
        </p:nvSpPr>
        <p:spPr>
          <a:xfrm>
            <a:off x="457200" y="1600200"/>
            <a:ext cx="8229600" cy="892175"/>
          </a:xfrm>
        </p:spPr>
        <p:txBody>
          <a:bodyPr/>
          <a:lstStyle/>
          <a:p>
            <a:r>
              <a:rPr lang="cs-CZ" sz="2800"/>
              <a:t>Hyundai</a:t>
            </a:r>
          </a:p>
        </p:txBody>
      </p:sp>
      <p:pic>
        <p:nvPicPr>
          <p:cNvPr id="10244" name="Obrázek 3"/>
          <p:cNvPicPr>
            <a:picLocks noChangeAspect="1"/>
          </p:cNvPicPr>
          <p:nvPr/>
        </p:nvPicPr>
        <p:blipFill>
          <a:blip r:embed="rId2" cstate="print"/>
          <a:srcRect/>
          <a:stretch>
            <a:fillRect/>
          </a:stretch>
        </p:blipFill>
        <p:spPr bwMode="auto">
          <a:xfrm>
            <a:off x="4579938" y="2625725"/>
            <a:ext cx="3736975" cy="1882775"/>
          </a:xfrm>
          <a:prstGeom prst="rect">
            <a:avLst/>
          </a:prstGeom>
          <a:noFill/>
          <a:ln w="9525">
            <a:noFill/>
            <a:miter lim="800000"/>
            <a:headEnd/>
            <a:tailEnd/>
          </a:ln>
        </p:spPr>
      </p:pic>
      <p:pic>
        <p:nvPicPr>
          <p:cNvPr id="10245" name="Obrázek 6"/>
          <p:cNvPicPr>
            <a:picLocks noChangeAspect="1"/>
          </p:cNvPicPr>
          <p:nvPr/>
        </p:nvPicPr>
        <p:blipFill>
          <a:blip r:embed="rId3" cstate="print"/>
          <a:srcRect/>
          <a:stretch>
            <a:fillRect/>
          </a:stretch>
        </p:blipFill>
        <p:spPr bwMode="auto">
          <a:xfrm>
            <a:off x="684213" y="2654300"/>
            <a:ext cx="3240087" cy="18542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8384719" cy="1143000"/>
          </a:xfrm>
        </p:spPr>
        <p:txBody>
          <a:bodyPr/>
          <a:lstStyle/>
          <a:p>
            <a:pPr marL="320040" indent="-320040" fontAlgn="auto">
              <a:spcAft>
                <a:spcPts val="0"/>
              </a:spcAft>
              <a:buClr>
                <a:schemeClr val="accent6">
                  <a:lumMod val="75000"/>
                </a:schemeClr>
              </a:buClr>
              <a:defRPr/>
            </a:pPr>
            <a:r>
              <a:rPr lang="cs-CZ" dirty="0" err="1"/>
              <a:t>What</a:t>
            </a:r>
            <a:r>
              <a:rPr lang="cs-CZ" dirty="0"/>
              <a:t> </a:t>
            </a:r>
            <a:r>
              <a:rPr lang="cs-CZ" dirty="0" err="1"/>
              <a:t>cars</a:t>
            </a:r>
            <a:r>
              <a:rPr lang="cs-CZ" dirty="0"/>
              <a:t> do </a:t>
            </a:r>
            <a:r>
              <a:rPr lang="cs-CZ" dirty="0" err="1"/>
              <a:t>we</a:t>
            </a:r>
            <a:r>
              <a:rPr lang="cs-CZ" dirty="0"/>
              <a:t> export?</a:t>
            </a:r>
          </a:p>
        </p:txBody>
      </p:sp>
      <p:sp>
        <p:nvSpPr>
          <p:cNvPr id="11267" name="Zástupný symbol pro obsah 2"/>
          <p:cNvSpPr>
            <a:spLocks noGrp="1"/>
          </p:cNvSpPr>
          <p:nvPr>
            <p:ph sz="quarter" idx="13"/>
          </p:nvPr>
        </p:nvSpPr>
        <p:spPr>
          <a:xfrm>
            <a:off x="468313" y="1397000"/>
            <a:ext cx="8229600" cy="2376488"/>
          </a:xfrm>
        </p:spPr>
        <p:txBody>
          <a:bodyPr/>
          <a:lstStyle/>
          <a:p>
            <a:r>
              <a:rPr lang="cs-CZ" sz="2800" b="1"/>
              <a:t>Factory TPCA </a:t>
            </a:r>
          </a:p>
          <a:p>
            <a:pPr lvl="1"/>
            <a:r>
              <a:rPr lang="cs-CZ" sz="2800"/>
              <a:t>Citroen</a:t>
            </a:r>
          </a:p>
          <a:p>
            <a:pPr lvl="1"/>
            <a:r>
              <a:rPr lang="cs-CZ" sz="2800"/>
              <a:t>Peugeot</a:t>
            </a:r>
          </a:p>
          <a:p>
            <a:pPr lvl="1"/>
            <a:r>
              <a:rPr lang="cs-CZ" sz="2800"/>
              <a:t>Toyota</a:t>
            </a:r>
          </a:p>
          <a:p>
            <a:pPr lvl="1"/>
            <a:endParaRPr lang="cs-CZ"/>
          </a:p>
        </p:txBody>
      </p:sp>
      <p:pic>
        <p:nvPicPr>
          <p:cNvPr id="11268" name="Obrázek 4"/>
          <p:cNvPicPr>
            <a:picLocks noChangeAspect="1"/>
          </p:cNvPicPr>
          <p:nvPr/>
        </p:nvPicPr>
        <p:blipFill>
          <a:blip r:embed="rId2" cstate="print"/>
          <a:srcRect/>
          <a:stretch>
            <a:fillRect/>
          </a:stretch>
        </p:blipFill>
        <p:spPr bwMode="auto">
          <a:xfrm>
            <a:off x="946150" y="3933825"/>
            <a:ext cx="6829425" cy="212248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8568952" cy="1143000"/>
          </a:xfrm>
        </p:spPr>
        <p:txBody>
          <a:bodyPr>
            <a:normAutofit fontScale="90000"/>
          </a:bodyPr>
          <a:lstStyle/>
          <a:p>
            <a:pPr marL="320040" indent="-320040" fontAlgn="auto">
              <a:spcAft>
                <a:spcPts val="0"/>
              </a:spcAft>
              <a:buClr>
                <a:schemeClr val="accent6">
                  <a:lumMod val="75000"/>
                </a:schemeClr>
              </a:buClr>
              <a:defRPr/>
            </a:pPr>
            <a:r>
              <a:rPr lang="cs-CZ" dirty="0" err="1"/>
              <a:t>The</a:t>
            </a:r>
            <a:r>
              <a:rPr lang="cs-CZ" dirty="0"/>
              <a:t> </a:t>
            </a:r>
            <a:r>
              <a:rPr lang="cs-CZ" dirty="0" err="1"/>
              <a:t>biggest</a:t>
            </a:r>
            <a:r>
              <a:rPr lang="cs-CZ" dirty="0"/>
              <a:t> business </a:t>
            </a:r>
            <a:r>
              <a:rPr lang="cs-CZ" dirty="0" err="1"/>
              <a:t>partners</a:t>
            </a:r>
            <a:r>
              <a:rPr lang="cs-CZ" dirty="0"/>
              <a:t> </a:t>
            </a:r>
            <a:r>
              <a:rPr lang="cs-CZ" dirty="0" err="1"/>
              <a:t>according</a:t>
            </a:r>
            <a:r>
              <a:rPr lang="cs-CZ" dirty="0"/>
              <a:t> to </a:t>
            </a:r>
            <a:r>
              <a:rPr lang="cs-CZ" dirty="0" err="1"/>
              <a:t>total</a:t>
            </a:r>
            <a:r>
              <a:rPr lang="cs-CZ" dirty="0"/>
              <a:t> </a:t>
            </a:r>
            <a:r>
              <a:rPr lang="cs-CZ" dirty="0" err="1"/>
              <a:t>turnover</a:t>
            </a:r>
            <a:endParaRPr lang="cs-CZ" dirty="0"/>
          </a:p>
        </p:txBody>
      </p:sp>
      <p:sp>
        <p:nvSpPr>
          <p:cNvPr id="3" name="Zástupný symbol pro obsah 2"/>
          <p:cNvSpPr>
            <a:spLocks noGrp="1"/>
          </p:cNvSpPr>
          <p:nvPr>
            <p:ph sz="quarter" idx="13"/>
          </p:nvPr>
        </p:nvSpPr>
        <p:spPr>
          <a:xfrm>
            <a:off x="468313" y="2060575"/>
            <a:ext cx="8229600" cy="4997450"/>
          </a:xfrm>
        </p:spPr>
        <p:txBody>
          <a:bodyPr/>
          <a:lstStyle/>
          <a:p>
            <a:pPr marL="514350" indent="-514350">
              <a:buFont typeface="Trebuchet MS" pitchFamily="34" charset="0"/>
              <a:buAutoNum type="arabicPeriod"/>
            </a:pPr>
            <a:r>
              <a:rPr lang="en-US" dirty="0"/>
              <a:t>Germany</a:t>
            </a:r>
          </a:p>
          <a:p>
            <a:pPr marL="514350" indent="-514350">
              <a:buFont typeface="Trebuchet MS" pitchFamily="34" charset="0"/>
              <a:buAutoNum type="arabicPeriod"/>
            </a:pPr>
            <a:r>
              <a:rPr lang="en-US" dirty="0"/>
              <a:t>Slovak Republic</a:t>
            </a:r>
          </a:p>
          <a:p>
            <a:pPr marL="514350" indent="-514350">
              <a:buFont typeface="Trebuchet MS" pitchFamily="34" charset="0"/>
              <a:buAutoNum type="arabicPeriod"/>
            </a:pPr>
            <a:r>
              <a:rPr lang="en-US" dirty="0"/>
              <a:t>China</a:t>
            </a:r>
          </a:p>
          <a:p>
            <a:pPr marL="514350" indent="-514350">
              <a:buFont typeface="Trebuchet MS" pitchFamily="34" charset="0"/>
              <a:buAutoNum type="arabicPeriod"/>
            </a:pPr>
            <a:r>
              <a:rPr lang="en-US" dirty="0"/>
              <a:t>Poland</a:t>
            </a:r>
          </a:p>
          <a:p>
            <a:pPr marL="514350" indent="-514350">
              <a:buFont typeface="Trebuchet MS" pitchFamily="34" charset="0"/>
              <a:buAutoNum type="arabicPeriod"/>
            </a:pPr>
            <a:r>
              <a:rPr lang="en-US" dirty="0"/>
              <a:t>France</a:t>
            </a:r>
          </a:p>
          <a:p>
            <a:pPr marL="514350" indent="-514350">
              <a:buFont typeface="Trebuchet MS" pitchFamily="34" charset="0"/>
              <a:buAutoNum type="arabicPeriod"/>
            </a:pPr>
            <a:r>
              <a:rPr lang="en-US" dirty="0"/>
              <a:t>Italy</a:t>
            </a:r>
          </a:p>
          <a:p>
            <a:pPr marL="514350" indent="-514350">
              <a:buFont typeface="Trebuchet MS" pitchFamily="34" charset="0"/>
              <a:buAutoNum type="arabicPeriod"/>
            </a:pPr>
            <a:r>
              <a:rPr lang="en-US" dirty="0"/>
              <a:t>Austria</a:t>
            </a:r>
          </a:p>
          <a:p>
            <a:pPr marL="514350" indent="-514350">
              <a:buFont typeface="Trebuchet MS" pitchFamily="34" charset="0"/>
              <a:buAutoNum type="arabicPeriod"/>
            </a:pPr>
            <a:r>
              <a:rPr lang="en-US" dirty="0"/>
              <a:t>Russia</a:t>
            </a:r>
          </a:p>
          <a:p>
            <a:pPr marL="514350" indent="-514350">
              <a:buFont typeface="Trebuchet MS" pitchFamily="34" charset="0"/>
              <a:buAutoNum type="arabicPeriod"/>
            </a:pPr>
            <a:r>
              <a:rPr lang="en-US" dirty="0"/>
              <a:t>Great Britain</a:t>
            </a:r>
          </a:p>
          <a:p>
            <a:pPr marL="514350" indent="-514350">
              <a:buFont typeface="Trebuchet MS" pitchFamily="34" charset="0"/>
              <a:buAutoNum type="arabicPeriod"/>
            </a:pPr>
            <a:r>
              <a:rPr lang="en-US" dirty="0"/>
              <a:t>Nederland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inVertical)">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arn(inVertical)">
                                      <p:cBhvr>
                                        <p:cTn id="46" dur="500"/>
                                        <p:tgtEl>
                                          <p:spTgt spid="3">
                                            <p:txEl>
                                              <p:pRg st="7" end="7"/>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barn(inVertical)">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barn(inVertical)">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64704"/>
            <a:ext cx="8229600" cy="1069848"/>
          </a:xfrm>
        </p:spPr>
        <p:txBody>
          <a:bodyPr>
            <a:normAutofit fontScale="90000"/>
          </a:bodyPr>
          <a:lstStyle/>
          <a:p>
            <a:r>
              <a:rPr lang="cs-CZ" dirty="0" err="1"/>
              <a:t>Enjoy</a:t>
            </a:r>
            <a:r>
              <a:rPr lang="cs-CZ" dirty="0"/>
              <a:t> </a:t>
            </a:r>
            <a:r>
              <a:rPr lang="cs-CZ" dirty="0" err="1"/>
              <a:t>staying</a:t>
            </a:r>
            <a:r>
              <a:rPr lang="cs-CZ" dirty="0"/>
              <a:t> in </a:t>
            </a:r>
            <a:r>
              <a:rPr lang="cs-CZ" dirty="0" err="1"/>
              <a:t>the</a:t>
            </a:r>
            <a:r>
              <a:rPr lang="cs-CZ" dirty="0"/>
              <a:t> </a:t>
            </a:r>
            <a:r>
              <a:rPr lang="cs-CZ" dirty="0" err="1"/>
              <a:t>Czech</a:t>
            </a:r>
            <a:r>
              <a:rPr lang="cs-CZ" dirty="0"/>
              <a:t> </a:t>
            </a:r>
            <a:r>
              <a:rPr lang="cs-CZ" dirty="0" err="1"/>
              <a:t>Republic</a:t>
            </a:r>
            <a:endParaRPr lang="cs-CZ" dirty="0"/>
          </a:p>
        </p:txBody>
      </p:sp>
      <p:pic>
        <p:nvPicPr>
          <p:cNvPr id="70658" name="Picture 2" descr="Image result for czech people"/>
          <p:cNvPicPr>
            <a:picLocks noChangeAspect="1" noChangeArrowheads="1"/>
          </p:cNvPicPr>
          <p:nvPr/>
        </p:nvPicPr>
        <p:blipFill>
          <a:blip r:embed="rId2" cstate="print"/>
          <a:srcRect/>
          <a:stretch>
            <a:fillRect/>
          </a:stretch>
        </p:blipFill>
        <p:spPr bwMode="auto">
          <a:xfrm>
            <a:off x="1547664" y="2348880"/>
            <a:ext cx="5572004" cy="43204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720080"/>
          </a:xfrm>
        </p:spPr>
        <p:txBody>
          <a:bodyPr/>
          <a:lstStyle/>
          <a:p>
            <a:r>
              <a:rPr lang="cs-CZ" b="1" dirty="0" err="1"/>
              <a:t>Facts</a:t>
            </a:r>
            <a:r>
              <a:rPr lang="cs-CZ" b="1" dirty="0"/>
              <a:t> </a:t>
            </a:r>
            <a:r>
              <a:rPr lang="cs-CZ" b="1" dirty="0" err="1"/>
              <a:t>and</a:t>
            </a:r>
            <a:r>
              <a:rPr lang="cs-CZ" b="1" dirty="0"/>
              <a:t> </a:t>
            </a:r>
            <a:r>
              <a:rPr lang="cs-CZ" b="1" dirty="0" err="1"/>
              <a:t>figures</a:t>
            </a:r>
            <a:r>
              <a:rPr lang="cs-CZ" b="1" dirty="0"/>
              <a:t> </a:t>
            </a:r>
            <a:endParaRPr lang="cs-CZ" dirty="0"/>
          </a:p>
        </p:txBody>
      </p:sp>
      <p:sp>
        <p:nvSpPr>
          <p:cNvPr id="3" name="Zástupný symbol pro obsah 2"/>
          <p:cNvSpPr>
            <a:spLocks noGrp="1"/>
          </p:cNvSpPr>
          <p:nvPr>
            <p:ph idx="1"/>
          </p:nvPr>
        </p:nvSpPr>
        <p:spPr>
          <a:xfrm>
            <a:off x="457200" y="1052736"/>
            <a:ext cx="8229600" cy="5805264"/>
          </a:xfrm>
        </p:spPr>
        <p:txBody>
          <a:bodyPr>
            <a:normAutofit fontScale="92500" lnSpcReduction="20000"/>
          </a:bodyPr>
          <a:lstStyle/>
          <a:p>
            <a:r>
              <a:rPr lang="cs-CZ" dirty="0"/>
              <a:t>Language: </a:t>
            </a:r>
          </a:p>
          <a:p>
            <a:pPr lvl="1"/>
            <a:r>
              <a:rPr lang="cs-CZ" dirty="0" err="1"/>
              <a:t>Czech</a:t>
            </a:r>
            <a:r>
              <a:rPr lang="cs-CZ" dirty="0"/>
              <a:t> </a:t>
            </a:r>
          </a:p>
          <a:p>
            <a:r>
              <a:rPr lang="cs-CZ" dirty="0"/>
              <a:t>Area: </a:t>
            </a:r>
          </a:p>
          <a:p>
            <a:pPr lvl="1"/>
            <a:r>
              <a:rPr lang="cs-CZ" dirty="0"/>
              <a:t>78,866 </a:t>
            </a:r>
            <a:r>
              <a:rPr lang="cs-CZ" dirty="0" err="1"/>
              <a:t>sq</a:t>
            </a:r>
            <a:r>
              <a:rPr lang="cs-CZ" dirty="0"/>
              <a:t> km </a:t>
            </a:r>
          </a:p>
          <a:p>
            <a:r>
              <a:rPr lang="en-US" dirty="0"/>
              <a:t>Borders with: </a:t>
            </a:r>
            <a:endParaRPr lang="cs-CZ" dirty="0"/>
          </a:p>
          <a:p>
            <a:pPr lvl="1"/>
            <a:r>
              <a:rPr lang="en-US" dirty="0"/>
              <a:t>Germany, Poland, Slovakia, Austria </a:t>
            </a:r>
          </a:p>
          <a:p>
            <a:r>
              <a:rPr lang="cs-CZ" dirty="0" err="1"/>
              <a:t>Population</a:t>
            </a:r>
            <a:r>
              <a:rPr lang="cs-CZ" dirty="0"/>
              <a:t>: </a:t>
            </a:r>
          </a:p>
          <a:p>
            <a:pPr lvl="1"/>
            <a:r>
              <a:rPr lang="cs-CZ" dirty="0"/>
              <a:t>10,4 </a:t>
            </a:r>
            <a:r>
              <a:rPr lang="cs-CZ" dirty="0" err="1"/>
              <a:t>million</a:t>
            </a:r>
            <a:r>
              <a:rPr lang="cs-CZ" dirty="0"/>
              <a:t> </a:t>
            </a:r>
          </a:p>
          <a:p>
            <a:r>
              <a:rPr lang="cs-CZ" dirty="0" err="1"/>
              <a:t>Political</a:t>
            </a:r>
            <a:r>
              <a:rPr lang="cs-CZ" dirty="0"/>
              <a:t> </a:t>
            </a:r>
            <a:r>
              <a:rPr lang="cs-CZ" dirty="0" err="1"/>
              <a:t>system</a:t>
            </a:r>
            <a:r>
              <a:rPr lang="cs-CZ" dirty="0"/>
              <a:t>: </a:t>
            </a:r>
          </a:p>
          <a:p>
            <a:pPr lvl="1"/>
            <a:r>
              <a:rPr lang="cs-CZ" dirty="0" err="1"/>
              <a:t>parliamentary</a:t>
            </a:r>
            <a:r>
              <a:rPr lang="cs-CZ" dirty="0"/>
              <a:t> </a:t>
            </a:r>
            <a:r>
              <a:rPr lang="cs-CZ" dirty="0" err="1"/>
              <a:t>republic</a:t>
            </a:r>
            <a:r>
              <a:rPr lang="cs-CZ" dirty="0"/>
              <a:t> </a:t>
            </a:r>
          </a:p>
          <a:p>
            <a:r>
              <a:rPr lang="en-US" dirty="0"/>
              <a:t>EU member state: </a:t>
            </a:r>
            <a:endParaRPr lang="cs-CZ" dirty="0"/>
          </a:p>
          <a:p>
            <a:pPr lvl="1"/>
            <a:r>
              <a:rPr lang="en-US" dirty="0"/>
              <a:t>since 2004 </a:t>
            </a:r>
          </a:p>
          <a:p>
            <a:r>
              <a:rPr lang="cs-CZ" dirty="0" err="1"/>
              <a:t>Currency</a:t>
            </a:r>
            <a:r>
              <a:rPr lang="cs-CZ" dirty="0"/>
              <a:t>: </a:t>
            </a:r>
          </a:p>
          <a:p>
            <a:pPr lvl="1"/>
            <a:r>
              <a:rPr lang="cs-CZ" dirty="0" err="1"/>
              <a:t>Czech</a:t>
            </a:r>
            <a:r>
              <a:rPr lang="cs-CZ" dirty="0"/>
              <a:t> </a:t>
            </a:r>
            <a:r>
              <a:rPr lang="cs-CZ" dirty="0" err="1"/>
              <a:t>crown</a:t>
            </a:r>
            <a:r>
              <a:rPr lang="cs-CZ" dirty="0"/>
              <a:t> / CZK </a:t>
            </a:r>
          </a:p>
          <a:p>
            <a:r>
              <a:rPr lang="cs-CZ" dirty="0" err="1"/>
              <a:t>Capital</a:t>
            </a:r>
            <a:r>
              <a:rPr lang="cs-CZ" dirty="0"/>
              <a:t>: </a:t>
            </a:r>
          </a:p>
          <a:p>
            <a:pPr lvl="1"/>
            <a:r>
              <a:rPr lang="cs-CZ" dirty="0"/>
              <a:t>Praha (</a:t>
            </a:r>
            <a:r>
              <a:rPr lang="cs-CZ" dirty="0" err="1"/>
              <a:t>Prague</a:t>
            </a:r>
            <a:r>
              <a:rPr lang="cs-CZ" dirty="0"/>
              <a:t>) </a:t>
            </a:r>
          </a:p>
          <a:p>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 calcmode="lin" valueType="num">
                                      <p:cBhvr additive="base">
                                        <p:cTn id="4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800"/>
          </a:xfrm>
        </p:spPr>
        <p:txBody>
          <a:bodyPr>
            <a:normAutofit fontScale="90000"/>
          </a:bodyPr>
          <a:lstStyle/>
          <a:p>
            <a:br>
              <a:rPr lang="cs-CZ" dirty="0"/>
            </a:br>
            <a:r>
              <a:rPr lang="cs-CZ" dirty="0" err="1"/>
              <a:t>Climate</a:t>
            </a:r>
            <a:r>
              <a:rPr lang="cs-CZ" dirty="0"/>
              <a:t>: </a:t>
            </a:r>
            <a:r>
              <a:rPr lang="cs-CZ" dirty="0" err="1"/>
              <a:t>seasonal</a:t>
            </a:r>
            <a:r>
              <a:rPr lang="cs-CZ" dirty="0"/>
              <a:t> </a:t>
            </a:r>
            <a:r>
              <a:rPr lang="cs-CZ" dirty="0" err="1"/>
              <a:t>variations</a:t>
            </a:r>
            <a:r>
              <a:rPr lang="cs-CZ" dirty="0"/>
              <a:t> </a:t>
            </a:r>
            <a:br>
              <a:rPr lang="cs-CZ" dirty="0"/>
            </a:br>
            <a:endParaRPr lang="cs-CZ" dirty="0"/>
          </a:p>
        </p:txBody>
      </p:sp>
      <p:sp>
        <p:nvSpPr>
          <p:cNvPr id="3" name="Zástupný symbol pro obsah 2"/>
          <p:cNvSpPr>
            <a:spLocks noGrp="1"/>
          </p:cNvSpPr>
          <p:nvPr>
            <p:ph idx="1"/>
          </p:nvPr>
        </p:nvSpPr>
        <p:spPr>
          <a:xfrm>
            <a:off x="251520" y="1412776"/>
            <a:ext cx="7128792" cy="5161760"/>
          </a:xfrm>
        </p:spPr>
        <p:txBody>
          <a:bodyPr>
            <a:normAutofit fontScale="92500"/>
          </a:bodyPr>
          <a:lstStyle/>
          <a:p>
            <a:pPr algn="just">
              <a:lnSpc>
                <a:spcPct val="150000"/>
              </a:lnSpc>
            </a:pPr>
            <a:r>
              <a:rPr lang="en-US" dirty="0"/>
              <a:t>Czech Republic lies in the temperate climate zone, which is characterized by mild, humid summers with occasional hot spells, and cold, cloudy and humid winters.</a:t>
            </a:r>
            <a:endParaRPr lang="cs-CZ" dirty="0"/>
          </a:p>
          <a:p>
            <a:pPr algn="just">
              <a:lnSpc>
                <a:spcPct val="150000"/>
              </a:lnSpc>
            </a:pPr>
            <a:r>
              <a:rPr lang="en-US" dirty="0"/>
              <a:t>Czech Republic's climate is comparable to that of southern inland Canada.</a:t>
            </a:r>
            <a:endParaRPr lang="cs-CZ" dirty="0"/>
          </a:p>
          <a:p>
            <a:pPr algn="just">
              <a:lnSpc>
                <a:spcPct val="150000"/>
              </a:lnSpc>
            </a:pPr>
            <a:r>
              <a:rPr lang="en-US" dirty="0"/>
              <a:t>Czech weather can never be predicted with certainty</a:t>
            </a:r>
            <a:endParaRPr lang="cs-CZ" dirty="0"/>
          </a:p>
        </p:txBody>
      </p:sp>
      <p:pic>
        <p:nvPicPr>
          <p:cNvPr id="29698" name="Picture 2" descr="Blooming Tulips"/>
          <p:cNvPicPr>
            <a:picLocks noChangeAspect="1" noChangeArrowheads="1"/>
          </p:cNvPicPr>
          <p:nvPr/>
        </p:nvPicPr>
        <p:blipFill>
          <a:blip r:embed="rId2" cstate="print"/>
          <a:srcRect/>
          <a:stretch>
            <a:fillRect/>
          </a:stretch>
        </p:blipFill>
        <p:spPr bwMode="auto">
          <a:xfrm>
            <a:off x="7429500" y="2564904"/>
            <a:ext cx="1714500" cy="25717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800"/>
          </a:xfrm>
        </p:spPr>
        <p:txBody>
          <a:bodyPr>
            <a:normAutofit fontScale="90000"/>
          </a:bodyPr>
          <a:lstStyle/>
          <a:p>
            <a:br>
              <a:rPr lang="cs-CZ" dirty="0"/>
            </a:br>
            <a:r>
              <a:rPr lang="cs-CZ" dirty="0" err="1"/>
              <a:t>Climate</a:t>
            </a:r>
            <a:r>
              <a:rPr lang="cs-CZ" dirty="0"/>
              <a:t>: </a:t>
            </a:r>
            <a:r>
              <a:rPr lang="cs-CZ" dirty="0" err="1"/>
              <a:t>seasonal</a:t>
            </a:r>
            <a:r>
              <a:rPr lang="cs-CZ" dirty="0"/>
              <a:t> </a:t>
            </a:r>
            <a:r>
              <a:rPr lang="cs-CZ" dirty="0" err="1"/>
              <a:t>variations</a:t>
            </a:r>
            <a:r>
              <a:rPr lang="cs-CZ" dirty="0"/>
              <a:t> </a:t>
            </a:r>
            <a:br>
              <a:rPr lang="cs-CZ" dirty="0"/>
            </a:br>
            <a:endParaRPr lang="cs-CZ" dirty="0"/>
          </a:p>
        </p:txBody>
      </p:sp>
      <p:sp>
        <p:nvSpPr>
          <p:cNvPr id="3" name="Zástupný symbol pro obsah 2"/>
          <p:cNvSpPr>
            <a:spLocks noGrp="1"/>
          </p:cNvSpPr>
          <p:nvPr>
            <p:ph idx="1"/>
          </p:nvPr>
        </p:nvSpPr>
        <p:spPr>
          <a:xfrm>
            <a:off x="251520" y="1412776"/>
            <a:ext cx="7560840" cy="5161760"/>
          </a:xfrm>
        </p:spPr>
        <p:txBody>
          <a:bodyPr>
            <a:normAutofit/>
          </a:bodyPr>
          <a:lstStyle/>
          <a:p>
            <a:pPr algn="just">
              <a:lnSpc>
                <a:spcPct val="150000"/>
              </a:lnSpc>
            </a:pPr>
            <a:r>
              <a:rPr lang="cs-CZ" dirty="0" err="1"/>
              <a:t>Spring</a:t>
            </a:r>
            <a:endParaRPr lang="cs-CZ" dirty="0"/>
          </a:p>
          <a:p>
            <a:pPr lvl="1" algn="just">
              <a:lnSpc>
                <a:spcPct val="150000"/>
              </a:lnSpc>
            </a:pPr>
            <a:r>
              <a:rPr lang="en-US" dirty="0">
                <a:solidFill>
                  <a:schemeClr val="tx1"/>
                </a:solidFill>
              </a:rPr>
              <a:t>Spring begins on the 21</a:t>
            </a:r>
            <a:r>
              <a:rPr lang="en-US" baseline="30000" dirty="0">
                <a:solidFill>
                  <a:schemeClr val="tx1"/>
                </a:solidFill>
              </a:rPr>
              <a:t>st</a:t>
            </a:r>
            <a:r>
              <a:rPr lang="en-US" dirty="0">
                <a:solidFill>
                  <a:schemeClr val="tx1"/>
                </a:solidFill>
              </a:rPr>
              <a:t> of March. Many people consider spring and summer the most beautiful seasons of the year and that is why they usually fall in love in spring. Nature begins to awake from its long winter sleep and new life starts. Nights get shorter and days get longer. </a:t>
            </a:r>
            <a:endParaRPr lang="cs-CZ" dirty="0">
              <a:solidFill>
                <a:schemeClr val="tx1"/>
              </a:solidFill>
            </a:endParaRPr>
          </a:p>
          <a:p>
            <a:pPr lvl="1" algn="just">
              <a:lnSpc>
                <a:spcPct val="150000"/>
              </a:lnSpc>
            </a:pP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800"/>
          </a:xfrm>
        </p:spPr>
        <p:txBody>
          <a:bodyPr>
            <a:normAutofit fontScale="90000"/>
          </a:bodyPr>
          <a:lstStyle/>
          <a:p>
            <a:br>
              <a:rPr lang="cs-CZ" dirty="0"/>
            </a:br>
            <a:r>
              <a:rPr lang="cs-CZ" dirty="0" err="1"/>
              <a:t>Climate</a:t>
            </a:r>
            <a:r>
              <a:rPr lang="cs-CZ" dirty="0"/>
              <a:t>: </a:t>
            </a:r>
            <a:r>
              <a:rPr lang="cs-CZ" dirty="0" err="1"/>
              <a:t>seasonal</a:t>
            </a:r>
            <a:r>
              <a:rPr lang="cs-CZ" dirty="0"/>
              <a:t> </a:t>
            </a:r>
            <a:r>
              <a:rPr lang="cs-CZ" dirty="0" err="1"/>
              <a:t>variations</a:t>
            </a:r>
            <a:r>
              <a:rPr lang="cs-CZ" dirty="0"/>
              <a:t> </a:t>
            </a:r>
            <a:br>
              <a:rPr lang="cs-CZ" dirty="0"/>
            </a:br>
            <a:endParaRPr lang="cs-CZ" dirty="0"/>
          </a:p>
        </p:txBody>
      </p:sp>
      <p:sp>
        <p:nvSpPr>
          <p:cNvPr id="3" name="Zástupný symbol pro obsah 2"/>
          <p:cNvSpPr>
            <a:spLocks noGrp="1"/>
          </p:cNvSpPr>
          <p:nvPr>
            <p:ph idx="1"/>
          </p:nvPr>
        </p:nvSpPr>
        <p:spPr>
          <a:xfrm>
            <a:off x="251520" y="1268760"/>
            <a:ext cx="8352928" cy="2232248"/>
          </a:xfrm>
        </p:spPr>
        <p:txBody>
          <a:bodyPr>
            <a:normAutofit fontScale="92500" lnSpcReduction="10000"/>
          </a:bodyPr>
          <a:lstStyle/>
          <a:p>
            <a:pPr algn="just">
              <a:lnSpc>
                <a:spcPct val="150000"/>
              </a:lnSpc>
            </a:pPr>
            <a:r>
              <a:rPr lang="cs-CZ" dirty="0" err="1"/>
              <a:t>Spring</a:t>
            </a:r>
            <a:endParaRPr lang="cs-CZ" dirty="0"/>
          </a:p>
          <a:p>
            <a:pPr lvl="1" algn="just">
              <a:lnSpc>
                <a:spcPct val="150000"/>
              </a:lnSpc>
            </a:pPr>
            <a:r>
              <a:rPr lang="en-US" dirty="0">
                <a:solidFill>
                  <a:schemeClr val="tx1"/>
                </a:solidFill>
              </a:rPr>
              <a:t>There is more sunshine, and it is warmer and warmer. The weather in spring, especially in April, is really unpredictable and changeable.</a:t>
            </a:r>
            <a:endParaRPr lang="cs-CZ" dirty="0">
              <a:solidFill>
                <a:schemeClr val="tx1"/>
              </a:solidFill>
            </a:endParaRPr>
          </a:p>
          <a:p>
            <a:pPr lvl="1" algn="just">
              <a:lnSpc>
                <a:spcPct val="150000"/>
              </a:lnSpc>
            </a:pPr>
            <a:endParaRPr lang="cs-CZ" dirty="0"/>
          </a:p>
        </p:txBody>
      </p:sp>
      <p:pic>
        <p:nvPicPr>
          <p:cNvPr id="64514" name="Picture 2" descr="Image result for spring"/>
          <p:cNvPicPr>
            <a:picLocks noChangeAspect="1" noChangeArrowheads="1"/>
          </p:cNvPicPr>
          <p:nvPr/>
        </p:nvPicPr>
        <p:blipFill>
          <a:blip r:embed="rId2" cstate="print"/>
          <a:srcRect/>
          <a:stretch>
            <a:fillRect/>
          </a:stretch>
        </p:blipFill>
        <p:spPr bwMode="auto">
          <a:xfrm>
            <a:off x="2411760" y="-8020272"/>
            <a:ext cx="5399311" cy="3246336"/>
          </a:xfrm>
          <a:prstGeom prst="rect">
            <a:avLst/>
          </a:prstGeom>
          <a:noFill/>
        </p:spPr>
      </p:pic>
      <p:pic>
        <p:nvPicPr>
          <p:cNvPr id="64516" name="Picture 4" descr="Image result for spring"/>
          <p:cNvPicPr>
            <a:picLocks noChangeAspect="1" noChangeArrowheads="1"/>
          </p:cNvPicPr>
          <p:nvPr/>
        </p:nvPicPr>
        <p:blipFill>
          <a:blip r:embed="rId3" cstate="print"/>
          <a:srcRect/>
          <a:stretch>
            <a:fillRect/>
          </a:stretch>
        </p:blipFill>
        <p:spPr bwMode="auto">
          <a:xfrm>
            <a:off x="2267744" y="3645024"/>
            <a:ext cx="4855059" cy="291910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066800"/>
          </a:xfrm>
        </p:spPr>
        <p:txBody>
          <a:bodyPr>
            <a:normAutofit fontScale="90000"/>
          </a:bodyPr>
          <a:lstStyle/>
          <a:p>
            <a:br>
              <a:rPr lang="cs-CZ" dirty="0"/>
            </a:br>
            <a:r>
              <a:rPr lang="cs-CZ" dirty="0" err="1"/>
              <a:t>Climate</a:t>
            </a:r>
            <a:r>
              <a:rPr lang="cs-CZ" dirty="0"/>
              <a:t>: </a:t>
            </a:r>
            <a:r>
              <a:rPr lang="cs-CZ" dirty="0" err="1"/>
              <a:t>seasonal</a:t>
            </a:r>
            <a:r>
              <a:rPr lang="cs-CZ" dirty="0"/>
              <a:t> </a:t>
            </a:r>
            <a:r>
              <a:rPr lang="cs-CZ" dirty="0" err="1"/>
              <a:t>variations</a:t>
            </a:r>
            <a:r>
              <a:rPr lang="cs-CZ" dirty="0"/>
              <a:t> </a:t>
            </a:r>
            <a:br>
              <a:rPr lang="cs-CZ" dirty="0"/>
            </a:br>
            <a:endParaRPr lang="cs-CZ" dirty="0"/>
          </a:p>
        </p:txBody>
      </p:sp>
      <p:sp>
        <p:nvSpPr>
          <p:cNvPr id="3" name="Zástupný symbol pro obsah 2"/>
          <p:cNvSpPr>
            <a:spLocks noGrp="1"/>
          </p:cNvSpPr>
          <p:nvPr>
            <p:ph idx="1"/>
          </p:nvPr>
        </p:nvSpPr>
        <p:spPr>
          <a:xfrm>
            <a:off x="251520" y="1412776"/>
            <a:ext cx="8568952" cy="5256584"/>
          </a:xfrm>
        </p:spPr>
        <p:txBody>
          <a:bodyPr>
            <a:normAutofit fontScale="92500" lnSpcReduction="20000"/>
          </a:bodyPr>
          <a:lstStyle/>
          <a:p>
            <a:pPr>
              <a:lnSpc>
                <a:spcPct val="170000"/>
              </a:lnSpc>
            </a:pPr>
            <a:r>
              <a:rPr lang="cs-CZ" dirty="0" err="1"/>
              <a:t>Summer</a:t>
            </a:r>
            <a:endParaRPr lang="cs-CZ" dirty="0"/>
          </a:p>
          <a:p>
            <a:pPr lvl="1">
              <a:lnSpc>
                <a:spcPct val="170000"/>
              </a:lnSpc>
            </a:pPr>
            <a:r>
              <a:rPr lang="en-US" dirty="0">
                <a:solidFill>
                  <a:schemeClr val="tx1"/>
                </a:solidFill>
              </a:rPr>
              <a:t>June 21</a:t>
            </a:r>
            <a:r>
              <a:rPr lang="en-US" baseline="30000" dirty="0">
                <a:solidFill>
                  <a:schemeClr val="tx1"/>
                </a:solidFill>
              </a:rPr>
              <a:t>st</a:t>
            </a:r>
            <a:r>
              <a:rPr lang="en-US" dirty="0">
                <a:solidFill>
                  <a:schemeClr val="tx1"/>
                </a:solidFill>
              </a:rPr>
              <a:t> is the date when summer begins. School children love this season the most because they have two months of holidays. Everybody starts to be more interested in the weather because people set off on journeys and take holidays. In the summer, rain often comes in the form of a storm. It is dangerous to stand under a tree during a storm because the lightning might hit it. </a:t>
            </a:r>
            <a:endParaRPr lang="cs-CZ" dirty="0">
              <a:solidFill>
                <a:schemeClr val="tx1"/>
              </a:solidFill>
            </a:endParaRPr>
          </a:p>
          <a:p>
            <a:pPr lvl="1">
              <a:lnSpc>
                <a:spcPct val="170000"/>
              </a:lnSpc>
            </a:pPr>
            <a:endParaRPr lang="cs-CZ"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istický">
  <a:themeElements>
    <a:clrScheme name="Talent">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Urbanistický">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istický">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453</TotalTime>
  <Words>2070</Words>
  <Application>Microsoft Macintosh PowerPoint</Application>
  <PresentationFormat>Předvádění na obrazovce (4:3)</PresentationFormat>
  <Paragraphs>179</Paragraphs>
  <Slides>49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49</vt:i4>
      </vt:variant>
    </vt:vector>
  </HeadingPairs>
  <TitlesOfParts>
    <vt:vector size="54" baseType="lpstr">
      <vt:lpstr>Calibri</vt:lpstr>
      <vt:lpstr>Georgia</vt:lpstr>
      <vt:lpstr>Trebuchet MS</vt:lpstr>
      <vt:lpstr>Wingdings 2</vt:lpstr>
      <vt:lpstr>Urbanistický</vt:lpstr>
      <vt:lpstr>Welcome to the Czech Republic  </vt:lpstr>
      <vt:lpstr>Basic Information about the Czech Republic</vt:lpstr>
      <vt:lpstr>Czech Republic – heart of Europe</vt:lpstr>
      <vt:lpstr>States in Europe</vt:lpstr>
      <vt:lpstr>Facts and figures </vt:lpstr>
      <vt:lpstr> Climate: seasonal variations  </vt:lpstr>
      <vt:lpstr> Climate: seasonal variations  </vt:lpstr>
      <vt:lpstr> Climate: seasonal variations  </vt:lpstr>
      <vt:lpstr> Climate: seasonal variations  </vt:lpstr>
      <vt:lpstr> Climate: seasonal variations  </vt:lpstr>
      <vt:lpstr> Climate: seasonal variations  </vt:lpstr>
      <vt:lpstr>Autumn</vt:lpstr>
      <vt:lpstr> Climate: seasonal variations  </vt:lpstr>
      <vt:lpstr>Area</vt:lpstr>
      <vt:lpstr>Prezentace aplikace PowerPoint</vt:lpstr>
      <vt:lpstr>5 other metropolitan cities with a population exceeding 100,000</vt:lpstr>
      <vt:lpstr>Prezentace aplikace PowerPoint</vt:lpstr>
      <vt:lpstr>Pilsner beer</vt:lpstr>
      <vt:lpstr>St. Bartholomew's Cathedral </vt:lpstr>
      <vt:lpstr>Olomouc</vt:lpstr>
      <vt:lpstr>Olomouc</vt:lpstr>
      <vt:lpstr>What season is it?</vt:lpstr>
      <vt:lpstr>Prezentace aplikace PowerPoint</vt:lpstr>
      <vt:lpstr>Prezentace aplikace PowerPoint</vt:lpstr>
      <vt:lpstr>System of Government </vt:lpstr>
      <vt:lpstr>President </vt:lpstr>
      <vt:lpstr>List of Presidents of the Czech Republic </vt:lpstr>
      <vt:lpstr>Who are they? </vt:lpstr>
      <vt:lpstr>Czechoslovakia</vt:lpstr>
      <vt:lpstr>Velvet revolution </vt:lpstr>
      <vt:lpstr>Dissolution of Czechoslovakia</vt:lpstr>
      <vt:lpstr>Human Rights</vt:lpstr>
      <vt:lpstr>Religion </vt:lpstr>
      <vt:lpstr>Religion</vt:lpstr>
      <vt:lpstr>Czech people</vt:lpstr>
      <vt:lpstr>WHO IS HE? </vt:lpstr>
      <vt:lpstr>The Czech flag</vt:lpstr>
      <vt:lpstr>Czech Etiquette and Customs </vt:lpstr>
      <vt:lpstr>Czech Etiquette and Customs</vt:lpstr>
      <vt:lpstr>Czech Etiquette and Customs</vt:lpstr>
      <vt:lpstr>Czech Etiquette and Customs</vt:lpstr>
      <vt:lpstr>Prezentace aplikace PowerPoint</vt:lpstr>
      <vt:lpstr>Structure of economy according to contribution to creation of GDP</vt:lpstr>
      <vt:lpstr>Export and import</vt:lpstr>
      <vt:lpstr>What cars do we export?</vt:lpstr>
      <vt:lpstr>What cars do we export?</vt:lpstr>
      <vt:lpstr>What cars do we export?</vt:lpstr>
      <vt:lpstr>The biggest business partners according to total turnover</vt:lpstr>
      <vt:lpstr>Enjoy staying in the Czech Republic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culture and economy in the Czech Republic</dc:title>
  <dc:creator>zuzanaw</dc:creator>
  <cp:lastModifiedBy>Microsoft Office User</cp:lastModifiedBy>
  <cp:revision>10</cp:revision>
  <dcterms:created xsi:type="dcterms:W3CDTF">2017-03-14T19:52:51Z</dcterms:created>
  <dcterms:modified xsi:type="dcterms:W3CDTF">2021-10-13T06:41:35Z</dcterms:modified>
</cp:coreProperties>
</file>