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31"/>
  </p:notesMasterIdLst>
  <p:handoutMasterIdLst>
    <p:handoutMasterId r:id="rId32"/>
  </p:handoutMasterIdLst>
  <p:sldIdLst>
    <p:sldId id="256" r:id="rId2"/>
    <p:sldId id="257" r:id="rId3"/>
    <p:sldId id="259" r:id="rId4"/>
    <p:sldId id="258" r:id="rId5"/>
    <p:sldId id="269" r:id="rId6"/>
    <p:sldId id="281" r:id="rId7"/>
    <p:sldId id="293" r:id="rId8"/>
    <p:sldId id="282" r:id="rId9"/>
    <p:sldId id="283" r:id="rId10"/>
    <p:sldId id="294" r:id="rId11"/>
    <p:sldId id="271" r:id="rId12"/>
    <p:sldId id="285" r:id="rId13"/>
    <p:sldId id="286" r:id="rId14"/>
    <p:sldId id="297" r:id="rId15"/>
    <p:sldId id="288" r:id="rId16"/>
    <p:sldId id="298" r:id="rId17"/>
    <p:sldId id="306" r:id="rId18"/>
    <p:sldId id="289" r:id="rId19"/>
    <p:sldId id="291" r:id="rId20"/>
    <p:sldId id="295" r:id="rId21"/>
    <p:sldId id="292" r:id="rId22"/>
    <p:sldId id="300" r:id="rId23"/>
    <p:sldId id="301" r:id="rId24"/>
    <p:sldId id="302" r:id="rId25"/>
    <p:sldId id="303" r:id="rId26"/>
    <p:sldId id="304" r:id="rId27"/>
    <p:sldId id="305" r:id="rId28"/>
    <p:sldId id="296" r:id="rId29"/>
    <p:sldId id="299" r:id="rId3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28"/>
  </p:normalViewPr>
  <p:slideViewPr>
    <p:cSldViewPr>
      <p:cViewPr varScale="1">
        <p:scale>
          <a:sx n="92" d="100"/>
          <a:sy n="92" d="100"/>
        </p:scale>
        <p:origin x="166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Microsoft_Excelu.xlsx"/></Relationships>
</file>

<file path=ppt/charts/_rels/chart2.xml.rels><?xml version="1.0" encoding="UTF-8" standalone="yes"?>
<Relationships xmlns="http://schemas.openxmlformats.org/package/2006/relationships"><Relationship Id="rId1" Type="http://schemas.openxmlformats.org/officeDocument/2006/relationships/package" Target="../embeddings/List_Microsoft_Excelu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cs-CZ" dirty="0" err="1"/>
              <a:t>The</a:t>
            </a:r>
            <a:r>
              <a:rPr lang="cs-CZ" baseline="0" dirty="0"/>
              <a:t> </a:t>
            </a:r>
            <a:r>
              <a:rPr lang="cs-CZ" baseline="0" dirty="0" err="1"/>
              <a:t>biggest</a:t>
            </a:r>
            <a:r>
              <a:rPr lang="cs-CZ" baseline="0" dirty="0"/>
              <a:t> </a:t>
            </a:r>
            <a:r>
              <a:rPr lang="cs-CZ" baseline="0" dirty="0" err="1"/>
              <a:t>problems</a:t>
            </a:r>
            <a:r>
              <a:rPr lang="cs-CZ" baseline="0" dirty="0"/>
              <a:t> </a:t>
            </a:r>
            <a:r>
              <a:rPr lang="cs-CZ" baseline="0" dirty="0" err="1"/>
              <a:t>of</a:t>
            </a:r>
            <a:r>
              <a:rPr lang="cs-CZ" baseline="0" dirty="0"/>
              <a:t> </a:t>
            </a:r>
            <a:r>
              <a:rPr lang="cs-CZ" baseline="0" dirty="0" err="1"/>
              <a:t>the</a:t>
            </a:r>
            <a:r>
              <a:rPr lang="cs-CZ" baseline="0" dirty="0"/>
              <a:t> Czech </a:t>
            </a:r>
            <a:r>
              <a:rPr lang="cs-CZ" baseline="0" dirty="0" err="1"/>
              <a:t>SMEs</a:t>
            </a:r>
            <a:endParaRPr lang="en-US" dirty="0"/>
          </a:p>
        </c:rich>
      </c:tx>
      <c:layout>
        <c:manualLayout>
          <c:xMode val="edge"/>
          <c:yMode val="edge"/>
          <c:x val="1.8697774976821655E-2"/>
          <c:y val="1.5056532251820886E-2"/>
        </c:manualLayout>
      </c:layout>
      <c:overlay val="0"/>
    </c:title>
    <c:autoTitleDeleted val="0"/>
    <c:plotArea>
      <c:layout/>
      <c:pieChart>
        <c:varyColors val="1"/>
        <c:ser>
          <c:idx val="0"/>
          <c:order val="0"/>
          <c:tx>
            <c:strRef>
              <c:f>List1!$B$1</c:f>
              <c:strCache>
                <c:ptCount val="1"/>
                <c:pt idx="0">
                  <c:v>Prodej</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List1!$A$2:$A$8</c:f>
              <c:strCache>
                <c:ptCount val="7"/>
                <c:pt idx="0">
                  <c:v>competition</c:v>
                </c:pt>
                <c:pt idx="1">
                  <c:v>availability of experienced managers and workers</c:v>
                </c:pt>
                <c:pt idx="2">
                  <c:v>finding market/customers</c:v>
                </c:pt>
                <c:pt idx="3">
                  <c:v>production costs</c:v>
                </c:pt>
                <c:pt idx="4">
                  <c:v>availability of financial resources</c:v>
                </c:pt>
                <c:pt idx="5">
                  <c:v>regulation in entrepreneurial environment</c:v>
                </c:pt>
                <c:pt idx="6">
                  <c:v>insufficient export support</c:v>
                </c:pt>
              </c:strCache>
            </c:strRef>
          </c:cat>
          <c:val>
            <c:numRef>
              <c:f>List1!$B$2:$B$8</c:f>
              <c:numCache>
                <c:formatCode>0%</c:formatCode>
                <c:ptCount val="7"/>
                <c:pt idx="0" formatCode="0.00%">
                  <c:v>0.18099999999999999</c:v>
                </c:pt>
                <c:pt idx="1">
                  <c:v>0.18</c:v>
                </c:pt>
                <c:pt idx="2" formatCode="0.00%">
                  <c:v>0.17899999999999999</c:v>
                </c:pt>
                <c:pt idx="3">
                  <c:v>0.15</c:v>
                </c:pt>
                <c:pt idx="4" formatCode="0.00%">
                  <c:v>0.13800000000000001</c:v>
                </c:pt>
                <c:pt idx="5" formatCode="0.00%">
                  <c:v>0.112</c:v>
                </c:pt>
                <c:pt idx="6">
                  <c:v>0.06</c:v>
                </c:pt>
              </c:numCache>
            </c:numRef>
          </c:val>
          <c:extLst>
            <c:ext xmlns:c16="http://schemas.microsoft.com/office/drawing/2014/chart" uri="{C3380CC4-5D6E-409C-BE32-E72D297353CC}">
              <c16:uniqueId val="{00000000-EDDC-4A2B-96A8-442154FB5D6E}"/>
            </c:ext>
          </c:extLst>
        </c:ser>
        <c:dLbls>
          <c:showLegendKey val="0"/>
          <c:showVal val="0"/>
          <c:showCatName val="0"/>
          <c:showSerName val="0"/>
          <c:showPercent val="1"/>
          <c:showBubbleSize val="0"/>
          <c:showLeaderLines val="1"/>
        </c:dLbls>
        <c:firstSliceAng val="0"/>
      </c:pieChart>
    </c:plotArea>
    <c:legend>
      <c:legendPos val="r"/>
      <c:layout>
        <c:manualLayout>
          <c:xMode val="edge"/>
          <c:yMode val="edge"/>
          <c:x val="0.54450366396387551"/>
          <c:y val="6.5995113540940842E-2"/>
          <c:w val="0.44675075129393338"/>
          <c:h val="0.91891876299035813"/>
        </c:manualLayout>
      </c:layout>
      <c:overlay val="0"/>
    </c:legend>
    <c:plotVisOnly val="1"/>
    <c:dispBlanksAs val="gap"/>
    <c:showDLblsOverMax val="0"/>
  </c:chart>
  <c:txPr>
    <a:bodyPr/>
    <a:lstStyle/>
    <a:p>
      <a:pPr>
        <a:defRPr sz="1800"/>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noProof="0"/>
            </a:pPr>
            <a:r>
              <a:rPr lang="en-US" noProof="0" dirty="0"/>
              <a:t>The</a:t>
            </a:r>
            <a:r>
              <a:rPr lang="en-US" baseline="0" noProof="0" dirty="0"/>
              <a:t> share of companies that used some form of support</a:t>
            </a:r>
            <a:endParaRPr lang="en-US" noProof="0" dirty="0"/>
          </a:p>
        </c:rich>
      </c:tx>
      <c:layout>
        <c:manualLayout>
          <c:xMode val="edge"/>
          <c:yMode val="edge"/>
          <c:x val="4.9918717483432525E-2"/>
          <c:y val="1.6797165634794785E-2"/>
        </c:manualLayout>
      </c:layout>
      <c:overlay val="0"/>
    </c:title>
    <c:autoTitleDeleted val="0"/>
    <c:view3D>
      <c:rotX val="15"/>
      <c:rotY val="20"/>
      <c:rAngAx val="0"/>
    </c:view3D>
    <c:floor>
      <c:thickness val="0"/>
    </c:floor>
    <c:sideWall>
      <c:thickness val="0"/>
    </c:sideWall>
    <c:backWall>
      <c:thickness val="0"/>
    </c:backWall>
    <c:plotArea>
      <c:layout/>
      <c:bar3DChart>
        <c:barDir val="bar"/>
        <c:grouping val="clustered"/>
        <c:varyColors val="0"/>
        <c:ser>
          <c:idx val="0"/>
          <c:order val="0"/>
          <c:tx>
            <c:strRef>
              <c:f>List1!$B$1</c:f>
              <c:strCache>
                <c:ptCount val="1"/>
                <c:pt idx="0">
                  <c:v>Prodej</c:v>
                </c:pt>
              </c:strCache>
            </c:strRef>
          </c:tx>
          <c:invertIfNegative val="0"/>
          <c:dLbls>
            <c:dLbl>
              <c:idx val="1"/>
              <c:layout>
                <c:manualLayout>
                  <c:x val="1.8948766941414171E-2"/>
                  <c:y val="-5.34452400911693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E99-478C-AA96-4BF6688DFF71}"/>
                </c:ext>
              </c:extLst>
            </c:dLbl>
            <c:dLbl>
              <c:idx val="2"/>
              <c:layout>
                <c:manualLayout>
                  <c:x val="1.1660779656254906E-2"/>
                  <c:y val="-8.016786013675248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E99-478C-AA96-4BF6688DFF71}"/>
                </c:ext>
              </c:extLst>
            </c:dLbl>
            <c:dLbl>
              <c:idx val="3"/>
              <c:layout>
                <c:manualLayout>
                  <c:x val="1.020318219922304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E99-478C-AA96-4BF6688DFF71}"/>
                </c:ext>
              </c:extLst>
            </c:dLbl>
            <c:dLbl>
              <c:idx val="4"/>
              <c:layout>
                <c:manualLayout>
                  <c:x val="1.166077965625490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E99-478C-AA96-4BF6688DFF71}"/>
                </c:ext>
              </c:extLst>
            </c:dLbl>
            <c:dLbl>
              <c:idx val="5"/>
              <c:layout>
                <c:manualLayout>
                  <c:x val="1.749116948438235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E99-478C-AA96-4BF6688DFF71}"/>
                </c:ext>
              </c:extLst>
            </c:dLbl>
            <c:dLbl>
              <c:idx val="6"/>
              <c:layout>
                <c:manualLayout>
                  <c:x val="2.186396185547795E-2"/>
                  <c:y val="2.6722620045584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E99-478C-AA96-4BF6688DFF7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List1!$A$2:$A$8</c:f>
              <c:strCache>
                <c:ptCount val="7"/>
                <c:pt idx="1">
                  <c:v>vanture capital / risk capital</c:v>
                </c:pt>
                <c:pt idx="2">
                  <c:v>loan from CMZRB</c:v>
                </c:pt>
                <c:pt idx="3">
                  <c:v>loan guaranteed by CMZRB</c:v>
                </c:pt>
                <c:pt idx="4">
                  <c:v>leasing, factoring</c:v>
                </c:pt>
                <c:pt idx="5">
                  <c:v>bank loan</c:v>
                </c:pt>
                <c:pt idx="6">
                  <c:v>funds</c:v>
                </c:pt>
              </c:strCache>
            </c:strRef>
          </c:cat>
          <c:val>
            <c:numRef>
              <c:f>List1!$B$2:$B$8</c:f>
              <c:numCache>
                <c:formatCode>0%</c:formatCode>
                <c:ptCount val="7"/>
                <c:pt idx="1">
                  <c:v>0.03</c:v>
                </c:pt>
                <c:pt idx="2" formatCode="0.00%">
                  <c:v>0.05</c:v>
                </c:pt>
                <c:pt idx="3">
                  <c:v>0.09</c:v>
                </c:pt>
                <c:pt idx="4" formatCode="0.00%">
                  <c:v>0.53</c:v>
                </c:pt>
                <c:pt idx="5" formatCode="0.00%">
                  <c:v>0.64</c:v>
                </c:pt>
                <c:pt idx="6">
                  <c:v>0.69</c:v>
                </c:pt>
              </c:numCache>
            </c:numRef>
          </c:val>
          <c:extLst>
            <c:ext xmlns:c16="http://schemas.microsoft.com/office/drawing/2014/chart" uri="{C3380CC4-5D6E-409C-BE32-E72D297353CC}">
              <c16:uniqueId val="{00000006-3E99-478C-AA96-4BF6688DFF71}"/>
            </c:ext>
          </c:extLst>
        </c:ser>
        <c:dLbls>
          <c:showLegendKey val="0"/>
          <c:showVal val="0"/>
          <c:showCatName val="0"/>
          <c:showSerName val="0"/>
          <c:showPercent val="0"/>
          <c:showBubbleSize val="0"/>
        </c:dLbls>
        <c:gapWidth val="100"/>
        <c:shape val="cylinder"/>
        <c:axId val="1409310912"/>
        <c:axId val="1409317440"/>
        <c:axId val="0"/>
      </c:bar3DChart>
      <c:valAx>
        <c:axId val="1409317440"/>
        <c:scaling>
          <c:orientation val="minMax"/>
        </c:scaling>
        <c:delete val="0"/>
        <c:axPos val="b"/>
        <c:majorGridlines/>
        <c:numFmt formatCode="0%" sourceLinked="1"/>
        <c:majorTickMark val="out"/>
        <c:minorTickMark val="none"/>
        <c:tickLblPos val="nextTo"/>
        <c:crossAx val="1409310912"/>
        <c:crosses val="autoZero"/>
        <c:crossBetween val="between"/>
      </c:valAx>
      <c:catAx>
        <c:axId val="1409310912"/>
        <c:scaling>
          <c:orientation val="minMax"/>
        </c:scaling>
        <c:delete val="0"/>
        <c:axPos val="l"/>
        <c:numFmt formatCode="General" sourceLinked="0"/>
        <c:majorTickMark val="out"/>
        <c:minorTickMark val="none"/>
        <c:tickLblPos val="nextTo"/>
        <c:crossAx val="1409317440"/>
        <c:crosses val="autoZero"/>
        <c:auto val="1"/>
        <c:lblAlgn val="ctr"/>
        <c:lblOffset val="100"/>
        <c:noMultiLvlLbl val="0"/>
      </c:catAx>
    </c:plotArea>
    <c:plotVisOnly val="1"/>
    <c:dispBlanksAs val="gap"/>
    <c:showDLblsOverMax val="0"/>
  </c:chart>
  <c:txPr>
    <a:bodyPr/>
    <a:lstStyle/>
    <a:p>
      <a:pPr>
        <a:defRPr sz="1800"/>
      </a:pPr>
      <a:endParaRPr lang="cs-CZ"/>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FB8F31-D380-4792-A0A0-B58701E8CDAD}" type="datetimeFigureOut">
              <a:rPr lang="cs-CZ" smtClean="0"/>
              <a:pPr/>
              <a:t>27.10.2021</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737F4D-AB2E-468F-8116-F9680483F7B4}" type="slidenum">
              <a:rPr lang="cs-CZ" smtClean="0"/>
              <a:pPr/>
              <a:t>‹#›</a:t>
            </a:fld>
            <a:endParaRPr lang="cs-CZ"/>
          </a:p>
        </p:txBody>
      </p:sp>
    </p:spTree>
    <p:extLst>
      <p:ext uri="{BB962C8B-B14F-4D97-AF65-F5344CB8AC3E}">
        <p14:creationId xmlns:p14="http://schemas.microsoft.com/office/powerpoint/2010/main" val="1360421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p>
        </p:txBody>
      </p:sp>
      <p:sp>
        <p:nvSpPr>
          <p:cNvPr id="512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7168AD8-1387-41F8-94A8-9196305C0B53}" type="slidenum">
              <a:rPr lang="en-US"/>
              <a:pPr/>
              <a:t>‹#›</a:t>
            </a:fld>
            <a:endParaRPr lang="en-US"/>
          </a:p>
        </p:txBody>
      </p:sp>
    </p:spTree>
    <p:extLst>
      <p:ext uri="{BB962C8B-B14F-4D97-AF65-F5344CB8AC3E}">
        <p14:creationId xmlns:p14="http://schemas.microsoft.com/office/powerpoint/2010/main" val="41682214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ovací čára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a:t>Klepnutím lze upravit styl předlohy nadpisů.</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a:t>Klepnutím lze upravit styl předlohy podnadpisů.</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AC242FB-7879-4B70-9735-5473D900D675}"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3FB147-0984-4B07-8F40-C76BCAFA5B4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p>
            <a:endParaRPr lang="cs-CZ"/>
          </a:p>
        </p:txBody>
      </p:sp>
      <p:sp>
        <p:nvSpPr>
          <p:cNvPr id="5" name="Zástupný symbol pro zápatí 4"/>
          <p:cNvSpPr>
            <a:spLocks noGrp="1"/>
          </p:cNvSpPr>
          <p:nvPr>
            <p:ph type="ftr" sz="quarter" idx="11"/>
          </p:nvPr>
        </p:nvSpPr>
        <p:spPr>
          <a:xfrm>
            <a:off x="457200" y="6556248"/>
            <a:ext cx="3657600" cy="228600"/>
          </a:xfrm>
        </p:spPr>
        <p:txBody>
          <a:bodyPr/>
          <a:lstStyle/>
          <a:p>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C6EFC43-FE18-4357-9DCF-CCEA8EF6561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0A38F4-FFD6-4DCA-8A07-A713B1A53FA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p>
            <a:fld id="{F80BCBA8-5272-48EB-BD36-9D6C47E9DDF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A52E49F-C36F-44C1-B69D-E0C3F003840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9C80F55-0195-40E2-A4CD-68D861A08DD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82FA0C7-A05F-4DA3-9157-D9B86F215E4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endParaRPr lang="cs-CZ"/>
          </a:p>
        </p:txBody>
      </p:sp>
      <p:sp>
        <p:nvSpPr>
          <p:cNvPr id="4" name="Zástupný symbol pro číslo snímku 3"/>
          <p:cNvSpPr>
            <a:spLocks noGrp="1"/>
          </p:cNvSpPr>
          <p:nvPr>
            <p:ph type="sldNum" sz="quarter" idx="12"/>
          </p:nvPr>
        </p:nvSpPr>
        <p:spPr/>
        <p:txBody>
          <a:bodyPr/>
          <a:lstStyle/>
          <a:p>
            <a:fld id="{64364A10-F999-4FC6-A110-8CB6D597A4A2}"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B54B2E6-E331-436E-A373-65ECCA832E1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a:t>Klepnutím lze upravit styl předlohy nadpisů.</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a:t>Klepnutím lze upravit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CE2F892-5E59-424B-8856-B7392A485811}" type="slidenum">
              <a:rPr lang="cs-CZ" smtClean="0"/>
              <a:pPr/>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a:t>Klepnutím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cs-CZ"/>
              <a:t>Klepnutím lze upravit styl předlohy nadpisů.</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828E437-4E6E-4EAF-B680-E02A36DDB32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057400" y="1143000"/>
            <a:ext cx="6691313" cy="2209800"/>
          </a:xfrm>
        </p:spPr>
        <p:txBody>
          <a:bodyPr/>
          <a:lstStyle/>
          <a:p>
            <a:r>
              <a:rPr lang="en-US" b="1" dirty="0"/>
              <a:t>Starting and developing business</a:t>
            </a:r>
          </a:p>
        </p:txBody>
      </p:sp>
      <p:sp>
        <p:nvSpPr>
          <p:cNvPr id="3" name="Podnadpis 2">
            <a:extLst>
              <a:ext uri="{FF2B5EF4-FFF2-40B4-BE49-F238E27FC236}">
                <a16:creationId xmlns:a16="http://schemas.microsoft.com/office/drawing/2014/main" id="{65FA30B4-32FE-BE45-A760-66C4C5FF75B2}"/>
              </a:ext>
            </a:extLst>
          </p:cNvPr>
          <p:cNvSpPr>
            <a:spLocks noGrp="1"/>
          </p:cNvSpPr>
          <p:nvPr>
            <p:ph type="subTitle" idx="1"/>
          </p:nvPr>
        </p:nvSpPr>
        <p:spPr/>
        <p:txBody>
          <a:bodyPr/>
          <a:lstStyle/>
          <a:p>
            <a:r>
              <a:rPr lang="en-GB" dirty="0"/>
              <a:t>Ing. Zuzana </a:t>
            </a:r>
            <a:r>
              <a:rPr lang="en-GB" dirty="0" err="1"/>
              <a:t>Repaská</a:t>
            </a:r>
            <a:r>
              <a:rPr lang="en-GB" dirty="0"/>
              <a:t>, </a:t>
            </a:r>
            <a:r>
              <a:rPr lang="en-GB"/>
              <a:t>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2"/>
            <a:ext cx="7056784" cy="5547016"/>
          </a:xfrm>
        </p:spPr>
        <p:txBody>
          <a:bodyPr>
            <a:normAutofit fontScale="92500"/>
          </a:bodyPr>
          <a:lstStyle/>
          <a:p>
            <a:pPr algn="just">
              <a:lnSpc>
                <a:spcPct val="150000"/>
              </a:lnSpc>
            </a:pPr>
            <a:r>
              <a:rPr lang="en-US" dirty="0"/>
              <a:t>Other reported failures are misinterpretations of statistics. For example small business owner close down one business to start another and it is included into failure category even if he did not fail at all. </a:t>
            </a:r>
          </a:p>
          <a:p>
            <a:pPr lvl="1" algn="just">
              <a:lnSpc>
                <a:spcPct val="150000"/>
              </a:lnSpc>
            </a:pPr>
            <a:r>
              <a:rPr lang="en-US" dirty="0"/>
              <a:t>When business changes its form of ownership or sole proprietor retired – it was also counted as a failure. </a:t>
            </a:r>
          </a:p>
          <a:p>
            <a:pPr lvl="1" algn="just">
              <a:lnSpc>
                <a:spcPct val="150000"/>
              </a:lnSpc>
            </a:pPr>
            <a:r>
              <a:rPr lang="en-US" dirty="0"/>
              <a:t>Even if failure is reality – the good news is that business failures are much more lower that traditionally reported. </a:t>
            </a: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10</a:t>
            </a:fld>
            <a:endParaRPr lang="cs-CZ"/>
          </a:p>
        </p:txBody>
      </p:sp>
      <p:sp>
        <p:nvSpPr>
          <p:cNvPr id="5" name="Nadpis 1"/>
          <p:cNvSpPr>
            <a:spLocks noGrp="1"/>
          </p:cNvSpPr>
          <p:nvPr>
            <p:ph type="title"/>
          </p:nvPr>
        </p:nvSpPr>
        <p:spPr>
          <a:xfrm>
            <a:off x="323528" y="24867"/>
            <a:ext cx="7239000" cy="1143000"/>
          </a:xfrm>
        </p:spPr>
        <p:txBody>
          <a:bodyPr/>
          <a:lstStyle/>
          <a:p>
            <a:r>
              <a:rPr lang="cs-CZ" dirty="0"/>
              <a:t>4. </a:t>
            </a:r>
            <a:r>
              <a:rPr lang="cs-CZ" dirty="0" err="1"/>
              <a:t>Small</a:t>
            </a:r>
            <a:r>
              <a:rPr lang="cs-CZ" dirty="0"/>
              <a:t> business </a:t>
            </a:r>
            <a:r>
              <a:rPr lang="cs-CZ" dirty="0" err="1"/>
              <a:t>failure</a:t>
            </a:r>
            <a:endParaRPr lang="cs-CZ" dirty="0"/>
          </a:p>
        </p:txBody>
      </p:sp>
    </p:spTree>
    <p:extLst>
      <p:ext uri="{BB962C8B-B14F-4D97-AF65-F5344CB8AC3E}">
        <p14:creationId xmlns:p14="http://schemas.microsoft.com/office/powerpoint/2010/main" val="1991788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332656"/>
            <a:ext cx="7239000" cy="732696"/>
          </a:xfrm>
        </p:spPr>
        <p:txBody>
          <a:bodyPr>
            <a:normAutofit/>
          </a:bodyPr>
          <a:lstStyle/>
          <a:p>
            <a:r>
              <a:rPr lang="en-US" sz="2800" dirty="0">
                <a:solidFill>
                  <a:schemeClr val="tx2">
                    <a:lumMod val="75000"/>
                  </a:schemeClr>
                </a:solidFill>
              </a:rPr>
              <a:t>Task number 1:</a:t>
            </a:r>
          </a:p>
        </p:txBody>
      </p:sp>
      <p:sp>
        <p:nvSpPr>
          <p:cNvPr id="3" name="Zástupný symbol pro obsah 2"/>
          <p:cNvSpPr>
            <a:spLocks noGrp="1"/>
          </p:cNvSpPr>
          <p:nvPr>
            <p:ph idx="1"/>
          </p:nvPr>
        </p:nvSpPr>
        <p:spPr>
          <a:xfrm>
            <a:off x="539552" y="1196752"/>
            <a:ext cx="4824536" cy="4320480"/>
          </a:xfrm>
        </p:spPr>
        <p:txBody>
          <a:bodyPr>
            <a:normAutofit/>
          </a:bodyPr>
          <a:lstStyle/>
          <a:p>
            <a:pPr algn="just">
              <a:lnSpc>
                <a:spcPct val="150000"/>
              </a:lnSpc>
              <a:buNone/>
            </a:pPr>
            <a:r>
              <a:rPr lang="en-US"/>
              <a:t>	What are the most common reasons for small businiess failures? </a:t>
            </a:r>
            <a:endParaRPr lang="en-US" sz="2000"/>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11</a:t>
            </a:fld>
            <a:endParaRPr lang="cs-CZ"/>
          </a:p>
        </p:txBody>
      </p:sp>
      <p:pic>
        <p:nvPicPr>
          <p:cNvPr id="6" name="Obrázek 5" descr="krach.jpg"/>
          <p:cNvPicPr>
            <a:picLocks noChangeAspect="1"/>
          </p:cNvPicPr>
          <p:nvPr/>
        </p:nvPicPr>
        <p:blipFill>
          <a:blip r:embed="rId2" cstate="print"/>
          <a:stretch>
            <a:fillRect/>
          </a:stretch>
        </p:blipFill>
        <p:spPr>
          <a:xfrm>
            <a:off x="2051720" y="3068960"/>
            <a:ext cx="3168396" cy="2928366"/>
          </a:xfrm>
          <a:prstGeom prst="rect">
            <a:avLst/>
          </a:prstGeom>
          <a:ln>
            <a:solidFill>
              <a:schemeClr val="tx2"/>
            </a:solid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Causes</a:t>
            </a:r>
            <a:r>
              <a:rPr lang="cs-CZ" dirty="0"/>
              <a:t> of </a:t>
            </a:r>
            <a:r>
              <a:rPr lang="cs-CZ" dirty="0" err="1"/>
              <a:t>small</a:t>
            </a:r>
            <a:r>
              <a:rPr lang="cs-CZ" dirty="0"/>
              <a:t>-business </a:t>
            </a:r>
            <a:r>
              <a:rPr lang="cs-CZ" dirty="0" err="1"/>
              <a:t>failure</a:t>
            </a:r>
            <a:endParaRPr lang="cs-CZ" dirty="0"/>
          </a:p>
        </p:txBody>
      </p:sp>
      <p:sp>
        <p:nvSpPr>
          <p:cNvPr id="3" name="Zástupný symbol pro obsah 2"/>
          <p:cNvSpPr>
            <a:spLocks noGrp="1"/>
          </p:cNvSpPr>
          <p:nvPr>
            <p:ph idx="1"/>
          </p:nvPr>
        </p:nvSpPr>
        <p:spPr/>
        <p:txBody>
          <a:bodyPr>
            <a:normAutofit fontScale="85000" lnSpcReduction="20000"/>
          </a:bodyPr>
          <a:lstStyle/>
          <a:p>
            <a:pPr marL="514350" indent="-514350" algn="just">
              <a:lnSpc>
                <a:spcPct val="150000"/>
              </a:lnSpc>
              <a:buFont typeface="+mj-lt"/>
              <a:buAutoNum type="arabicPeriod"/>
            </a:pPr>
            <a:r>
              <a:rPr lang="en-US" dirty="0"/>
              <a:t>Underpricing or overpricing goods or services</a:t>
            </a:r>
            <a:r>
              <a:rPr lang="cs-CZ" dirty="0"/>
              <a:t>.</a:t>
            </a:r>
            <a:endParaRPr lang="en-US" dirty="0"/>
          </a:p>
          <a:p>
            <a:pPr marL="514350" indent="-514350" algn="just">
              <a:lnSpc>
                <a:spcPct val="150000"/>
              </a:lnSpc>
              <a:buFont typeface="+mj-lt"/>
              <a:buAutoNum type="arabicPeriod"/>
            </a:pPr>
            <a:r>
              <a:rPr lang="en-US" dirty="0"/>
              <a:t>Underestimating how much time it will </a:t>
            </a:r>
            <a:r>
              <a:rPr lang="en-US" dirty="0" err="1"/>
              <a:t>tak</a:t>
            </a:r>
            <a:r>
              <a:rPr lang="cs-CZ" dirty="0"/>
              <a:t>e.</a:t>
            </a:r>
            <a:endParaRPr lang="en-US" dirty="0"/>
          </a:p>
          <a:p>
            <a:pPr marL="514350" indent="-514350" algn="just">
              <a:lnSpc>
                <a:spcPct val="150000"/>
              </a:lnSpc>
              <a:buFont typeface="+mj-lt"/>
              <a:buAutoNum type="arabicPeriod"/>
            </a:pPr>
            <a:r>
              <a:rPr lang="en-US" dirty="0"/>
              <a:t>Starting with too little capital</a:t>
            </a:r>
            <a:r>
              <a:rPr lang="cs-CZ" dirty="0"/>
              <a:t>.</a:t>
            </a:r>
            <a:endParaRPr lang="en-US" dirty="0"/>
          </a:p>
          <a:p>
            <a:pPr marL="514350" indent="-514350" algn="just">
              <a:lnSpc>
                <a:spcPct val="150000"/>
              </a:lnSpc>
              <a:buFont typeface="+mj-lt"/>
              <a:buAutoNum type="arabicPeriod"/>
            </a:pPr>
            <a:r>
              <a:rPr lang="en-US" dirty="0"/>
              <a:t>Starting with too much capital and being careless in its use</a:t>
            </a:r>
            <a:r>
              <a:rPr lang="cs-CZ" dirty="0"/>
              <a:t>.</a:t>
            </a:r>
            <a:endParaRPr lang="en-US" dirty="0"/>
          </a:p>
          <a:p>
            <a:pPr marL="514350" indent="-514350" algn="just">
              <a:lnSpc>
                <a:spcPct val="150000"/>
              </a:lnSpc>
              <a:buFont typeface="+mj-lt"/>
              <a:buAutoNum type="arabicPeriod"/>
            </a:pPr>
            <a:r>
              <a:rPr lang="en-US" dirty="0"/>
              <a:t>Going into business with little or no ex</a:t>
            </a:r>
            <a:r>
              <a:rPr lang="cs-CZ" dirty="0"/>
              <a:t>p</a:t>
            </a:r>
            <a:r>
              <a:rPr lang="en-US" dirty="0" err="1"/>
              <a:t>erience</a:t>
            </a:r>
            <a:r>
              <a:rPr lang="en-US" dirty="0"/>
              <a:t> and without first learning something about the industry or market</a:t>
            </a:r>
            <a:r>
              <a:rPr lang="cs-CZ" dirty="0"/>
              <a:t>.</a:t>
            </a:r>
            <a:endParaRPr lang="en-US" dirty="0"/>
          </a:p>
          <a:p>
            <a:pPr marL="514350" indent="-514350" algn="just">
              <a:lnSpc>
                <a:spcPct val="150000"/>
              </a:lnSpc>
              <a:buFont typeface="+mj-lt"/>
              <a:buAutoNum type="arabicPeriod"/>
            </a:pPr>
            <a:r>
              <a:rPr lang="en-US" dirty="0"/>
              <a:t>Borrowing money without planning how and when to pay back</a:t>
            </a:r>
            <a:r>
              <a:rPr lang="cs-CZ" dirty="0"/>
              <a:t>.</a:t>
            </a:r>
            <a:endParaRPr lang="en-US" dirty="0"/>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12</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Causes</a:t>
            </a:r>
            <a:r>
              <a:rPr lang="cs-CZ" dirty="0"/>
              <a:t> of </a:t>
            </a:r>
            <a:r>
              <a:rPr lang="cs-CZ" dirty="0" err="1"/>
              <a:t>small</a:t>
            </a:r>
            <a:r>
              <a:rPr lang="cs-CZ" dirty="0"/>
              <a:t>-business </a:t>
            </a:r>
            <a:r>
              <a:rPr lang="cs-CZ" dirty="0" err="1"/>
              <a:t>failure</a:t>
            </a:r>
            <a:r>
              <a:rPr lang="cs-CZ" dirty="0"/>
              <a:t> </a:t>
            </a:r>
          </a:p>
        </p:txBody>
      </p:sp>
      <p:sp>
        <p:nvSpPr>
          <p:cNvPr id="3" name="Zástupný symbol pro obsah 2"/>
          <p:cNvSpPr>
            <a:spLocks noGrp="1"/>
          </p:cNvSpPr>
          <p:nvPr>
            <p:ph idx="1"/>
          </p:nvPr>
        </p:nvSpPr>
        <p:spPr/>
        <p:txBody>
          <a:bodyPr>
            <a:normAutofit/>
          </a:bodyPr>
          <a:lstStyle/>
          <a:p>
            <a:pPr marL="457200" indent="-457200" algn="just">
              <a:lnSpc>
                <a:spcPct val="150000"/>
              </a:lnSpc>
              <a:buFont typeface="+mj-lt"/>
              <a:buAutoNum type="arabicPeriod" startAt="7"/>
            </a:pPr>
            <a:r>
              <a:rPr lang="en-US" sz="2200" dirty="0"/>
              <a:t>Buying too much on credit.</a:t>
            </a:r>
          </a:p>
          <a:p>
            <a:pPr marL="457200" indent="-457200" algn="just">
              <a:lnSpc>
                <a:spcPct val="150000"/>
              </a:lnSpc>
              <a:buFont typeface="+mj-lt"/>
              <a:buAutoNum type="arabicPeriod" startAt="7"/>
            </a:pPr>
            <a:r>
              <a:rPr lang="en-US" sz="2200" dirty="0"/>
              <a:t>Extending credit too freely or rapidly.</a:t>
            </a:r>
          </a:p>
          <a:p>
            <a:pPr marL="457200" indent="-457200" algn="just">
              <a:lnSpc>
                <a:spcPct val="150000"/>
              </a:lnSpc>
              <a:buFont typeface="+mj-lt"/>
              <a:buAutoNum type="arabicPeriod" startAt="7"/>
            </a:pPr>
            <a:r>
              <a:rPr lang="en-US" sz="2200" dirty="0"/>
              <a:t>Not understanding business cycles.</a:t>
            </a:r>
          </a:p>
          <a:p>
            <a:pPr marL="457200" indent="-457200" algn="just">
              <a:lnSpc>
                <a:spcPct val="150000"/>
              </a:lnSpc>
              <a:buFont typeface="+mj-lt"/>
              <a:buAutoNum type="arabicPeriod" startAt="7"/>
            </a:pPr>
            <a:r>
              <a:rPr lang="en-US" sz="2200" dirty="0"/>
              <a:t>Forgetting about taxes, insurance, and other costs of doing business.</a:t>
            </a: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13</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39000" cy="1524784"/>
          </a:xfrm>
        </p:spPr>
        <p:txBody>
          <a:bodyPr>
            <a:normAutofit fontScale="90000"/>
          </a:bodyPr>
          <a:lstStyle/>
          <a:p>
            <a:pPr eaLnBrk="1" fontAlgn="auto" hangingPunct="1">
              <a:spcAft>
                <a:spcPts val="0"/>
              </a:spcAft>
              <a:defRPr/>
            </a:pPr>
            <a:r>
              <a:rPr lang="cs-CZ" dirty="0" err="1"/>
              <a:t>Factors</a:t>
            </a:r>
            <a:r>
              <a:rPr lang="cs-CZ" dirty="0"/>
              <a:t> </a:t>
            </a:r>
            <a:r>
              <a:rPr lang="cs-CZ" dirty="0" err="1"/>
              <a:t>that</a:t>
            </a:r>
            <a:r>
              <a:rPr lang="cs-CZ" dirty="0"/>
              <a:t> </a:t>
            </a:r>
            <a:r>
              <a:rPr lang="cs-CZ" dirty="0" err="1"/>
              <a:t>increase</a:t>
            </a:r>
            <a:r>
              <a:rPr lang="cs-CZ" dirty="0"/>
              <a:t> </a:t>
            </a:r>
            <a:r>
              <a:rPr lang="cs-CZ" dirty="0" err="1"/>
              <a:t>the</a:t>
            </a:r>
            <a:r>
              <a:rPr lang="cs-CZ" dirty="0"/>
              <a:t> </a:t>
            </a:r>
            <a:r>
              <a:rPr lang="cs-CZ" dirty="0" err="1"/>
              <a:t>chances</a:t>
            </a:r>
            <a:r>
              <a:rPr lang="cs-CZ" dirty="0"/>
              <a:t> of </a:t>
            </a:r>
            <a:r>
              <a:rPr lang="cs-CZ" dirty="0" err="1"/>
              <a:t>small</a:t>
            </a:r>
            <a:r>
              <a:rPr lang="cs-CZ" dirty="0"/>
              <a:t>-business </a:t>
            </a:r>
            <a:r>
              <a:rPr lang="cs-CZ" dirty="0" err="1"/>
              <a:t>succes</a:t>
            </a:r>
            <a:endParaRPr lang="cs-CZ" dirty="0"/>
          </a:p>
        </p:txBody>
      </p:sp>
      <p:sp>
        <p:nvSpPr>
          <p:cNvPr id="3" name="Zástupný symbol pro obsah 2"/>
          <p:cNvSpPr>
            <a:spLocks noGrp="1"/>
          </p:cNvSpPr>
          <p:nvPr>
            <p:ph idx="1"/>
          </p:nvPr>
        </p:nvSpPr>
        <p:spPr>
          <a:xfrm>
            <a:off x="457200" y="2060575"/>
            <a:ext cx="7570788" cy="4395788"/>
          </a:xfrm>
        </p:spPr>
        <p:txBody>
          <a:bodyPr>
            <a:normAutofit fontScale="92500"/>
          </a:bodyPr>
          <a:lstStyle/>
          <a:p>
            <a:pPr marL="514350" indent="-514350" eaLnBrk="1" fontAlgn="auto" hangingPunct="1">
              <a:lnSpc>
                <a:spcPct val="150000"/>
              </a:lnSpc>
              <a:spcAft>
                <a:spcPts val="0"/>
              </a:spcAft>
              <a:buFont typeface="+mj-lt"/>
              <a:buAutoNum type="arabicPeriod"/>
              <a:defRPr/>
            </a:pPr>
            <a:r>
              <a:rPr lang="en-US" dirty="0"/>
              <a:t>The customer requires a lot of personal attention </a:t>
            </a:r>
            <a:endParaRPr lang="cs-CZ" dirty="0"/>
          </a:p>
          <a:p>
            <a:pPr marL="514350" indent="-514350" eaLnBrk="1" fontAlgn="auto" hangingPunct="1">
              <a:lnSpc>
                <a:spcPct val="150000"/>
              </a:lnSpc>
              <a:spcAft>
                <a:spcPts val="0"/>
              </a:spcAft>
              <a:buFont typeface="+mj-lt"/>
              <a:buAutoNum type="arabicPeriod"/>
              <a:defRPr/>
            </a:pPr>
            <a:r>
              <a:rPr lang="en-US" dirty="0"/>
              <a:t>The product is not easy made by mass-production techniques </a:t>
            </a:r>
            <a:endParaRPr lang="cs-CZ" dirty="0"/>
          </a:p>
          <a:p>
            <a:pPr marL="514350" indent="-514350" eaLnBrk="1" fontAlgn="auto" hangingPunct="1">
              <a:lnSpc>
                <a:spcPct val="150000"/>
              </a:lnSpc>
              <a:spcAft>
                <a:spcPts val="0"/>
              </a:spcAft>
              <a:buFont typeface="+mj-lt"/>
              <a:buAutoNum type="arabicPeriod"/>
              <a:defRPr/>
            </a:pPr>
            <a:r>
              <a:rPr lang="en-US" dirty="0"/>
              <a:t>Sales are not large enough to appeal to a large firm </a:t>
            </a:r>
            <a:endParaRPr lang="cs-CZ" dirty="0"/>
          </a:p>
          <a:p>
            <a:pPr marL="514350" indent="-514350" eaLnBrk="1" fontAlgn="auto" hangingPunct="1">
              <a:lnSpc>
                <a:spcPct val="150000"/>
              </a:lnSpc>
              <a:spcAft>
                <a:spcPts val="0"/>
              </a:spcAft>
              <a:buFont typeface="+mj-lt"/>
              <a:buAutoNum type="arabicPeriod"/>
              <a:defRPr/>
            </a:pPr>
            <a:r>
              <a:rPr lang="en-US" dirty="0"/>
              <a:t>Franchising</a:t>
            </a:r>
          </a:p>
          <a:p>
            <a:pPr marL="514350" indent="-514350" eaLnBrk="1" fontAlgn="auto" hangingPunct="1">
              <a:lnSpc>
                <a:spcPct val="150000"/>
              </a:lnSpc>
              <a:spcAft>
                <a:spcPts val="0"/>
              </a:spcAft>
              <a:buFont typeface="+mj-lt"/>
              <a:buAutoNum type="arabicPeriod"/>
              <a:defRPr/>
            </a:pPr>
            <a:r>
              <a:rPr lang="en-US" dirty="0"/>
              <a:t>Business is in growth industry</a:t>
            </a:r>
            <a:endParaRPr lang="en-US" dirty="0">
              <a:solidFill>
                <a:srgbClr val="FF0000"/>
              </a:solidFill>
            </a:endParaRPr>
          </a:p>
        </p:txBody>
      </p:sp>
      <p:sp>
        <p:nvSpPr>
          <p:cNvPr id="17412" name="Zástupný symbol pro číslo snímku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D74AC2D-D23B-49AD-8A19-F7AA10AC6BB6}" type="slidenum">
              <a:rPr lang="cs-CZ" smtClean="0">
                <a:solidFill>
                  <a:schemeClr val="tx2"/>
                </a:solidFill>
              </a:rPr>
              <a:pPr eaLnBrk="1" hangingPunct="1">
                <a:defRPr/>
              </a:pPr>
              <a:t>14</a:t>
            </a:fld>
            <a:endParaRPr lang="cs-CZ">
              <a:solidFill>
                <a:schemeClr val="tx2"/>
              </a:solidFill>
            </a:endParaRPr>
          </a:p>
        </p:txBody>
      </p:sp>
    </p:spTree>
    <p:extLst>
      <p:ext uri="{BB962C8B-B14F-4D97-AF65-F5344CB8AC3E}">
        <p14:creationId xmlns:p14="http://schemas.microsoft.com/office/powerpoint/2010/main" val="18891173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39000" cy="1524784"/>
          </a:xfrm>
        </p:spPr>
        <p:txBody>
          <a:bodyPr>
            <a:normAutofit fontScale="90000"/>
          </a:bodyPr>
          <a:lstStyle/>
          <a:p>
            <a:r>
              <a:rPr lang="cs-CZ" dirty="0"/>
              <a:t>4. </a:t>
            </a:r>
            <a:r>
              <a:rPr lang="cs-CZ" dirty="0" err="1"/>
              <a:t>Factors</a:t>
            </a:r>
            <a:r>
              <a:rPr lang="cs-CZ" dirty="0"/>
              <a:t> </a:t>
            </a:r>
            <a:r>
              <a:rPr lang="cs-CZ" dirty="0" err="1"/>
              <a:t>that</a:t>
            </a:r>
            <a:r>
              <a:rPr lang="cs-CZ" dirty="0"/>
              <a:t> </a:t>
            </a:r>
            <a:r>
              <a:rPr lang="cs-CZ" dirty="0" err="1"/>
              <a:t>increase</a:t>
            </a:r>
            <a:r>
              <a:rPr lang="cs-CZ" dirty="0"/>
              <a:t> </a:t>
            </a:r>
            <a:r>
              <a:rPr lang="cs-CZ" dirty="0" err="1"/>
              <a:t>the</a:t>
            </a:r>
            <a:r>
              <a:rPr lang="cs-CZ" dirty="0"/>
              <a:t> </a:t>
            </a:r>
            <a:r>
              <a:rPr lang="cs-CZ" dirty="0" err="1"/>
              <a:t>chances</a:t>
            </a:r>
            <a:r>
              <a:rPr lang="cs-CZ" dirty="0"/>
              <a:t> of </a:t>
            </a:r>
            <a:r>
              <a:rPr lang="cs-CZ" dirty="0" err="1"/>
              <a:t>small</a:t>
            </a:r>
            <a:r>
              <a:rPr lang="cs-CZ" dirty="0"/>
              <a:t>-business </a:t>
            </a:r>
            <a:r>
              <a:rPr lang="cs-CZ" dirty="0" err="1"/>
              <a:t>succes</a:t>
            </a:r>
            <a:endParaRPr lang="cs-CZ" dirty="0"/>
          </a:p>
        </p:txBody>
      </p:sp>
      <p:sp>
        <p:nvSpPr>
          <p:cNvPr id="3" name="Zástupný symbol pro obsah 2"/>
          <p:cNvSpPr>
            <a:spLocks noGrp="1"/>
          </p:cNvSpPr>
          <p:nvPr>
            <p:ph idx="1"/>
          </p:nvPr>
        </p:nvSpPr>
        <p:spPr>
          <a:xfrm>
            <a:off x="457200" y="1988840"/>
            <a:ext cx="7239000" cy="4466896"/>
          </a:xfrm>
        </p:spPr>
        <p:txBody>
          <a:bodyPr>
            <a:normAutofit fontScale="85000" lnSpcReduction="20000"/>
          </a:bodyPr>
          <a:lstStyle/>
          <a:p>
            <a:pPr marL="514350" indent="-514350">
              <a:lnSpc>
                <a:spcPct val="150000"/>
              </a:lnSpc>
              <a:buFont typeface="+mj-lt"/>
              <a:buAutoNum type="arabicPeriod" startAt="6"/>
            </a:pPr>
            <a:r>
              <a:rPr lang="en-US" dirty="0"/>
              <a:t>The customer requires a lot of personal attention (as in a beauty parlor)</a:t>
            </a:r>
          </a:p>
          <a:p>
            <a:pPr marL="514350" indent="-514350">
              <a:lnSpc>
                <a:spcPct val="150000"/>
              </a:lnSpc>
              <a:buFont typeface="+mj-lt"/>
              <a:buAutoNum type="arabicPeriod" startAt="6"/>
            </a:pPr>
            <a:r>
              <a:rPr lang="en-US" dirty="0"/>
              <a:t>The product is not easy made by mass-production techniques (as custom </a:t>
            </a:r>
            <a:r>
              <a:rPr lang="en-US" dirty="0" err="1"/>
              <a:t>taylored</a:t>
            </a:r>
            <a:r>
              <a:rPr lang="en-US" dirty="0"/>
              <a:t> clothes)</a:t>
            </a:r>
          </a:p>
          <a:p>
            <a:pPr marL="514350" indent="-514350">
              <a:lnSpc>
                <a:spcPct val="150000"/>
              </a:lnSpc>
              <a:buFont typeface="+mj-lt"/>
              <a:buAutoNum type="arabicPeriod" startAt="6"/>
            </a:pPr>
            <a:r>
              <a:rPr lang="en-US" dirty="0"/>
              <a:t>Sales are not large enough to appeal to a large firm (as novelty shop)</a:t>
            </a:r>
          </a:p>
          <a:p>
            <a:pPr marL="514350" indent="-514350">
              <a:lnSpc>
                <a:spcPct val="150000"/>
              </a:lnSpc>
              <a:buFont typeface="+mj-lt"/>
              <a:buAutoNum type="arabicPeriod" startAt="6"/>
            </a:pPr>
            <a:r>
              <a:rPr lang="en-US" dirty="0"/>
              <a:t>Franchising</a:t>
            </a:r>
          </a:p>
          <a:p>
            <a:pPr marL="514350" indent="-514350">
              <a:lnSpc>
                <a:spcPct val="150000"/>
              </a:lnSpc>
              <a:buFont typeface="+mj-lt"/>
              <a:buAutoNum type="arabicPeriod" startAt="6"/>
            </a:pPr>
            <a:r>
              <a:rPr lang="en-US" dirty="0"/>
              <a:t>Business is in growth industry (as computer services or web design)</a:t>
            </a:r>
            <a:endParaRPr lang="en-US" dirty="0">
              <a:solidFill>
                <a:srgbClr val="FF0000"/>
              </a:solidFill>
            </a:endParaRP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15</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7206" y="5110"/>
            <a:ext cx="7239000" cy="1143000"/>
          </a:xfrm>
        </p:spPr>
        <p:txBody>
          <a:bodyPr>
            <a:normAutofit fontScale="90000"/>
          </a:bodyPr>
          <a:lstStyle/>
          <a:p>
            <a:pPr>
              <a:defRPr/>
            </a:pPr>
            <a:r>
              <a:rPr lang="en-US" sz="2800" dirty="0"/>
              <a:t>The product </a:t>
            </a:r>
            <a:r>
              <a:rPr lang="cs-CZ" sz="2800" dirty="0" err="1"/>
              <a:t>that</a:t>
            </a:r>
            <a:r>
              <a:rPr lang="cs-CZ" sz="2800" dirty="0"/>
              <a:t> </a:t>
            </a:r>
            <a:r>
              <a:rPr lang="en-US" sz="2800" dirty="0"/>
              <a:t>is not easy made by mass-production techniques </a:t>
            </a:r>
            <a:r>
              <a:rPr lang="cs-CZ" sz="2800" dirty="0"/>
              <a:t>- </a:t>
            </a:r>
            <a:r>
              <a:rPr lang="cs-CZ" sz="2800" dirty="0" err="1"/>
              <a:t>example</a:t>
            </a:r>
            <a:endParaRPr lang="cs-CZ" sz="2800" dirty="0"/>
          </a:p>
        </p:txBody>
      </p:sp>
      <p:sp>
        <p:nvSpPr>
          <p:cNvPr id="4" name="Zástupný symbol pro číslo snímku 3"/>
          <p:cNvSpPr>
            <a:spLocks noGrp="1"/>
          </p:cNvSpPr>
          <p:nvPr>
            <p:ph type="sldNum" sz="quarter" idx="12"/>
          </p:nvPr>
        </p:nvSpPr>
        <p:spPr/>
        <p:txBody>
          <a:bodyPr/>
          <a:lstStyle/>
          <a:p>
            <a:pPr>
              <a:defRPr/>
            </a:pPr>
            <a:fld id="{2544782B-488D-4D68-9CC7-E07BB7F99030}" type="slidenum">
              <a:rPr lang="cs-CZ" smtClean="0"/>
              <a:pPr>
                <a:defRPr/>
              </a:pPr>
              <a:t>16</a:t>
            </a:fld>
            <a:endParaRPr lang="cs-CZ"/>
          </a:p>
        </p:txBody>
      </p:sp>
      <p:pic>
        <p:nvPicPr>
          <p:cNvPr id="2150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540" y="2338411"/>
            <a:ext cx="3801428" cy="2030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2338411"/>
            <a:ext cx="3314700" cy="1988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2878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950382-4ACE-B44F-B664-5E7D0EBC3F68}"/>
              </a:ext>
            </a:extLst>
          </p:cNvPr>
          <p:cNvSpPr>
            <a:spLocks noGrp="1"/>
          </p:cNvSpPr>
          <p:nvPr>
            <p:ph type="title"/>
          </p:nvPr>
        </p:nvSpPr>
        <p:spPr/>
        <p:txBody>
          <a:bodyPr/>
          <a:lstStyle/>
          <a:p>
            <a:r>
              <a:rPr lang="en-GB" dirty="0"/>
              <a:t>Task</a:t>
            </a:r>
          </a:p>
        </p:txBody>
      </p:sp>
      <p:sp>
        <p:nvSpPr>
          <p:cNvPr id="3" name="Zástupný obsah 2">
            <a:extLst>
              <a:ext uri="{FF2B5EF4-FFF2-40B4-BE49-F238E27FC236}">
                <a16:creationId xmlns:a16="http://schemas.microsoft.com/office/drawing/2014/main" id="{3E463D45-0BCF-354A-B921-CBB17BF91B0D}"/>
              </a:ext>
            </a:extLst>
          </p:cNvPr>
          <p:cNvSpPr>
            <a:spLocks noGrp="1"/>
          </p:cNvSpPr>
          <p:nvPr>
            <p:ph idx="1"/>
          </p:nvPr>
        </p:nvSpPr>
        <p:spPr/>
        <p:txBody>
          <a:bodyPr/>
          <a:lstStyle/>
          <a:p>
            <a:r>
              <a:rPr lang="en-GB" dirty="0"/>
              <a:t>How can you learn about small business running?</a:t>
            </a:r>
          </a:p>
        </p:txBody>
      </p:sp>
      <p:sp>
        <p:nvSpPr>
          <p:cNvPr id="4" name="Zástupný symbol pro číslo snímku 3">
            <a:extLst>
              <a:ext uri="{FF2B5EF4-FFF2-40B4-BE49-F238E27FC236}">
                <a16:creationId xmlns:a16="http://schemas.microsoft.com/office/drawing/2014/main" id="{47EB1C87-AF99-754D-8B95-DF6C48BDE25E}"/>
              </a:ext>
            </a:extLst>
          </p:cNvPr>
          <p:cNvSpPr>
            <a:spLocks noGrp="1"/>
          </p:cNvSpPr>
          <p:nvPr>
            <p:ph type="sldNum" sz="quarter" idx="12"/>
          </p:nvPr>
        </p:nvSpPr>
        <p:spPr/>
        <p:txBody>
          <a:bodyPr/>
          <a:lstStyle/>
          <a:p>
            <a:fld id="{C40A38F4-FFD6-4DCA-8A07-A713B1A53FAF}" type="slidenum">
              <a:rPr lang="cs-CZ" smtClean="0"/>
              <a:pPr/>
              <a:t>17</a:t>
            </a:fld>
            <a:endParaRPr lang="cs-CZ"/>
          </a:p>
        </p:txBody>
      </p:sp>
    </p:spTree>
    <p:extLst>
      <p:ext uri="{BB962C8B-B14F-4D97-AF65-F5344CB8AC3E}">
        <p14:creationId xmlns:p14="http://schemas.microsoft.com/office/powerpoint/2010/main" val="3436065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5. </a:t>
            </a:r>
            <a:r>
              <a:rPr lang="cs-CZ" dirty="0" err="1"/>
              <a:t>Learning</a:t>
            </a:r>
            <a:r>
              <a:rPr lang="cs-CZ" dirty="0"/>
              <a:t> </a:t>
            </a:r>
            <a:r>
              <a:rPr lang="cs-CZ" dirty="0" err="1"/>
              <a:t>about</a:t>
            </a:r>
            <a:r>
              <a:rPr lang="cs-CZ" dirty="0"/>
              <a:t> </a:t>
            </a:r>
            <a:r>
              <a:rPr lang="cs-CZ" dirty="0" err="1"/>
              <a:t>small</a:t>
            </a:r>
            <a:r>
              <a:rPr lang="cs-CZ" dirty="0"/>
              <a:t>-business </a:t>
            </a:r>
            <a:r>
              <a:rPr lang="cs-CZ" dirty="0" err="1"/>
              <a:t>operations</a:t>
            </a:r>
            <a:endParaRPr lang="cs-CZ" dirty="0"/>
          </a:p>
        </p:txBody>
      </p:sp>
      <p:sp>
        <p:nvSpPr>
          <p:cNvPr id="3" name="Zástupný symbol pro obsah 2"/>
          <p:cNvSpPr>
            <a:spLocks noGrp="1"/>
          </p:cNvSpPr>
          <p:nvPr>
            <p:ph idx="1"/>
          </p:nvPr>
        </p:nvSpPr>
        <p:spPr>
          <a:xfrm>
            <a:off x="457200" y="1700808"/>
            <a:ext cx="7239000" cy="5040560"/>
          </a:xfrm>
        </p:spPr>
        <p:txBody>
          <a:bodyPr>
            <a:normAutofit/>
          </a:bodyPr>
          <a:lstStyle/>
          <a:p>
            <a:pPr>
              <a:lnSpc>
                <a:spcPct val="160000"/>
              </a:lnSpc>
            </a:pPr>
            <a:r>
              <a:rPr lang="en-US" dirty="0"/>
              <a:t>Learn from others</a:t>
            </a:r>
          </a:p>
          <a:p>
            <a:pPr>
              <a:lnSpc>
                <a:spcPct val="160000"/>
              </a:lnSpc>
            </a:pPr>
            <a:r>
              <a:rPr lang="en-US" dirty="0"/>
              <a:t>Get some experience</a:t>
            </a:r>
          </a:p>
          <a:p>
            <a:pPr>
              <a:lnSpc>
                <a:spcPct val="160000"/>
              </a:lnSpc>
            </a:pPr>
            <a:r>
              <a:rPr lang="en-US" dirty="0"/>
              <a:t>Take over a successful firm</a:t>
            </a: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6. </a:t>
            </a:r>
            <a:r>
              <a:rPr lang="cs-CZ" dirty="0" err="1"/>
              <a:t>Managing</a:t>
            </a:r>
            <a:r>
              <a:rPr lang="cs-CZ" dirty="0"/>
              <a:t> a </a:t>
            </a:r>
            <a:r>
              <a:rPr lang="cs-CZ" dirty="0" err="1"/>
              <a:t>small</a:t>
            </a:r>
            <a:r>
              <a:rPr lang="cs-CZ" dirty="0"/>
              <a:t> business</a:t>
            </a:r>
          </a:p>
        </p:txBody>
      </p:sp>
      <p:sp>
        <p:nvSpPr>
          <p:cNvPr id="3" name="Zástupný symbol pro obsah 2"/>
          <p:cNvSpPr>
            <a:spLocks noGrp="1"/>
          </p:cNvSpPr>
          <p:nvPr>
            <p:ph idx="1"/>
          </p:nvPr>
        </p:nvSpPr>
        <p:spPr/>
        <p:txBody>
          <a:bodyPr/>
          <a:lstStyle/>
          <a:p>
            <a:pPr marL="514350" indent="-514350">
              <a:lnSpc>
                <a:spcPct val="150000"/>
              </a:lnSpc>
              <a:buFont typeface="+mj-lt"/>
              <a:buAutoNum type="arabicPeriod"/>
            </a:pPr>
            <a:r>
              <a:rPr lang="en-US" dirty="0"/>
              <a:t>Planning your business</a:t>
            </a:r>
          </a:p>
          <a:p>
            <a:pPr marL="514350" indent="-514350">
              <a:lnSpc>
                <a:spcPct val="150000"/>
              </a:lnSpc>
              <a:buFont typeface="+mj-lt"/>
              <a:buAutoNum type="arabicPeriod"/>
            </a:pPr>
            <a:r>
              <a:rPr lang="en-US" dirty="0"/>
              <a:t>Financing your business</a:t>
            </a:r>
          </a:p>
          <a:p>
            <a:pPr marL="514350" indent="-514350">
              <a:lnSpc>
                <a:spcPct val="150000"/>
              </a:lnSpc>
              <a:buFont typeface="+mj-lt"/>
              <a:buAutoNum type="arabicPeriod"/>
            </a:pPr>
            <a:r>
              <a:rPr lang="en-US" dirty="0"/>
              <a:t>Knowing your customers (marketing)</a:t>
            </a:r>
          </a:p>
          <a:p>
            <a:pPr marL="514350" indent="-514350">
              <a:lnSpc>
                <a:spcPct val="150000"/>
              </a:lnSpc>
              <a:buFont typeface="+mj-lt"/>
              <a:buAutoNum type="arabicPeriod"/>
            </a:pPr>
            <a:r>
              <a:rPr lang="en-US" dirty="0"/>
              <a:t>Managing your employees (HRD)</a:t>
            </a:r>
          </a:p>
          <a:p>
            <a:pPr marL="514350" indent="-514350">
              <a:lnSpc>
                <a:spcPct val="150000"/>
              </a:lnSpc>
              <a:buFont typeface="+mj-lt"/>
              <a:buAutoNum type="arabicPeriod"/>
            </a:pPr>
            <a:r>
              <a:rPr lang="en-US" dirty="0"/>
              <a:t>Keeping records</a:t>
            </a: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95536" y="116632"/>
            <a:ext cx="7228656" cy="908720"/>
          </a:xfrm>
        </p:spPr>
        <p:txBody>
          <a:bodyPr>
            <a:normAutofit/>
          </a:bodyPr>
          <a:lstStyle/>
          <a:p>
            <a:r>
              <a:rPr lang="cs-CZ" sz="2800" b="1" dirty="0" err="1">
                <a:solidFill>
                  <a:schemeClr val="tx2">
                    <a:lumMod val="75000"/>
                  </a:schemeClr>
                </a:solidFill>
              </a:rPr>
              <a:t>Contents</a:t>
            </a:r>
            <a:endParaRPr lang="cs-CZ" sz="2800" b="1" dirty="0">
              <a:solidFill>
                <a:schemeClr val="tx2">
                  <a:lumMod val="75000"/>
                </a:schemeClr>
              </a:solidFill>
            </a:endParaRPr>
          </a:p>
        </p:txBody>
      </p:sp>
      <p:sp>
        <p:nvSpPr>
          <p:cNvPr id="6147" name="Rectangle 3"/>
          <p:cNvSpPr>
            <a:spLocks noGrp="1" noChangeArrowheads="1"/>
          </p:cNvSpPr>
          <p:nvPr>
            <p:ph idx="1"/>
          </p:nvPr>
        </p:nvSpPr>
        <p:spPr>
          <a:xfrm>
            <a:off x="395536" y="1556792"/>
            <a:ext cx="7488832" cy="4968552"/>
          </a:xfrm>
        </p:spPr>
        <p:txBody>
          <a:bodyPr>
            <a:normAutofit fontScale="92500" lnSpcReduction="10000"/>
          </a:bodyPr>
          <a:lstStyle/>
          <a:p>
            <a:pPr marL="0" indent="0">
              <a:lnSpc>
                <a:spcPct val="150000"/>
              </a:lnSpc>
              <a:buClr>
                <a:schemeClr val="tx1"/>
              </a:buClr>
              <a:buNone/>
            </a:pPr>
            <a:r>
              <a:rPr lang="en-US" sz="2000" b="1" dirty="0"/>
              <a:t>Introduction and object target</a:t>
            </a:r>
          </a:p>
          <a:p>
            <a:pPr marL="533400" indent="-533400">
              <a:lnSpc>
                <a:spcPct val="150000"/>
              </a:lnSpc>
              <a:buClr>
                <a:schemeClr val="tx1"/>
              </a:buClr>
              <a:buFont typeface="Wingdings" pitchFamily="2" charset="2"/>
              <a:buAutoNum type="arabicPeriod"/>
            </a:pPr>
            <a:r>
              <a:rPr lang="en-US" sz="2000" b="1" dirty="0"/>
              <a:t>Small business</a:t>
            </a:r>
          </a:p>
          <a:p>
            <a:pPr marL="533400" indent="-533400">
              <a:lnSpc>
                <a:spcPct val="150000"/>
              </a:lnSpc>
              <a:buClr>
                <a:schemeClr val="tx1"/>
              </a:buClr>
              <a:buFont typeface="Wingdings" pitchFamily="2" charset="2"/>
              <a:buAutoNum type="arabicPeriod"/>
            </a:pPr>
            <a:r>
              <a:rPr lang="en-US" sz="2000" b="1" dirty="0"/>
              <a:t>Importance of small business</a:t>
            </a:r>
          </a:p>
          <a:p>
            <a:pPr marL="533400" indent="-533400">
              <a:lnSpc>
                <a:spcPct val="150000"/>
              </a:lnSpc>
              <a:buClr>
                <a:schemeClr val="tx1"/>
              </a:buClr>
              <a:buFont typeface="Wingdings" pitchFamily="2" charset="2"/>
              <a:buAutoNum type="arabicPeriod"/>
            </a:pPr>
            <a:r>
              <a:rPr lang="en-US" sz="2000" b="1" dirty="0"/>
              <a:t>Small business failure</a:t>
            </a:r>
          </a:p>
          <a:p>
            <a:pPr marL="533400" indent="-533400">
              <a:lnSpc>
                <a:spcPct val="150000"/>
              </a:lnSpc>
              <a:buClr>
                <a:schemeClr val="tx1"/>
              </a:buClr>
              <a:buFont typeface="Wingdings" pitchFamily="2" charset="2"/>
              <a:buAutoNum type="arabicPeriod"/>
            </a:pPr>
            <a:r>
              <a:rPr lang="en-US" sz="2000" b="1" dirty="0"/>
              <a:t>Factors that increase the chances of small-business </a:t>
            </a:r>
            <a:r>
              <a:rPr lang="en-US" sz="2000" b="1" dirty="0" err="1"/>
              <a:t>succes</a:t>
            </a:r>
            <a:endParaRPr lang="en-US" sz="2000" b="1" dirty="0"/>
          </a:p>
          <a:p>
            <a:pPr marL="533400" indent="-533400">
              <a:lnSpc>
                <a:spcPct val="150000"/>
              </a:lnSpc>
              <a:buClr>
                <a:schemeClr val="tx1"/>
              </a:buClr>
              <a:buFont typeface="Wingdings" pitchFamily="2" charset="2"/>
              <a:buAutoNum type="arabicPeriod"/>
            </a:pPr>
            <a:r>
              <a:rPr lang="en-US" sz="2000" b="1" dirty="0"/>
              <a:t>Learning about small-business operations</a:t>
            </a:r>
          </a:p>
          <a:p>
            <a:pPr marL="533400" indent="-533400">
              <a:lnSpc>
                <a:spcPct val="150000"/>
              </a:lnSpc>
              <a:buClr>
                <a:schemeClr val="tx1"/>
              </a:buClr>
              <a:buFont typeface="Wingdings" pitchFamily="2" charset="2"/>
              <a:buAutoNum type="arabicPeriod"/>
            </a:pPr>
            <a:r>
              <a:rPr lang="en-US" sz="2000" b="1" dirty="0"/>
              <a:t>Managing a small business</a:t>
            </a:r>
          </a:p>
          <a:p>
            <a:pPr marL="533400" indent="-533400">
              <a:lnSpc>
                <a:spcPct val="150000"/>
              </a:lnSpc>
              <a:buClr>
                <a:schemeClr val="tx1"/>
              </a:buClr>
              <a:buFont typeface="Wingdings" pitchFamily="2" charset="2"/>
              <a:buAutoNum type="arabicPeriod"/>
            </a:pPr>
            <a:r>
              <a:rPr lang="en-US" sz="2000" b="1" dirty="0"/>
              <a:t>Business plan</a:t>
            </a:r>
          </a:p>
          <a:p>
            <a:pPr marL="0" indent="0">
              <a:lnSpc>
                <a:spcPct val="150000"/>
              </a:lnSpc>
              <a:buClr>
                <a:schemeClr val="tx1"/>
              </a:buClr>
              <a:buNone/>
            </a:pPr>
            <a:r>
              <a:rPr lang="en-US" sz="2000" b="1" dirty="0"/>
              <a:t>Summary</a:t>
            </a:r>
          </a:p>
          <a:p>
            <a:pPr marL="0" indent="0">
              <a:lnSpc>
                <a:spcPct val="150000"/>
              </a:lnSpc>
              <a:buClr>
                <a:schemeClr val="tx1"/>
              </a:buClr>
              <a:buNone/>
            </a:pPr>
            <a:r>
              <a:rPr lang="en-US" sz="2000" b="1" dirty="0"/>
              <a:t>Discussion questions</a:t>
            </a:r>
          </a:p>
          <a:p>
            <a:pPr marL="533400" indent="-533400">
              <a:lnSpc>
                <a:spcPct val="150000"/>
              </a:lnSpc>
              <a:buClr>
                <a:schemeClr val="tx1"/>
              </a:buClr>
              <a:buFont typeface="Wingdings" pitchFamily="2" charset="2"/>
              <a:buAutoNum type="arabicPeriod"/>
            </a:pPr>
            <a:endParaRPr lang="en-US" sz="2000" b="1" dirty="0"/>
          </a:p>
          <a:p>
            <a:pPr marL="533400" indent="-533400">
              <a:lnSpc>
                <a:spcPct val="150000"/>
              </a:lnSpc>
              <a:buClr>
                <a:schemeClr val="tx1"/>
              </a:buClr>
              <a:buFont typeface="Wingdings" pitchFamily="2" charset="2"/>
              <a:buAutoNum type="arabicPeriod"/>
            </a:pPr>
            <a:endParaRPr lang="en-US" sz="2000" b="1" dirty="0"/>
          </a:p>
          <a:p>
            <a:pPr marL="533400" indent="-533400">
              <a:lnSpc>
                <a:spcPct val="150000"/>
              </a:lnSpc>
              <a:buClr>
                <a:schemeClr val="tx1"/>
              </a:buClr>
              <a:buFont typeface="Wingdings" pitchFamily="2" charset="2"/>
              <a:buAutoNum type="arabicPeriod"/>
            </a:pPr>
            <a:endParaRPr lang="en-US" sz="2000" b="1" dirty="0"/>
          </a:p>
        </p:txBody>
      </p:sp>
      <p:sp>
        <p:nvSpPr>
          <p:cNvPr id="5" name="Zástupný symbol pro číslo snímku 5"/>
          <p:cNvSpPr>
            <a:spLocks noGrp="1"/>
          </p:cNvSpPr>
          <p:nvPr>
            <p:ph type="sldNum" sz="quarter" idx="12"/>
          </p:nvPr>
        </p:nvSpPr>
        <p:spPr/>
        <p:txBody>
          <a:bodyPr/>
          <a:lstStyle/>
          <a:p>
            <a:fld id="{3A0B99D8-232D-4B7F-8D1E-65D156036C6B}" type="slidenum">
              <a:rPr lang="cs-CZ"/>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7239000" cy="1143000"/>
          </a:xfrm>
        </p:spPr>
        <p:txBody>
          <a:bodyPr>
            <a:normAutofit/>
          </a:bodyPr>
          <a:lstStyle/>
          <a:p>
            <a:r>
              <a:rPr lang="cs-CZ" dirty="0"/>
              <a:t>7. </a:t>
            </a:r>
            <a:r>
              <a:rPr lang="en-US" dirty="0"/>
              <a:t>business plan</a:t>
            </a:r>
            <a:endParaRPr lang="cs-CZ" dirty="0"/>
          </a:p>
        </p:txBody>
      </p:sp>
      <p:sp>
        <p:nvSpPr>
          <p:cNvPr id="3" name="Zástupný symbol pro obsah 2"/>
          <p:cNvSpPr>
            <a:spLocks noGrp="1"/>
          </p:cNvSpPr>
          <p:nvPr>
            <p:ph idx="1"/>
          </p:nvPr>
        </p:nvSpPr>
        <p:spPr>
          <a:xfrm>
            <a:off x="323528" y="1484784"/>
            <a:ext cx="7383016" cy="4846320"/>
          </a:xfrm>
        </p:spPr>
        <p:txBody>
          <a:bodyPr>
            <a:noAutofit/>
          </a:bodyPr>
          <a:lstStyle/>
          <a:p>
            <a:pPr algn="just">
              <a:lnSpc>
                <a:spcPct val="150000"/>
              </a:lnSpc>
            </a:pPr>
            <a:r>
              <a:rPr lang="en-US" sz="2000" dirty="0"/>
              <a:t>The business plan should tell a compelling story about </a:t>
            </a:r>
            <a:r>
              <a:rPr lang="cs-CZ" sz="2000" dirty="0" err="1"/>
              <a:t>the</a:t>
            </a:r>
            <a:r>
              <a:rPr lang="en-US" sz="2000" dirty="0"/>
              <a:t> business, explaining who, what, when, where, how and why.</a:t>
            </a:r>
          </a:p>
          <a:p>
            <a:pPr algn="just">
              <a:lnSpc>
                <a:spcPct val="150000"/>
              </a:lnSpc>
            </a:pPr>
            <a:r>
              <a:rPr lang="cs-CZ" sz="2000" dirty="0"/>
              <a:t>Business p</a:t>
            </a:r>
            <a:r>
              <a:rPr lang="en-US" sz="2000" dirty="0" err="1"/>
              <a:t>lan</a:t>
            </a:r>
            <a:r>
              <a:rPr lang="en-US" sz="2000" dirty="0"/>
              <a:t> should be focused and clear. It is not about the number of pages or style of the cover.</a:t>
            </a:r>
          </a:p>
          <a:p>
            <a:pPr algn="just">
              <a:lnSpc>
                <a:spcPct val="150000"/>
              </a:lnSpc>
            </a:pPr>
            <a:r>
              <a:rPr lang="en-US" sz="2000" dirty="0"/>
              <a:t>The plan should define specific business objectives and goals with general parameters to guide the organization.</a:t>
            </a:r>
          </a:p>
          <a:p>
            <a:pPr algn="just">
              <a:lnSpc>
                <a:spcPct val="150000"/>
              </a:lnSpc>
            </a:pPr>
            <a:r>
              <a:rPr lang="en-US" sz="2000" dirty="0"/>
              <a:t>Writing a business plan should force logic and discipline into a business.</a:t>
            </a:r>
          </a:p>
          <a:p>
            <a:pPr algn="just">
              <a:lnSpc>
                <a:spcPct val="150000"/>
              </a:lnSpc>
            </a:pPr>
            <a:r>
              <a:rPr lang="en-US" sz="2000" dirty="0"/>
              <a:t>A good business plan is a living document. It should be updated regularly</a:t>
            </a:r>
            <a:endParaRPr lang="cs-CZ" sz="2000" dirty="0"/>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20</a:t>
            </a:fld>
            <a:endParaRPr lang="cs-CZ"/>
          </a:p>
        </p:txBody>
      </p:sp>
    </p:spTree>
    <p:extLst>
      <p:ext uri="{BB962C8B-B14F-4D97-AF65-F5344CB8AC3E}">
        <p14:creationId xmlns:p14="http://schemas.microsoft.com/office/powerpoint/2010/main" val="1811275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Outline</a:t>
            </a:r>
            <a:r>
              <a:rPr lang="cs-CZ" dirty="0"/>
              <a:t> of </a:t>
            </a:r>
            <a:r>
              <a:rPr lang="cs-CZ" dirty="0" err="1"/>
              <a:t>comprehensive</a:t>
            </a:r>
            <a:r>
              <a:rPr lang="cs-CZ" dirty="0"/>
              <a:t> business </a:t>
            </a:r>
            <a:r>
              <a:rPr lang="cs-CZ" dirty="0" err="1"/>
              <a:t>plan</a:t>
            </a:r>
            <a:endParaRPr lang="cs-CZ" dirty="0"/>
          </a:p>
        </p:txBody>
      </p:sp>
      <p:sp>
        <p:nvSpPr>
          <p:cNvPr id="3" name="Zástupný symbol pro obsah 2"/>
          <p:cNvSpPr>
            <a:spLocks noGrp="1"/>
          </p:cNvSpPr>
          <p:nvPr>
            <p:ph idx="1"/>
          </p:nvPr>
        </p:nvSpPr>
        <p:spPr/>
        <p:txBody>
          <a:bodyPr/>
          <a:lstStyle/>
          <a:p>
            <a:pPr>
              <a:buNone/>
            </a:pPr>
            <a:r>
              <a:rPr lang="cs-CZ" dirty="0" err="1"/>
              <a:t>Cover</a:t>
            </a:r>
            <a:r>
              <a:rPr lang="cs-CZ" dirty="0"/>
              <a:t> </a:t>
            </a:r>
            <a:r>
              <a:rPr lang="cs-CZ" dirty="0" err="1"/>
              <a:t>letter</a:t>
            </a:r>
            <a:endParaRPr lang="cs-CZ" dirty="0"/>
          </a:p>
          <a:p>
            <a:pPr>
              <a:buNone/>
            </a:pPr>
            <a:r>
              <a:rPr lang="cs-CZ" dirty="0" err="1"/>
              <a:t>Section</a:t>
            </a:r>
            <a:r>
              <a:rPr lang="cs-CZ" dirty="0"/>
              <a:t> 1 - </a:t>
            </a:r>
            <a:r>
              <a:rPr lang="cs-CZ" dirty="0" err="1"/>
              <a:t>Executive</a:t>
            </a:r>
            <a:r>
              <a:rPr lang="cs-CZ" dirty="0"/>
              <a:t> </a:t>
            </a:r>
            <a:r>
              <a:rPr lang="cs-CZ" dirty="0" err="1"/>
              <a:t>Summary</a:t>
            </a:r>
            <a:endParaRPr lang="cs-CZ" dirty="0"/>
          </a:p>
          <a:p>
            <a:pPr>
              <a:buNone/>
            </a:pPr>
            <a:r>
              <a:rPr lang="cs-CZ" dirty="0" err="1"/>
              <a:t>Section</a:t>
            </a:r>
            <a:r>
              <a:rPr lang="cs-CZ" dirty="0"/>
              <a:t> 2 – </a:t>
            </a:r>
            <a:r>
              <a:rPr lang="cs-CZ" dirty="0" err="1"/>
              <a:t>Company</a:t>
            </a:r>
            <a:r>
              <a:rPr lang="cs-CZ" dirty="0"/>
              <a:t> Background</a:t>
            </a:r>
          </a:p>
          <a:p>
            <a:pPr>
              <a:buNone/>
            </a:pPr>
            <a:r>
              <a:rPr lang="cs-CZ" dirty="0" err="1"/>
              <a:t>Section</a:t>
            </a:r>
            <a:r>
              <a:rPr lang="cs-CZ" dirty="0"/>
              <a:t> 3 – Management Team</a:t>
            </a:r>
          </a:p>
          <a:p>
            <a:pPr>
              <a:buNone/>
            </a:pPr>
            <a:r>
              <a:rPr lang="cs-CZ" dirty="0" err="1"/>
              <a:t>Section</a:t>
            </a:r>
            <a:r>
              <a:rPr lang="cs-CZ" dirty="0"/>
              <a:t> 4 – </a:t>
            </a:r>
            <a:r>
              <a:rPr lang="cs-CZ" dirty="0" err="1"/>
              <a:t>Financial</a:t>
            </a:r>
            <a:r>
              <a:rPr lang="cs-CZ" dirty="0"/>
              <a:t> </a:t>
            </a:r>
            <a:r>
              <a:rPr lang="cs-CZ" dirty="0" err="1"/>
              <a:t>Plan</a:t>
            </a:r>
            <a:endParaRPr lang="cs-CZ" dirty="0"/>
          </a:p>
          <a:p>
            <a:pPr>
              <a:buNone/>
            </a:pPr>
            <a:r>
              <a:rPr lang="cs-CZ" dirty="0" err="1"/>
              <a:t>Section</a:t>
            </a:r>
            <a:r>
              <a:rPr lang="cs-CZ" dirty="0"/>
              <a:t> 5 – Capital </a:t>
            </a:r>
            <a:r>
              <a:rPr lang="cs-CZ" dirty="0" err="1"/>
              <a:t>Required</a:t>
            </a:r>
            <a:endParaRPr lang="cs-CZ" dirty="0"/>
          </a:p>
          <a:p>
            <a:pPr>
              <a:buNone/>
            </a:pPr>
            <a:r>
              <a:rPr lang="cs-CZ" dirty="0" err="1"/>
              <a:t>Section</a:t>
            </a:r>
            <a:r>
              <a:rPr lang="cs-CZ" dirty="0"/>
              <a:t> 6 – Marketing </a:t>
            </a:r>
            <a:r>
              <a:rPr lang="cs-CZ" dirty="0" err="1"/>
              <a:t>Plan</a:t>
            </a:r>
            <a:endParaRPr lang="cs-CZ" dirty="0"/>
          </a:p>
          <a:p>
            <a:pPr>
              <a:buNone/>
            </a:pPr>
            <a:r>
              <a:rPr lang="cs-CZ" dirty="0" err="1"/>
              <a:t>Section</a:t>
            </a:r>
            <a:r>
              <a:rPr lang="cs-CZ" dirty="0"/>
              <a:t> 7 – </a:t>
            </a:r>
            <a:r>
              <a:rPr lang="cs-CZ" dirty="0" err="1"/>
              <a:t>Location</a:t>
            </a:r>
            <a:r>
              <a:rPr lang="cs-CZ" dirty="0"/>
              <a:t> </a:t>
            </a:r>
            <a:r>
              <a:rPr lang="cs-CZ" dirty="0" err="1"/>
              <a:t>Analysis</a:t>
            </a:r>
            <a:endParaRPr lang="cs-CZ" dirty="0"/>
          </a:p>
          <a:p>
            <a:pPr>
              <a:buNone/>
            </a:pPr>
            <a:r>
              <a:rPr lang="cs-CZ" dirty="0" err="1"/>
              <a:t>Section</a:t>
            </a:r>
            <a:r>
              <a:rPr lang="cs-CZ" dirty="0"/>
              <a:t> 8 – </a:t>
            </a:r>
            <a:r>
              <a:rPr lang="cs-CZ" dirty="0" err="1"/>
              <a:t>Manufacturing</a:t>
            </a:r>
            <a:r>
              <a:rPr lang="cs-CZ" dirty="0"/>
              <a:t> </a:t>
            </a:r>
            <a:r>
              <a:rPr lang="cs-CZ" dirty="0" err="1"/>
              <a:t>Plan</a:t>
            </a:r>
            <a:endParaRPr lang="cs-CZ" dirty="0"/>
          </a:p>
          <a:p>
            <a:pPr>
              <a:buNone/>
            </a:pPr>
            <a:r>
              <a:rPr lang="cs-CZ" dirty="0" err="1"/>
              <a:t>Section</a:t>
            </a:r>
            <a:r>
              <a:rPr lang="cs-CZ" dirty="0"/>
              <a:t> 9 - </a:t>
            </a:r>
            <a:r>
              <a:rPr lang="cs-CZ" dirty="0" err="1"/>
              <a:t>Appendix</a:t>
            </a:r>
            <a:endParaRPr lang="cs-CZ" dirty="0"/>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547" y="116632"/>
            <a:ext cx="8208912" cy="1143000"/>
          </a:xfrm>
        </p:spPr>
        <p:txBody>
          <a:bodyPr>
            <a:normAutofit fontScale="90000"/>
          </a:bodyPr>
          <a:lstStyle/>
          <a:p>
            <a:r>
              <a:rPr lang="cs-CZ" dirty="0" err="1"/>
              <a:t>Current</a:t>
            </a:r>
            <a:r>
              <a:rPr lang="cs-CZ" dirty="0"/>
              <a:t> </a:t>
            </a:r>
            <a:r>
              <a:rPr lang="cs-CZ" dirty="0" err="1"/>
              <a:t>situation</a:t>
            </a:r>
            <a:r>
              <a:rPr lang="cs-CZ" dirty="0"/>
              <a:t> in </a:t>
            </a:r>
            <a:r>
              <a:rPr lang="cs-CZ" dirty="0" err="1"/>
              <a:t>the</a:t>
            </a:r>
            <a:r>
              <a:rPr lang="cs-CZ" dirty="0"/>
              <a:t> Czech Republic – </a:t>
            </a:r>
            <a:r>
              <a:rPr lang="cs-CZ" dirty="0" err="1"/>
              <a:t>research</a:t>
            </a:r>
            <a:r>
              <a:rPr lang="cs-CZ" dirty="0"/>
              <a:t> </a:t>
            </a:r>
            <a:r>
              <a:rPr lang="cs-CZ" dirty="0" err="1"/>
              <a:t>results</a:t>
            </a:r>
            <a:endParaRPr lang="cs-CZ" dirty="0"/>
          </a:p>
        </p:txBody>
      </p:sp>
      <p:graphicFrame>
        <p:nvGraphicFramePr>
          <p:cNvPr id="4" name="Graf 3"/>
          <p:cNvGraphicFramePr/>
          <p:nvPr>
            <p:extLst>
              <p:ext uri="{D42A27DB-BD31-4B8C-83A1-F6EECF244321}">
                <p14:modId xmlns:p14="http://schemas.microsoft.com/office/powerpoint/2010/main" val="4056573594"/>
              </p:ext>
            </p:extLst>
          </p:nvPr>
        </p:nvGraphicFramePr>
        <p:xfrm>
          <a:off x="107504" y="1484784"/>
          <a:ext cx="8136904" cy="53732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0900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0"/>
            <a:ext cx="8208912" cy="1143000"/>
          </a:xfrm>
        </p:spPr>
        <p:txBody>
          <a:bodyPr>
            <a:normAutofit fontScale="90000"/>
          </a:bodyPr>
          <a:lstStyle/>
          <a:p>
            <a:r>
              <a:rPr lang="en-US" dirty="0"/>
              <a:t>Current situation in the Czech Republic – research results</a:t>
            </a:r>
          </a:p>
        </p:txBody>
      </p:sp>
      <p:graphicFrame>
        <p:nvGraphicFramePr>
          <p:cNvPr id="4" name="Graf 3"/>
          <p:cNvGraphicFramePr/>
          <p:nvPr>
            <p:extLst>
              <p:ext uri="{D42A27DB-BD31-4B8C-83A1-F6EECF244321}">
                <p14:modId xmlns:p14="http://schemas.microsoft.com/office/powerpoint/2010/main" val="2099350721"/>
              </p:ext>
            </p:extLst>
          </p:nvPr>
        </p:nvGraphicFramePr>
        <p:xfrm>
          <a:off x="107504" y="1628800"/>
          <a:ext cx="8424936"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40655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8208912" cy="1143000"/>
          </a:xfrm>
        </p:spPr>
        <p:txBody>
          <a:bodyPr>
            <a:normAutofit fontScale="90000"/>
          </a:bodyPr>
          <a:lstStyle/>
          <a:p>
            <a:r>
              <a:rPr lang="en-US" dirty="0"/>
              <a:t>Current situation in the Czech Republic – research results</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589735949"/>
              </p:ext>
            </p:extLst>
          </p:nvPr>
        </p:nvGraphicFramePr>
        <p:xfrm>
          <a:off x="179511" y="1628800"/>
          <a:ext cx="7848873" cy="4822097"/>
        </p:xfrm>
        <a:graphic>
          <a:graphicData uri="http://schemas.openxmlformats.org/drawingml/2006/table">
            <a:tbl>
              <a:tblPr firstRow="1" bandRow="1">
                <a:tableStyleId>{5C22544A-7EE6-4342-B048-85BDC9FD1C3A}</a:tableStyleId>
              </a:tblPr>
              <a:tblGrid>
                <a:gridCol w="4982328">
                  <a:extLst>
                    <a:ext uri="{9D8B030D-6E8A-4147-A177-3AD203B41FA5}">
                      <a16:colId xmlns:a16="http://schemas.microsoft.com/office/drawing/2014/main" val="20000"/>
                    </a:ext>
                  </a:extLst>
                </a:gridCol>
                <a:gridCol w="2866545">
                  <a:extLst>
                    <a:ext uri="{9D8B030D-6E8A-4147-A177-3AD203B41FA5}">
                      <a16:colId xmlns:a16="http://schemas.microsoft.com/office/drawing/2014/main" val="20001"/>
                    </a:ext>
                  </a:extLst>
                </a:gridCol>
              </a:tblGrid>
              <a:tr h="464149">
                <a:tc gridSpan="2">
                  <a:txBody>
                    <a:bodyPr/>
                    <a:lstStyle/>
                    <a:p>
                      <a:r>
                        <a:rPr lang="cs-CZ" sz="2000" dirty="0" err="1"/>
                        <a:t>Problems</a:t>
                      </a:r>
                      <a:r>
                        <a:rPr lang="cs-CZ" sz="2000" dirty="0"/>
                        <a:t> </a:t>
                      </a:r>
                      <a:r>
                        <a:rPr lang="cs-CZ" sz="2000" dirty="0" err="1"/>
                        <a:t>that</a:t>
                      </a:r>
                      <a:r>
                        <a:rPr lang="cs-CZ" sz="2000" dirty="0"/>
                        <a:t> </a:t>
                      </a:r>
                      <a:r>
                        <a:rPr lang="cs-CZ" sz="2000" dirty="0" err="1"/>
                        <a:t>were</a:t>
                      </a:r>
                      <a:r>
                        <a:rPr lang="cs-CZ" sz="2000" baseline="0" dirty="0"/>
                        <a:t> </a:t>
                      </a:r>
                      <a:r>
                        <a:rPr lang="cs-CZ" sz="2000" baseline="0" dirty="0" err="1"/>
                        <a:t>determined</a:t>
                      </a:r>
                      <a:r>
                        <a:rPr lang="cs-CZ" sz="2000" baseline="0" dirty="0"/>
                        <a:t> by </a:t>
                      </a:r>
                      <a:r>
                        <a:rPr lang="cs-CZ" sz="2000" baseline="0" dirty="0" err="1"/>
                        <a:t>SMEs</a:t>
                      </a:r>
                      <a:r>
                        <a:rPr lang="cs-CZ" sz="2000" baseline="0" dirty="0"/>
                        <a:t> as </a:t>
                      </a:r>
                      <a:r>
                        <a:rPr lang="cs-CZ" sz="2000" baseline="0" dirty="0" err="1"/>
                        <a:t>important</a:t>
                      </a:r>
                      <a:endParaRPr lang="cs-CZ" sz="2000" dirty="0"/>
                    </a:p>
                  </a:txBody>
                  <a:tcPr/>
                </a:tc>
                <a:tc hMerge="1">
                  <a:txBody>
                    <a:bodyPr/>
                    <a:lstStyle/>
                    <a:p>
                      <a:endParaRPr lang="cs-CZ" dirty="0"/>
                    </a:p>
                  </a:txBody>
                  <a:tcPr/>
                </a:tc>
                <a:extLst>
                  <a:ext uri="{0D108BD9-81ED-4DB2-BD59-A6C34878D82A}">
                    <a16:rowId xmlns:a16="http://schemas.microsoft.com/office/drawing/2014/main" val="10000"/>
                  </a:ext>
                </a:extLst>
              </a:tr>
              <a:tr h="1535691">
                <a:tc>
                  <a:txBody>
                    <a:bodyPr/>
                    <a:lstStyle/>
                    <a:p>
                      <a:r>
                        <a:rPr lang="en-US" sz="1800" b="1" noProof="0" dirty="0"/>
                        <a:t>Problem</a:t>
                      </a:r>
                    </a:p>
                  </a:txBody>
                  <a:tcPr/>
                </a:tc>
                <a:tc>
                  <a:txBody>
                    <a:bodyPr/>
                    <a:lstStyle/>
                    <a:p>
                      <a:r>
                        <a:rPr lang="en-US" sz="1800" b="1" noProof="0" dirty="0"/>
                        <a:t>Number of respondents that determined it</a:t>
                      </a:r>
                      <a:r>
                        <a:rPr lang="en-US" sz="1800" b="1" baseline="0" noProof="0" dirty="0"/>
                        <a:t> as important</a:t>
                      </a:r>
                      <a:endParaRPr lang="en-US" sz="1800" b="1" noProof="0" dirty="0"/>
                    </a:p>
                  </a:txBody>
                  <a:tcPr/>
                </a:tc>
                <a:extLst>
                  <a:ext uri="{0D108BD9-81ED-4DB2-BD59-A6C34878D82A}">
                    <a16:rowId xmlns:a16="http://schemas.microsoft.com/office/drawing/2014/main" val="10001"/>
                  </a:ext>
                </a:extLst>
              </a:tr>
              <a:tr h="332889">
                <a:tc>
                  <a:txBody>
                    <a:bodyPr/>
                    <a:lstStyle/>
                    <a:p>
                      <a:r>
                        <a:rPr lang="en-US" sz="1600" noProof="0" dirty="0"/>
                        <a:t>administrative paper</a:t>
                      </a:r>
                      <a:r>
                        <a:rPr lang="en-US" sz="1600" baseline="0" noProof="0" dirty="0"/>
                        <a:t> work</a:t>
                      </a:r>
                      <a:endParaRPr lang="en-US" sz="1600" noProof="0" dirty="0"/>
                    </a:p>
                  </a:txBody>
                  <a:tcPr/>
                </a:tc>
                <a:tc>
                  <a:txBody>
                    <a:bodyPr/>
                    <a:lstStyle/>
                    <a:p>
                      <a:r>
                        <a:rPr lang="en-US" sz="1600" noProof="0" dirty="0"/>
                        <a:t>731</a:t>
                      </a:r>
                    </a:p>
                  </a:txBody>
                  <a:tcPr/>
                </a:tc>
                <a:extLst>
                  <a:ext uri="{0D108BD9-81ED-4DB2-BD59-A6C34878D82A}">
                    <a16:rowId xmlns:a16="http://schemas.microsoft.com/office/drawing/2014/main" val="10002"/>
                  </a:ext>
                </a:extLst>
              </a:tr>
              <a:tr h="545886">
                <a:tc>
                  <a:txBody>
                    <a:bodyPr/>
                    <a:lstStyle/>
                    <a:p>
                      <a:r>
                        <a:rPr lang="en-US" sz="1600" noProof="0" dirty="0"/>
                        <a:t>Support of implementing modern</a:t>
                      </a:r>
                      <a:r>
                        <a:rPr lang="en-US" sz="1600" baseline="0" noProof="0" dirty="0"/>
                        <a:t> technologies</a:t>
                      </a:r>
                      <a:endParaRPr lang="en-US" sz="1600" noProof="0" dirty="0"/>
                    </a:p>
                  </a:txBody>
                  <a:tcPr/>
                </a:tc>
                <a:tc>
                  <a:txBody>
                    <a:bodyPr/>
                    <a:lstStyle/>
                    <a:p>
                      <a:r>
                        <a:rPr lang="en-US" sz="1600" noProof="0" dirty="0"/>
                        <a:t>613</a:t>
                      </a:r>
                    </a:p>
                  </a:txBody>
                  <a:tcPr/>
                </a:tc>
                <a:extLst>
                  <a:ext uri="{0D108BD9-81ED-4DB2-BD59-A6C34878D82A}">
                    <a16:rowId xmlns:a16="http://schemas.microsoft.com/office/drawing/2014/main" val="10003"/>
                  </a:ext>
                </a:extLst>
              </a:tr>
              <a:tr h="545886">
                <a:tc>
                  <a:txBody>
                    <a:bodyPr/>
                    <a:lstStyle/>
                    <a:p>
                      <a:r>
                        <a:rPr lang="en-US" sz="1600" noProof="0" dirty="0"/>
                        <a:t>Support</a:t>
                      </a:r>
                      <a:r>
                        <a:rPr lang="en-US" sz="1600" baseline="0" noProof="0" dirty="0"/>
                        <a:t> of implementing new products based on modern technologies</a:t>
                      </a:r>
                      <a:endParaRPr lang="en-US" sz="1600" noProof="0" dirty="0"/>
                    </a:p>
                  </a:txBody>
                  <a:tcPr/>
                </a:tc>
                <a:tc>
                  <a:txBody>
                    <a:bodyPr/>
                    <a:lstStyle/>
                    <a:p>
                      <a:r>
                        <a:rPr lang="en-US" sz="1600" noProof="0" dirty="0"/>
                        <a:t>559</a:t>
                      </a:r>
                    </a:p>
                  </a:txBody>
                  <a:tcPr/>
                </a:tc>
                <a:extLst>
                  <a:ext uri="{0D108BD9-81ED-4DB2-BD59-A6C34878D82A}">
                    <a16:rowId xmlns:a16="http://schemas.microsoft.com/office/drawing/2014/main" val="10004"/>
                  </a:ext>
                </a:extLst>
              </a:tr>
              <a:tr h="311936">
                <a:tc>
                  <a:txBody>
                    <a:bodyPr/>
                    <a:lstStyle/>
                    <a:p>
                      <a:r>
                        <a:rPr lang="en-US" sz="1600" noProof="0" dirty="0"/>
                        <a:t>Support of own R&amp;D</a:t>
                      </a:r>
                      <a:r>
                        <a:rPr lang="en-US" sz="1600" baseline="0" noProof="0" dirty="0"/>
                        <a:t> capacity of enterprises</a:t>
                      </a:r>
                      <a:endParaRPr lang="en-US" sz="1600" noProof="0" dirty="0"/>
                    </a:p>
                  </a:txBody>
                  <a:tcPr/>
                </a:tc>
                <a:tc>
                  <a:txBody>
                    <a:bodyPr/>
                    <a:lstStyle/>
                    <a:p>
                      <a:r>
                        <a:rPr lang="en-US" sz="1600" noProof="0" dirty="0"/>
                        <a:t>512</a:t>
                      </a:r>
                    </a:p>
                  </a:txBody>
                  <a:tcPr/>
                </a:tc>
                <a:extLst>
                  <a:ext uri="{0D108BD9-81ED-4DB2-BD59-A6C34878D82A}">
                    <a16:rowId xmlns:a16="http://schemas.microsoft.com/office/drawing/2014/main" val="10005"/>
                  </a:ext>
                </a:extLst>
              </a:tr>
              <a:tr h="316200">
                <a:tc>
                  <a:txBody>
                    <a:bodyPr/>
                    <a:lstStyle/>
                    <a:p>
                      <a:r>
                        <a:rPr lang="en-US" sz="1600" noProof="0" dirty="0"/>
                        <a:t>Improving entrepreneurial environment</a:t>
                      </a:r>
                    </a:p>
                  </a:txBody>
                  <a:tcPr/>
                </a:tc>
                <a:tc>
                  <a:txBody>
                    <a:bodyPr/>
                    <a:lstStyle/>
                    <a:p>
                      <a:r>
                        <a:rPr lang="en-US" sz="1600" noProof="0" dirty="0"/>
                        <a:t>512</a:t>
                      </a:r>
                    </a:p>
                  </a:txBody>
                  <a:tcPr/>
                </a:tc>
                <a:extLst>
                  <a:ext uri="{0D108BD9-81ED-4DB2-BD59-A6C34878D82A}">
                    <a16:rowId xmlns:a16="http://schemas.microsoft.com/office/drawing/2014/main" val="10006"/>
                  </a:ext>
                </a:extLst>
              </a:tr>
              <a:tr h="356131">
                <a:tc>
                  <a:txBody>
                    <a:bodyPr/>
                    <a:lstStyle/>
                    <a:p>
                      <a:r>
                        <a:rPr lang="en-US" sz="1600" noProof="0" dirty="0"/>
                        <a:t>Support of newly established SMEs</a:t>
                      </a:r>
                    </a:p>
                  </a:txBody>
                  <a:tcPr/>
                </a:tc>
                <a:tc>
                  <a:txBody>
                    <a:bodyPr/>
                    <a:lstStyle/>
                    <a:p>
                      <a:r>
                        <a:rPr lang="en-US" sz="1600" noProof="0" dirty="0"/>
                        <a:t>502</a:t>
                      </a:r>
                    </a:p>
                  </a:txBody>
                  <a:tcPr/>
                </a:tc>
                <a:extLst>
                  <a:ext uri="{0D108BD9-81ED-4DB2-BD59-A6C34878D82A}">
                    <a16:rowId xmlns:a16="http://schemas.microsoft.com/office/drawing/2014/main" val="10007"/>
                  </a:ext>
                </a:extLst>
              </a:tr>
              <a:tr h="311936">
                <a:tc>
                  <a:txBody>
                    <a:bodyPr/>
                    <a:lstStyle/>
                    <a:p>
                      <a:r>
                        <a:rPr lang="en-US" sz="1600" noProof="0" dirty="0"/>
                        <a:t>Support of innovative infrastructure</a:t>
                      </a:r>
                    </a:p>
                  </a:txBody>
                  <a:tcPr/>
                </a:tc>
                <a:tc>
                  <a:txBody>
                    <a:bodyPr/>
                    <a:lstStyle/>
                    <a:p>
                      <a:r>
                        <a:rPr lang="en-US" sz="1600" noProof="0" dirty="0"/>
                        <a:t>472</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592327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32656"/>
            <a:ext cx="7776864" cy="1143000"/>
          </a:xfrm>
        </p:spPr>
        <p:txBody>
          <a:bodyPr>
            <a:normAutofit fontScale="90000"/>
          </a:bodyPr>
          <a:lstStyle/>
          <a:p>
            <a:r>
              <a:rPr lang="en-US" dirty="0"/>
              <a:t>Strategic support in 2014-2020</a:t>
            </a:r>
          </a:p>
        </p:txBody>
      </p:sp>
      <p:sp>
        <p:nvSpPr>
          <p:cNvPr id="3" name="Zástupný symbol pro obsah 2"/>
          <p:cNvSpPr>
            <a:spLocks noGrp="1"/>
          </p:cNvSpPr>
          <p:nvPr>
            <p:ph idx="1"/>
          </p:nvPr>
        </p:nvSpPr>
        <p:spPr>
          <a:xfrm>
            <a:off x="179512" y="1988840"/>
            <a:ext cx="8064896" cy="4608512"/>
          </a:xfrm>
        </p:spPr>
        <p:txBody>
          <a:bodyPr>
            <a:noAutofit/>
          </a:bodyPr>
          <a:lstStyle/>
          <a:p>
            <a:pPr>
              <a:lnSpc>
                <a:spcPct val="150000"/>
              </a:lnSpc>
            </a:pPr>
            <a:r>
              <a:rPr lang="en-US" sz="2800" dirty="0"/>
              <a:t>4 strategic priorities:</a:t>
            </a:r>
          </a:p>
          <a:p>
            <a:pPr marL="1371600" lvl="2" indent="-457200">
              <a:lnSpc>
                <a:spcPct val="150000"/>
              </a:lnSpc>
              <a:buFont typeface="+mj-lt"/>
              <a:buAutoNum type="arabicPeriod"/>
            </a:pPr>
            <a:r>
              <a:rPr lang="en-US" sz="2400" dirty="0"/>
              <a:t>Improving entrepreneurial </a:t>
            </a:r>
            <a:r>
              <a:rPr lang="en-US" sz="2400" b="1" dirty="0"/>
              <a:t>environment</a:t>
            </a:r>
          </a:p>
          <a:p>
            <a:pPr marL="1371600" lvl="2" indent="-457200">
              <a:lnSpc>
                <a:spcPct val="150000"/>
              </a:lnSpc>
              <a:buFont typeface="+mj-lt"/>
              <a:buAutoNum type="arabicPeriod"/>
            </a:pPr>
            <a:r>
              <a:rPr lang="en-US" sz="2400" dirty="0"/>
              <a:t>Enterprise </a:t>
            </a:r>
            <a:r>
              <a:rPr lang="en-US" sz="2400" b="1" dirty="0"/>
              <a:t>development</a:t>
            </a:r>
            <a:r>
              <a:rPr lang="en-US" sz="2400" dirty="0"/>
              <a:t> based on research, innovation</a:t>
            </a:r>
          </a:p>
          <a:p>
            <a:pPr marL="1371600" lvl="2" indent="-457200">
              <a:lnSpc>
                <a:spcPct val="150000"/>
              </a:lnSpc>
              <a:buFont typeface="+mj-lt"/>
              <a:buAutoNum type="arabicPeriod"/>
            </a:pPr>
            <a:r>
              <a:rPr lang="en-US" sz="2400" dirty="0"/>
              <a:t>Support of SMEs </a:t>
            </a:r>
            <a:r>
              <a:rPr lang="en-US" sz="2400" b="1" dirty="0"/>
              <a:t>internationalization </a:t>
            </a:r>
          </a:p>
          <a:p>
            <a:pPr marL="1371600" lvl="2" indent="-457200">
              <a:lnSpc>
                <a:spcPct val="150000"/>
              </a:lnSpc>
              <a:buFont typeface="+mj-lt"/>
              <a:buAutoNum type="arabicPeriod"/>
            </a:pPr>
            <a:r>
              <a:rPr lang="en-US" sz="2400" b="1" dirty="0"/>
              <a:t>Sustainability </a:t>
            </a:r>
            <a:r>
              <a:rPr lang="en-US" sz="2400" dirty="0"/>
              <a:t>in the case of energy and development of innovation in energy</a:t>
            </a:r>
          </a:p>
        </p:txBody>
      </p:sp>
    </p:spTree>
    <p:extLst>
      <p:ext uri="{BB962C8B-B14F-4D97-AF65-F5344CB8AC3E}">
        <p14:creationId xmlns:p14="http://schemas.microsoft.com/office/powerpoint/2010/main" val="2011934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38231" y="1817147"/>
            <a:ext cx="7211144" cy="4896543"/>
          </a:xfrm>
        </p:spPr>
        <p:txBody>
          <a:bodyPr>
            <a:normAutofit/>
          </a:bodyPr>
          <a:lstStyle/>
          <a:p>
            <a:pPr algn="just">
              <a:lnSpc>
                <a:spcPct val="160000"/>
              </a:lnSpc>
            </a:pPr>
            <a:r>
              <a:rPr lang="en-US" sz="1800" b="1" dirty="0"/>
              <a:t>Success of Small and Medium Enterprises in Public Procurement Contracts</a:t>
            </a:r>
            <a:endParaRPr lang="cs-CZ" sz="1800" b="1" dirty="0"/>
          </a:p>
          <a:p>
            <a:pPr lvl="1" algn="just">
              <a:lnSpc>
                <a:spcPct val="160000"/>
              </a:lnSpc>
            </a:pPr>
            <a:r>
              <a:rPr lang="en-US" sz="1700" dirty="0"/>
              <a:t>statistics prepared for the European Commission indicate that, even though small and medium-sized enterprises generate 58% of EU turnover, they can only succeed in 42% of public procurement contracts on</a:t>
            </a:r>
            <a:r>
              <a:rPr lang="cs-CZ" sz="1700" dirty="0"/>
              <a:t> </a:t>
            </a:r>
            <a:r>
              <a:rPr lang="en-US" sz="1700" dirty="0"/>
              <a:t>average.</a:t>
            </a:r>
            <a:endParaRPr lang="cs-CZ" sz="1700" dirty="0"/>
          </a:p>
          <a:p>
            <a:pPr lvl="1">
              <a:lnSpc>
                <a:spcPct val="160000"/>
              </a:lnSpc>
            </a:pPr>
            <a:r>
              <a:rPr lang="en-US" sz="1700" dirty="0"/>
              <a:t>What is the position of the Czech Republic in the whole European Union in public procurement contracts? </a:t>
            </a:r>
          </a:p>
          <a:p>
            <a:pPr marL="457200" lvl="1" indent="0">
              <a:lnSpc>
                <a:spcPct val="160000"/>
              </a:lnSpc>
              <a:buNone/>
            </a:pPr>
            <a:r>
              <a:rPr lang="cs-CZ" sz="1700" b="1" cap="all" dirty="0">
                <a:solidFill>
                  <a:srgbClr val="FF0000"/>
                </a:solidFill>
              </a:rPr>
              <a:t>	</a:t>
            </a:r>
            <a:r>
              <a:rPr lang="en-US" sz="1700" b="1" cap="all" dirty="0">
                <a:solidFill>
                  <a:srgbClr val="FF0000"/>
                </a:solidFill>
              </a:rPr>
              <a:t>E</a:t>
            </a:r>
            <a:r>
              <a:rPr lang="en-US" sz="1700" b="1" dirty="0">
                <a:solidFill>
                  <a:srgbClr val="FF0000"/>
                </a:solidFill>
              </a:rPr>
              <a:t>xample 2: SHARE OF SME`S IN THE TOTAL VALUE OF </a:t>
            </a:r>
            <a:r>
              <a:rPr lang="cs-CZ" sz="1700" b="1" dirty="0">
                <a:solidFill>
                  <a:srgbClr val="FF0000"/>
                </a:solidFill>
              </a:rPr>
              <a:t>	</a:t>
            </a:r>
            <a:r>
              <a:rPr lang="en-US" sz="1700" b="1" dirty="0">
                <a:solidFill>
                  <a:srgbClr val="FF0000"/>
                </a:solidFill>
              </a:rPr>
              <a:t>PUBLIC CONTRACTS IN EU MEMBER STATES (%)</a:t>
            </a:r>
            <a:endParaRPr lang="en-US" sz="1700" dirty="0">
              <a:solidFill>
                <a:srgbClr val="FF0000"/>
              </a:solidFill>
            </a:endParaRPr>
          </a:p>
          <a:p>
            <a:pPr lvl="1" algn="just">
              <a:lnSpc>
                <a:spcPct val="160000"/>
              </a:lnSpc>
            </a:pPr>
            <a:endParaRPr lang="cs-CZ" dirty="0"/>
          </a:p>
        </p:txBody>
      </p:sp>
      <p:sp>
        <p:nvSpPr>
          <p:cNvPr id="5" name="Nadpis 1"/>
          <p:cNvSpPr>
            <a:spLocks noGrp="1"/>
          </p:cNvSpPr>
          <p:nvPr>
            <p:ph type="title"/>
          </p:nvPr>
        </p:nvSpPr>
        <p:spPr>
          <a:xfrm>
            <a:off x="107504" y="980728"/>
            <a:ext cx="8229600" cy="720080"/>
          </a:xfrm>
        </p:spPr>
        <p:txBody>
          <a:bodyPr>
            <a:normAutofit fontScale="90000"/>
          </a:bodyPr>
          <a:lstStyle/>
          <a:p>
            <a:r>
              <a:rPr lang="en-US" dirty="0"/>
              <a:t>6. Contemporary conditions for starting and developing small business in the Czech Republic</a:t>
            </a:r>
            <a:endParaRPr lang="cs-CZ" dirty="0"/>
          </a:p>
        </p:txBody>
      </p:sp>
    </p:spTree>
    <p:extLst>
      <p:ext uri="{BB962C8B-B14F-4D97-AF65-F5344CB8AC3E}">
        <p14:creationId xmlns:p14="http://schemas.microsoft.com/office/powerpoint/2010/main" val="1735535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77659"/>
            <a:ext cx="8229600" cy="720080"/>
          </a:xfrm>
        </p:spPr>
        <p:txBody>
          <a:bodyPr>
            <a:normAutofit fontScale="90000"/>
          </a:bodyPr>
          <a:lstStyle/>
          <a:p>
            <a:r>
              <a:rPr lang="en-US" dirty="0"/>
              <a:t>6. Contemporary conditions for starting and developing small business in the Czech Republic</a:t>
            </a:r>
            <a:endParaRPr lang="cs-CZ" dirty="0"/>
          </a:p>
        </p:txBody>
      </p:sp>
      <p:sp>
        <p:nvSpPr>
          <p:cNvPr id="4" name="Obdélník 3"/>
          <p:cNvSpPr/>
          <p:nvPr/>
        </p:nvSpPr>
        <p:spPr>
          <a:xfrm>
            <a:off x="457200" y="1700808"/>
            <a:ext cx="7571184" cy="489654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cs-CZ" sz="1600" b="1" dirty="0"/>
              <a:t>THE MAIN DIFFICULTIES ARE:</a:t>
            </a:r>
            <a:endParaRPr lang="en-US" sz="1600" dirty="0"/>
          </a:p>
          <a:p>
            <a:pPr marL="285750" indent="-285750">
              <a:lnSpc>
                <a:spcPct val="150000"/>
              </a:lnSpc>
              <a:buFont typeface="Wingdings" panose="05000000000000000000" pitchFamily="2" charset="2"/>
              <a:buChar char="Ø"/>
            </a:pPr>
            <a:r>
              <a:rPr lang="en-US" sz="1600" dirty="0"/>
              <a:t>difficulties in obtaining information;</a:t>
            </a:r>
          </a:p>
          <a:p>
            <a:pPr marL="285750" indent="-285750">
              <a:lnSpc>
                <a:spcPct val="150000"/>
              </a:lnSpc>
              <a:buFont typeface="Wingdings" panose="05000000000000000000" pitchFamily="2" charset="2"/>
              <a:buChar char="Ø"/>
            </a:pPr>
            <a:r>
              <a:rPr lang="en-US" sz="1600" dirty="0"/>
              <a:t>lack of knowledge about tender procedures;</a:t>
            </a:r>
          </a:p>
          <a:p>
            <a:pPr marL="285750" indent="-285750">
              <a:lnSpc>
                <a:spcPct val="150000"/>
              </a:lnSpc>
              <a:buFont typeface="Wingdings" panose="05000000000000000000" pitchFamily="2" charset="2"/>
              <a:buChar char="Ø"/>
            </a:pPr>
            <a:r>
              <a:rPr lang="en-US" sz="1600" dirty="0"/>
              <a:t>excessive administrative burden;</a:t>
            </a:r>
          </a:p>
          <a:p>
            <a:pPr marL="285750" indent="-285750">
              <a:lnSpc>
                <a:spcPct val="150000"/>
              </a:lnSpc>
              <a:buFont typeface="Wingdings" panose="05000000000000000000" pitchFamily="2" charset="2"/>
              <a:buChar char="Ø"/>
            </a:pPr>
            <a:r>
              <a:rPr lang="en-US" sz="1600" dirty="0"/>
              <a:t>large size of the contracts;</a:t>
            </a:r>
          </a:p>
          <a:p>
            <a:pPr marL="285750" indent="-285750">
              <a:lnSpc>
                <a:spcPct val="150000"/>
              </a:lnSpc>
              <a:buFont typeface="Wingdings" panose="05000000000000000000" pitchFamily="2" charset="2"/>
              <a:buChar char="Ø"/>
            </a:pPr>
            <a:r>
              <a:rPr lang="en-US" sz="1600" dirty="0"/>
              <a:t>too little time to prepare the tenders;</a:t>
            </a:r>
          </a:p>
          <a:p>
            <a:pPr marL="285750" indent="-285750">
              <a:lnSpc>
                <a:spcPct val="150000"/>
              </a:lnSpc>
              <a:buFont typeface="Wingdings" panose="05000000000000000000" pitchFamily="2" charset="2"/>
              <a:buChar char="Ø"/>
            </a:pPr>
            <a:r>
              <a:rPr lang="en-US" sz="1600" dirty="0"/>
              <a:t>the cost of preparing the tenders;</a:t>
            </a:r>
          </a:p>
          <a:p>
            <a:pPr marL="285750" indent="-285750">
              <a:lnSpc>
                <a:spcPct val="150000"/>
              </a:lnSpc>
              <a:buFont typeface="Wingdings" panose="05000000000000000000" pitchFamily="2" charset="2"/>
              <a:buChar char="Ø"/>
            </a:pPr>
            <a:r>
              <a:rPr lang="en-US" sz="1600" dirty="0"/>
              <a:t>disproportionate qualification levels and certification requirements;</a:t>
            </a:r>
          </a:p>
          <a:p>
            <a:pPr marL="285750" indent="-285750">
              <a:lnSpc>
                <a:spcPct val="150000"/>
              </a:lnSpc>
              <a:buFont typeface="Wingdings" panose="05000000000000000000" pitchFamily="2" charset="2"/>
              <a:buChar char="Ø"/>
            </a:pPr>
            <a:r>
              <a:rPr lang="en-US" sz="1600" dirty="0"/>
              <a:t>excessive requirements for financial guarantees;</a:t>
            </a:r>
          </a:p>
          <a:p>
            <a:pPr marL="285750" indent="-285750">
              <a:lnSpc>
                <a:spcPct val="150000"/>
              </a:lnSpc>
              <a:buFont typeface="Wingdings" panose="05000000000000000000" pitchFamily="2" charset="2"/>
              <a:buChar char="Ø"/>
            </a:pPr>
            <a:r>
              <a:rPr lang="en-US" sz="1600" dirty="0"/>
              <a:t>late payments by contracting authorities. </a:t>
            </a:r>
            <a:endParaRPr lang="cs-CZ" sz="1600" dirty="0"/>
          </a:p>
          <a:p>
            <a:pPr>
              <a:lnSpc>
                <a:spcPct val="150000"/>
              </a:lnSpc>
            </a:pPr>
            <a:endParaRPr lang="cs-CZ" sz="1600" dirty="0"/>
          </a:p>
        </p:txBody>
      </p:sp>
    </p:spTree>
    <p:extLst>
      <p:ext uri="{BB962C8B-B14F-4D97-AF65-F5344CB8AC3E}">
        <p14:creationId xmlns:p14="http://schemas.microsoft.com/office/powerpoint/2010/main" val="2030598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summary</a:t>
            </a:r>
            <a:endParaRPr lang="cs-CZ" dirty="0"/>
          </a:p>
        </p:txBody>
      </p:sp>
      <p:sp>
        <p:nvSpPr>
          <p:cNvPr id="3" name="Zástupný symbol pro obsah 2"/>
          <p:cNvSpPr>
            <a:spLocks noGrp="1"/>
          </p:cNvSpPr>
          <p:nvPr>
            <p:ph idx="1"/>
          </p:nvPr>
        </p:nvSpPr>
        <p:spPr/>
        <p:txBody>
          <a:bodyPr>
            <a:normAutofit lnSpcReduction="10000"/>
          </a:bodyPr>
          <a:lstStyle/>
          <a:p>
            <a:pPr algn="just">
              <a:lnSpc>
                <a:spcPct val="150000"/>
              </a:lnSpc>
            </a:pPr>
            <a:r>
              <a:rPr lang="en-US" dirty="0"/>
              <a:t>When your idea is fresh and exciting, it's easy to start without a thought to how it will pan out and all the implications. </a:t>
            </a:r>
          </a:p>
          <a:p>
            <a:pPr marL="0" indent="0" algn="just">
              <a:lnSpc>
                <a:spcPct val="150000"/>
              </a:lnSpc>
              <a:buNone/>
            </a:pPr>
            <a:endParaRPr lang="en-US" dirty="0"/>
          </a:p>
          <a:p>
            <a:pPr algn="just">
              <a:lnSpc>
                <a:spcPct val="150000"/>
              </a:lnSpc>
            </a:pPr>
            <a:r>
              <a:rPr lang="en-US" dirty="0"/>
              <a:t>There's nothing worse than an uncompleted project. It can completely ruin your confidence. To avoid it – it is necessary to work out living business plan. </a:t>
            </a: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28</a:t>
            </a:fld>
            <a:endParaRPr lang="cs-CZ"/>
          </a:p>
        </p:txBody>
      </p:sp>
    </p:spTree>
    <p:extLst>
      <p:ext uri="{BB962C8B-B14F-4D97-AF65-F5344CB8AC3E}">
        <p14:creationId xmlns:p14="http://schemas.microsoft.com/office/powerpoint/2010/main" val="2535672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Discussion questions</a:t>
            </a:r>
          </a:p>
        </p:txBody>
      </p:sp>
      <p:sp>
        <p:nvSpPr>
          <p:cNvPr id="3" name="Zástupný symbol pro obsah 2"/>
          <p:cNvSpPr>
            <a:spLocks noGrp="1"/>
          </p:cNvSpPr>
          <p:nvPr>
            <p:ph idx="1"/>
          </p:nvPr>
        </p:nvSpPr>
        <p:spPr>
          <a:xfrm>
            <a:off x="457200" y="1700808"/>
            <a:ext cx="7239000" cy="4754928"/>
          </a:xfrm>
        </p:spPr>
        <p:txBody>
          <a:bodyPr>
            <a:normAutofit fontScale="92500"/>
          </a:bodyPr>
          <a:lstStyle/>
          <a:p>
            <a:pPr algn="just">
              <a:lnSpc>
                <a:spcPct val="150000"/>
              </a:lnSpc>
            </a:pPr>
            <a:r>
              <a:rPr lang="en-US" dirty="0"/>
              <a:t>Why is small business important in your country? </a:t>
            </a:r>
          </a:p>
          <a:p>
            <a:pPr algn="just">
              <a:lnSpc>
                <a:spcPct val="150000"/>
              </a:lnSpc>
            </a:pPr>
            <a:r>
              <a:rPr lang="en-US" dirty="0"/>
              <a:t>What are typical branches where small business operates? </a:t>
            </a:r>
          </a:p>
          <a:p>
            <a:pPr algn="just">
              <a:lnSpc>
                <a:spcPct val="150000"/>
              </a:lnSpc>
            </a:pPr>
            <a:r>
              <a:rPr lang="en-US" dirty="0"/>
              <a:t>What kind of advantages and disadvantages are connected with the situation that family works in one firm? </a:t>
            </a:r>
          </a:p>
          <a:p>
            <a:pPr algn="just">
              <a:lnSpc>
                <a:spcPct val="150000"/>
              </a:lnSpc>
            </a:pPr>
            <a:r>
              <a:rPr lang="en-US" dirty="0"/>
              <a:t>What are current problems of the Czech SME`s?</a:t>
            </a: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29</a:t>
            </a:fld>
            <a:endParaRPr lang="cs-CZ"/>
          </a:p>
        </p:txBody>
      </p:sp>
    </p:spTree>
    <p:extLst>
      <p:ext uri="{BB962C8B-B14F-4D97-AF65-F5344CB8AC3E}">
        <p14:creationId xmlns:p14="http://schemas.microsoft.com/office/powerpoint/2010/main" val="1164646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467545" y="1687513"/>
            <a:ext cx="7488831" cy="2862322"/>
          </a:xfrm>
          <a:noFill/>
        </p:spPr>
        <p:txBody>
          <a:bodyPr wrap="square">
            <a:spAutoFit/>
          </a:bodyPr>
          <a:lstStyle/>
          <a:p>
            <a:pPr marL="0" indent="0" algn="just">
              <a:lnSpc>
                <a:spcPct val="150000"/>
              </a:lnSpc>
              <a:buFont typeface="Wingdings" pitchFamily="2" charset="2"/>
              <a:buNone/>
            </a:pPr>
            <a:r>
              <a:rPr lang="en-US" sz="2000" dirty="0"/>
              <a:t>Not everyone who starts a business wants to grow </a:t>
            </a:r>
            <a:r>
              <a:rPr lang="cs-CZ" sz="2000" dirty="0"/>
              <a:t>to </a:t>
            </a:r>
            <a:r>
              <a:rPr lang="en-US" sz="2000" dirty="0"/>
              <a:t>a</a:t>
            </a:r>
            <a:r>
              <a:rPr lang="cs-CZ" sz="2000" dirty="0"/>
              <a:t> </a:t>
            </a:r>
            <a:r>
              <a:rPr lang="en-US" sz="2000" dirty="0"/>
              <a:t>mammoth corporation. Such business owners ale called </a:t>
            </a:r>
            <a:r>
              <a:rPr lang="en-US" sz="2000" dirty="0" err="1"/>
              <a:t>micropreneurs</a:t>
            </a:r>
            <a:r>
              <a:rPr lang="en-US" sz="2000" dirty="0"/>
              <a:t> or have small business. While other </a:t>
            </a:r>
            <a:r>
              <a:rPr lang="en-US" sz="2000" dirty="0" err="1"/>
              <a:t>entr</a:t>
            </a:r>
            <a:r>
              <a:rPr lang="cs-CZ" sz="2000" dirty="0"/>
              <a:t>e</a:t>
            </a:r>
            <a:r>
              <a:rPr lang="en-US" sz="2000" dirty="0" err="1"/>
              <a:t>preneurs</a:t>
            </a:r>
            <a:r>
              <a:rPr lang="en-US" sz="2000" dirty="0"/>
              <a:t> are committed to the quest for growth, </a:t>
            </a:r>
            <a:r>
              <a:rPr lang="en-US" sz="2000" dirty="0" err="1"/>
              <a:t>micropreneurs</a:t>
            </a:r>
            <a:r>
              <a:rPr lang="en-US" sz="2000" dirty="0"/>
              <a:t> know they can be happy even if their companies never appear on a list of top-ranked business. </a:t>
            </a:r>
          </a:p>
        </p:txBody>
      </p:sp>
      <p:sp>
        <p:nvSpPr>
          <p:cNvPr id="6" name="Zástupný symbol pro číslo snímku 5"/>
          <p:cNvSpPr>
            <a:spLocks noGrp="1"/>
          </p:cNvSpPr>
          <p:nvPr>
            <p:ph type="sldNum" sz="quarter" idx="12"/>
          </p:nvPr>
        </p:nvSpPr>
        <p:spPr/>
        <p:txBody>
          <a:bodyPr/>
          <a:lstStyle/>
          <a:p>
            <a:fld id="{E2371436-EF7F-4C91-8595-EEE8E3874FE3}" type="slidenum">
              <a:rPr lang="cs-CZ"/>
              <a:pPr/>
              <a:t>3</a:t>
            </a:fld>
            <a:endParaRPr lang="cs-CZ"/>
          </a:p>
        </p:txBody>
      </p:sp>
      <p:pic>
        <p:nvPicPr>
          <p:cNvPr id="8196" name="Picture 4"/>
          <p:cNvPicPr>
            <a:picLocks noChangeAspect="1" noChangeArrowheads="1"/>
          </p:cNvPicPr>
          <p:nvPr/>
        </p:nvPicPr>
        <p:blipFill>
          <a:blip r:embed="rId2" cstate="print"/>
          <a:srcRect/>
          <a:stretch>
            <a:fillRect/>
          </a:stretch>
        </p:blipFill>
        <p:spPr bwMode="auto">
          <a:xfrm>
            <a:off x="8337550" y="177800"/>
            <a:ext cx="550863" cy="552450"/>
          </a:xfrm>
          <a:prstGeom prst="rect">
            <a:avLst/>
          </a:prstGeom>
          <a:noFill/>
          <a:ln w="9525">
            <a:noFill/>
            <a:miter lim="800000"/>
            <a:headEnd/>
            <a:tailEnd/>
          </a:ln>
        </p:spPr>
      </p:pic>
      <p:sp>
        <p:nvSpPr>
          <p:cNvPr id="7" name="Nadpis 6"/>
          <p:cNvSpPr>
            <a:spLocks noGrp="1"/>
          </p:cNvSpPr>
          <p:nvPr>
            <p:ph type="title"/>
          </p:nvPr>
        </p:nvSpPr>
        <p:spPr/>
        <p:txBody>
          <a:bodyPr>
            <a:normAutofit/>
          </a:bodyPr>
          <a:lstStyle/>
          <a:p>
            <a:r>
              <a:rPr lang="cs-CZ" sz="2800" dirty="0" err="1">
                <a:solidFill>
                  <a:schemeClr val="tx2">
                    <a:lumMod val="75000"/>
                  </a:schemeClr>
                </a:solidFill>
              </a:rPr>
              <a:t>introduction</a:t>
            </a:r>
            <a:endParaRPr lang="cs-CZ" sz="2800" dirty="0">
              <a:solidFill>
                <a:schemeClr val="tx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Zástupný symbol pro číslo snímku 4"/>
          <p:cNvSpPr>
            <a:spLocks noGrp="1"/>
          </p:cNvSpPr>
          <p:nvPr>
            <p:ph type="sldNum" sz="quarter" idx="12"/>
          </p:nvPr>
        </p:nvSpPr>
        <p:spPr/>
        <p:txBody>
          <a:bodyPr/>
          <a:lstStyle/>
          <a:p>
            <a:fld id="{9758940A-E623-4FEF-911E-8CF2A029CE1D}" type="slidenum">
              <a:rPr lang="cs-CZ"/>
              <a:pPr/>
              <a:t>4</a:t>
            </a:fld>
            <a:endParaRPr lang="cs-CZ"/>
          </a:p>
        </p:txBody>
      </p:sp>
      <p:sp>
        <p:nvSpPr>
          <p:cNvPr id="7172" name="Text Box 4"/>
          <p:cNvSpPr txBox="1">
            <a:spLocks noChangeArrowheads="1"/>
          </p:cNvSpPr>
          <p:nvPr/>
        </p:nvSpPr>
        <p:spPr bwMode="auto">
          <a:xfrm>
            <a:off x="539552" y="1772816"/>
            <a:ext cx="7201296" cy="4471988"/>
          </a:xfrm>
          <a:prstGeom prst="rect">
            <a:avLst/>
          </a:prstGeom>
          <a:noFill/>
          <a:ln w="9525" algn="ctr">
            <a:noFill/>
            <a:miter lim="800000"/>
            <a:headEnd/>
            <a:tailEnd type="none" w="lg" len="lg"/>
          </a:ln>
          <a:effectLst/>
        </p:spPr>
        <p:txBody>
          <a:bodyPr/>
          <a:lstStyle/>
          <a:p>
            <a:pPr marL="342900" indent="-342900" algn="just">
              <a:lnSpc>
                <a:spcPct val="150000"/>
              </a:lnSpc>
              <a:spcBef>
                <a:spcPct val="20000"/>
              </a:spcBef>
              <a:buClr>
                <a:schemeClr val="hlink"/>
              </a:buClr>
              <a:buSzPct val="70000"/>
            </a:pPr>
            <a:r>
              <a:rPr lang="en-US" sz="2400" b="1" dirty="0">
                <a:latin typeface="Tahoma" pitchFamily="34" charset="0"/>
                <a:cs typeface="Tahoma" pitchFamily="34" charset="0"/>
              </a:rPr>
              <a:t>After studying the object you will :</a:t>
            </a:r>
          </a:p>
          <a:p>
            <a:pPr marL="800100" lvl="1" indent="-342900" algn="just">
              <a:lnSpc>
                <a:spcPct val="150000"/>
              </a:lnSpc>
              <a:spcBef>
                <a:spcPct val="20000"/>
              </a:spcBef>
              <a:buClr>
                <a:schemeClr val="hlink"/>
              </a:buClr>
              <a:buSzPct val="70000"/>
              <a:buFont typeface="Wingdings" pitchFamily="2" charset="2"/>
              <a:buChar char="ü"/>
            </a:pPr>
            <a:r>
              <a:rPr lang="en-US" sz="2400" dirty="0">
                <a:latin typeface="Tahoma" pitchFamily="34" charset="0"/>
                <a:cs typeface="Tahoma" pitchFamily="34" charset="0"/>
              </a:rPr>
              <a:t>be able to discuss the importance of small business</a:t>
            </a:r>
            <a:r>
              <a:rPr lang="cs-CZ" sz="2400" dirty="0">
                <a:latin typeface="Tahoma" pitchFamily="34" charset="0"/>
                <a:cs typeface="Tahoma" pitchFamily="34" charset="0"/>
              </a:rPr>
              <a:t>,</a:t>
            </a:r>
            <a:r>
              <a:rPr lang="en-US" sz="2400" dirty="0">
                <a:latin typeface="Tahoma" pitchFamily="34" charset="0"/>
                <a:cs typeface="Tahoma" pitchFamily="34" charset="0"/>
              </a:rPr>
              <a:t> </a:t>
            </a:r>
          </a:p>
          <a:p>
            <a:pPr marL="800100" lvl="1" indent="-342900" algn="just">
              <a:lnSpc>
                <a:spcPct val="150000"/>
              </a:lnSpc>
              <a:spcBef>
                <a:spcPct val="20000"/>
              </a:spcBef>
              <a:buClr>
                <a:schemeClr val="hlink"/>
              </a:buClr>
              <a:buSzPct val="70000"/>
              <a:buFont typeface="Wingdings" pitchFamily="2" charset="2"/>
              <a:buChar char="ü"/>
            </a:pPr>
            <a:r>
              <a:rPr lang="en-US" sz="2400" dirty="0">
                <a:latin typeface="Tahoma" pitchFamily="34" charset="0"/>
                <a:cs typeface="Tahoma" pitchFamily="34" charset="0"/>
              </a:rPr>
              <a:t>summarize the major causes of small-business failure</a:t>
            </a:r>
            <a:r>
              <a:rPr lang="cs-CZ" sz="2400" dirty="0">
                <a:latin typeface="Tahoma" pitchFamily="34" charset="0"/>
                <a:cs typeface="Tahoma" pitchFamily="34" charset="0"/>
              </a:rPr>
              <a:t>,</a:t>
            </a:r>
            <a:endParaRPr lang="en-US" sz="2400" dirty="0">
              <a:latin typeface="Tahoma" pitchFamily="34" charset="0"/>
              <a:cs typeface="Tahoma" pitchFamily="34" charset="0"/>
            </a:endParaRPr>
          </a:p>
          <a:p>
            <a:pPr marL="800100" lvl="1" indent="-342900" algn="just">
              <a:lnSpc>
                <a:spcPct val="150000"/>
              </a:lnSpc>
              <a:spcBef>
                <a:spcPct val="20000"/>
              </a:spcBef>
              <a:buClr>
                <a:schemeClr val="hlink"/>
              </a:buClr>
              <a:buSzPct val="70000"/>
              <a:buFont typeface="Wingdings" pitchFamily="2" charset="2"/>
              <a:buChar char="ü"/>
            </a:pPr>
            <a:r>
              <a:rPr lang="en-US" sz="2400" dirty="0">
                <a:latin typeface="Tahoma" pitchFamily="34" charset="0"/>
                <a:cs typeface="Tahoma" pitchFamily="34" charset="0"/>
              </a:rPr>
              <a:t>summarize ways to learn about how small business operate</a:t>
            </a:r>
            <a:r>
              <a:rPr lang="cs-CZ" sz="2400" dirty="0">
                <a:latin typeface="Tahoma" pitchFamily="34" charset="0"/>
                <a:cs typeface="Tahoma" pitchFamily="34" charset="0"/>
              </a:rPr>
              <a:t>.</a:t>
            </a:r>
            <a:endParaRPr lang="en-US" sz="2400" dirty="0">
              <a:latin typeface="Tahoma" pitchFamily="34" charset="0"/>
              <a:cs typeface="Tahoma" pitchFamily="34" charset="0"/>
            </a:endParaRPr>
          </a:p>
          <a:p>
            <a:pPr marL="342900" indent="-342900" algn="just">
              <a:lnSpc>
                <a:spcPct val="150000"/>
              </a:lnSpc>
              <a:spcBef>
                <a:spcPct val="20000"/>
              </a:spcBef>
              <a:buClr>
                <a:schemeClr val="hlink"/>
              </a:buClr>
              <a:buSzPct val="70000"/>
              <a:buFont typeface="Wingdings" pitchFamily="2" charset="2"/>
              <a:buChar char="ü"/>
            </a:pPr>
            <a:endParaRPr lang="en-US" sz="2400" b="1" dirty="0">
              <a:latin typeface="Tahoma" pitchFamily="34" charset="0"/>
              <a:cs typeface="Tahoma" pitchFamily="34" charset="0"/>
            </a:endParaRPr>
          </a:p>
        </p:txBody>
      </p:sp>
      <p:pic>
        <p:nvPicPr>
          <p:cNvPr id="7173" name="Picture 5"/>
          <p:cNvPicPr>
            <a:picLocks noChangeAspect="1" noChangeArrowheads="1"/>
          </p:cNvPicPr>
          <p:nvPr/>
        </p:nvPicPr>
        <p:blipFill>
          <a:blip r:embed="rId2" cstate="print"/>
          <a:srcRect/>
          <a:stretch>
            <a:fillRect/>
          </a:stretch>
        </p:blipFill>
        <p:spPr bwMode="auto">
          <a:xfrm>
            <a:off x="8558213" y="68263"/>
            <a:ext cx="550862" cy="552450"/>
          </a:xfrm>
          <a:prstGeom prst="rect">
            <a:avLst/>
          </a:prstGeom>
          <a:noFill/>
          <a:ln w="9525">
            <a:noFill/>
            <a:miter lim="800000"/>
            <a:headEnd/>
            <a:tailEnd/>
          </a:ln>
        </p:spPr>
      </p:pic>
      <p:sp>
        <p:nvSpPr>
          <p:cNvPr id="8" name="Nadpis 7"/>
          <p:cNvSpPr>
            <a:spLocks noGrp="1"/>
          </p:cNvSpPr>
          <p:nvPr>
            <p:ph type="title"/>
          </p:nvPr>
        </p:nvSpPr>
        <p:spPr>
          <a:xfrm>
            <a:off x="525262" y="344488"/>
            <a:ext cx="6727648" cy="1143000"/>
          </a:xfrm>
        </p:spPr>
        <p:txBody>
          <a:bodyPr>
            <a:normAutofit/>
          </a:bodyPr>
          <a:lstStyle/>
          <a:p>
            <a:r>
              <a:rPr lang="cs-CZ" sz="2800" dirty="0" err="1">
                <a:solidFill>
                  <a:schemeClr val="tx2">
                    <a:lumMod val="75000"/>
                  </a:schemeClr>
                </a:solidFill>
              </a:rPr>
              <a:t>Object</a:t>
            </a:r>
            <a:r>
              <a:rPr lang="cs-CZ" sz="2800" dirty="0">
                <a:solidFill>
                  <a:schemeClr val="tx2">
                    <a:lumMod val="75000"/>
                  </a:schemeClr>
                </a:solidFill>
              </a:rPr>
              <a:t> </a:t>
            </a:r>
            <a:r>
              <a:rPr lang="cs-CZ" sz="2800" dirty="0" err="1">
                <a:solidFill>
                  <a:schemeClr val="tx2">
                    <a:lumMod val="75000"/>
                  </a:schemeClr>
                </a:solidFill>
              </a:rPr>
              <a:t>target</a:t>
            </a:r>
            <a:endParaRPr lang="cs-CZ" sz="2800" dirty="0">
              <a:solidFill>
                <a:schemeClr val="tx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628800"/>
            <a:ext cx="7444680" cy="4248472"/>
          </a:xfrm>
        </p:spPr>
        <p:txBody>
          <a:bodyPr>
            <a:noAutofit/>
          </a:bodyPr>
          <a:lstStyle/>
          <a:p>
            <a:pPr algn="just">
              <a:lnSpc>
                <a:spcPct val="150000"/>
              </a:lnSpc>
              <a:buNone/>
            </a:pPr>
            <a:r>
              <a:rPr lang="en-US" sz="2400" dirty="0"/>
              <a:t>	The Small Business Administration definition of small business:</a:t>
            </a:r>
          </a:p>
          <a:p>
            <a:pPr algn="just">
              <a:lnSpc>
                <a:spcPct val="150000"/>
              </a:lnSpc>
              <a:buNone/>
            </a:pPr>
            <a:r>
              <a:rPr lang="en-US" sz="2400" dirty="0"/>
              <a:t>	Small business is one that </a:t>
            </a:r>
          </a:p>
          <a:p>
            <a:pPr algn="just">
              <a:lnSpc>
                <a:spcPct val="150000"/>
              </a:lnSpc>
              <a:buFont typeface="Wingdings" pitchFamily="2" charset="2"/>
              <a:buChar char="Ø"/>
            </a:pPr>
            <a:r>
              <a:rPr lang="en-US" sz="1800" dirty="0"/>
              <a:t>	</a:t>
            </a:r>
            <a:r>
              <a:rPr lang="en-US" sz="2000" dirty="0"/>
              <a:t>is independently owned and operated, </a:t>
            </a:r>
          </a:p>
          <a:p>
            <a:pPr algn="just">
              <a:lnSpc>
                <a:spcPct val="150000"/>
              </a:lnSpc>
              <a:buFont typeface="Wingdings" pitchFamily="2" charset="2"/>
              <a:buChar char="Ø"/>
            </a:pPr>
            <a:r>
              <a:rPr lang="en-US" sz="2000" dirty="0"/>
              <a:t>	is not dominant in its field of operation,</a:t>
            </a:r>
          </a:p>
          <a:p>
            <a:pPr algn="just">
              <a:lnSpc>
                <a:spcPct val="150000"/>
              </a:lnSpc>
              <a:buFont typeface="Wingdings" pitchFamily="2" charset="2"/>
              <a:buChar char="Ø"/>
            </a:pPr>
            <a:r>
              <a:rPr lang="en-US" sz="2000" dirty="0"/>
              <a:t>	meets certain standards of size in terms of 	employees or </a:t>
            </a:r>
            <a:r>
              <a:rPr lang="cs-CZ" sz="2000" dirty="0"/>
              <a:t>	</a:t>
            </a:r>
            <a:r>
              <a:rPr lang="en-US" sz="2000" dirty="0"/>
              <a:t>annual receipts</a:t>
            </a:r>
            <a:endParaRPr lang="cs-CZ" sz="2000" dirty="0"/>
          </a:p>
          <a:p>
            <a:pPr marL="0" indent="0" algn="just">
              <a:lnSpc>
                <a:spcPct val="150000"/>
              </a:lnSpc>
              <a:buNone/>
            </a:pPr>
            <a:endParaRPr lang="en-US" sz="1800" dirty="0"/>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5</a:t>
            </a:fld>
            <a:endParaRPr lang="cs-CZ"/>
          </a:p>
        </p:txBody>
      </p:sp>
      <p:sp>
        <p:nvSpPr>
          <p:cNvPr id="5" name="Nadpis 1"/>
          <p:cNvSpPr txBox="1">
            <a:spLocks/>
          </p:cNvSpPr>
          <p:nvPr/>
        </p:nvSpPr>
        <p:spPr>
          <a:xfrm>
            <a:off x="432638" y="116632"/>
            <a:ext cx="7571184" cy="1143000"/>
          </a:xfrm>
          <a:prstGeom prst="rect">
            <a:avLst/>
          </a:prstGeom>
        </p:spPr>
        <p:txBody>
          <a:bodyPr vert="horz" lIns="45720" tIns="0" rIns="45720" bIns="0" anchor="b" anchorCtr="0">
            <a:normAutofit fontScale="97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cs-CZ" dirty="0"/>
              <a:t>1. </a:t>
            </a:r>
            <a:r>
              <a:rPr lang="cs-CZ" dirty="0" err="1"/>
              <a:t>Small</a:t>
            </a:r>
            <a:r>
              <a:rPr lang="cs-CZ" dirty="0"/>
              <a:t> business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571184" cy="1143000"/>
          </a:xfrm>
        </p:spPr>
        <p:txBody>
          <a:bodyPr>
            <a:normAutofit fontScale="90000"/>
          </a:bodyPr>
          <a:lstStyle/>
          <a:p>
            <a:r>
              <a:rPr lang="cs-CZ" dirty="0"/>
              <a:t>2. </a:t>
            </a:r>
            <a:r>
              <a:rPr lang="en-US" dirty="0"/>
              <a:t>Importance of small business – example</a:t>
            </a:r>
            <a:r>
              <a:rPr lang="cs-CZ" dirty="0"/>
              <a:t> </a:t>
            </a:r>
            <a:r>
              <a:rPr lang="cs-CZ" dirty="0" err="1"/>
              <a:t>from</a:t>
            </a:r>
            <a:r>
              <a:rPr lang="cs-CZ" dirty="0"/>
              <a:t> </a:t>
            </a:r>
            <a:r>
              <a:rPr lang="cs-CZ" dirty="0" err="1"/>
              <a:t>the</a:t>
            </a:r>
            <a:r>
              <a:rPr lang="cs-CZ" dirty="0"/>
              <a:t> </a:t>
            </a:r>
            <a:r>
              <a:rPr lang="cs-CZ" dirty="0" err="1"/>
              <a:t>usa</a:t>
            </a:r>
            <a:endParaRPr lang="en-US" dirty="0"/>
          </a:p>
        </p:txBody>
      </p:sp>
      <p:sp>
        <p:nvSpPr>
          <p:cNvPr id="3" name="Zástupný symbol pro číslo snímku 2"/>
          <p:cNvSpPr>
            <a:spLocks noGrp="1"/>
          </p:cNvSpPr>
          <p:nvPr>
            <p:ph type="sldNum" sz="quarter" idx="12"/>
          </p:nvPr>
        </p:nvSpPr>
        <p:spPr/>
        <p:txBody>
          <a:bodyPr/>
          <a:lstStyle/>
          <a:p>
            <a:fld id="{682FA0C7-A05F-4DA3-9157-D9B86F215E43}" type="slidenum">
              <a:rPr lang="cs-CZ" smtClean="0"/>
              <a:pPr/>
              <a:t>6</a:t>
            </a:fld>
            <a:endParaRPr lang="cs-CZ"/>
          </a:p>
        </p:txBody>
      </p:sp>
      <p:sp>
        <p:nvSpPr>
          <p:cNvPr id="4" name="Vývojový diagram: alternativní postup 3"/>
          <p:cNvSpPr/>
          <p:nvPr/>
        </p:nvSpPr>
        <p:spPr>
          <a:xfrm>
            <a:off x="755576" y="2420888"/>
            <a:ext cx="2448272" cy="1080120"/>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26,8 million small business </a:t>
            </a:r>
            <a:endParaRPr lang="cs-CZ" dirty="0"/>
          </a:p>
        </p:txBody>
      </p:sp>
      <p:sp>
        <p:nvSpPr>
          <p:cNvPr id="5" name="Vývojový diagram: alternativní postup 4"/>
          <p:cNvSpPr/>
          <p:nvPr/>
        </p:nvSpPr>
        <p:spPr>
          <a:xfrm>
            <a:off x="4644008" y="2420888"/>
            <a:ext cx="2448272" cy="1080120"/>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cs-CZ" dirty="0"/>
              <a:t>50 % </a:t>
            </a:r>
            <a:r>
              <a:rPr lang="cs-CZ" dirty="0" err="1"/>
              <a:t>of</a:t>
            </a:r>
            <a:r>
              <a:rPr lang="cs-CZ" dirty="0"/>
              <a:t> GDP</a:t>
            </a:r>
          </a:p>
        </p:txBody>
      </p:sp>
      <p:sp>
        <p:nvSpPr>
          <p:cNvPr id="6" name="Vývojový diagram: alternativní postup 5"/>
          <p:cNvSpPr/>
          <p:nvPr/>
        </p:nvSpPr>
        <p:spPr>
          <a:xfrm>
            <a:off x="683568" y="3933056"/>
            <a:ext cx="2448272" cy="1080120"/>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60 – 80 percent of the new jobs </a:t>
            </a:r>
            <a:endParaRPr lang="cs-CZ" dirty="0"/>
          </a:p>
        </p:txBody>
      </p:sp>
      <p:sp>
        <p:nvSpPr>
          <p:cNvPr id="8" name="Vývojový diagram: alternativní postup 7"/>
          <p:cNvSpPr/>
          <p:nvPr/>
        </p:nvSpPr>
        <p:spPr>
          <a:xfrm>
            <a:off x="4716016" y="4005064"/>
            <a:ext cx="2448272" cy="1080120"/>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cs-CZ" dirty="0"/>
              <a:t>½ of</a:t>
            </a:r>
            <a:r>
              <a:rPr lang="en-US" dirty="0"/>
              <a:t> all private-sector employees</a:t>
            </a:r>
            <a:r>
              <a:rPr lang="cs-CZ"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3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3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in)">
                                      <p:cBhvr>
                                        <p:cTn id="22"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675"/>
            <a:ext cx="7571184" cy="1143000"/>
          </a:xfrm>
        </p:spPr>
        <p:txBody>
          <a:bodyPr>
            <a:normAutofit fontScale="90000"/>
          </a:bodyPr>
          <a:lstStyle/>
          <a:p>
            <a:pPr>
              <a:defRPr/>
            </a:pPr>
            <a:r>
              <a:rPr lang="en-US" dirty="0"/>
              <a:t>3. Importance of small business – example from the </a:t>
            </a:r>
            <a:r>
              <a:rPr lang="en-US" dirty="0" err="1"/>
              <a:t>usa</a:t>
            </a:r>
            <a:endParaRPr lang="cs-CZ" dirty="0"/>
          </a:p>
        </p:txBody>
      </p:sp>
      <p:sp>
        <p:nvSpPr>
          <p:cNvPr id="12291" name="Zástupný symbol pro obsah 2"/>
          <p:cNvSpPr>
            <a:spLocks noGrp="1"/>
          </p:cNvSpPr>
          <p:nvPr>
            <p:ph idx="1"/>
          </p:nvPr>
        </p:nvSpPr>
        <p:spPr>
          <a:xfrm>
            <a:off x="468313" y="1484313"/>
            <a:ext cx="7239000" cy="5040312"/>
          </a:xfrm>
        </p:spPr>
        <p:txBody>
          <a:bodyPr/>
          <a:lstStyle/>
          <a:p>
            <a:pPr>
              <a:lnSpc>
                <a:spcPct val="150000"/>
              </a:lnSpc>
            </a:pPr>
            <a:r>
              <a:rPr lang="en-US" sz="2400"/>
              <a:t>There are 26,8 million small business in the United States of America.</a:t>
            </a:r>
          </a:p>
          <a:p>
            <a:pPr>
              <a:lnSpc>
                <a:spcPct val="150000"/>
              </a:lnSpc>
            </a:pPr>
            <a:r>
              <a:rPr lang="en-US" sz="2400"/>
              <a:t>Small business account for more than 50 percent of the gross domestic product (GDP) in the USA. </a:t>
            </a:r>
          </a:p>
          <a:p>
            <a:pPr>
              <a:lnSpc>
                <a:spcPct val="150000"/>
              </a:lnSpc>
            </a:pPr>
            <a:r>
              <a:rPr lang="en-US" sz="2400"/>
              <a:t>Small businesses generate 60 – 80 percent of the new jobs each year in the USA. </a:t>
            </a:r>
          </a:p>
          <a:p>
            <a:pPr>
              <a:lnSpc>
                <a:spcPct val="150000"/>
              </a:lnSpc>
            </a:pPr>
            <a:r>
              <a:rPr lang="en-US" sz="2400"/>
              <a:t>Small businesses employ about half of all private sector employees. </a:t>
            </a:r>
          </a:p>
        </p:txBody>
      </p:sp>
      <p:sp>
        <p:nvSpPr>
          <p:cNvPr id="4" name="Zástupný symbol pro číslo snímku 3"/>
          <p:cNvSpPr>
            <a:spLocks noGrp="1"/>
          </p:cNvSpPr>
          <p:nvPr>
            <p:ph type="sldNum" sz="quarter" idx="12"/>
          </p:nvPr>
        </p:nvSpPr>
        <p:spPr/>
        <p:txBody>
          <a:bodyPr/>
          <a:lstStyle/>
          <a:p>
            <a:pPr>
              <a:defRPr/>
            </a:pPr>
            <a:fld id="{7E0C1292-E965-449D-9352-19F468EAEABC}" type="slidenum">
              <a:rPr lang="cs-CZ" smtClean="0"/>
              <a:pPr>
                <a:defRPr/>
              </a:pPr>
              <a:t>7</a:t>
            </a:fld>
            <a:endParaRPr lang="cs-CZ"/>
          </a:p>
        </p:txBody>
      </p:sp>
    </p:spTree>
    <p:extLst>
      <p:ext uri="{BB962C8B-B14F-4D97-AF65-F5344CB8AC3E}">
        <p14:creationId xmlns:p14="http://schemas.microsoft.com/office/powerpoint/2010/main" val="3413898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p:nvPr/>
        </p:nvSpPr>
        <p:spPr>
          <a:xfrm>
            <a:off x="107504" y="764704"/>
            <a:ext cx="7920880" cy="475252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cs-CZ" sz="2800" dirty="0">
                <a:solidFill>
                  <a:schemeClr val="accent3">
                    <a:lumMod val="75000"/>
                  </a:schemeClr>
                </a:solidFill>
              </a:rPr>
              <a:t>market</a:t>
            </a:r>
          </a:p>
        </p:txBody>
      </p:sp>
      <p:sp>
        <p:nvSpPr>
          <p:cNvPr id="2" name="Nadpis 1"/>
          <p:cNvSpPr>
            <a:spLocks noGrp="1"/>
          </p:cNvSpPr>
          <p:nvPr>
            <p:ph type="title"/>
          </p:nvPr>
        </p:nvSpPr>
        <p:spPr>
          <a:xfrm>
            <a:off x="107504" y="0"/>
            <a:ext cx="7239000" cy="660688"/>
          </a:xfrm>
        </p:spPr>
        <p:txBody>
          <a:bodyPr>
            <a:normAutofit fontScale="90000"/>
          </a:bodyPr>
          <a:lstStyle/>
          <a:p>
            <a:r>
              <a:rPr lang="cs-CZ" dirty="0" err="1"/>
              <a:t>Importance</a:t>
            </a:r>
            <a:r>
              <a:rPr lang="cs-CZ" dirty="0"/>
              <a:t> of </a:t>
            </a:r>
            <a:r>
              <a:rPr lang="cs-CZ" dirty="0" err="1"/>
              <a:t>small</a:t>
            </a:r>
            <a:r>
              <a:rPr lang="cs-CZ" dirty="0"/>
              <a:t> business</a:t>
            </a:r>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8</a:t>
            </a:fld>
            <a:endParaRPr lang="cs-CZ"/>
          </a:p>
        </p:txBody>
      </p:sp>
      <p:sp>
        <p:nvSpPr>
          <p:cNvPr id="5" name="Elipsa 4"/>
          <p:cNvSpPr/>
          <p:nvPr/>
        </p:nvSpPr>
        <p:spPr>
          <a:xfrm>
            <a:off x="395536" y="908720"/>
            <a:ext cx="2088232" cy="19442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dirty="0" err="1"/>
              <a:t>Global</a:t>
            </a:r>
            <a:r>
              <a:rPr lang="cs-CZ" dirty="0"/>
              <a:t> </a:t>
            </a:r>
            <a:r>
              <a:rPr lang="cs-CZ" dirty="0" err="1"/>
              <a:t>organization</a:t>
            </a:r>
            <a:endParaRPr lang="cs-CZ" dirty="0"/>
          </a:p>
        </p:txBody>
      </p:sp>
      <p:sp>
        <p:nvSpPr>
          <p:cNvPr id="7" name="Elipsa 6"/>
          <p:cNvSpPr/>
          <p:nvPr/>
        </p:nvSpPr>
        <p:spPr>
          <a:xfrm>
            <a:off x="3527884" y="881461"/>
            <a:ext cx="2088232" cy="19442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dirty="0" err="1"/>
              <a:t>Global</a:t>
            </a:r>
            <a:r>
              <a:rPr lang="cs-CZ" dirty="0"/>
              <a:t> </a:t>
            </a:r>
            <a:r>
              <a:rPr lang="cs-CZ" dirty="0" err="1"/>
              <a:t>organization</a:t>
            </a:r>
            <a:endParaRPr lang="cs-CZ" dirty="0"/>
          </a:p>
        </p:txBody>
      </p:sp>
      <p:sp>
        <p:nvSpPr>
          <p:cNvPr id="8" name="Elipsa 7"/>
          <p:cNvSpPr/>
          <p:nvPr/>
        </p:nvSpPr>
        <p:spPr>
          <a:xfrm>
            <a:off x="4355976" y="2941869"/>
            <a:ext cx="2808312" cy="2448272"/>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dirty="0" err="1"/>
              <a:t>Global</a:t>
            </a:r>
            <a:r>
              <a:rPr lang="cs-CZ" dirty="0"/>
              <a:t> </a:t>
            </a:r>
            <a:r>
              <a:rPr lang="cs-CZ" dirty="0" err="1"/>
              <a:t>organization</a:t>
            </a:r>
            <a:endParaRPr lang="cs-CZ" dirty="0"/>
          </a:p>
        </p:txBody>
      </p:sp>
      <p:sp>
        <p:nvSpPr>
          <p:cNvPr id="9" name="Elipsa 8"/>
          <p:cNvSpPr/>
          <p:nvPr/>
        </p:nvSpPr>
        <p:spPr>
          <a:xfrm>
            <a:off x="422189" y="3121889"/>
            <a:ext cx="2088232" cy="2088232"/>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dirty="0" err="1"/>
              <a:t>Global</a:t>
            </a:r>
            <a:r>
              <a:rPr lang="cs-CZ" dirty="0"/>
              <a:t> </a:t>
            </a:r>
            <a:r>
              <a:rPr lang="cs-CZ" dirty="0" err="1"/>
              <a:t>organization</a:t>
            </a:r>
            <a:endParaRPr lang="cs-CZ" dirty="0"/>
          </a:p>
        </p:txBody>
      </p:sp>
      <p:sp>
        <p:nvSpPr>
          <p:cNvPr id="11" name="Elipsa 10"/>
          <p:cNvSpPr/>
          <p:nvPr/>
        </p:nvSpPr>
        <p:spPr>
          <a:xfrm>
            <a:off x="5939365" y="1052736"/>
            <a:ext cx="2088232" cy="19442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dirty="0" err="1"/>
              <a:t>Global</a:t>
            </a:r>
            <a:r>
              <a:rPr lang="cs-CZ" dirty="0"/>
              <a:t> </a:t>
            </a:r>
            <a:r>
              <a:rPr lang="cs-CZ" dirty="0" err="1"/>
              <a:t>organization</a:t>
            </a:r>
            <a:endParaRPr lang="cs-CZ" dirty="0"/>
          </a:p>
        </p:txBody>
      </p:sp>
      <p:sp>
        <p:nvSpPr>
          <p:cNvPr id="3" name="TextovéPole 2"/>
          <p:cNvSpPr txBox="1"/>
          <p:nvPr/>
        </p:nvSpPr>
        <p:spPr>
          <a:xfrm>
            <a:off x="107505" y="5661248"/>
            <a:ext cx="7920092" cy="1015663"/>
          </a:xfrm>
          <a:prstGeom prst="rect">
            <a:avLst/>
          </a:prstGeom>
          <a:noFill/>
        </p:spPr>
        <p:txBody>
          <a:bodyPr wrap="square" rtlCol="0">
            <a:spAutoFit/>
          </a:bodyPr>
          <a:lstStyle/>
          <a:p>
            <a:pPr algn="just"/>
            <a:r>
              <a:rPr lang="en-US" sz="2000" dirty="0"/>
              <a:t>Yellow color means the rest space. It is a lot of space for small business. There is plenty of room for small businesses to fill these niches.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3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amond(in)">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amond(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7" grpId="0" animBg="1"/>
      <p:bldP spid="8" grpId="0" animBg="1"/>
      <p:bldP spid="9"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7239000" cy="1143000"/>
          </a:xfrm>
        </p:spPr>
        <p:txBody>
          <a:bodyPr/>
          <a:lstStyle/>
          <a:p>
            <a:r>
              <a:rPr lang="cs-CZ" dirty="0"/>
              <a:t>4. </a:t>
            </a:r>
            <a:r>
              <a:rPr lang="cs-CZ" dirty="0" err="1"/>
              <a:t>Small</a:t>
            </a:r>
            <a:r>
              <a:rPr lang="cs-CZ" dirty="0"/>
              <a:t> business </a:t>
            </a:r>
            <a:r>
              <a:rPr lang="cs-CZ" dirty="0" err="1"/>
              <a:t>failure</a:t>
            </a:r>
            <a:endParaRPr lang="cs-CZ" dirty="0"/>
          </a:p>
        </p:txBody>
      </p:sp>
      <p:sp>
        <p:nvSpPr>
          <p:cNvPr id="3" name="Zástupný symbol pro obsah 2"/>
          <p:cNvSpPr>
            <a:spLocks noGrp="1"/>
          </p:cNvSpPr>
          <p:nvPr>
            <p:ph idx="1"/>
          </p:nvPr>
        </p:nvSpPr>
        <p:spPr/>
        <p:txBody>
          <a:bodyPr/>
          <a:lstStyle/>
          <a:p>
            <a:pPr>
              <a:lnSpc>
                <a:spcPct val="150000"/>
              </a:lnSpc>
              <a:buNone/>
            </a:pPr>
            <a:r>
              <a:rPr lang="en-US" dirty="0"/>
              <a:t>Monthly Labor Review:</a:t>
            </a:r>
          </a:p>
          <a:p>
            <a:pPr>
              <a:lnSpc>
                <a:spcPct val="150000"/>
              </a:lnSpc>
              <a:buNone/>
            </a:pPr>
            <a:r>
              <a:rPr lang="en-US" dirty="0"/>
              <a:t>		</a:t>
            </a:r>
            <a:r>
              <a:rPr lang="en-US" sz="2000" i="1" dirty="0"/>
              <a:t>„56 percent of new business</a:t>
            </a:r>
            <a:r>
              <a:rPr lang="cs-CZ" sz="2000" i="1" dirty="0"/>
              <a:t>es</a:t>
            </a:r>
            <a:r>
              <a:rPr lang="en-US" sz="2000" i="1" dirty="0"/>
              <a:t> don‘t last 4 years“</a:t>
            </a:r>
          </a:p>
          <a:p>
            <a:pPr>
              <a:lnSpc>
                <a:spcPct val="150000"/>
              </a:lnSpc>
              <a:buNone/>
            </a:pPr>
            <a:r>
              <a:rPr lang="en-US" sz="2800" dirty="0"/>
              <a:t>Bruce Kirchhoff study:</a:t>
            </a:r>
          </a:p>
          <a:p>
            <a:pPr>
              <a:lnSpc>
                <a:spcPct val="150000"/>
              </a:lnSpc>
              <a:buNone/>
            </a:pPr>
            <a:r>
              <a:rPr lang="en-US" sz="2000" i="1" dirty="0"/>
              <a:t>		„the failure rate is only 18 % over the firs</a:t>
            </a:r>
            <a:r>
              <a:rPr lang="cs-CZ" sz="2000" i="1" dirty="0"/>
              <a:t>t</a:t>
            </a:r>
            <a:r>
              <a:rPr lang="en-US" sz="2000" i="1" dirty="0"/>
              <a:t> 8 years“</a:t>
            </a:r>
          </a:p>
          <a:p>
            <a:pPr>
              <a:lnSpc>
                <a:spcPct val="150000"/>
              </a:lnSpc>
              <a:buNone/>
            </a:pPr>
            <a:endParaRPr lang="en-US" i="1" dirty="0"/>
          </a:p>
        </p:txBody>
      </p:sp>
      <p:sp>
        <p:nvSpPr>
          <p:cNvPr id="4" name="Zástupný symbol pro číslo snímku 3"/>
          <p:cNvSpPr>
            <a:spLocks noGrp="1"/>
          </p:cNvSpPr>
          <p:nvPr>
            <p:ph type="sldNum" sz="quarter" idx="12"/>
          </p:nvPr>
        </p:nvSpPr>
        <p:spPr/>
        <p:txBody>
          <a:bodyPr/>
          <a:lstStyle/>
          <a:p>
            <a:fld id="{C40A38F4-FFD6-4DCA-8A07-A713B1A53FAF}" type="slidenum">
              <a:rPr lang="cs-CZ" smtClean="0"/>
              <a:pPr/>
              <a:t>9</a:t>
            </a:fld>
            <a:endParaRPr lang="cs-CZ"/>
          </a:p>
        </p:txBody>
      </p:sp>
      <p:sp>
        <p:nvSpPr>
          <p:cNvPr id="5" name="Tlačítko akce: Nápověda 4">
            <a:hlinkClick r:id="" action="ppaction://noaction" highlightClick="1"/>
          </p:cNvPr>
          <p:cNvSpPr/>
          <p:nvPr/>
        </p:nvSpPr>
        <p:spPr>
          <a:xfrm>
            <a:off x="3059832" y="4509120"/>
            <a:ext cx="1512168" cy="108012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1268</TotalTime>
  <Words>1359</Words>
  <Application>Microsoft Macintosh PowerPoint</Application>
  <PresentationFormat>Předvádění na obrazovce (4:3)</PresentationFormat>
  <Paragraphs>185</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Tahoma</vt:lpstr>
      <vt:lpstr>Trebuchet MS</vt:lpstr>
      <vt:lpstr>Wingdings</vt:lpstr>
      <vt:lpstr>Wingdings 2</vt:lpstr>
      <vt:lpstr>Bohatý</vt:lpstr>
      <vt:lpstr>Starting and developing business</vt:lpstr>
      <vt:lpstr>Contents</vt:lpstr>
      <vt:lpstr>introduction</vt:lpstr>
      <vt:lpstr>Object target</vt:lpstr>
      <vt:lpstr>Prezentace aplikace PowerPoint</vt:lpstr>
      <vt:lpstr>2. Importance of small business – example from the usa</vt:lpstr>
      <vt:lpstr>3. Importance of small business – example from the usa</vt:lpstr>
      <vt:lpstr>Importance of small business</vt:lpstr>
      <vt:lpstr>4. Small business failure</vt:lpstr>
      <vt:lpstr>4. Small business failure</vt:lpstr>
      <vt:lpstr>Task number 1:</vt:lpstr>
      <vt:lpstr>Causes of small-business failure</vt:lpstr>
      <vt:lpstr>Causes of small-business failure </vt:lpstr>
      <vt:lpstr>Factors that increase the chances of small-business succes</vt:lpstr>
      <vt:lpstr>4. Factors that increase the chances of small-business succes</vt:lpstr>
      <vt:lpstr>The product that is not easy made by mass-production techniques - example</vt:lpstr>
      <vt:lpstr>Task</vt:lpstr>
      <vt:lpstr>5. Learning about small-business operations</vt:lpstr>
      <vt:lpstr>6. Managing a small business</vt:lpstr>
      <vt:lpstr>7. business plan</vt:lpstr>
      <vt:lpstr>Outline of comprehensive business plan</vt:lpstr>
      <vt:lpstr>Current situation in the Czech Republic – research results</vt:lpstr>
      <vt:lpstr>Current situation in the Czech Republic – research results</vt:lpstr>
      <vt:lpstr>Current situation in the Czech Republic – research results</vt:lpstr>
      <vt:lpstr>Strategic support in 2014-2020</vt:lpstr>
      <vt:lpstr>6. Contemporary conditions for starting and developing small business in the Czech Republic</vt:lpstr>
      <vt:lpstr>6. Contemporary conditions for starting and developing small business in the Czech Republic</vt:lpstr>
      <vt:lpstr>summary</vt:lpstr>
      <vt:lpstr>Discussion questions</vt:lpstr>
    </vt:vector>
  </TitlesOfParts>
  <Company>EkF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Entrepreneurship</dc:title>
  <dc:creator>VSB</dc:creator>
  <cp:lastModifiedBy>Microsoft Office User</cp:lastModifiedBy>
  <cp:revision>92</cp:revision>
  <dcterms:created xsi:type="dcterms:W3CDTF">2008-11-06T14:00:01Z</dcterms:created>
  <dcterms:modified xsi:type="dcterms:W3CDTF">2021-10-27T07:15:22Z</dcterms:modified>
</cp:coreProperties>
</file>