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9" r:id="rId4"/>
    <p:sldId id="258" r:id="rId5"/>
    <p:sldId id="318" r:id="rId6"/>
    <p:sldId id="325" r:id="rId7"/>
    <p:sldId id="319" r:id="rId8"/>
    <p:sldId id="269" r:id="rId9"/>
    <p:sldId id="280" r:id="rId10"/>
    <p:sldId id="281" r:id="rId11"/>
    <p:sldId id="282" r:id="rId12"/>
    <p:sldId id="294" r:id="rId13"/>
    <p:sldId id="299" r:id="rId14"/>
    <p:sldId id="300" r:id="rId15"/>
    <p:sldId id="307" r:id="rId16"/>
    <p:sldId id="306" r:id="rId17"/>
    <p:sldId id="301" r:id="rId18"/>
    <p:sldId id="302" r:id="rId19"/>
    <p:sldId id="303" r:id="rId20"/>
    <p:sldId id="304" r:id="rId21"/>
    <p:sldId id="320" r:id="rId22"/>
    <p:sldId id="305" r:id="rId23"/>
    <p:sldId id="295" r:id="rId24"/>
    <p:sldId id="309" r:id="rId25"/>
    <p:sldId id="308" r:id="rId26"/>
    <p:sldId id="310" r:id="rId27"/>
    <p:sldId id="296" r:id="rId28"/>
    <p:sldId id="312" r:id="rId29"/>
    <p:sldId id="321" r:id="rId30"/>
    <p:sldId id="311" r:id="rId31"/>
    <p:sldId id="314" r:id="rId32"/>
    <p:sldId id="322" r:id="rId33"/>
    <p:sldId id="315" r:id="rId34"/>
    <p:sldId id="313" r:id="rId35"/>
    <p:sldId id="316" r:id="rId36"/>
    <p:sldId id="324" r:id="rId37"/>
    <p:sldId id="323" r:id="rId38"/>
    <p:sldId id="317" r:id="rId39"/>
    <p:sldId id="267" r:id="rId40"/>
    <p:sldId id="268" r:id="rId41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9"/>
  </p:normalViewPr>
  <p:slideViewPr>
    <p:cSldViewPr>
      <p:cViewPr varScale="1">
        <p:scale>
          <a:sx n="93" d="100"/>
          <a:sy n="93" d="100"/>
        </p:scale>
        <p:origin x="16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53AB44-235C-4010-B89E-50F527CA0BBD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FC55CF8-D340-4A6D-B5BF-17262CAF11A8}">
      <dgm:prSet phldrT="[Text]"/>
      <dgm:spPr/>
      <dgm:t>
        <a:bodyPr/>
        <a:lstStyle/>
        <a:p>
          <a:r>
            <a:rPr lang="en-US" dirty="0"/>
            <a:t>assets</a:t>
          </a:r>
          <a:endParaRPr lang="cs-CZ" dirty="0"/>
        </a:p>
      </dgm:t>
    </dgm:pt>
    <dgm:pt modelId="{28EC1B7F-2A3B-45A8-AA87-22711BBA953E}" type="parTrans" cxnId="{52A05BC0-ABE8-49F1-BCC6-3C02DD767F3A}">
      <dgm:prSet/>
      <dgm:spPr/>
      <dgm:t>
        <a:bodyPr/>
        <a:lstStyle/>
        <a:p>
          <a:endParaRPr lang="cs-CZ"/>
        </a:p>
      </dgm:t>
    </dgm:pt>
    <dgm:pt modelId="{95D6B9CA-5813-41C6-B56A-3AA21467BF8A}" type="sibTrans" cxnId="{52A05BC0-ABE8-49F1-BCC6-3C02DD767F3A}">
      <dgm:prSet/>
      <dgm:spPr/>
      <dgm:t>
        <a:bodyPr/>
        <a:lstStyle/>
        <a:p>
          <a:endParaRPr lang="cs-CZ"/>
        </a:p>
      </dgm:t>
    </dgm:pt>
    <dgm:pt modelId="{3293D06D-5821-443E-A931-A60321F477E3}">
      <dgm:prSet phldrT="[Text]"/>
      <dgm:spPr/>
      <dgm:t>
        <a:bodyPr/>
        <a:lstStyle/>
        <a:p>
          <a:r>
            <a:rPr lang="en-US" dirty="0"/>
            <a:t>Current assets</a:t>
          </a:r>
          <a:endParaRPr lang="cs-CZ" dirty="0"/>
        </a:p>
      </dgm:t>
    </dgm:pt>
    <dgm:pt modelId="{43089ECB-D593-4B93-85EF-FAA3277E51E8}" type="parTrans" cxnId="{C9060189-BCCA-427B-8462-8B4E07ED1FC5}">
      <dgm:prSet/>
      <dgm:spPr/>
      <dgm:t>
        <a:bodyPr/>
        <a:lstStyle/>
        <a:p>
          <a:endParaRPr lang="cs-CZ"/>
        </a:p>
      </dgm:t>
    </dgm:pt>
    <dgm:pt modelId="{9AB8FDD5-CE5E-4EDB-A6D9-6617B939BCEA}" type="sibTrans" cxnId="{C9060189-BCCA-427B-8462-8B4E07ED1FC5}">
      <dgm:prSet/>
      <dgm:spPr/>
      <dgm:t>
        <a:bodyPr/>
        <a:lstStyle/>
        <a:p>
          <a:endParaRPr lang="cs-CZ"/>
        </a:p>
      </dgm:t>
    </dgm:pt>
    <dgm:pt modelId="{3323F74E-B202-4284-929B-70751E502FE0}">
      <dgm:prSet phldrT="[Text]"/>
      <dgm:spPr/>
      <dgm:t>
        <a:bodyPr/>
        <a:lstStyle/>
        <a:p>
          <a:r>
            <a:rPr lang="en-US" dirty="0"/>
            <a:t>Fixed assets</a:t>
          </a:r>
          <a:endParaRPr lang="cs-CZ" dirty="0"/>
        </a:p>
      </dgm:t>
    </dgm:pt>
    <dgm:pt modelId="{56610817-EE24-4DDD-9547-5F2FDF1B975A}" type="parTrans" cxnId="{8B658A68-CC2C-482B-BA4B-13DDF958AA83}">
      <dgm:prSet/>
      <dgm:spPr/>
      <dgm:t>
        <a:bodyPr/>
        <a:lstStyle/>
        <a:p>
          <a:endParaRPr lang="cs-CZ"/>
        </a:p>
      </dgm:t>
    </dgm:pt>
    <dgm:pt modelId="{8B1690B9-97CD-4A06-BF0C-350C55338B85}" type="sibTrans" cxnId="{8B658A68-CC2C-482B-BA4B-13DDF958AA83}">
      <dgm:prSet/>
      <dgm:spPr/>
      <dgm:t>
        <a:bodyPr/>
        <a:lstStyle/>
        <a:p>
          <a:endParaRPr lang="cs-CZ"/>
        </a:p>
      </dgm:t>
    </dgm:pt>
    <dgm:pt modelId="{40524C9A-79B2-4234-9CBC-1332C92E355C}">
      <dgm:prSet/>
      <dgm:spPr/>
      <dgm:t>
        <a:bodyPr/>
        <a:lstStyle/>
        <a:p>
          <a:r>
            <a:rPr lang="en-US" dirty="0"/>
            <a:t>Intangible assets</a:t>
          </a:r>
          <a:endParaRPr lang="cs-CZ" dirty="0"/>
        </a:p>
      </dgm:t>
    </dgm:pt>
    <dgm:pt modelId="{6DD0FF1A-E8F9-4AF1-8CBD-47F9F8FA797B}" type="parTrans" cxnId="{4E6EE37F-885C-4347-8290-99DACCFB8CE0}">
      <dgm:prSet/>
      <dgm:spPr/>
      <dgm:t>
        <a:bodyPr/>
        <a:lstStyle/>
        <a:p>
          <a:endParaRPr lang="cs-CZ"/>
        </a:p>
      </dgm:t>
    </dgm:pt>
    <dgm:pt modelId="{9B34AF7F-2D6D-4B37-97F1-88818F9CBF4D}" type="sibTrans" cxnId="{4E6EE37F-885C-4347-8290-99DACCFB8CE0}">
      <dgm:prSet/>
      <dgm:spPr/>
      <dgm:t>
        <a:bodyPr/>
        <a:lstStyle/>
        <a:p>
          <a:endParaRPr lang="cs-CZ"/>
        </a:p>
      </dgm:t>
    </dgm:pt>
    <dgm:pt modelId="{6387FDA7-F7DA-40AF-9FE8-B9F4C5301B3C}" type="pres">
      <dgm:prSet presAssocID="{7753AB44-235C-4010-B89E-50F527CA0BB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960E828-FC30-4D94-9876-AB4486D34D7F}" type="pres">
      <dgm:prSet presAssocID="{5FC55CF8-D340-4A6D-B5BF-17262CAF11A8}" presName="root1" presStyleCnt="0"/>
      <dgm:spPr/>
    </dgm:pt>
    <dgm:pt modelId="{1D5D1A61-773B-4968-8DF9-7B2EA4B93ADE}" type="pres">
      <dgm:prSet presAssocID="{5FC55CF8-D340-4A6D-B5BF-17262CAF11A8}" presName="LevelOneTextNode" presStyleLbl="node0" presStyleIdx="0" presStyleCnt="1">
        <dgm:presLayoutVars>
          <dgm:chPref val="3"/>
        </dgm:presLayoutVars>
      </dgm:prSet>
      <dgm:spPr/>
    </dgm:pt>
    <dgm:pt modelId="{A749D048-C562-4340-962F-0A10B44D3007}" type="pres">
      <dgm:prSet presAssocID="{5FC55CF8-D340-4A6D-B5BF-17262CAF11A8}" presName="level2hierChild" presStyleCnt="0"/>
      <dgm:spPr/>
    </dgm:pt>
    <dgm:pt modelId="{CF08821E-00BB-4BC7-A608-476B83460CDB}" type="pres">
      <dgm:prSet presAssocID="{43089ECB-D593-4B93-85EF-FAA3277E51E8}" presName="conn2-1" presStyleLbl="parChTrans1D2" presStyleIdx="0" presStyleCnt="3"/>
      <dgm:spPr/>
    </dgm:pt>
    <dgm:pt modelId="{B8C2088E-0638-40FA-AF07-E4F4E9249AFA}" type="pres">
      <dgm:prSet presAssocID="{43089ECB-D593-4B93-85EF-FAA3277E51E8}" presName="connTx" presStyleLbl="parChTrans1D2" presStyleIdx="0" presStyleCnt="3"/>
      <dgm:spPr/>
    </dgm:pt>
    <dgm:pt modelId="{91B422BD-6E39-4621-B0C3-9B268DEC67C3}" type="pres">
      <dgm:prSet presAssocID="{3293D06D-5821-443E-A931-A60321F477E3}" presName="root2" presStyleCnt="0"/>
      <dgm:spPr/>
    </dgm:pt>
    <dgm:pt modelId="{18510681-DB0B-416D-84C6-6CD82A379387}" type="pres">
      <dgm:prSet presAssocID="{3293D06D-5821-443E-A931-A60321F477E3}" presName="LevelTwoTextNode" presStyleLbl="node2" presStyleIdx="0" presStyleCnt="3">
        <dgm:presLayoutVars>
          <dgm:chPref val="3"/>
        </dgm:presLayoutVars>
      </dgm:prSet>
      <dgm:spPr/>
    </dgm:pt>
    <dgm:pt modelId="{F5EF718B-4182-4318-B248-FEDB9F97BF15}" type="pres">
      <dgm:prSet presAssocID="{3293D06D-5821-443E-A931-A60321F477E3}" presName="level3hierChild" presStyleCnt="0"/>
      <dgm:spPr/>
    </dgm:pt>
    <dgm:pt modelId="{CAD91F77-9DAE-4281-B30D-D6CA384A0358}" type="pres">
      <dgm:prSet presAssocID="{56610817-EE24-4DDD-9547-5F2FDF1B975A}" presName="conn2-1" presStyleLbl="parChTrans1D2" presStyleIdx="1" presStyleCnt="3"/>
      <dgm:spPr/>
    </dgm:pt>
    <dgm:pt modelId="{F1CA0CF3-407D-43B5-9C06-1B7E22C6D749}" type="pres">
      <dgm:prSet presAssocID="{56610817-EE24-4DDD-9547-5F2FDF1B975A}" presName="connTx" presStyleLbl="parChTrans1D2" presStyleIdx="1" presStyleCnt="3"/>
      <dgm:spPr/>
    </dgm:pt>
    <dgm:pt modelId="{65B683EE-5AC0-48F6-857A-C8C2CF7E400B}" type="pres">
      <dgm:prSet presAssocID="{3323F74E-B202-4284-929B-70751E502FE0}" presName="root2" presStyleCnt="0"/>
      <dgm:spPr/>
    </dgm:pt>
    <dgm:pt modelId="{1928EEF3-51A5-4F2D-8F64-6392C03E3263}" type="pres">
      <dgm:prSet presAssocID="{3323F74E-B202-4284-929B-70751E502FE0}" presName="LevelTwoTextNode" presStyleLbl="node2" presStyleIdx="1" presStyleCnt="3">
        <dgm:presLayoutVars>
          <dgm:chPref val="3"/>
        </dgm:presLayoutVars>
      </dgm:prSet>
      <dgm:spPr/>
    </dgm:pt>
    <dgm:pt modelId="{9196AFE1-883F-4A59-9946-6E139D88C536}" type="pres">
      <dgm:prSet presAssocID="{3323F74E-B202-4284-929B-70751E502FE0}" presName="level3hierChild" presStyleCnt="0"/>
      <dgm:spPr/>
    </dgm:pt>
    <dgm:pt modelId="{52772AB1-221E-41F8-8201-3D507431A55A}" type="pres">
      <dgm:prSet presAssocID="{6DD0FF1A-E8F9-4AF1-8CBD-47F9F8FA797B}" presName="conn2-1" presStyleLbl="parChTrans1D2" presStyleIdx="2" presStyleCnt="3"/>
      <dgm:spPr/>
    </dgm:pt>
    <dgm:pt modelId="{415FE85B-3F60-4065-BCBC-17A1BC337B9B}" type="pres">
      <dgm:prSet presAssocID="{6DD0FF1A-E8F9-4AF1-8CBD-47F9F8FA797B}" presName="connTx" presStyleLbl="parChTrans1D2" presStyleIdx="2" presStyleCnt="3"/>
      <dgm:spPr/>
    </dgm:pt>
    <dgm:pt modelId="{9D9C5814-AFD5-4BD2-A77D-F90BE9548066}" type="pres">
      <dgm:prSet presAssocID="{40524C9A-79B2-4234-9CBC-1332C92E355C}" presName="root2" presStyleCnt="0"/>
      <dgm:spPr/>
    </dgm:pt>
    <dgm:pt modelId="{440CA40B-22CC-4C27-A461-51FD9AFE636F}" type="pres">
      <dgm:prSet presAssocID="{40524C9A-79B2-4234-9CBC-1332C92E355C}" presName="LevelTwoTextNode" presStyleLbl="node2" presStyleIdx="2" presStyleCnt="3">
        <dgm:presLayoutVars>
          <dgm:chPref val="3"/>
        </dgm:presLayoutVars>
      </dgm:prSet>
      <dgm:spPr/>
    </dgm:pt>
    <dgm:pt modelId="{454FFD77-B519-40C4-9191-778B02531513}" type="pres">
      <dgm:prSet presAssocID="{40524C9A-79B2-4234-9CBC-1332C92E355C}" presName="level3hierChild" presStyleCnt="0"/>
      <dgm:spPr/>
    </dgm:pt>
  </dgm:ptLst>
  <dgm:cxnLst>
    <dgm:cxn modelId="{08E20F09-4CAB-46E0-8A94-A8A4DB3B80BF}" type="presOf" srcId="{43089ECB-D593-4B93-85EF-FAA3277E51E8}" destId="{B8C2088E-0638-40FA-AF07-E4F4E9249AFA}" srcOrd="1" destOrd="0" presId="urn:microsoft.com/office/officeart/2005/8/layout/hierarchy2"/>
    <dgm:cxn modelId="{7C96B20D-C842-4ADD-A05A-024D517F194A}" type="presOf" srcId="{43089ECB-D593-4B93-85EF-FAA3277E51E8}" destId="{CF08821E-00BB-4BC7-A608-476B83460CDB}" srcOrd="0" destOrd="0" presId="urn:microsoft.com/office/officeart/2005/8/layout/hierarchy2"/>
    <dgm:cxn modelId="{2CE59A11-5A16-4954-B324-0DA4501F43FA}" type="presOf" srcId="{7753AB44-235C-4010-B89E-50F527CA0BBD}" destId="{6387FDA7-F7DA-40AF-9FE8-B9F4C5301B3C}" srcOrd="0" destOrd="0" presId="urn:microsoft.com/office/officeart/2005/8/layout/hierarchy2"/>
    <dgm:cxn modelId="{D32C2419-0D2B-4C8D-A386-DA9C392B9F11}" type="presOf" srcId="{56610817-EE24-4DDD-9547-5F2FDF1B975A}" destId="{CAD91F77-9DAE-4281-B30D-D6CA384A0358}" srcOrd="0" destOrd="0" presId="urn:microsoft.com/office/officeart/2005/8/layout/hierarchy2"/>
    <dgm:cxn modelId="{0584FA53-7FD0-4D68-AF91-D2771364F0DA}" type="presOf" srcId="{40524C9A-79B2-4234-9CBC-1332C92E355C}" destId="{440CA40B-22CC-4C27-A461-51FD9AFE636F}" srcOrd="0" destOrd="0" presId="urn:microsoft.com/office/officeart/2005/8/layout/hierarchy2"/>
    <dgm:cxn modelId="{8B658A68-CC2C-482B-BA4B-13DDF958AA83}" srcId="{5FC55CF8-D340-4A6D-B5BF-17262CAF11A8}" destId="{3323F74E-B202-4284-929B-70751E502FE0}" srcOrd="1" destOrd="0" parTransId="{56610817-EE24-4DDD-9547-5F2FDF1B975A}" sibTransId="{8B1690B9-97CD-4A06-BF0C-350C55338B85}"/>
    <dgm:cxn modelId="{4E6EE37F-885C-4347-8290-99DACCFB8CE0}" srcId="{5FC55CF8-D340-4A6D-B5BF-17262CAF11A8}" destId="{40524C9A-79B2-4234-9CBC-1332C92E355C}" srcOrd="2" destOrd="0" parTransId="{6DD0FF1A-E8F9-4AF1-8CBD-47F9F8FA797B}" sibTransId="{9B34AF7F-2D6D-4B37-97F1-88818F9CBF4D}"/>
    <dgm:cxn modelId="{E6CFB186-57A9-4AB5-A2D5-E672FE86EC43}" type="presOf" srcId="{5FC55CF8-D340-4A6D-B5BF-17262CAF11A8}" destId="{1D5D1A61-773B-4968-8DF9-7B2EA4B93ADE}" srcOrd="0" destOrd="0" presId="urn:microsoft.com/office/officeart/2005/8/layout/hierarchy2"/>
    <dgm:cxn modelId="{C9060189-BCCA-427B-8462-8B4E07ED1FC5}" srcId="{5FC55CF8-D340-4A6D-B5BF-17262CAF11A8}" destId="{3293D06D-5821-443E-A931-A60321F477E3}" srcOrd="0" destOrd="0" parTransId="{43089ECB-D593-4B93-85EF-FAA3277E51E8}" sibTransId="{9AB8FDD5-CE5E-4EDB-A6D9-6617B939BCEA}"/>
    <dgm:cxn modelId="{147B8F98-FAD3-4DA3-9C4B-68CBA527906C}" type="presOf" srcId="{6DD0FF1A-E8F9-4AF1-8CBD-47F9F8FA797B}" destId="{52772AB1-221E-41F8-8201-3D507431A55A}" srcOrd="0" destOrd="0" presId="urn:microsoft.com/office/officeart/2005/8/layout/hierarchy2"/>
    <dgm:cxn modelId="{3A1B8F9D-BFAF-4DA3-A211-069E391018ED}" type="presOf" srcId="{56610817-EE24-4DDD-9547-5F2FDF1B975A}" destId="{F1CA0CF3-407D-43B5-9C06-1B7E22C6D749}" srcOrd="1" destOrd="0" presId="urn:microsoft.com/office/officeart/2005/8/layout/hierarchy2"/>
    <dgm:cxn modelId="{7AAD72A9-9013-498B-9288-13B8F0E897D6}" type="presOf" srcId="{6DD0FF1A-E8F9-4AF1-8CBD-47F9F8FA797B}" destId="{415FE85B-3F60-4065-BCBC-17A1BC337B9B}" srcOrd="1" destOrd="0" presId="urn:microsoft.com/office/officeart/2005/8/layout/hierarchy2"/>
    <dgm:cxn modelId="{2A24E1AD-F4CC-4BD0-A587-3E52D335F590}" type="presOf" srcId="{3293D06D-5821-443E-A931-A60321F477E3}" destId="{18510681-DB0B-416D-84C6-6CD82A379387}" srcOrd="0" destOrd="0" presId="urn:microsoft.com/office/officeart/2005/8/layout/hierarchy2"/>
    <dgm:cxn modelId="{52A05BC0-ABE8-49F1-BCC6-3C02DD767F3A}" srcId="{7753AB44-235C-4010-B89E-50F527CA0BBD}" destId="{5FC55CF8-D340-4A6D-B5BF-17262CAF11A8}" srcOrd="0" destOrd="0" parTransId="{28EC1B7F-2A3B-45A8-AA87-22711BBA953E}" sibTransId="{95D6B9CA-5813-41C6-B56A-3AA21467BF8A}"/>
    <dgm:cxn modelId="{0E3ABBC8-B87A-4A0B-AF3A-7D4E649E0A3C}" type="presOf" srcId="{3323F74E-B202-4284-929B-70751E502FE0}" destId="{1928EEF3-51A5-4F2D-8F64-6392C03E3263}" srcOrd="0" destOrd="0" presId="urn:microsoft.com/office/officeart/2005/8/layout/hierarchy2"/>
    <dgm:cxn modelId="{72BD4E7F-1573-479B-B4CC-E64F3762B724}" type="presParOf" srcId="{6387FDA7-F7DA-40AF-9FE8-B9F4C5301B3C}" destId="{8960E828-FC30-4D94-9876-AB4486D34D7F}" srcOrd="0" destOrd="0" presId="urn:microsoft.com/office/officeart/2005/8/layout/hierarchy2"/>
    <dgm:cxn modelId="{F1A2769E-92BA-402C-9B79-CCA111C520F0}" type="presParOf" srcId="{8960E828-FC30-4D94-9876-AB4486D34D7F}" destId="{1D5D1A61-773B-4968-8DF9-7B2EA4B93ADE}" srcOrd="0" destOrd="0" presId="urn:microsoft.com/office/officeart/2005/8/layout/hierarchy2"/>
    <dgm:cxn modelId="{02C2BE4E-8452-4847-BE05-30F94750D31B}" type="presParOf" srcId="{8960E828-FC30-4D94-9876-AB4486D34D7F}" destId="{A749D048-C562-4340-962F-0A10B44D3007}" srcOrd="1" destOrd="0" presId="urn:microsoft.com/office/officeart/2005/8/layout/hierarchy2"/>
    <dgm:cxn modelId="{3594A204-002E-4A69-99BF-1BDBAC8CC99D}" type="presParOf" srcId="{A749D048-C562-4340-962F-0A10B44D3007}" destId="{CF08821E-00BB-4BC7-A608-476B83460CDB}" srcOrd="0" destOrd="0" presId="urn:microsoft.com/office/officeart/2005/8/layout/hierarchy2"/>
    <dgm:cxn modelId="{4ABEFE42-DE3E-45E2-A302-8B44E1401D91}" type="presParOf" srcId="{CF08821E-00BB-4BC7-A608-476B83460CDB}" destId="{B8C2088E-0638-40FA-AF07-E4F4E9249AFA}" srcOrd="0" destOrd="0" presId="urn:microsoft.com/office/officeart/2005/8/layout/hierarchy2"/>
    <dgm:cxn modelId="{A205CB09-7DE1-482A-92C0-84AAA74695DD}" type="presParOf" srcId="{A749D048-C562-4340-962F-0A10B44D3007}" destId="{91B422BD-6E39-4621-B0C3-9B268DEC67C3}" srcOrd="1" destOrd="0" presId="urn:microsoft.com/office/officeart/2005/8/layout/hierarchy2"/>
    <dgm:cxn modelId="{AABA7231-8CD1-49F4-A965-4E7271847E0F}" type="presParOf" srcId="{91B422BD-6E39-4621-B0C3-9B268DEC67C3}" destId="{18510681-DB0B-416D-84C6-6CD82A379387}" srcOrd="0" destOrd="0" presId="urn:microsoft.com/office/officeart/2005/8/layout/hierarchy2"/>
    <dgm:cxn modelId="{0D696046-61DA-438F-A14B-417497BABBB8}" type="presParOf" srcId="{91B422BD-6E39-4621-B0C3-9B268DEC67C3}" destId="{F5EF718B-4182-4318-B248-FEDB9F97BF15}" srcOrd="1" destOrd="0" presId="urn:microsoft.com/office/officeart/2005/8/layout/hierarchy2"/>
    <dgm:cxn modelId="{94EE0852-D760-4DA6-B9FD-5EAD946214D2}" type="presParOf" srcId="{A749D048-C562-4340-962F-0A10B44D3007}" destId="{CAD91F77-9DAE-4281-B30D-D6CA384A0358}" srcOrd="2" destOrd="0" presId="urn:microsoft.com/office/officeart/2005/8/layout/hierarchy2"/>
    <dgm:cxn modelId="{CB4EAAE5-9444-42AC-BF9B-6D3D568FFFB8}" type="presParOf" srcId="{CAD91F77-9DAE-4281-B30D-D6CA384A0358}" destId="{F1CA0CF3-407D-43B5-9C06-1B7E22C6D749}" srcOrd="0" destOrd="0" presId="urn:microsoft.com/office/officeart/2005/8/layout/hierarchy2"/>
    <dgm:cxn modelId="{709E8BBA-1B9B-4453-9ECF-202A492AC45C}" type="presParOf" srcId="{A749D048-C562-4340-962F-0A10B44D3007}" destId="{65B683EE-5AC0-48F6-857A-C8C2CF7E400B}" srcOrd="3" destOrd="0" presId="urn:microsoft.com/office/officeart/2005/8/layout/hierarchy2"/>
    <dgm:cxn modelId="{19C1604D-184A-4696-A42D-3A866F8D9D54}" type="presParOf" srcId="{65B683EE-5AC0-48F6-857A-C8C2CF7E400B}" destId="{1928EEF3-51A5-4F2D-8F64-6392C03E3263}" srcOrd="0" destOrd="0" presId="urn:microsoft.com/office/officeart/2005/8/layout/hierarchy2"/>
    <dgm:cxn modelId="{45B59660-2E64-414A-8131-79169796778A}" type="presParOf" srcId="{65B683EE-5AC0-48F6-857A-C8C2CF7E400B}" destId="{9196AFE1-883F-4A59-9946-6E139D88C536}" srcOrd="1" destOrd="0" presId="urn:microsoft.com/office/officeart/2005/8/layout/hierarchy2"/>
    <dgm:cxn modelId="{C1A4C7FF-B100-4949-9857-2432F4BF697A}" type="presParOf" srcId="{A749D048-C562-4340-962F-0A10B44D3007}" destId="{52772AB1-221E-41F8-8201-3D507431A55A}" srcOrd="4" destOrd="0" presId="urn:microsoft.com/office/officeart/2005/8/layout/hierarchy2"/>
    <dgm:cxn modelId="{FEB52158-AAC3-4696-8199-2E79619FFFB1}" type="presParOf" srcId="{52772AB1-221E-41F8-8201-3D507431A55A}" destId="{415FE85B-3F60-4065-BCBC-17A1BC337B9B}" srcOrd="0" destOrd="0" presId="urn:microsoft.com/office/officeart/2005/8/layout/hierarchy2"/>
    <dgm:cxn modelId="{08C4B385-96A4-4413-837F-9E701F077DFC}" type="presParOf" srcId="{A749D048-C562-4340-962F-0A10B44D3007}" destId="{9D9C5814-AFD5-4BD2-A77D-F90BE9548066}" srcOrd="5" destOrd="0" presId="urn:microsoft.com/office/officeart/2005/8/layout/hierarchy2"/>
    <dgm:cxn modelId="{7FAC8458-1BC2-4FB4-AB08-CD647C2451E1}" type="presParOf" srcId="{9D9C5814-AFD5-4BD2-A77D-F90BE9548066}" destId="{440CA40B-22CC-4C27-A461-51FD9AFE636F}" srcOrd="0" destOrd="0" presId="urn:microsoft.com/office/officeart/2005/8/layout/hierarchy2"/>
    <dgm:cxn modelId="{25BF45A2-E504-40D0-B423-F00435687CF2}" type="presParOf" srcId="{9D9C5814-AFD5-4BD2-A77D-F90BE9548066}" destId="{454FFD77-B519-40C4-9191-778B025315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FC5195-0D49-4871-A811-24637B9B6EB5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CC64CE-5477-4B0E-BD30-75EE48A91827}">
      <dgm:prSet phldrT="[Text]"/>
      <dgm:spPr/>
      <dgm:t>
        <a:bodyPr/>
        <a:lstStyle/>
        <a:p>
          <a:r>
            <a:rPr lang="en-US" noProof="0"/>
            <a:t>Liabilities </a:t>
          </a:r>
        </a:p>
      </dgm:t>
    </dgm:pt>
    <dgm:pt modelId="{39327C29-0FE7-4403-8E9A-9F66BFEC4825}" type="parTrans" cxnId="{FB7C000C-4DD4-4B8A-B95A-8EE5E28EDDD3}">
      <dgm:prSet/>
      <dgm:spPr/>
      <dgm:t>
        <a:bodyPr/>
        <a:lstStyle/>
        <a:p>
          <a:endParaRPr lang="en-US" noProof="0"/>
        </a:p>
      </dgm:t>
    </dgm:pt>
    <dgm:pt modelId="{7F5FA0D4-18FB-4DFF-9117-3705E488FD26}" type="sibTrans" cxnId="{FB7C000C-4DD4-4B8A-B95A-8EE5E28EDDD3}">
      <dgm:prSet/>
      <dgm:spPr/>
      <dgm:t>
        <a:bodyPr/>
        <a:lstStyle/>
        <a:p>
          <a:endParaRPr lang="en-US" noProof="0"/>
        </a:p>
      </dgm:t>
    </dgm:pt>
    <dgm:pt modelId="{8B50E9D9-C547-4255-B0A2-C6CA131531E3}">
      <dgm:prSet phldrT="[Text]"/>
      <dgm:spPr/>
      <dgm:t>
        <a:bodyPr/>
        <a:lstStyle/>
        <a:p>
          <a:r>
            <a:rPr lang="en-US" noProof="0"/>
            <a:t>Current liabilities</a:t>
          </a:r>
        </a:p>
      </dgm:t>
    </dgm:pt>
    <dgm:pt modelId="{FFE34742-0356-479D-84ED-03F3BA20C18D}" type="parTrans" cxnId="{4B3E97D3-AD0C-4B59-9B38-E637F90E83F9}">
      <dgm:prSet/>
      <dgm:spPr/>
      <dgm:t>
        <a:bodyPr/>
        <a:lstStyle/>
        <a:p>
          <a:endParaRPr lang="en-US" noProof="0"/>
        </a:p>
      </dgm:t>
    </dgm:pt>
    <dgm:pt modelId="{9EE79712-187D-4A93-80DB-A08D27BFD509}" type="sibTrans" cxnId="{4B3E97D3-AD0C-4B59-9B38-E637F90E83F9}">
      <dgm:prSet/>
      <dgm:spPr/>
      <dgm:t>
        <a:bodyPr/>
        <a:lstStyle/>
        <a:p>
          <a:endParaRPr lang="en-US" noProof="0"/>
        </a:p>
      </dgm:t>
    </dgm:pt>
    <dgm:pt modelId="{AA7DF32E-04D0-4544-91BF-21C63D48807B}">
      <dgm:prSet phldrT="[Text]"/>
      <dgm:spPr/>
      <dgm:t>
        <a:bodyPr/>
        <a:lstStyle/>
        <a:p>
          <a:r>
            <a:rPr lang="en-US" noProof="0"/>
            <a:t>Accounts payable</a:t>
          </a:r>
        </a:p>
        <a:p>
          <a:r>
            <a:rPr lang="en-US" noProof="0"/>
            <a:t>Notes payable</a:t>
          </a:r>
        </a:p>
        <a:p>
          <a:r>
            <a:rPr lang="en-US" noProof="0"/>
            <a:t>Accrued taxes</a:t>
          </a:r>
        </a:p>
        <a:p>
          <a:r>
            <a:rPr lang="en-US" noProof="0"/>
            <a:t>Accrued salaries</a:t>
          </a:r>
        </a:p>
        <a:p>
          <a:endParaRPr lang="en-US" noProof="0"/>
        </a:p>
      </dgm:t>
    </dgm:pt>
    <dgm:pt modelId="{637105E9-F2A5-43E3-89F3-A55896467C3B}" type="parTrans" cxnId="{9E33FECB-3E7F-40A2-9228-D5EB02B5970B}">
      <dgm:prSet/>
      <dgm:spPr/>
      <dgm:t>
        <a:bodyPr/>
        <a:lstStyle/>
        <a:p>
          <a:endParaRPr lang="en-US" noProof="0"/>
        </a:p>
      </dgm:t>
    </dgm:pt>
    <dgm:pt modelId="{C90BB6B3-23F4-4969-B316-19EA87FCF7B0}" type="sibTrans" cxnId="{9E33FECB-3E7F-40A2-9228-D5EB02B5970B}">
      <dgm:prSet/>
      <dgm:spPr/>
      <dgm:t>
        <a:bodyPr/>
        <a:lstStyle/>
        <a:p>
          <a:endParaRPr lang="en-US" noProof="0"/>
        </a:p>
      </dgm:t>
    </dgm:pt>
    <dgm:pt modelId="{8F7B8001-C157-47AD-9F2B-9E1E6A1D037C}">
      <dgm:prSet phldrT="[Text]"/>
      <dgm:spPr/>
      <dgm:t>
        <a:bodyPr/>
        <a:lstStyle/>
        <a:p>
          <a:r>
            <a:rPr lang="en-US" noProof="0"/>
            <a:t>Long-term liabilities</a:t>
          </a:r>
        </a:p>
      </dgm:t>
    </dgm:pt>
    <dgm:pt modelId="{7F613247-4DDD-4CE2-AB8C-D543B2F152F9}" type="parTrans" cxnId="{F3F6DA44-A684-413C-B04E-9C7BA24E0E9B}">
      <dgm:prSet/>
      <dgm:spPr/>
      <dgm:t>
        <a:bodyPr/>
        <a:lstStyle/>
        <a:p>
          <a:endParaRPr lang="en-US" noProof="0"/>
        </a:p>
      </dgm:t>
    </dgm:pt>
    <dgm:pt modelId="{2C654E75-E160-4C2D-9822-40F4C80A0DC5}" type="sibTrans" cxnId="{F3F6DA44-A684-413C-B04E-9C7BA24E0E9B}">
      <dgm:prSet/>
      <dgm:spPr/>
      <dgm:t>
        <a:bodyPr/>
        <a:lstStyle/>
        <a:p>
          <a:endParaRPr lang="en-US" noProof="0"/>
        </a:p>
      </dgm:t>
    </dgm:pt>
    <dgm:pt modelId="{E1AD6769-AE78-4552-9B3F-5088CC2F913E}">
      <dgm:prSet phldrT="[Text]"/>
      <dgm:spPr/>
      <dgm:t>
        <a:bodyPr/>
        <a:lstStyle/>
        <a:p>
          <a:r>
            <a:rPr lang="en-US" noProof="0"/>
            <a:t>Notes payable</a:t>
          </a:r>
        </a:p>
        <a:p>
          <a:r>
            <a:rPr lang="en-US" noProof="0"/>
            <a:t>Bonds payable</a:t>
          </a:r>
        </a:p>
      </dgm:t>
    </dgm:pt>
    <dgm:pt modelId="{4AAA4E60-198C-4FFB-B267-75920D9B02B1}" type="parTrans" cxnId="{13D0B334-8D37-4189-9486-40BAB075B38D}">
      <dgm:prSet/>
      <dgm:spPr/>
      <dgm:t>
        <a:bodyPr/>
        <a:lstStyle/>
        <a:p>
          <a:endParaRPr lang="en-US" noProof="0"/>
        </a:p>
      </dgm:t>
    </dgm:pt>
    <dgm:pt modelId="{CC443B06-9F18-4ECC-B47E-698B0D068F33}" type="sibTrans" cxnId="{13D0B334-8D37-4189-9486-40BAB075B38D}">
      <dgm:prSet/>
      <dgm:spPr/>
      <dgm:t>
        <a:bodyPr/>
        <a:lstStyle/>
        <a:p>
          <a:endParaRPr lang="en-US" noProof="0"/>
        </a:p>
      </dgm:t>
    </dgm:pt>
    <dgm:pt modelId="{9E885D2C-488B-407D-B147-778B028A5E43}" type="pres">
      <dgm:prSet presAssocID="{95FC5195-0D49-4871-A811-24637B9B6EB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C40D7AE-57B1-4DB2-B4C0-42C4F49B2179}" type="pres">
      <dgm:prSet presAssocID="{02CC64CE-5477-4B0E-BD30-75EE48A91827}" presName="root1" presStyleCnt="0"/>
      <dgm:spPr/>
    </dgm:pt>
    <dgm:pt modelId="{7EBA0E66-E38A-43D4-AB83-EB583D391C45}" type="pres">
      <dgm:prSet presAssocID="{02CC64CE-5477-4B0E-BD30-75EE48A91827}" presName="LevelOneTextNode" presStyleLbl="node0" presStyleIdx="0" presStyleCnt="1">
        <dgm:presLayoutVars>
          <dgm:chPref val="3"/>
        </dgm:presLayoutVars>
      </dgm:prSet>
      <dgm:spPr/>
    </dgm:pt>
    <dgm:pt modelId="{CC0ACE35-8EF2-4228-8C76-D2EA19ECEF08}" type="pres">
      <dgm:prSet presAssocID="{02CC64CE-5477-4B0E-BD30-75EE48A91827}" presName="level2hierChild" presStyleCnt="0"/>
      <dgm:spPr/>
    </dgm:pt>
    <dgm:pt modelId="{A0933263-F141-4282-857E-1916BCD9E53A}" type="pres">
      <dgm:prSet presAssocID="{FFE34742-0356-479D-84ED-03F3BA20C18D}" presName="conn2-1" presStyleLbl="parChTrans1D2" presStyleIdx="0" presStyleCnt="2"/>
      <dgm:spPr/>
    </dgm:pt>
    <dgm:pt modelId="{FD369E0D-806E-4283-AFCF-CFE78FA735B1}" type="pres">
      <dgm:prSet presAssocID="{FFE34742-0356-479D-84ED-03F3BA20C18D}" presName="connTx" presStyleLbl="parChTrans1D2" presStyleIdx="0" presStyleCnt="2"/>
      <dgm:spPr/>
    </dgm:pt>
    <dgm:pt modelId="{16A8508A-137E-4250-9F42-8D18AB70DBEB}" type="pres">
      <dgm:prSet presAssocID="{8B50E9D9-C547-4255-B0A2-C6CA131531E3}" presName="root2" presStyleCnt="0"/>
      <dgm:spPr/>
    </dgm:pt>
    <dgm:pt modelId="{CE382E0C-AE73-46E1-91D2-E88DD1E399FC}" type="pres">
      <dgm:prSet presAssocID="{8B50E9D9-C547-4255-B0A2-C6CA131531E3}" presName="LevelTwoTextNode" presStyleLbl="node2" presStyleIdx="0" presStyleCnt="2">
        <dgm:presLayoutVars>
          <dgm:chPref val="3"/>
        </dgm:presLayoutVars>
      </dgm:prSet>
      <dgm:spPr/>
    </dgm:pt>
    <dgm:pt modelId="{B3A8D729-3316-4ADA-AE5E-F15960A2595B}" type="pres">
      <dgm:prSet presAssocID="{8B50E9D9-C547-4255-B0A2-C6CA131531E3}" presName="level3hierChild" presStyleCnt="0"/>
      <dgm:spPr/>
    </dgm:pt>
    <dgm:pt modelId="{BE5DDEBC-378B-43D9-B8DA-78BF5E800307}" type="pres">
      <dgm:prSet presAssocID="{637105E9-F2A5-43E3-89F3-A55896467C3B}" presName="conn2-1" presStyleLbl="parChTrans1D3" presStyleIdx="0" presStyleCnt="2"/>
      <dgm:spPr/>
    </dgm:pt>
    <dgm:pt modelId="{95509D07-E118-430A-B1A4-5E295ADED416}" type="pres">
      <dgm:prSet presAssocID="{637105E9-F2A5-43E3-89F3-A55896467C3B}" presName="connTx" presStyleLbl="parChTrans1D3" presStyleIdx="0" presStyleCnt="2"/>
      <dgm:spPr/>
    </dgm:pt>
    <dgm:pt modelId="{436F1FC7-5E72-4C85-9117-F654D97E1C8F}" type="pres">
      <dgm:prSet presAssocID="{AA7DF32E-04D0-4544-91BF-21C63D48807B}" presName="root2" presStyleCnt="0"/>
      <dgm:spPr/>
    </dgm:pt>
    <dgm:pt modelId="{7CC3A050-49D7-4469-AC1D-A4233174CEA7}" type="pres">
      <dgm:prSet presAssocID="{AA7DF32E-04D0-4544-91BF-21C63D48807B}" presName="LevelTwoTextNode" presStyleLbl="node3" presStyleIdx="0" presStyleCnt="2" custScaleX="217585" custScaleY="320074">
        <dgm:presLayoutVars>
          <dgm:chPref val="3"/>
        </dgm:presLayoutVars>
      </dgm:prSet>
      <dgm:spPr/>
    </dgm:pt>
    <dgm:pt modelId="{45527203-45A4-4A1D-9D37-7A14C2154404}" type="pres">
      <dgm:prSet presAssocID="{AA7DF32E-04D0-4544-91BF-21C63D48807B}" presName="level3hierChild" presStyleCnt="0"/>
      <dgm:spPr/>
    </dgm:pt>
    <dgm:pt modelId="{22A56F60-6F6F-4C5E-A532-AFC13A2411A6}" type="pres">
      <dgm:prSet presAssocID="{7F613247-4DDD-4CE2-AB8C-D543B2F152F9}" presName="conn2-1" presStyleLbl="parChTrans1D2" presStyleIdx="1" presStyleCnt="2"/>
      <dgm:spPr/>
    </dgm:pt>
    <dgm:pt modelId="{81467BF3-D05E-4597-9730-ADE8B843F4D3}" type="pres">
      <dgm:prSet presAssocID="{7F613247-4DDD-4CE2-AB8C-D543B2F152F9}" presName="connTx" presStyleLbl="parChTrans1D2" presStyleIdx="1" presStyleCnt="2"/>
      <dgm:spPr/>
    </dgm:pt>
    <dgm:pt modelId="{7DBEE6F9-D36D-4BA8-A6E9-C8B1C3C6C7B5}" type="pres">
      <dgm:prSet presAssocID="{8F7B8001-C157-47AD-9F2B-9E1E6A1D037C}" presName="root2" presStyleCnt="0"/>
      <dgm:spPr/>
    </dgm:pt>
    <dgm:pt modelId="{D0910DFD-B9DD-400F-8702-F21AC81C3A80}" type="pres">
      <dgm:prSet presAssocID="{8F7B8001-C157-47AD-9F2B-9E1E6A1D037C}" presName="LevelTwoTextNode" presStyleLbl="node2" presStyleIdx="1" presStyleCnt="2">
        <dgm:presLayoutVars>
          <dgm:chPref val="3"/>
        </dgm:presLayoutVars>
      </dgm:prSet>
      <dgm:spPr/>
    </dgm:pt>
    <dgm:pt modelId="{76EF8A49-33A5-4A9C-AFF5-C7937EE18ED7}" type="pres">
      <dgm:prSet presAssocID="{8F7B8001-C157-47AD-9F2B-9E1E6A1D037C}" presName="level3hierChild" presStyleCnt="0"/>
      <dgm:spPr/>
    </dgm:pt>
    <dgm:pt modelId="{A03AB944-1D82-40F0-8A5D-BAB3FA0BAED8}" type="pres">
      <dgm:prSet presAssocID="{4AAA4E60-198C-4FFB-B267-75920D9B02B1}" presName="conn2-1" presStyleLbl="parChTrans1D3" presStyleIdx="1" presStyleCnt="2"/>
      <dgm:spPr/>
    </dgm:pt>
    <dgm:pt modelId="{01605C93-A19C-4D80-9EA1-F29F1E534B08}" type="pres">
      <dgm:prSet presAssocID="{4AAA4E60-198C-4FFB-B267-75920D9B02B1}" presName="connTx" presStyleLbl="parChTrans1D3" presStyleIdx="1" presStyleCnt="2"/>
      <dgm:spPr/>
    </dgm:pt>
    <dgm:pt modelId="{33C64A36-9497-4BAA-BF77-578479518155}" type="pres">
      <dgm:prSet presAssocID="{E1AD6769-AE78-4552-9B3F-5088CC2F913E}" presName="root2" presStyleCnt="0"/>
      <dgm:spPr/>
    </dgm:pt>
    <dgm:pt modelId="{09CA7A91-57ED-4577-929A-68B1F7BAA57F}" type="pres">
      <dgm:prSet presAssocID="{E1AD6769-AE78-4552-9B3F-5088CC2F913E}" presName="LevelTwoTextNode" presStyleLbl="node3" presStyleIdx="1" presStyleCnt="2" custScaleX="218466" custScaleY="187715">
        <dgm:presLayoutVars>
          <dgm:chPref val="3"/>
        </dgm:presLayoutVars>
      </dgm:prSet>
      <dgm:spPr/>
    </dgm:pt>
    <dgm:pt modelId="{71973E5D-9E9F-4D39-B4E7-9B4DEB57AEBC}" type="pres">
      <dgm:prSet presAssocID="{E1AD6769-AE78-4552-9B3F-5088CC2F913E}" presName="level3hierChild" presStyleCnt="0"/>
      <dgm:spPr/>
    </dgm:pt>
  </dgm:ptLst>
  <dgm:cxnLst>
    <dgm:cxn modelId="{FB7C000C-4DD4-4B8A-B95A-8EE5E28EDDD3}" srcId="{95FC5195-0D49-4871-A811-24637B9B6EB5}" destId="{02CC64CE-5477-4B0E-BD30-75EE48A91827}" srcOrd="0" destOrd="0" parTransId="{39327C29-0FE7-4403-8E9A-9F66BFEC4825}" sibTransId="{7F5FA0D4-18FB-4DFF-9117-3705E488FD26}"/>
    <dgm:cxn modelId="{8671570E-078B-4864-B4E5-5A3041B8AD5F}" type="presOf" srcId="{8B50E9D9-C547-4255-B0A2-C6CA131531E3}" destId="{CE382E0C-AE73-46E1-91D2-E88DD1E399FC}" srcOrd="0" destOrd="0" presId="urn:microsoft.com/office/officeart/2005/8/layout/hierarchy2"/>
    <dgm:cxn modelId="{A2FF3916-6B4F-4FF9-BDBF-E7BC3E969A4E}" type="presOf" srcId="{AA7DF32E-04D0-4544-91BF-21C63D48807B}" destId="{7CC3A050-49D7-4469-AC1D-A4233174CEA7}" srcOrd="0" destOrd="0" presId="urn:microsoft.com/office/officeart/2005/8/layout/hierarchy2"/>
    <dgm:cxn modelId="{13D0B334-8D37-4189-9486-40BAB075B38D}" srcId="{8F7B8001-C157-47AD-9F2B-9E1E6A1D037C}" destId="{E1AD6769-AE78-4552-9B3F-5088CC2F913E}" srcOrd="0" destOrd="0" parTransId="{4AAA4E60-198C-4FFB-B267-75920D9B02B1}" sibTransId="{CC443B06-9F18-4ECC-B47E-698B0D068F33}"/>
    <dgm:cxn modelId="{BE089A41-ABBF-407B-9244-A7566EACEC17}" type="presOf" srcId="{7F613247-4DDD-4CE2-AB8C-D543B2F152F9}" destId="{81467BF3-D05E-4597-9730-ADE8B843F4D3}" srcOrd="1" destOrd="0" presId="urn:microsoft.com/office/officeart/2005/8/layout/hierarchy2"/>
    <dgm:cxn modelId="{B5F93242-DECE-4D23-935B-C7EB036BC50E}" type="presOf" srcId="{4AAA4E60-198C-4FFB-B267-75920D9B02B1}" destId="{01605C93-A19C-4D80-9EA1-F29F1E534B08}" srcOrd="1" destOrd="0" presId="urn:microsoft.com/office/officeart/2005/8/layout/hierarchy2"/>
    <dgm:cxn modelId="{F3F6DA44-A684-413C-B04E-9C7BA24E0E9B}" srcId="{02CC64CE-5477-4B0E-BD30-75EE48A91827}" destId="{8F7B8001-C157-47AD-9F2B-9E1E6A1D037C}" srcOrd="1" destOrd="0" parTransId="{7F613247-4DDD-4CE2-AB8C-D543B2F152F9}" sibTransId="{2C654E75-E160-4C2D-9822-40F4C80A0DC5}"/>
    <dgm:cxn modelId="{F5388E6D-BB09-4748-8652-10249F20ADD2}" type="presOf" srcId="{FFE34742-0356-479D-84ED-03F3BA20C18D}" destId="{A0933263-F141-4282-857E-1916BCD9E53A}" srcOrd="0" destOrd="0" presId="urn:microsoft.com/office/officeart/2005/8/layout/hierarchy2"/>
    <dgm:cxn modelId="{69007384-0366-44E1-AF90-65914A683FCC}" type="presOf" srcId="{7F613247-4DDD-4CE2-AB8C-D543B2F152F9}" destId="{22A56F60-6F6F-4C5E-A532-AFC13A2411A6}" srcOrd="0" destOrd="0" presId="urn:microsoft.com/office/officeart/2005/8/layout/hierarchy2"/>
    <dgm:cxn modelId="{02AB1D88-7910-4EFB-A919-42BAE698F45B}" type="presOf" srcId="{95FC5195-0D49-4871-A811-24637B9B6EB5}" destId="{9E885D2C-488B-407D-B147-778B028A5E43}" srcOrd="0" destOrd="0" presId="urn:microsoft.com/office/officeart/2005/8/layout/hierarchy2"/>
    <dgm:cxn modelId="{71784EA3-0ABE-44D7-A41A-CF52C2DFF047}" type="presOf" srcId="{E1AD6769-AE78-4552-9B3F-5088CC2F913E}" destId="{09CA7A91-57ED-4577-929A-68B1F7BAA57F}" srcOrd="0" destOrd="0" presId="urn:microsoft.com/office/officeart/2005/8/layout/hierarchy2"/>
    <dgm:cxn modelId="{48D0A2AE-84B6-42DD-A8AA-014C96610EC3}" type="presOf" srcId="{637105E9-F2A5-43E3-89F3-A55896467C3B}" destId="{95509D07-E118-430A-B1A4-5E295ADED416}" srcOrd="1" destOrd="0" presId="urn:microsoft.com/office/officeart/2005/8/layout/hierarchy2"/>
    <dgm:cxn modelId="{C78C09C2-FDF2-470C-9C85-022C556B4187}" type="presOf" srcId="{8F7B8001-C157-47AD-9F2B-9E1E6A1D037C}" destId="{D0910DFD-B9DD-400F-8702-F21AC81C3A80}" srcOrd="0" destOrd="0" presId="urn:microsoft.com/office/officeart/2005/8/layout/hierarchy2"/>
    <dgm:cxn modelId="{9E33FECB-3E7F-40A2-9228-D5EB02B5970B}" srcId="{8B50E9D9-C547-4255-B0A2-C6CA131531E3}" destId="{AA7DF32E-04D0-4544-91BF-21C63D48807B}" srcOrd="0" destOrd="0" parTransId="{637105E9-F2A5-43E3-89F3-A55896467C3B}" sibTransId="{C90BB6B3-23F4-4969-B316-19EA87FCF7B0}"/>
    <dgm:cxn modelId="{6069DDD2-AFFF-4953-A9CF-615991B4B1DD}" type="presOf" srcId="{4AAA4E60-198C-4FFB-B267-75920D9B02B1}" destId="{A03AB944-1D82-40F0-8A5D-BAB3FA0BAED8}" srcOrd="0" destOrd="0" presId="urn:microsoft.com/office/officeart/2005/8/layout/hierarchy2"/>
    <dgm:cxn modelId="{4B3E97D3-AD0C-4B59-9B38-E637F90E83F9}" srcId="{02CC64CE-5477-4B0E-BD30-75EE48A91827}" destId="{8B50E9D9-C547-4255-B0A2-C6CA131531E3}" srcOrd="0" destOrd="0" parTransId="{FFE34742-0356-479D-84ED-03F3BA20C18D}" sibTransId="{9EE79712-187D-4A93-80DB-A08D27BFD509}"/>
    <dgm:cxn modelId="{A804EADF-6F63-470A-9F0F-5B178AB6FB3F}" type="presOf" srcId="{FFE34742-0356-479D-84ED-03F3BA20C18D}" destId="{FD369E0D-806E-4283-AFCF-CFE78FA735B1}" srcOrd="1" destOrd="0" presId="urn:microsoft.com/office/officeart/2005/8/layout/hierarchy2"/>
    <dgm:cxn modelId="{87E391E1-0930-4CD4-AFE3-B7E1D0CF7CBB}" type="presOf" srcId="{02CC64CE-5477-4B0E-BD30-75EE48A91827}" destId="{7EBA0E66-E38A-43D4-AB83-EB583D391C45}" srcOrd="0" destOrd="0" presId="urn:microsoft.com/office/officeart/2005/8/layout/hierarchy2"/>
    <dgm:cxn modelId="{6CFB29FB-F01B-466B-8E88-BC86285C5742}" type="presOf" srcId="{637105E9-F2A5-43E3-89F3-A55896467C3B}" destId="{BE5DDEBC-378B-43D9-B8DA-78BF5E800307}" srcOrd="0" destOrd="0" presId="urn:microsoft.com/office/officeart/2005/8/layout/hierarchy2"/>
    <dgm:cxn modelId="{27DA372C-9548-47D6-ABF4-B40EC3A2D673}" type="presParOf" srcId="{9E885D2C-488B-407D-B147-778B028A5E43}" destId="{8C40D7AE-57B1-4DB2-B4C0-42C4F49B2179}" srcOrd="0" destOrd="0" presId="urn:microsoft.com/office/officeart/2005/8/layout/hierarchy2"/>
    <dgm:cxn modelId="{03420C5C-A875-4805-9242-27EAD7A4B8C1}" type="presParOf" srcId="{8C40D7AE-57B1-4DB2-B4C0-42C4F49B2179}" destId="{7EBA0E66-E38A-43D4-AB83-EB583D391C45}" srcOrd="0" destOrd="0" presId="urn:microsoft.com/office/officeart/2005/8/layout/hierarchy2"/>
    <dgm:cxn modelId="{199F9A0D-DB3B-4048-A138-2022E29F29D6}" type="presParOf" srcId="{8C40D7AE-57B1-4DB2-B4C0-42C4F49B2179}" destId="{CC0ACE35-8EF2-4228-8C76-D2EA19ECEF08}" srcOrd="1" destOrd="0" presId="urn:microsoft.com/office/officeart/2005/8/layout/hierarchy2"/>
    <dgm:cxn modelId="{79EF5F93-CDE5-4AF5-A78C-08C3E31A77FC}" type="presParOf" srcId="{CC0ACE35-8EF2-4228-8C76-D2EA19ECEF08}" destId="{A0933263-F141-4282-857E-1916BCD9E53A}" srcOrd="0" destOrd="0" presId="urn:microsoft.com/office/officeart/2005/8/layout/hierarchy2"/>
    <dgm:cxn modelId="{C77196AA-471D-40AD-B9B4-042878C22AC2}" type="presParOf" srcId="{A0933263-F141-4282-857E-1916BCD9E53A}" destId="{FD369E0D-806E-4283-AFCF-CFE78FA735B1}" srcOrd="0" destOrd="0" presId="urn:microsoft.com/office/officeart/2005/8/layout/hierarchy2"/>
    <dgm:cxn modelId="{A783C6E1-5C79-42A1-9495-048D34417B76}" type="presParOf" srcId="{CC0ACE35-8EF2-4228-8C76-D2EA19ECEF08}" destId="{16A8508A-137E-4250-9F42-8D18AB70DBEB}" srcOrd="1" destOrd="0" presId="urn:microsoft.com/office/officeart/2005/8/layout/hierarchy2"/>
    <dgm:cxn modelId="{7A37B1D7-F906-41F6-9C69-B74AA94FDD8F}" type="presParOf" srcId="{16A8508A-137E-4250-9F42-8D18AB70DBEB}" destId="{CE382E0C-AE73-46E1-91D2-E88DD1E399FC}" srcOrd="0" destOrd="0" presId="urn:microsoft.com/office/officeart/2005/8/layout/hierarchy2"/>
    <dgm:cxn modelId="{B5E44A90-47D7-47C9-94CD-B9A49CA1D934}" type="presParOf" srcId="{16A8508A-137E-4250-9F42-8D18AB70DBEB}" destId="{B3A8D729-3316-4ADA-AE5E-F15960A2595B}" srcOrd="1" destOrd="0" presId="urn:microsoft.com/office/officeart/2005/8/layout/hierarchy2"/>
    <dgm:cxn modelId="{2735DFAC-F66B-4A23-A1D0-49AD0DC8E7AA}" type="presParOf" srcId="{B3A8D729-3316-4ADA-AE5E-F15960A2595B}" destId="{BE5DDEBC-378B-43D9-B8DA-78BF5E800307}" srcOrd="0" destOrd="0" presId="urn:microsoft.com/office/officeart/2005/8/layout/hierarchy2"/>
    <dgm:cxn modelId="{D49AA297-7781-4A65-8B3B-14B8A5CB7DD5}" type="presParOf" srcId="{BE5DDEBC-378B-43D9-B8DA-78BF5E800307}" destId="{95509D07-E118-430A-B1A4-5E295ADED416}" srcOrd="0" destOrd="0" presId="urn:microsoft.com/office/officeart/2005/8/layout/hierarchy2"/>
    <dgm:cxn modelId="{62FACC71-E656-41B9-A04C-62E96F78151D}" type="presParOf" srcId="{B3A8D729-3316-4ADA-AE5E-F15960A2595B}" destId="{436F1FC7-5E72-4C85-9117-F654D97E1C8F}" srcOrd="1" destOrd="0" presId="urn:microsoft.com/office/officeart/2005/8/layout/hierarchy2"/>
    <dgm:cxn modelId="{B444FBF6-4CC4-412A-90E9-0A38B71F17A6}" type="presParOf" srcId="{436F1FC7-5E72-4C85-9117-F654D97E1C8F}" destId="{7CC3A050-49D7-4469-AC1D-A4233174CEA7}" srcOrd="0" destOrd="0" presId="urn:microsoft.com/office/officeart/2005/8/layout/hierarchy2"/>
    <dgm:cxn modelId="{522A8338-6608-4A3E-B9AB-23756FE58881}" type="presParOf" srcId="{436F1FC7-5E72-4C85-9117-F654D97E1C8F}" destId="{45527203-45A4-4A1D-9D37-7A14C2154404}" srcOrd="1" destOrd="0" presId="urn:microsoft.com/office/officeart/2005/8/layout/hierarchy2"/>
    <dgm:cxn modelId="{9C680965-4DD4-4B3A-AECE-DFB11971F6F0}" type="presParOf" srcId="{CC0ACE35-8EF2-4228-8C76-D2EA19ECEF08}" destId="{22A56F60-6F6F-4C5E-A532-AFC13A2411A6}" srcOrd="2" destOrd="0" presId="urn:microsoft.com/office/officeart/2005/8/layout/hierarchy2"/>
    <dgm:cxn modelId="{2475788B-C15C-44E1-8608-0F9438DEFBC6}" type="presParOf" srcId="{22A56F60-6F6F-4C5E-A532-AFC13A2411A6}" destId="{81467BF3-D05E-4597-9730-ADE8B843F4D3}" srcOrd="0" destOrd="0" presId="urn:microsoft.com/office/officeart/2005/8/layout/hierarchy2"/>
    <dgm:cxn modelId="{49890953-99EC-4F4D-BB0D-B992CD5356CA}" type="presParOf" srcId="{CC0ACE35-8EF2-4228-8C76-D2EA19ECEF08}" destId="{7DBEE6F9-D36D-4BA8-A6E9-C8B1C3C6C7B5}" srcOrd="3" destOrd="0" presId="urn:microsoft.com/office/officeart/2005/8/layout/hierarchy2"/>
    <dgm:cxn modelId="{69229AD4-2039-4544-B09A-EC2609E126CB}" type="presParOf" srcId="{7DBEE6F9-D36D-4BA8-A6E9-C8B1C3C6C7B5}" destId="{D0910DFD-B9DD-400F-8702-F21AC81C3A80}" srcOrd="0" destOrd="0" presId="urn:microsoft.com/office/officeart/2005/8/layout/hierarchy2"/>
    <dgm:cxn modelId="{AA5A9814-CE3B-416D-AB39-457588F957BA}" type="presParOf" srcId="{7DBEE6F9-D36D-4BA8-A6E9-C8B1C3C6C7B5}" destId="{76EF8A49-33A5-4A9C-AFF5-C7937EE18ED7}" srcOrd="1" destOrd="0" presId="urn:microsoft.com/office/officeart/2005/8/layout/hierarchy2"/>
    <dgm:cxn modelId="{22B9DD5A-70D0-48BF-A5B9-36DCBDD022A8}" type="presParOf" srcId="{76EF8A49-33A5-4A9C-AFF5-C7937EE18ED7}" destId="{A03AB944-1D82-40F0-8A5D-BAB3FA0BAED8}" srcOrd="0" destOrd="0" presId="urn:microsoft.com/office/officeart/2005/8/layout/hierarchy2"/>
    <dgm:cxn modelId="{AE8F686E-0B6A-4B69-ADE6-1B862B7455CD}" type="presParOf" srcId="{A03AB944-1D82-40F0-8A5D-BAB3FA0BAED8}" destId="{01605C93-A19C-4D80-9EA1-F29F1E534B08}" srcOrd="0" destOrd="0" presId="urn:microsoft.com/office/officeart/2005/8/layout/hierarchy2"/>
    <dgm:cxn modelId="{B20404F1-86B4-40C7-884C-2BB7B072DA87}" type="presParOf" srcId="{76EF8A49-33A5-4A9C-AFF5-C7937EE18ED7}" destId="{33C64A36-9497-4BAA-BF77-578479518155}" srcOrd="1" destOrd="0" presId="urn:microsoft.com/office/officeart/2005/8/layout/hierarchy2"/>
    <dgm:cxn modelId="{C2940639-4482-49E1-AD76-54F44D1FD7D8}" type="presParOf" srcId="{33C64A36-9497-4BAA-BF77-578479518155}" destId="{09CA7A91-57ED-4577-929A-68B1F7BAA57F}" srcOrd="0" destOrd="0" presId="urn:microsoft.com/office/officeart/2005/8/layout/hierarchy2"/>
    <dgm:cxn modelId="{120F2203-2F3F-4806-904B-5BFB2356AA01}" type="presParOf" srcId="{33C64A36-9497-4BAA-BF77-578479518155}" destId="{71973E5D-9E9F-4D39-B4E7-9B4DEB57AEB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D53DAF-5F3D-4F84-A62B-0059D5C43DD9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E77DD9A-F869-45C9-BB82-92E5612CD202}">
      <dgm:prSet phldrT="[Text]"/>
      <dgm:spPr/>
      <dgm:t>
        <a:bodyPr/>
        <a:lstStyle/>
        <a:p>
          <a:r>
            <a:rPr lang="en-US" b="1" noProof="0"/>
            <a:t>revenues</a:t>
          </a:r>
        </a:p>
      </dgm:t>
    </dgm:pt>
    <dgm:pt modelId="{539CBBEC-1549-4E17-8404-88D1FAE56DBD}" type="parTrans" cxnId="{C9032EEB-C67B-4A75-A887-51F9565F65F8}">
      <dgm:prSet/>
      <dgm:spPr/>
      <dgm:t>
        <a:bodyPr/>
        <a:lstStyle/>
        <a:p>
          <a:endParaRPr lang="en-US" b="1" noProof="0"/>
        </a:p>
      </dgm:t>
    </dgm:pt>
    <dgm:pt modelId="{8E0B14A5-3305-4D13-AB11-5258F50D3AAA}" type="sibTrans" cxnId="{C9032EEB-C67B-4A75-A887-51F9565F65F8}">
      <dgm:prSet/>
      <dgm:spPr/>
      <dgm:t>
        <a:bodyPr/>
        <a:lstStyle/>
        <a:p>
          <a:endParaRPr lang="en-US" b="1" noProof="0"/>
        </a:p>
      </dgm:t>
    </dgm:pt>
    <dgm:pt modelId="{525D7ECC-D87E-4AD8-A77A-06CFE422453E}">
      <dgm:prSet phldrT="[Text]"/>
      <dgm:spPr/>
      <dgm:t>
        <a:bodyPr/>
        <a:lstStyle/>
        <a:p>
          <a:r>
            <a:rPr lang="en-US" b="1" noProof="0"/>
            <a:t>- cost of goods sold</a:t>
          </a:r>
        </a:p>
      </dgm:t>
    </dgm:pt>
    <dgm:pt modelId="{2E70EFF9-B1F1-47A2-8B67-FA73EA458F26}" type="parTrans" cxnId="{ACC1573A-2B24-4F66-A515-4BF2100B7C8C}">
      <dgm:prSet/>
      <dgm:spPr/>
      <dgm:t>
        <a:bodyPr/>
        <a:lstStyle/>
        <a:p>
          <a:endParaRPr lang="en-US" b="1" noProof="0"/>
        </a:p>
      </dgm:t>
    </dgm:pt>
    <dgm:pt modelId="{B375CF20-DADE-40A7-95D9-A168C1BF04B0}" type="sibTrans" cxnId="{ACC1573A-2B24-4F66-A515-4BF2100B7C8C}">
      <dgm:prSet/>
      <dgm:spPr/>
      <dgm:t>
        <a:bodyPr/>
        <a:lstStyle/>
        <a:p>
          <a:endParaRPr lang="en-US" b="1" noProof="0"/>
        </a:p>
      </dgm:t>
    </dgm:pt>
    <dgm:pt modelId="{F757FE5D-2FD2-4110-B341-7F3253954CD1}">
      <dgm:prSet phldrT="[Text]"/>
      <dgm:spPr/>
      <dgm:t>
        <a:bodyPr/>
        <a:lstStyle/>
        <a:p>
          <a:r>
            <a:rPr lang="en-US" b="1" noProof="0"/>
            <a:t>= gross profit</a:t>
          </a:r>
        </a:p>
      </dgm:t>
    </dgm:pt>
    <dgm:pt modelId="{D81F86F4-F744-4FB7-AA77-A6D2FADF3D3E}" type="parTrans" cxnId="{4C67192B-4DA8-43C4-938D-7CE0F0A8EC7A}">
      <dgm:prSet/>
      <dgm:spPr/>
      <dgm:t>
        <a:bodyPr/>
        <a:lstStyle/>
        <a:p>
          <a:endParaRPr lang="en-US" b="1" noProof="0"/>
        </a:p>
      </dgm:t>
    </dgm:pt>
    <dgm:pt modelId="{D4FB69FD-BBFD-4D8E-8467-A9C715E2F1D6}" type="sibTrans" cxnId="{4C67192B-4DA8-43C4-938D-7CE0F0A8EC7A}">
      <dgm:prSet/>
      <dgm:spPr/>
      <dgm:t>
        <a:bodyPr/>
        <a:lstStyle/>
        <a:p>
          <a:endParaRPr lang="en-US" b="1" noProof="0"/>
        </a:p>
      </dgm:t>
    </dgm:pt>
    <dgm:pt modelId="{5296407D-C7EE-4948-8A11-A3D35A4EC71A}">
      <dgm:prSet/>
      <dgm:spPr/>
      <dgm:t>
        <a:bodyPr/>
        <a:lstStyle/>
        <a:p>
          <a:r>
            <a:rPr lang="en-US" b="1" noProof="0"/>
            <a:t>- Operating expenses</a:t>
          </a:r>
        </a:p>
      </dgm:t>
    </dgm:pt>
    <dgm:pt modelId="{7C4AC4AF-B967-45F5-8432-8A87B82F009B}" type="parTrans" cxnId="{1BDA461C-5496-4694-B445-1710A52FDED9}">
      <dgm:prSet/>
      <dgm:spPr/>
      <dgm:t>
        <a:bodyPr/>
        <a:lstStyle/>
        <a:p>
          <a:endParaRPr lang="en-US" b="1" noProof="0"/>
        </a:p>
      </dgm:t>
    </dgm:pt>
    <dgm:pt modelId="{599B2135-39E7-4EC5-85B4-30C13A44B8E1}" type="sibTrans" cxnId="{1BDA461C-5496-4694-B445-1710A52FDED9}">
      <dgm:prSet/>
      <dgm:spPr/>
      <dgm:t>
        <a:bodyPr/>
        <a:lstStyle/>
        <a:p>
          <a:endParaRPr lang="en-US" b="1" noProof="0"/>
        </a:p>
      </dgm:t>
    </dgm:pt>
    <dgm:pt modelId="{A9E73801-18F2-470C-8AFF-76AA3FEE2634}">
      <dgm:prSet/>
      <dgm:spPr/>
      <dgm:t>
        <a:bodyPr/>
        <a:lstStyle/>
        <a:p>
          <a:r>
            <a:rPr lang="en-US" b="1" noProof="0"/>
            <a:t>= net income before taxes</a:t>
          </a:r>
        </a:p>
      </dgm:t>
    </dgm:pt>
    <dgm:pt modelId="{309BFDCB-6EDB-4F0B-AC35-8B83E1D900C1}" type="parTrans" cxnId="{C8ED17D4-E345-46D6-850E-AD8073931254}">
      <dgm:prSet/>
      <dgm:spPr/>
      <dgm:t>
        <a:bodyPr/>
        <a:lstStyle/>
        <a:p>
          <a:endParaRPr lang="en-US" b="1" noProof="0"/>
        </a:p>
      </dgm:t>
    </dgm:pt>
    <dgm:pt modelId="{2F785171-2CCA-4BDA-BF9E-18F89764A9C1}" type="sibTrans" cxnId="{C8ED17D4-E345-46D6-850E-AD8073931254}">
      <dgm:prSet/>
      <dgm:spPr/>
      <dgm:t>
        <a:bodyPr/>
        <a:lstStyle/>
        <a:p>
          <a:endParaRPr lang="en-US" b="1" noProof="0"/>
        </a:p>
      </dgm:t>
    </dgm:pt>
    <dgm:pt modelId="{00C89365-EC12-4760-98B9-E459407358DA}">
      <dgm:prSet/>
      <dgm:spPr/>
      <dgm:t>
        <a:bodyPr/>
        <a:lstStyle/>
        <a:p>
          <a:r>
            <a:rPr lang="en-US" b="1" noProof="0"/>
            <a:t>- Income tax expense</a:t>
          </a:r>
        </a:p>
      </dgm:t>
    </dgm:pt>
    <dgm:pt modelId="{F97B6B7F-C266-412C-BE55-50EA3780972E}" type="parTrans" cxnId="{4F328146-BDC7-4DD3-AC70-A1144E704B8F}">
      <dgm:prSet/>
      <dgm:spPr/>
      <dgm:t>
        <a:bodyPr/>
        <a:lstStyle/>
        <a:p>
          <a:endParaRPr lang="en-US" b="1" noProof="0"/>
        </a:p>
      </dgm:t>
    </dgm:pt>
    <dgm:pt modelId="{A3F003B5-12C9-4160-AE43-BA9F31365C45}" type="sibTrans" cxnId="{4F328146-BDC7-4DD3-AC70-A1144E704B8F}">
      <dgm:prSet/>
      <dgm:spPr/>
      <dgm:t>
        <a:bodyPr/>
        <a:lstStyle/>
        <a:p>
          <a:endParaRPr lang="en-US" b="1" noProof="0"/>
        </a:p>
      </dgm:t>
    </dgm:pt>
    <dgm:pt modelId="{E1A4A82F-1E39-454D-9F8F-F3D28F60B460}">
      <dgm:prSet/>
      <dgm:spPr/>
      <dgm:t>
        <a:bodyPr/>
        <a:lstStyle/>
        <a:p>
          <a:r>
            <a:rPr lang="en-US" b="1" noProof="0"/>
            <a:t>= net income after taxes</a:t>
          </a:r>
        </a:p>
      </dgm:t>
    </dgm:pt>
    <dgm:pt modelId="{E29C0736-05A7-4F8F-99E1-D4F042E055D0}" type="parTrans" cxnId="{AF30B3B8-B7C8-40B9-95F0-9845FB00365D}">
      <dgm:prSet/>
      <dgm:spPr/>
      <dgm:t>
        <a:bodyPr/>
        <a:lstStyle/>
        <a:p>
          <a:endParaRPr lang="en-US" b="1" noProof="0"/>
        </a:p>
      </dgm:t>
    </dgm:pt>
    <dgm:pt modelId="{260B22E7-FE63-4B14-963D-EDBBCEF69E25}" type="sibTrans" cxnId="{AF30B3B8-B7C8-40B9-95F0-9845FB00365D}">
      <dgm:prSet/>
      <dgm:spPr/>
      <dgm:t>
        <a:bodyPr/>
        <a:lstStyle/>
        <a:p>
          <a:endParaRPr lang="en-US" b="1" noProof="0"/>
        </a:p>
      </dgm:t>
    </dgm:pt>
    <dgm:pt modelId="{812A9458-E66A-4A1E-862F-2F1FF3142329}" type="pres">
      <dgm:prSet presAssocID="{54D53DAF-5F3D-4F84-A62B-0059D5C43DD9}" presName="linear" presStyleCnt="0">
        <dgm:presLayoutVars>
          <dgm:dir/>
          <dgm:animLvl val="lvl"/>
          <dgm:resizeHandles val="exact"/>
        </dgm:presLayoutVars>
      </dgm:prSet>
      <dgm:spPr/>
    </dgm:pt>
    <dgm:pt modelId="{96ECE082-C728-4121-AD56-4CD9C8EC6730}" type="pres">
      <dgm:prSet presAssocID="{1E77DD9A-F869-45C9-BB82-92E5612CD202}" presName="parentLin" presStyleCnt="0"/>
      <dgm:spPr/>
    </dgm:pt>
    <dgm:pt modelId="{97DB4FA6-58B2-4095-805D-7B110D82B7E1}" type="pres">
      <dgm:prSet presAssocID="{1E77DD9A-F869-45C9-BB82-92E5612CD202}" presName="parentLeftMargin" presStyleLbl="node1" presStyleIdx="0" presStyleCnt="7"/>
      <dgm:spPr/>
    </dgm:pt>
    <dgm:pt modelId="{1B49752C-DFEB-4997-AC73-611FCBC1FCC5}" type="pres">
      <dgm:prSet presAssocID="{1E77DD9A-F869-45C9-BB82-92E5612CD202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525B8F3F-53CF-4BC1-930E-0DC66B46BFF7}" type="pres">
      <dgm:prSet presAssocID="{1E77DD9A-F869-45C9-BB82-92E5612CD202}" presName="negativeSpace" presStyleCnt="0"/>
      <dgm:spPr/>
    </dgm:pt>
    <dgm:pt modelId="{BA09E460-DC5B-496B-85F8-E4228FB19F76}" type="pres">
      <dgm:prSet presAssocID="{1E77DD9A-F869-45C9-BB82-92E5612CD202}" presName="childText" presStyleLbl="conFgAcc1" presStyleIdx="0" presStyleCnt="7">
        <dgm:presLayoutVars>
          <dgm:bulletEnabled val="1"/>
        </dgm:presLayoutVars>
      </dgm:prSet>
      <dgm:spPr/>
    </dgm:pt>
    <dgm:pt modelId="{E5B56D6B-D3B7-477B-A992-13DFD8D06270}" type="pres">
      <dgm:prSet presAssocID="{8E0B14A5-3305-4D13-AB11-5258F50D3AAA}" presName="spaceBetweenRectangles" presStyleCnt="0"/>
      <dgm:spPr/>
    </dgm:pt>
    <dgm:pt modelId="{D509E52F-9136-4949-AC25-C2DF6330BF2E}" type="pres">
      <dgm:prSet presAssocID="{525D7ECC-D87E-4AD8-A77A-06CFE422453E}" presName="parentLin" presStyleCnt="0"/>
      <dgm:spPr/>
    </dgm:pt>
    <dgm:pt modelId="{AEF49848-7176-4BC5-98E3-81618DEB5ACA}" type="pres">
      <dgm:prSet presAssocID="{525D7ECC-D87E-4AD8-A77A-06CFE422453E}" presName="parentLeftMargin" presStyleLbl="node1" presStyleIdx="0" presStyleCnt="7"/>
      <dgm:spPr/>
    </dgm:pt>
    <dgm:pt modelId="{6865C780-55EB-4D77-AF2F-8662754D7EFD}" type="pres">
      <dgm:prSet presAssocID="{525D7ECC-D87E-4AD8-A77A-06CFE422453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6B10EA7-19F8-4651-B413-CB90D7B84C0A}" type="pres">
      <dgm:prSet presAssocID="{525D7ECC-D87E-4AD8-A77A-06CFE422453E}" presName="negativeSpace" presStyleCnt="0"/>
      <dgm:spPr/>
    </dgm:pt>
    <dgm:pt modelId="{8BDC0924-253D-4065-949B-1E5920A6E057}" type="pres">
      <dgm:prSet presAssocID="{525D7ECC-D87E-4AD8-A77A-06CFE422453E}" presName="childText" presStyleLbl="conFgAcc1" presStyleIdx="1" presStyleCnt="7">
        <dgm:presLayoutVars>
          <dgm:bulletEnabled val="1"/>
        </dgm:presLayoutVars>
      </dgm:prSet>
      <dgm:spPr/>
    </dgm:pt>
    <dgm:pt modelId="{7A8E14BB-4607-4078-95F0-9F259EB1FA3D}" type="pres">
      <dgm:prSet presAssocID="{B375CF20-DADE-40A7-95D9-A168C1BF04B0}" presName="spaceBetweenRectangles" presStyleCnt="0"/>
      <dgm:spPr/>
    </dgm:pt>
    <dgm:pt modelId="{28C616ED-CBB0-42B3-B4CF-8D4D5BF1BD96}" type="pres">
      <dgm:prSet presAssocID="{F757FE5D-2FD2-4110-B341-7F3253954CD1}" presName="parentLin" presStyleCnt="0"/>
      <dgm:spPr/>
    </dgm:pt>
    <dgm:pt modelId="{E7F72028-67F4-4430-B9B8-F32E5D641D38}" type="pres">
      <dgm:prSet presAssocID="{F757FE5D-2FD2-4110-B341-7F3253954CD1}" presName="parentLeftMargin" presStyleLbl="node1" presStyleIdx="1" presStyleCnt="7"/>
      <dgm:spPr/>
    </dgm:pt>
    <dgm:pt modelId="{6D4BD3C8-9172-4505-A0D6-300D1CE3AB2B}" type="pres">
      <dgm:prSet presAssocID="{F757FE5D-2FD2-4110-B341-7F3253954CD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4EF9107B-7C41-4238-A4C6-C75B7CC4733B}" type="pres">
      <dgm:prSet presAssocID="{F757FE5D-2FD2-4110-B341-7F3253954CD1}" presName="negativeSpace" presStyleCnt="0"/>
      <dgm:spPr/>
    </dgm:pt>
    <dgm:pt modelId="{9AC904B0-6D01-4C71-BB38-38508B876504}" type="pres">
      <dgm:prSet presAssocID="{F757FE5D-2FD2-4110-B341-7F3253954CD1}" presName="childText" presStyleLbl="conFgAcc1" presStyleIdx="2" presStyleCnt="7">
        <dgm:presLayoutVars>
          <dgm:bulletEnabled val="1"/>
        </dgm:presLayoutVars>
      </dgm:prSet>
      <dgm:spPr/>
    </dgm:pt>
    <dgm:pt modelId="{1345578A-DEEC-448F-937C-0A7AA2E87EB2}" type="pres">
      <dgm:prSet presAssocID="{D4FB69FD-BBFD-4D8E-8467-A9C715E2F1D6}" presName="spaceBetweenRectangles" presStyleCnt="0"/>
      <dgm:spPr/>
    </dgm:pt>
    <dgm:pt modelId="{2A681882-F9A8-4B36-AFD4-9B4EF1E6BD2D}" type="pres">
      <dgm:prSet presAssocID="{5296407D-C7EE-4948-8A11-A3D35A4EC71A}" presName="parentLin" presStyleCnt="0"/>
      <dgm:spPr/>
    </dgm:pt>
    <dgm:pt modelId="{EB45A422-29C5-418D-93EE-972BBF65F02E}" type="pres">
      <dgm:prSet presAssocID="{5296407D-C7EE-4948-8A11-A3D35A4EC71A}" presName="parentLeftMargin" presStyleLbl="node1" presStyleIdx="2" presStyleCnt="7"/>
      <dgm:spPr/>
    </dgm:pt>
    <dgm:pt modelId="{74F1E6F2-42AB-46DF-8DE5-E18682F7BE2E}" type="pres">
      <dgm:prSet presAssocID="{5296407D-C7EE-4948-8A11-A3D35A4EC71A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2EB5C538-0940-4DD2-8E40-AE1651E5EF47}" type="pres">
      <dgm:prSet presAssocID="{5296407D-C7EE-4948-8A11-A3D35A4EC71A}" presName="negativeSpace" presStyleCnt="0"/>
      <dgm:spPr/>
    </dgm:pt>
    <dgm:pt modelId="{32D5F66A-BAC5-434C-8D8A-049E2FBAE2BE}" type="pres">
      <dgm:prSet presAssocID="{5296407D-C7EE-4948-8A11-A3D35A4EC71A}" presName="childText" presStyleLbl="conFgAcc1" presStyleIdx="3" presStyleCnt="7">
        <dgm:presLayoutVars>
          <dgm:bulletEnabled val="1"/>
        </dgm:presLayoutVars>
      </dgm:prSet>
      <dgm:spPr/>
    </dgm:pt>
    <dgm:pt modelId="{BA1251EF-A860-4DDC-87D7-822D41D4655F}" type="pres">
      <dgm:prSet presAssocID="{599B2135-39E7-4EC5-85B4-30C13A44B8E1}" presName="spaceBetweenRectangles" presStyleCnt="0"/>
      <dgm:spPr/>
    </dgm:pt>
    <dgm:pt modelId="{6192CD42-8155-40E0-910B-D6F245B8376C}" type="pres">
      <dgm:prSet presAssocID="{A9E73801-18F2-470C-8AFF-76AA3FEE2634}" presName="parentLin" presStyleCnt="0"/>
      <dgm:spPr/>
    </dgm:pt>
    <dgm:pt modelId="{A3A8A4B4-EA1C-4743-8E0D-CF4623CBAAA1}" type="pres">
      <dgm:prSet presAssocID="{A9E73801-18F2-470C-8AFF-76AA3FEE2634}" presName="parentLeftMargin" presStyleLbl="node1" presStyleIdx="3" presStyleCnt="7"/>
      <dgm:spPr/>
    </dgm:pt>
    <dgm:pt modelId="{2D3DE3EA-5AD9-407C-BC96-0C8885F0E227}" type="pres">
      <dgm:prSet presAssocID="{A9E73801-18F2-470C-8AFF-76AA3FEE2634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1EC4FD80-F11B-4E20-9B00-5EB05A0553B3}" type="pres">
      <dgm:prSet presAssocID="{A9E73801-18F2-470C-8AFF-76AA3FEE2634}" presName="negativeSpace" presStyleCnt="0"/>
      <dgm:spPr/>
    </dgm:pt>
    <dgm:pt modelId="{01544D2B-D00D-4B84-AEAE-C143078EEC27}" type="pres">
      <dgm:prSet presAssocID="{A9E73801-18F2-470C-8AFF-76AA3FEE2634}" presName="childText" presStyleLbl="conFgAcc1" presStyleIdx="4" presStyleCnt="7">
        <dgm:presLayoutVars>
          <dgm:bulletEnabled val="1"/>
        </dgm:presLayoutVars>
      </dgm:prSet>
      <dgm:spPr/>
    </dgm:pt>
    <dgm:pt modelId="{FE71B999-73B4-497F-954D-6D278DC309D8}" type="pres">
      <dgm:prSet presAssocID="{2F785171-2CCA-4BDA-BF9E-18F89764A9C1}" presName="spaceBetweenRectangles" presStyleCnt="0"/>
      <dgm:spPr/>
    </dgm:pt>
    <dgm:pt modelId="{2456790B-B026-4536-8E27-FE0E5AA296D1}" type="pres">
      <dgm:prSet presAssocID="{00C89365-EC12-4760-98B9-E459407358DA}" presName="parentLin" presStyleCnt="0"/>
      <dgm:spPr/>
    </dgm:pt>
    <dgm:pt modelId="{81BBEB61-29F4-4BA8-B1AA-9AB296A558C6}" type="pres">
      <dgm:prSet presAssocID="{00C89365-EC12-4760-98B9-E459407358DA}" presName="parentLeftMargin" presStyleLbl="node1" presStyleIdx="4" presStyleCnt="7"/>
      <dgm:spPr/>
    </dgm:pt>
    <dgm:pt modelId="{ED5F66FA-8762-4FB5-942B-8B727B402FC1}" type="pres">
      <dgm:prSet presAssocID="{00C89365-EC12-4760-98B9-E459407358DA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6C937C85-8CD8-461C-85AF-9A6AA715868B}" type="pres">
      <dgm:prSet presAssocID="{00C89365-EC12-4760-98B9-E459407358DA}" presName="negativeSpace" presStyleCnt="0"/>
      <dgm:spPr/>
    </dgm:pt>
    <dgm:pt modelId="{4416E765-53AF-4DF3-9064-2FAD5949E2D9}" type="pres">
      <dgm:prSet presAssocID="{00C89365-EC12-4760-98B9-E459407358DA}" presName="childText" presStyleLbl="conFgAcc1" presStyleIdx="5" presStyleCnt="7">
        <dgm:presLayoutVars>
          <dgm:bulletEnabled val="1"/>
        </dgm:presLayoutVars>
      </dgm:prSet>
      <dgm:spPr/>
    </dgm:pt>
    <dgm:pt modelId="{8F69DD1E-8805-4DBB-ADD7-3CEC54694664}" type="pres">
      <dgm:prSet presAssocID="{A3F003B5-12C9-4160-AE43-BA9F31365C45}" presName="spaceBetweenRectangles" presStyleCnt="0"/>
      <dgm:spPr/>
    </dgm:pt>
    <dgm:pt modelId="{006806B0-6810-441A-9C88-170E807D74C5}" type="pres">
      <dgm:prSet presAssocID="{E1A4A82F-1E39-454D-9F8F-F3D28F60B460}" presName="parentLin" presStyleCnt="0"/>
      <dgm:spPr/>
    </dgm:pt>
    <dgm:pt modelId="{FF47CD37-A8E8-484B-9A64-A1A0FFD10C54}" type="pres">
      <dgm:prSet presAssocID="{E1A4A82F-1E39-454D-9F8F-F3D28F60B460}" presName="parentLeftMargin" presStyleLbl="node1" presStyleIdx="5" presStyleCnt="7"/>
      <dgm:spPr/>
    </dgm:pt>
    <dgm:pt modelId="{97CCCE1B-8432-4971-B95C-8464520925B3}" type="pres">
      <dgm:prSet presAssocID="{E1A4A82F-1E39-454D-9F8F-F3D28F60B460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54FF15D3-B8C5-4143-8E86-2E1F117A9F59}" type="pres">
      <dgm:prSet presAssocID="{E1A4A82F-1E39-454D-9F8F-F3D28F60B460}" presName="negativeSpace" presStyleCnt="0"/>
      <dgm:spPr/>
    </dgm:pt>
    <dgm:pt modelId="{ABD1449A-A591-4E32-BD1F-4D2CBEB2362B}" type="pres">
      <dgm:prSet presAssocID="{E1A4A82F-1E39-454D-9F8F-F3D28F60B460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E0270204-8BD5-4429-9F9B-8F1C00944422}" type="presOf" srcId="{F757FE5D-2FD2-4110-B341-7F3253954CD1}" destId="{6D4BD3C8-9172-4505-A0D6-300D1CE3AB2B}" srcOrd="1" destOrd="0" presId="urn:microsoft.com/office/officeart/2005/8/layout/list1"/>
    <dgm:cxn modelId="{E4B4CC11-06C0-4DE0-A747-4AC4EB25F5A0}" type="presOf" srcId="{E1A4A82F-1E39-454D-9F8F-F3D28F60B460}" destId="{FF47CD37-A8E8-484B-9A64-A1A0FFD10C54}" srcOrd="0" destOrd="0" presId="urn:microsoft.com/office/officeart/2005/8/layout/list1"/>
    <dgm:cxn modelId="{1BDA461C-5496-4694-B445-1710A52FDED9}" srcId="{54D53DAF-5F3D-4F84-A62B-0059D5C43DD9}" destId="{5296407D-C7EE-4948-8A11-A3D35A4EC71A}" srcOrd="3" destOrd="0" parTransId="{7C4AC4AF-B967-45F5-8432-8A87B82F009B}" sibTransId="{599B2135-39E7-4EC5-85B4-30C13A44B8E1}"/>
    <dgm:cxn modelId="{4C67192B-4DA8-43C4-938D-7CE0F0A8EC7A}" srcId="{54D53DAF-5F3D-4F84-A62B-0059D5C43DD9}" destId="{F757FE5D-2FD2-4110-B341-7F3253954CD1}" srcOrd="2" destOrd="0" parTransId="{D81F86F4-F744-4FB7-AA77-A6D2FADF3D3E}" sibTransId="{D4FB69FD-BBFD-4D8E-8467-A9C715E2F1D6}"/>
    <dgm:cxn modelId="{ACC1573A-2B24-4F66-A515-4BF2100B7C8C}" srcId="{54D53DAF-5F3D-4F84-A62B-0059D5C43DD9}" destId="{525D7ECC-D87E-4AD8-A77A-06CFE422453E}" srcOrd="1" destOrd="0" parTransId="{2E70EFF9-B1F1-47A2-8B67-FA73EA458F26}" sibTransId="{B375CF20-DADE-40A7-95D9-A168C1BF04B0}"/>
    <dgm:cxn modelId="{4F328146-BDC7-4DD3-AC70-A1144E704B8F}" srcId="{54D53DAF-5F3D-4F84-A62B-0059D5C43DD9}" destId="{00C89365-EC12-4760-98B9-E459407358DA}" srcOrd="5" destOrd="0" parTransId="{F97B6B7F-C266-412C-BE55-50EA3780972E}" sibTransId="{A3F003B5-12C9-4160-AE43-BA9F31365C45}"/>
    <dgm:cxn modelId="{CBA5684D-D7E1-4CD0-B57D-83F7787BDD89}" type="presOf" srcId="{525D7ECC-D87E-4AD8-A77A-06CFE422453E}" destId="{AEF49848-7176-4BC5-98E3-81618DEB5ACA}" srcOrd="0" destOrd="0" presId="urn:microsoft.com/office/officeart/2005/8/layout/list1"/>
    <dgm:cxn modelId="{A77AD969-4370-403A-A309-C5BCB1F6417D}" type="presOf" srcId="{1E77DD9A-F869-45C9-BB82-92E5612CD202}" destId="{97DB4FA6-58B2-4095-805D-7B110D82B7E1}" srcOrd="0" destOrd="0" presId="urn:microsoft.com/office/officeart/2005/8/layout/list1"/>
    <dgm:cxn modelId="{B2578B6C-EB5B-4EC8-B48F-74D2535CE2E1}" type="presOf" srcId="{5296407D-C7EE-4948-8A11-A3D35A4EC71A}" destId="{EB45A422-29C5-418D-93EE-972BBF65F02E}" srcOrd="0" destOrd="0" presId="urn:microsoft.com/office/officeart/2005/8/layout/list1"/>
    <dgm:cxn modelId="{F213F970-0B35-4493-9836-2A93CF975ECF}" type="presOf" srcId="{1E77DD9A-F869-45C9-BB82-92E5612CD202}" destId="{1B49752C-DFEB-4997-AC73-611FCBC1FCC5}" srcOrd="1" destOrd="0" presId="urn:microsoft.com/office/officeart/2005/8/layout/list1"/>
    <dgm:cxn modelId="{5268AB83-D5E4-469B-ADEC-4CDEA8C11127}" type="presOf" srcId="{525D7ECC-D87E-4AD8-A77A-06CFE422453E}" destId="{6865C780-55EB-4D77-AF2F-8662754D7EFD}" srcOrd="1" destOrd="0" presId="urn:microsoft.com/office/officeart/2005/8/layout/list1"/>
    <dgm:cxn modelId="{FB73A297-6C60-4FDF-8AB7-0E95DC56A52C}" type="presOf" srcId="{E1A4A82F-1E39-454D-9F8F-F3D28F60B460}" destId="{97CCCE1B-8432-4971-B95C-8464520925B3}" srcOrd="1" destOrd="0" presId="urn:microsoft.com/office/officeart/2005/8/layout/list1"/>
    <dgm:cxn modelId="{8667D4A8-57C1-41B8-ACCF-D33673DB1143}" type="presOf" srcId="{A9E73801-18F2-470C-8AFF-76AA3FEE2634}" destId="{A3A8A4B4-EA1C-4743-8E0D-CF4623CBAAA1}" srcOrd="0" destOrd="0" presId="urn:microsoft.com/office/officeart/2005/8/layout/list1"/>
    <dgm:cxn modelId="{1D528EB7-CCB5-428E-AE02-1CBF273B6144}" type="presOf" srcId="{54D53DAF-5F3D-4F84-A62B-0059D5C43DD9}" destId="{812A9458-E66A-4A1E-862F-2F1FF3142329}" srcOrd="0" destOrd="0" presId="urn:microsoft.com/office/officeart/2005/8/layout/list1"/>
    <dgm:cxn modelId="{AF30B3B8-B7C8-40B9-95F0-9845FB00365D}" srcId="{54D53DAF-5F3D-4F84-A62B-0059D5C43DD9}" destId="{E1A4A82F-1E39-454D-9F8F-F3D28F60B460}" srcOrd="6" destOrd="0" parTransId="{E29C0736-05A7-4F8F-99E1-D4F042E055D0}" sibTransId="{260B22E7-FE63-4B14-963D-EDBBCEF69E25}"/>
    <dgm:cxn modelId="{32E85CD2-E767-4D78-81BA-A095F61E4CF9}" type="presOf" srcId="{F757FE5D-2FD2-4110-B341-7F3253954CD1}" destId="{E7F72028-67F4-4430-B9B8-F32E5D641D38}" srcOrd="0" destOrd="0" presId="urn:microsoft.com/office/officeart/2005/8/layout/list1"/>
    <dgm:cxn modelId="{C8ED17D4-E345-46D6-850E-AD8073931254}" srcId="{54D53DAF-5F3D-4F84-A62B-0059D5C43DD9}" destId="{A9E73801-18F2-470C-8AFF-76AA3FEE2634}" srcOrd="4" destOrd="0" parTransId="{309BFDCB-6EDB-4F0B-AC35-8B83E1D900C1}" sibTransId="{2F785171-2CCA-4BDA-BF9E-18F89764A9C1}"/>
    <dgm:cxn modelId="{A42F0AD8-6CA4-426B-9725-6BB2CF7CA3B8}" type="presOf" srcId="{00C89365-EC12-4760-98B9-E459407358DA}" destId="{ED5F66FA-8762-4FB5-942B-8B727B402FC1}" srcOrd="1" destOrd="0" presId="urn:microsoft.com/office/officeart/2005/8/layout/list1"/>
    <dgm:cxn modelId="{311535DF-E309-42B1-B6AF-59504BA7E7DD}" type="presOf" srcId="{A9E73801-18F2-470C-8AFF-76AA3FEE2634}" destId="{2D3DE3EA-5AD9-407C-BC96-0C8885F0E227}" srcOrd="1" destOrd="0" presId="urn:microsoft.com/office/officeart/2005/8/layout/list1"/>
    <dgm:cxn modelId="{C9032EEB-C67B-4A75-A887-51F9565F65F8}" srcId="{54D53DAF-5F3D-4F84-A62B-0059D5C43DD9}" destId="{1E77DD9A-F869-45C9-BB82-92E5612CD202}" srcOrd="0" destOrd="0" parTransId="{539CBBEC-1549-4E17-8404-88D1FAE56DBD}" sibTransId="{8E0B14A5-3305-4D13-AB11-5258F50D3AAA}"/>
    <dgm:cxn modelId="{AD3C07F2-97FA-48FC-B7D5-19FF404C932A}" type="presOf" srcId="{00C89365-EC12-4760-98B9-E459407358DA}" destId="{81BBEB61-29F4-4BA8-B1AA-9AB296A558C6}" srcOrd="0" destOrd="0" presId="urn:microsoft.com/office/officeart/2005/8/layout/list1"/>
    <dgm:cxn modelId="{DDFCCFF9-D6F2-41B7-9CC0-AFE722143774}" type="presOf" srcId="{5296407D-C7EE-4948-8A11-A3D35A4EC71A}" destId="{74F1E6F2-42AB-46DF-8DE5-E18682F7BE2E}" srcOrd="1" destOrd="0" presId="urn:microsoft.com/office/officeart/2005/8/layout/list1"/>
    <dgm:cxn modelId="{65F0588B-885E-4181-AA13-57DFA0F028D4}" type="presParOf" srcId="{812A9458-E66A-4A1E-862F-2F1FF3142329}" destId="{96ECE082-C728-4121-AD56-4CD9C8EC6730}" srcOrd="0" destOrd="0" presId="urn:microsoft.com/office/officeart/2005/8/layout/list1"/>
    <dgm:cxn modelId="{62980398-41D3-4C7F-BFF6-63D40C67E1FC}" type="presParOf" srcId="{96ECE082-C728-4121-AD56-4CD9C8EC6730}" destId="{97DB4FA6-58B2-4095-805D-7B110D82B7E1}" srcOrd="0" destOrd="0" presId="urn:microsoft.com/office/officeart/2005/8/layout/list1"/>
    <dgm:cxn modelId="{DC0900C5-255D-4D23-A2A9-99EFA1C05BC3}" type="presParOf" srcId="{96ECE082-C728-4121-AD56-4CD9C8EC6730}" destId="{1B49752C-DFEB-4997-AC73-611FCBC1FCC5}" srcOrd="1" destOrd="0" presId="urn:microsoft.com/office/officeart/2005/8/layout/list1"/>
    <dgm:cxn modelId="{3C672027-37D9-43BA-95D9-3E3DA11C9695}" type="presParOf" srcId="{812A9458-E66A-4A1E-862F-2F1FF3142329}" destId="{525B8F3F-53CF-4BC1-930E-0DC66B46BFF7}" srcOrd="1" destOrd="0" presId="urn:microsoft.com/office/officeart/2005/8/layout/list1"/>
    <dgm:cxn modelId="{D1EF77AF-5F9F-4B65-849A-9508EFF72A83}" type="presParOf" srcId="{812A9458-E66A-4A1E-862F-2F1FF3142329}" destId="{BA09E460-DC5B-496B-85F8-E4228FB19F76}" srcOrd="2" destOrd="0" presId="urn:microsoft.com/office/officeart/2005/8/layout/list1"/>
    <dgm:cxn modelId="{F0D00C94-4C91-45C9-8135-0D26B8B5A708}" type="presParOf" srcId="{812A9458-E66A-4A1E-862F-2F1FF3142329}" destId="{E5B56D6B-D3B7-477B-A992-13DFD8D06270}" srcOrd="3" destOrd="0" presId="urn:microsoft.com/office/officeart/2005/8/layout/list1"/>
    <dgm:cxn modelId="{3073DDC9-95BB-4912-A7D6-DB38793DA788}" type="presParOf" srcId="{812A9458-E66A-4A1E-862F-2F1FF3142329}" destId="{D509E52F-9136-4949-AC25-C2DF6330BF2E}" srcOrd="4" destOrd="0" presId="urn:microsoft.com/office/officeart/2005/8/layout/list1"/>
    <dgm:cxn modelId="{CCCB5C28-4AC6-43D7-8E83-C52A04DEBE64}" type="presParOf" srcId="{D509E52F-9136-4949-AC25-C2DF6330BF2E}" destId="{AEF49848-7176-4BC5-98E3-81618DEB5ACA}" srcOrd="0" destOrd="0" presId="urn:microsoft.com/office/officeart/2005/8/layout/list1"/>
    <dgm:cxn modelId="{7C765632-7ED2-437A-B37E-CA47161F1076}" type="presParOf" srcId="{D509E52F-9136-4949-AC25-C2DF6330BF2E}" destId="{6865C780-55EB-4D77-AF2F-8662754D7EFD}" srcOrd="1" destOrd="0" presId="urn:microsoft.com/office/officeart/2005/8/layout/list1"/>
    <dgm:cxn modelId="{BB7F57BD-CEDA-49F4-A6B7-27CFFDA25F52}" type="presParOf" srcId="{812A9458-E66A-4A1E-862F-2F1FF3142329}" destId="{D6B10EA7-19F8-4651-B413-CB90D7B84C0A}" srcOrd="5" destOrd="0" presId="urn:microsoft.com/office/officeart/2005/8/layout/list1"/>
    <dgm:cxn modelId="{A990BCA8-A9CF-41DC-9DE4-EBD4354585B4}" type="presParOf" srcId="{812A9458-E66A-4A1E-862F-2F1FF3142329}" destId="{8BDC0924-253D-4065-949B-1E5920A6E057}" srcOrd="6" destOrd="0" presId="urn:microsoft.com/office/officeart/2005/8/layout/list1"/>
    <dgm:cxn modelId="{785E5BFB-9D11-4210-BD83-FB47F9675591}" type="presParOf" srcId="{812A9458-E66A-4A1E-862F-2F1FF3142329}" destId="{7A8E14BB-4607-4078-95F0-9F259EB1FA3D}" srcOrd="7" destOrd="0" presId="urn:microsoft.com/office/officeart/2005/8/layout/list1"/>
    <dgm:cxn modelId="{F62F3D70-3D8D-42B7-8A1E-9D5B94B98CE4}" type="presParOf" srcId="{812A9458-E66A-4A1E-862F-2F1FF3142329}" destId="{28C616ED-CBB0-42B3-B4CF-8D4D5BF1BD96}" srcOrd="8" destOrd="0" presId="urn:microsoft.com/office/officeart/2005/8/layout/list1"/>
    <dgm:cxn modelId="{BE253FD0-7288-4F73-B493-FE8F2D58022E}" type="presParOf" srcId="{28C616ED-CBB0-42B3-B4CF-8D4D5BF1BD96}" destId="{E7F72028-67F4-4430-B9B8-F32E5D641D38}" srcOrd="0" destOrd="0" presId="urn:microsoft.com/office/officeart/2005/8/layout/list1"/>
    <dgm:cxn modelId="{241F0782-285A-4055-B2B7-87927A62628B}" type="presParOf" srcId="{28C616ED-CBB0-42B3-B4CF-8D4D5BF1BD96}" destId="{6D4BD3C8-9172-4505-A0D6-300D1CE3AB2B}" srcOrd="1" destOrd="0" presId="urn:microsoft.com/office/officeart/2005/8/layout/list1"/>
    <dgm:cxn modelId="{B14E2BA4-D7E2-4D06-9DE2-B33D61030079}" type="presParOf" srcId="{812A9458-E66A-4A1E-862F-2F1FF3142329}" destId="{4EF9107B-7C41-4238-A4C6-C75B7CC4733B}" srcOrd="9" destOrd="0" presId="urn:microsoft.com/office/officeart/2005/8/layout/list1"/>
    <dgm:cxn modelId="{4139B05E-EFFC-4920-B0C8-19C86F5D87B4}" type="presParOf" srcId="{812A9458-E66A-4A1E-862F-2F1FF3142329}" destId="{9AC904B0-6D01-4C71-BB38-38508B876504}" srcOrd="10" destOrd="0" presId="urn:microsoft.com/office/officeart/2005/8/layout/list1"/>
    <dgm:cxn modelId="{B0565CB4-6543-480E-ACBD-EA5B1E74702A}" type="presParOf" srcId="{812A9458-E66A-4A1E-862F-2F1FF3142329}" destId="{1345578A-DEEC-448F-937C-0A7AA2E87EB2}" srcOrd="11" destOrd="0" presId="urn:microsoft.com/office/officeart/2005/8/layout/list1"/>
    <dgm:cxn modelId="{39577B70-C7E4-4718-BF7A-6AB553EC8211}" type="presParOf" srcId="{812A9458-E66A-4A1E-862F-2F1FF3142329}" destId="{2A681882-F9A8-4B36-AFD4-9B4EF1E6BD2D}" srcOrd="12" destOrd="0" presId="urn:microsoft.com/office/officeart/2005/8/layout/list1"/>
    <dgm:cxn modelId="{A64019BF-B128-4E4A-B16C-B0A8EE564D41}" type="presParOf" srcId="{2A681882-F9A8-4B36-AFD4-9B4EF1E6BD2D}" destId="{EB45A422-29C5-418D-93EE-972BBF65F02E}" srcOrd="0" destOrd="0" presId="urn:microsoft.com/office/officeart/2005/8/layout/list1"/>
    <dgm:cxn modelId="{47A9FF17-9D9E-435C-841A-19974C20EA44}" type="presParOf" srcId="{2A681882-F9A8-4B36-AFD4-9B4EF1E6BD2D}" destId="{74F1E6F2-42AB-46DF-8DE5-E18682F7BE2E}" srcOrd="1" destOrd="0" presId="urn:microsoft.com/office/officeart/2005/8/layout/list1"/>
    <dgm:cxn modelId="{178682EA-1B97-4C5B-BA49-92800CD27237}" type="presParOf" srcId="{812A9458-E66A-4A1E-862F-2F1FF3142329}" destId="{2EB5C538-0940-4DD2-8E40-AE1651E5EF47}" srcOrd="13" destOrd="0" presId="urn:microsoft.com/office/officeart/2005/8/layout/list1"/>
    <dgm:cxn modelId="{52E6B0C3-C606-48E6-BE5F-47C52D951FD9}" type="presParOf" srcId="{812A9458-E66A-4A1E-862F-2F1FF3142329}" destId="{32D5F66A-BAC5-434C-8D8A-049E2FBAE2BE}" srcOrd="14" destOrd="0" presId="urn:microsoft.com/office/officeart/2005/8/layout/list1"/>
    <dgm:cxn modelId="{8DC53D3E-A58D-4882-9A4C-2C126B967909}" type="presParOf" srcId="{812A9458-E66A-4A1E-862F-2F1FF3142329}" destId="{BA1251EF-A860-4DDC-87D7-822D41D4655F}" srcOrd="15" destOrd="0" presId="urn:microsoft.com/office/officeart/2005/8/layout/list1"/>
    <dgm:cxn modelId="{557507D1-E1D7-4621-AD81-E20B5C71BC00}" type="presParOf" srcId="{812A9458-E66A-4A1E-862F-2F1FF3142329}" destId="{6192CD42-8155-40E0-910B-D6F245B8376C}" srcOrd="16" destOrd="0" presId="urn:microsoft.com/office/officeart/2005/8/layout/list1"/>
    <dgm:cxn modelId="{29D268FE-94DD-41BA-A6AC-C6DD8234DF73}" type="presParOf" srcId="{6192CD42-8155-40E0-910B-D6F245B8376C}" destId="{A3A8A4B4-EA1C-4743-8E0D-CF4623CBAAA1}" srcOrd="0" destOrd="0" presId="urn:microsoft.com/office/officeart/2005/8/layout/list1"/>
    <dgm:cxn modelId="{419681E1-9EFA-42A4-86FB-783AE8BFE684}" type="presParOf" srcId="{6192CD42-8155-40E0-910B-D6F245B8376C}" destId="{2D3DE3EA-5AD9-407C-BC96-0C8885F0E227}" srcOrd="1" destOrd="0" presId="urn:microsoft.com/office/officeart/2005/8/layout/list1"/>
    <dgm:cxn modelId="{50E30CF3-D827-41A3-BB9B-52D3D412EB1C}" type="presParOf" srcId="{812A9458-E66A-4A1E-862F-2F1FF3142329}" destId="{1EC4FD80-F11B-4E20-9B00-5EB05A0553B3}" srcOrd="17" destOrd="0" presId="urn:microsoft.com/office/officeart/2005/8/layout/list1"/>
    <dgm:cxn modelId="{A88BE9A2-624A-4AB1-A6EB-BA2FACED8504}" type="presParOf" srcId="{812A9458-E66A-4A1E-862F-2F1FF3142329}" destId="{01544D2B-D00D-4B84-AEAE-C143078EEC27}" srcOrd="18" destOrd="0" presId="urn:microsoft.com/office/officeart/2005/8/layout/list1"/>
    <dgm:cxn modelId="{E682D4D8-D291-4A92-B2E1-D2DCCB6C5474}" type="presParOf" srcId="{812A9458-E66A-4A1E-862F-2F1FF3142329}" destId="{FE71B999-73B4-497F-954D-6D278DC309D8}" srcOrd="19" destOrd="0" presId="urn:microsoft.com/office/officeart/2005/8/layout/list1"/>
    <dgm:cxn modelId="{D9D2DF71-E2C2-4089-B2E2-316ADA609D18}" type="presParOf" srcId="{812A9458-E66A-4A1E-862F-2F1FF3142329}" destId="{2456790B-B026-4536-8E27-FE0E5AA296D1}" srcOrd="20" destOrd="0" presId="urn:microsoft.com/office/officeart/2005/8/layout/list1"/>
    <dgm:cxn modelId="{9F7D8DA5-F294-4BC4-814F-DA2B68502162}" type="presParOf" srcId="{2456790B-B026-4536-8E27-FE0E5AA296D1}" destId="{81BBEB61-29F4-4BA8-B1AA-9AB296A558C6}" srcOrd="0" destOrd="0" presId="urn:microsoft.com/office/officeart/2005/8/layout/list1"/>
    <dgm:cxn modelId="{62D210B3-DE34-4A0C-9967-4A0E1265F7C4}" type="presParOf" srcId="{2456790B-B026-4536-8E27-FE0E5AA296D1}" destId="{ED5F66FA-8762-4FB5-942B-8B727B402FC1}" srcOrd="1" destOrd="0" presId="urn:microsoft.com/office/officeart/2005/8/layout/list1"/>
    <dgm:cxn modelId="{D8E5718C-A746-4865-B9BA-60AFE913AE27}" type="presParOf" srcId="{812A9458-E66A-4A1E-862F-2F1FF3142329}" destId="{6C937C85-8CD8-461C-85AF-9A6AA715868B}" srcOrd="21" destOrd="0" presId="urn:microsoft.com/office/officeart/2005/8/layout/list1"/>
    <dgm:cxn modelId="{7264E1E8-C336-4132-BB2F-F74023B1DC75}" type="presParOf" srcId="{812A9458-E66A-4A1E-862F-2F1FF3142329}" destId="{4416E765-53AF-4DF3-9064-2FAD5949E2D9}" srcOrd="22" destOrd="0" presId="urn:microsoft.com/office/officeart/2005/8/layout/list1"/>
    <dgm:cxn modelId="{6081CC51-649C-47E8-B9A9-6B6131A640E6}" type="presParOf" srcId="{812A9458-E66A-4A1E-862F-2F1FF3142329}" destId="{8F69DD1E-8805-4DBB-ADD7-3CEC54694664}" srcOrd="23" destOrd="0" presId="urn:microsoft.com/office/officeart/2005/8/layout/list1"/>
    <dgm:cxn modelId="{80102718-A45C-426A-8E8A-4A493CE97AB4}" type="presParOf" srcId="{812A9458-E66A-4A1E-862F-2F1FF3142329}" destId="{006806B0-6810-441A-9C88-170E807D74C5}" srcOrd="24" destOrd="0" presId="urn:microsoft.com/office/officeart/2005/8/layout/list1"/>
    <dgm:cxn modelId="{27A65E01-110E-412F-8383-2279F3EB4E2D}" type="presParOf" srcId="{006806B0-6810-441A-9C88-170E807D74C5}" destId="{FF47CD37-A8E8-484B-9A64-A1A0FFD10C54}" srcOrd="0" destOrd="0" presId="urn:microsoft.com/office/officeart/2005/8/layout/list1"/>
    <dgm:cxn modelId="{AE431DA3-A65D-44C5-8FA0-0F677BDC5420}" type="presParOf" srcId="{006806B0-6810-441A-9C88-170E807D74C5}" destId="{97CCCE1B-8432-4971-B95C-8464520925B3}" srcOrd="1" destOrd="0" presId="urn:microsoft.com/office/officeart/2005/8/layout/list1"/>
    <dgm:cxn modelId="{9792A8DE-D81D-4521-BAD5-4D827E8DED23}" type="presParOf" srcId="{812A9458-E66A-4A1E-862F-2F1FF3142329}" destId="{54FF15D3-B8C5-4143-8E86-2E1F117A9F59}" srcOrd="25" destOrd="0" presId="urn:microsoft.com/office/officeart/2005/8/layout/list1"/>
    <dgm:cxn modelId="{D3237F77-6194-4AFB-A666-AADF915B71FB}" type="presParOf" srcId="{812A9458-E66A-4A1E-862F-2F1FF3142329}" destId="{ABD1449A-A591-4E32-BD1F-4D2CBEB2362B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D1A61-773B-4968-8DF9-7B2EA4B93ADE}">
      <dsp:nvSpPr>
        <dsp:cNvPr id="0" name=""/>
        <dsp:cNvSpPr/>
      </dsp:nvSpPr>
      <dsp:spPr>
        <a:xfrm>
          <a:off x="864490" y="889652"/>
          <a:ext cx="1545054" cy="7725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assets</a:t>
          </a:r>
          <a:endParaRPr lang="cs-CZ" sz="2500" kern="1200" dirty="0"/>
        </a:p>
      </dsp:txBody>
      <dsp:txXfrm>
        <a:off x="887117" y="912279"/>
        <a:ext cx="1499800" cy="727273"/>
      </dsp:txXfrm>
    </dsp:sp>
    <dsp:sp modelId="{CF08821E-00BB-4BC7-A608-476B83460CDB}">
      <dsp:nvSpPr>
        <dsp:cNvPr id="0" name=""/>
        <dsp:cNvSpPr/>
      </dsp:nvSpPr>
      <dsp:spPr>
        <a:xfrm rot="18289469">
          <a:off x="2177442" y="804466"/>
          <a:ext cx="108222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82227" y="2724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91500" y="804657"/>
        <a:ext cx="54111" cy="54111"/>
      </dsp:txXfrm>
    </dsp:sp>
    <dsp:sp modelId="{18510681-DB0B-416D-84C6-6CD82A379387}">
      <dsp:nvSpPr>
        <dsp:cNvPr id="0" name=""/>
        <dsp:cNvSpPr/>
      </dsp:nvSpPr>
      <dsp:spPr>
        <a:xfrm>
          <a:off x="3027566" y="1246"/>
          <a:ext cx="1545054" cy="7725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Current assets</a:t>
          </a:r>
          <a:endParaRPr lang="cs-CZ" sz="2500" kern="1200" dirty="0"/>
        </a:p>
      </dsp:txBody>
      <dsp:txXfrm>
        <a:off x="3050193" y="23873"/>
        <a:ext cx="1499800" cy="727273"/>
      </dsp:txXfrm>
    </dsp:sp>
    <dsp:sp modelId="{CAD91F77-9DAE-4281-B30D-D6CA384A0358}">
      <dsp:nvSpPr>
        <dsp:cNvPr id="0" name=""/>
        <dsp:cNvSpPr/>
      </dsp:nvSpPr>
      <dsp:spPr>
        <a:xfrm>
          <a:off x="2409545" y="1248669"/>
          <a:ext cx="61802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618021" y="2724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703105" y="1260465"/>
        <a:ext cx="30901" cy="30901"/>
      </dsp:txXfrm>
    </dsp:sp>
    <dsp:sp modelId="{1928EEF3-51A5-4F2D-8F64-6392C03E3263}">
      <dsp:nvSpPr>
        <dsp:cNvPr id="0" name=""/>
        <dsp:cNvSpPr/>
      </dsp:nvSpPr>
      <dsp:spPr>
        <a:xfrm>
          <a:off x="3027566" y="889652"/>
          <a:ext cx="1545054" cy="7725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Fixed assets</a:t>
          </a:r>
          <a:endParaRPr lang="cs-CZ" sz="2500" kern="1200" dirty="0"/>
        </a:p>
      </dsp:txBody>
      <dsp:txXfrm>
        <a:off x="3050193" y="912279"/>
        <a:ext cx="1499800" cy="727273"/>
      </dsp:txXfrm>
    </dsp:sp>
    <dsp:sp modelId="{52772AB1-221E-41F8-8201-3D507431A55A}">
      <dsp:nvSpPr>
        <dsp:cNvPr id="0" name=""/>
        <dsp:cNvSpPr/>
      </dsp:nvSpPr>
      <dsp:spPr>
        <a:xfrm rot="3310531">
          <a:off x="2177442" y="1692873"/>
          <a:ext cx="108222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82227" y="27246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691500" y="1693063"/>
        <a:ext cx="54111" cy="54111"/>
      </dsp:txXfrm>
    </dsp:sp>
    <dsp:sp modelId="{440CA40B-22CC-4C27-A461-51FD9AFE636F}">
      <dsp:nvSpPr>
        <dsp:cNvPr id="0" name=""/>
        <dsp:cNvSpPr/>
      </dsp:nvSpPr>
      <dsp:spPr>
        <a:xfrm>
          <a:off x="3027566" y="1778058"/>
          <a:ext cx="1545054" cy="7725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Intangible assets</a:t>
          </a:r>
          <a:endParaRPr lang="cs-CZ" sz="2500" kern="1200" dirty="0"/>
        </a:p>
      </dsp:txBody>
      <dsp:txXfrm>
        <a:off x="3050193" y="1800685"/>
        <a:ext cx="1499800" cy="7272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A0E66-E38A-43D4-AB83-EB583D391C45}">
      <dsp:nvSpPr>
        <dsp:cNvPr id="0" name=""/>
        <dsp:cNvSpPr/>
      </dsp:nvSpPr>
      <dsp:spPr>
        <a:xfrm>
          <a:off x="2358" y="1856936"/>
          <a:ext cx="1458091" cy="729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noProof="0"/>
            <a:t>Liabilities </a:t>
          </a:r>
        </a:p>
      </dsp:txBody>
      <dsp:txXfrm>
        <a:off x="23711" y="1878289"/>
        <a:ext cx="1415385" cy="686339"/>
      </dsp:txXfrm>
    </dsp:sp>
    <dsp:sp modelId="{A0933263-F141-4282-857E-1916BCD9E53A}">
      <dsp:nvSpPr>
        <dsp:cNvPr id="0" name=""/>
        <dsp:cNvSpPr/>
      </dsp:nvSpPr>
      <dsp:spPr>
        <a:xfrm rot="18045232">
          <a:off x="1181778" y="1714801"/>
          <a:ext cx="1140579" cy="33134"/>
        </a:xfrm>
        <a:custGeom>
          <a:avLst/>
          <a:gdLst/>
          <a:ahLst/>
          <a:cxnLst/>
          <a:rect l="0" t="0" r="0" b="0"/>
          <a:pathLst>
            <a:path>
              <a:moveTo>
                <a:pt x="0" y="16567"/>
              </a:moveTo>
              <a:lnTo>
                <a:pt x="1140579" y="1656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noProof="0"/>
        </a:p>
      </dsp:txBody>
      <dsp:txXfrm>
        <a:off x="1723553" y="1702853"/>
        <a:ext cx="57028" cy="57028"/>
      </dsp:txXfrm>
    </dsp:sp>
    <dsp:sp modelId="{CE382E0C-AE73-46E1-91D2-E88DD1E399FC}">
      <dsp:nvSpPr>
        <dsp:cNvPr id="0" name=""/>
        <dsp:cNvSpPr/>
      </dsp:nvSpPr>
      <dsp:spPr>
        <a:xfrm>
          <a:off x="2043686" y="876754"/>
          <a:ext cx="1458091" cy="729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noProof="0"/>
            <a:t>Current liabilities</a:t>
          </a:r>
        </a:p>
      </dsp:txBody>
      <dsp:txXfrm>
        <a:off x="2065039" y="898107"/>
        <a:ext cx="1415385" cy="686339"/>
      </dsp:txXfrm>
    </dsp:sp>
    <dsp:sp modelId="{BE5DDEBC-378B-43D9-B8DA-78BF5E800307}">
      <dsp:nvSpPr>
        <dsp:cNvPr id="0" name=""/>
        <dsp:cNvSpPr/>
      </dsp:nvSpPr>
      <dsp:spPr>
        <a:xfrm>
          <a:off x="3501778" y="1224709"/>
          <a:ext cx="583236" cy="33134"/>
        </a:xfrm>
        <a:custGeom>
          <a:avLst/>
          <a:gdLst/>
          <a:ahLst/>
          <a:cxnLst/>
          <a:rect l="0" t="0" r="0" b="0"/>
          <a:pathLst>
            <a:path>
              <a:moveTo>
                <a:pt x="0" y="16567"/>
              </a:moveTo>
              <a:lnTo>
                <a:pt x="583236" y="16567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noProof="0"/>
        </a:p>
      </dsp:txBody>
      <dsp:txXfrm>
        <a:off x="3778815" y="1226696"/>
        <a:ext cx="29161" cy="29161"/>
      </dsp:txXfrm>
    </dsp:sp>
    <dsp:sp modelId="{7CC3A050-49D7-4469-AC1D-A4233174CEA7}">
      <dsp:nvSpPr>
        <dsp:cNvPr id="0" name=""/>
        <dsp:cNvSpPr/>
      </dsp:nvSpPr>
      <dsp:spPr>
        <a:xfrm>
          <a:off x="4085015" y="74534"/>
          <a:ext cx="3172588" cy="23334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noProof="0"/>
            <a:t>Accounts payable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noProof="0"/>
            <a:t>Notes payable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noProof="0"/>
            <a:t>Accrued taxes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noProof="0"/>
            <a:t>Accrued salaries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noProof="0"/>
        </a:p>
      </dsp:txBody>
      <dsp:txXfrm>
        <a:off x="4153360" y="142879"/>
        <a:ext cx="3035898" cy="2196796"/>
      </dsp:txXfrm>
    </dsp:sp>
    <dsp:sp modelId="{22A56F60-6F6F-4C5E-A532-AFC13A2411A6}">
      <dsp:nvSpPr>
        <dsp:cNvPr id="0" name=""/>
        <dsp:cNvSpPr/>
      </dsp:nvSpPr>
      <dsp:spPr>
        <a:xfrm rot="3554768">
          <a:off x="1181778" y="2694983"/>
          <a:ext cx="1140579" cy="33134"/>
        </a:xfrm>
        <a:custGeom>
          <a:avLst/>
          <a:gdLst/>
          <a:ahLst/>
          <a:cxnLst/>
          <a:rect l="0" t="0" r="0" b="0"/>
          <a:pathLst>
            <a:path>
              <a:moveTo>
                <a:pt x="0" y="16567"/>
              </a:moveTo>
              <a:lnTo>
                <a:pt x="1140579" y="1656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noProof="0"/>
        </a:p>
      </dsp:txBody>
      <dsp:txXfrm>
        <a:off x="1723553" y="2683035"/>
        <a:ext cx="57028" cy="57028"/>
      </dsp:txXfrm>
    </dsp:sp>
    <dsp:sp modelId="{D0910DFD-B9DD-400F-8702-F21AC81C3A80}">
      <dsp:nvSpPr>
        <dsp:cNvPr id="0" name=""/>
        <dsp:cNvSpPr/>
      </dsp:nvSpPr>
      <dsp:spPr>
        <a:xfrm>
          <a:off x="2043686" y="2837118"/>
          <a:ext cx="1458091" cy="729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noProof="0"/>
            <a:t>Long-term liabilities</a:t>
          </a:r>
        </a:p>
      </dsp:txBody>
      <dsp:txXfrm>
        <a:off x="2065039" y="2858471"/>
        <a:ext cx="1415385" cy="686339"/>
      </dsp:txXfrm>
    </dsp:sp>
    <dsp:sp modelId="{A03AB944-1D82-40F0-8A5D-BAB3FA0BAED8}">
      <dsp:nvSpPr>
        <dsp:cNvPr id="0" name=""/>
        <dsp:cNvSpPr/>
      </dsp:nvSpPr>
      <dsp:spPr>
        <a:xfrm>
          <a:off x="3501778" y="3185074"/>
          <a:ext cx="583236" cy="33134"/>
        </a:xfrm>
        <a:custGeom>
          <a:avLst/>
          <a:gdLst/>
          <a:ahLst/>
          <a:cxnLst/>
          <a:rect l="0" t="0" r="0" b="0"/>
          <a:pathLst>
            <a:path>
              <a:moveTo>
                <a:pt x="0" y="16567"/>
              </a:moveTo>
              <a:lnTo>
                <a:pt x="583236" y="16567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noProof="0"/>
        </a:p>
      </dsp:txBody>
      <dsp:txXfrm>
        <a:off x="3778815" y="3187060"/>
        <a:ext cx="29161" cy="29161"/>
      </dsp:txXfrm>
    </dsp:sp>
    <dsp:sp modelId="{09CA7A91-57ED-4577-929A-68B1F7BAA57F}">
      <dsp:nvSpPr>
        <dsp:cNvPr id="0" name=""/>
        <dsp:cNvSpPr/>
      </dsp:nvSpPr>
      <dsp:spPr>
        <a:xfrm>
          <a:off x="4085015" y="2517377"/>
          <a:ext cx="3185434" cy="13685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noProof="0"/>
            <a:t>Notes payable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noProof="0"/>
            <a:t>Bonds payable</a:t>
          </a:r>
        </a:p>
      </dsp:txBody>
      <dsp:txXfrm>
        <a:off x="4125098" y="2557460"/>
        <a:ext cx="3105268" cy="12883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9E460-DC5B-496B-85F8-E4228FB19F76}">
      <dsp:nvSpPr>
        <dsp:cNvPr id="0" name=""/>
        <dsp:cNvSpPr/>
      </dsp:nvSpPr>
      <dsp:spPr>
        <a:xfrm>
          <a:off x="0" y="406211"/>
          <a:ext cx="7239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9752C-DFEB-4997-AC73-611FCBC1FCC5}">
      <dsp:nvSpPr>
        <dsp:cNvPr id="0" name=""/>
        <dsp:cNvSpPr/>
      </dsp:nvSpPr>
      <dsp:spPr>
        <a:xfrm>
          <a:off x="361950" y="155291"/>
          <a:ext cx="506730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noProof="0"/>
            <a:t>revenues</a:t>
          </a:r>
        </a:p>
      </dsp:txBody>
      <dsp:txXfrm>
        <a:off x="386448" y="179789"/>
        <a:ext cx="5018304" cy="452844"/>
      </dsp:txXfrm>
    </dsp:sp>
    <dsp:sp modelId="{8BDC0924-253D-4065-949B-1E5920A6E057}">
      <dsp:nvSpPr>
        <dsp:cNvPr id="0" name=""/>
        <dsp:cNvSpPr/>
      </dsp:nvSpPr>
      <dsp:spPr>
        <a:xfrm>
          <a:off x="0" y="1177331"/>
          <a:ext cx="7239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65C780-55EB-4D77-AF2F-8662754D7EFD}">
      <dsp:nvSpPr>
        <dsp:cNvPr id="0" name=""/>
        <dsp:cNvSpPr/>
      </dsp:nvSpPr>
      <dsp:spPr>
        <a:xfrm>
          <a:off x="361950" y="926412"/>
          <a:ext cx="506730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noProof="0"/>
            <a:t>- cost of goods sold</a:t>
          </a:r>
        </a:p>
      </dsp:txBody>
      <dsp:txXfrm>
        <a:off x="386448" y="950910"/>
        <a:ext cx="5018304" cy="452844"/>
      </dsp:txXfrm>
    </dsp:sp>
    <dsp:sp modelId="{9AC904B0-6D01-4C71-BB38-38508B876504}">
      <dsp:nvSpPr>
        <dsp:cNvPr id="0" name=""/>
        <dsp:cNvSpPr/>
      </dsp:nvSpPr>
      <dsp:spPr>
        <a:xfrm>
          <a:off x="0" y="1948452"/>
          <a:ext cx="7239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4BD3C8-9172-4505-A0D6-300D1CE3AB2B}">
      <dsp:nvSpPr>
        <dsp:cNvPr id="0" name=""/>
        <dsp:cNvSpPr/>
      </dsp:nvSpPr>
      <dsp:spPr>
        <a:xfrm>
          <a:off x="361950" y="1697531"/>
          <a:ext cx="506730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noProof="0"/>
            <a:t>= gross profit</a:t>
          </a:r>
        </a:p>
      </dsp:txBody>
      <dsp:txXfrm>
        <a:off x="386448" y="1722029"/>
        <a:ext cx="5018304" cy="452844"/>
      </dsp:txXfrm>
    </dsp:sp>
    <dsp:sp modelId="{32D5F66A-BAC5-434C-8D8A-049E2FBAE2BE}">
      <dsp:nvSpPr>
        <dsp:cNvPr id="0" name=""/>
        <dsp:cNvSpPr/>
      </dsp:nvSpPr>
      <dsp:spPr>
        <a:xfrm>
          <a:off x="0" y="2719572"/>
          <a:ext cx="7239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F1E6F2-42AB-46DF-8DE5-E18682F7BE2E}">
      <dsp:nvSpPr>
        <dsp:cNvPr id="0" name=""/>
        <dsp:cNvSpPr/>
      </dsp:nvSpPr>
      <dsp:spPr>
        <a:xfrm>
          <a:off x="361950" y="2468652"/>
          <a:ext cx="506730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noProof="0"/>
            <a:t>- Operating expenses</a:t>
          </a:r>
        </a:p>
      </dsp:txBody>
      <dsp:txXfrm>
        <a:off x="386448" y="2493150"/>
        <a:ext cx="5018304" cy="452844"/>
      </dsp:txXfrm>
    </dsp:sp>
    <dsp:sp modelId="{01544D2B-D00D-4B84-AEAE-C143078EEC27}">
      <dsp:nvSpPr>
        <dsp:cNvPr id="0" name=""/>
        <dsp:cNvSpPr/>
      </dsp:nvSpPr>
      <dsp:spPr>
        <a:xfrm>
          <a:off x="0" y="3490692"/>
          <a:ext cx="7239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3DE3EA-5AD9-407C-BC96-0C8885F0E227}">
      <dsp:nvSpPr>
        <dsp:cNvPr id="0" name=""/>
        <dsp:cNvSpPr/>
      </dsp:nvSpPr>
      <dsp:spPr>
        <a:xfrm>
          <a:off x="361950" y="3239772"/>
          <a:ext cx="506730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noProof="0"/>
            <a:t>= net income before taxes</a:t>
          </a:r>
        </a:p>
      </dsp:txBody>
      <dsp:txXfrm>
        <a:off x="386448" y="3264270"/>
        <a:ext cx="5018304" cy="452844"/>
      </dsp:txXfrm>
    </dsp:sp>
    <dsp:sp modelId="{4416E765-53AF-4DF3-9064-2FAD5949E2D9}">
      <dsp:nvSpPr>
        <dsp:cNvPr id="0" name=""/>
        <dsp:cNvSpPr/>
      </dsp:nvSpPr>
      <dsp:spPr>
        <a:xfrm>
          <a:off x="0" y="4261812"/>
          <a:ext cx="7239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5F66FA-8762-4FB5-942B-8B727B402FC1}">
      <dsp:nvSpPr>
        <dsp:cNvPr id="0" name=""/>
        <dsp:cNvSpPr/>
      </dsp:nvSpPr>
      <dsp:spPr>
        <a:xfrm>
          <a:off x="361950" y="4010892"/>
          <a:ext cx="506730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noProof="0"/>
            <a:t>- Income tax expense</a:t>
          </a:r>
        </a:p>
      </dsp:txBody>
      <dsp:txXfrm>
        <a:off x="386448" y="4035390"/>
        <a:ext cx="5018304" cy="452844"/>
      </dsp:txXfrm>
    </dsp:sp>
    <dsp:sp modelId="{ABD1449A-A591-4E32-BD1F-4D2CBEB2362B}">
      <dsp:nvSpPr>
        <dsp:cNvPr id="0" name=""/>
        <dsp:cNvSpPr/>
      </dsp:nvSpPr>
      <dsp:spPr>
        <a:xfrm>
          <a:off x="0" y="5032932"/>
          <a:ext cx="7239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CCCE1B-8432-4971-B95C-8464520925B3}">
      <dsp:nvSpPr>
        <dsp:cNvPr id="0" name=""/>
        <dsp:cNvSpPr/>
      </dsp:nvSpPr>
      <dsp:spPr>
        <a:xfrm>
          <a:off x="361950" y="4782012"/>
          <a:ext cx="506730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noProof="0"/>
            <a:t>= net income after taxes</a:t>
          </a:r>
        </a:p>
      </dsp:txBody>
      <dsp:txXfrm>
        <a:off x="386448" y="4806510"/>
        <a:ext cx="5018304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58B2BB-46FB-4F68-8D31-7DD538122E0C}" type="datetimeFigureOut">
              <a:rPr lang="cs-CZ"/>
              <a:pPr>
                <a:defRPr/>
              </a:pPr>
              <a:t>24.11.2021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515C466-D7A9-492F-9178-F959CDE4B1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Klepnutím lze upravit styly předlohy textu.</a:t>
            </a:r>
          </a:p>
          <a:p>
            <a:pPr lvl="1"/>
            <a:r>
              <a:rPr lang="en-US" noProof="0"/>
              <a:t>Druhá úroveň</a:t>
            </a:r>
          </a:p>
          <a:p>
            <a:pPr lvl="2"/>
            <a:r>
              <a:rPr lang="en-US" noProof="0"/>
              <a:t>Třetí úroveň</a:t>
            </a:r>
          </a:p>
          <a:p>
            <a:pPr lvl="3"/>
            <a:r>
              <a:rPr lang="en-US" noProof="0"/>
              <a:t>Čtvrtá úroveň</a:t>
            </a:r>
          </a:p>
          <a:p>
            <a:pPr lvl="4"/>
            <a:r>
              <a:rPr lang="en-US" noProof="0"/>
              <a:t>Pátá úroveň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0E5DA11-911C-496C-83F6-67CB817DA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7270E1B-CD76-4DDC-A53B-27159D95F8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C9A8-529D-40DE-B8D3-0124F894D7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12F3E39-2969-4D5A-A08D-B76B024474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C07D4-150D-497F-AB64-4D7AE73BE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9F47D4-3772-4E2B-A3D1-B0738AE8A9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765A9-A926-42C3-904C-78F5F9BC1D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9EC0E-1C84-4027-BC51-FDB75C4741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964BE-E4FC-46F4-AED6-6AAC0D9C7E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F7B50-49D4-489F-95D5-3B79DAB5F4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0D67E-CC7E-484E-A5AF-B25981399F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19A0D2-5D2B-47F6-8542-08572449E2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zh-CN"/>
              <a:t>Klepnutím lze upravit styly předlohy textu.</a:t>
            </a:r>
          </a:p>
          <a:p>
            <a:pPr lvl="1"/>
            <a:r>
              <a:rPr lang="cs-CZ" altLang="zh-CN"/>
              <a:t>Druhá úroveň</a:t>
            </a:r>
          </a:p>
          <a:p>
            <a:pPr lvl="2"/>
            <a:r>
              <a:rPr lang="cs-CZ" altLang="zh-CN"/>
              <a:t>Třetí úroveň</a:t>
            </a:r>
          </a:p>
          <a:p>
            <a:pPr lvl="3"/>
            <a:r>
              <a:rPr lang="cs-CZ" altLang="zh-CN"/>
              <a:t>Čtvrtá úroveň</a:t>
            </a:r>
          </a:p>
          <a:p>
            <a:pPr lvl="4"/>
            <a:r>
              <a:rPr lang="cs-CZ" altLang="zh-CN"/>
              <a:t>Pátá úroveň</a:t>
            </a:r>
            <a:endParaRPr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307F778A-FF26-4CC5-8863-879ACB0F84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7" r:id="rId2"/>
    <p:sldLayoutId id="2147483715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6" r:id="rId9"/>
    <p:sldLayoutId id="2147483713" r:id="rId10"/>
    <p:sldLayoutId id="214748371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91313" cy="2209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Managing</a:t>
            </a:r>
            <a:r>
              <a:rPr lang="cs-CZ" dirty="0"/>
              <a:t> finance 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5432425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zh-CN" sz="1600" b="1" dirty="0">
                <a:cs typeface="Arial" pitchFamily="34" charset="0"/>
              </a:rPr>
              <a:t>Dr. Zuzana </a:t>
            </a:r>
            <a:r>
              <a:rPr lang="cs-CZ" altLang="zh-CN" sz="1600" b="1" dirty="0" err="1">
                <a:cs typeface="Arial" pitchFamily="34" charset="0"/>
              </a:rPr>
              <a:t>Repaská</a:t>
            </a:r>
            <a:endParaRPr lang="en-US" sz="1600" b="1" dirty="0">
              <a:ea typeface="华文新魏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The</a:t>
            </a:r>
            <a:r>
              <a:rPr lang="cs-CZ" dirty="0"/>
              <a:t> balance </a:t>
            </a:r>
            <a:r>
              <a:rPr lang="cs-CZ" dirty="0" err="1"/>
              <a:t>sheet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Financial statement that reports a firm`s financial condition at a specific time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Assets are in a </a:t>
            </a:r>
            <a:r>
              <a:rPr lang="en-US" dirty="0" err="1"/>
              <a:t>sepatarated</a:t>
            </a:r>
            <a:r>
              <a:rPr lang="en-US" dirty="0"/>
              <a:t> column from liabilities and owners` equity</a:t>
            </a: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DCCEC5A-7590-4AEB-8C9D-E3D1A38EBBF3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10</a:t>
            </a:fld>
            <a:endParaRPr lang="cs-CZ">
              <a:solidFill>
                <a:schemeClr val="tx2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395051"/>
              </p:ext>
            </p:extLst>
          </p:nvPr>
        </p:nvGraphicFramePr>
        <p:xfrm>
          <a:off x="3995738" y="4221163"/>
          <a:ext cx="4008438" cy="2493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4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r>
                        <a:rPr lang="cs-CZ" sz="1800" dirty="0" err="1"/>
                        <a:t>Assets</a:t>
                      </a:r>
                      <a:r>
                        <a:rPr lang="cs-CZ" sz="1800" dirty="0"/>
                        <a:t> </a:t>
                      </a:r>
                    </a:p>
                  </a:txBody>
                  <a:tcPr marL="91455" marR="91455" marT="45713" marB="45713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Liabilities</a:t>
                      </a:r>
                      <a:r>
                        <a:rPr lang="cs-CZ" sz="1800" dirty="0"/>
                        <a:t> + </a:t>
                      </a:r>
                      <a:r>
                        <a:rPr lang="cs-CZ" sz="1800" dirty="0" err="1"/>
                        <a:t>owner</a:t>
                      </a:r>
                      <a:r>
                        <a:rPr lang="en-US" sz="1800" dirty="0"/>
                        <a:t>s`</a:t>
                      </a:r>
                      <a:r>
                        <a:rPr lang="cs-CZ" sz="1800" dirty="0"/>
                        <a:t> ekvity</a:t>
                      </a:r>
                    </a:p>
                  </a:txBody>
                  <a:tcPr marL="91455" marR="91455"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82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5" marR="91455" marT="45713" marB="45713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5" marR="91455"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82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5" marR="91455" marT="45713" marB="45713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5" marR="91455"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82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5" marR="91455" marT="45713" marB="45713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5" marR="91455"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82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5" marR="91455" marT="45713" marB="45713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5" marR="91455" marT="45713" marB="457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82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5" marR="91455" marT="45713" marB="45713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5" marR="91455" marT="45713" marB="4571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755650" y="4292600"/>
          <a:ext cx="3048000" cy="147955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6074">
                <a:tc>
                  <a:txBody>
                    <a:bodyPr/>
                    <a:lstStyle/>
                    <a:p>
                      <a:r>
                        <a:rPr lang="cs-CZ" sz="1800" dirty="0" err="1"/>
                        <a:t>Assets</a:t>
                      </a:r>
                      <a:endParaRPr lang="cs-CZ" sz="1800" dirty="0"/>
                    </a:p>
                  </a:txBody>
                  <a:tcPr marT="45759" marB="457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159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59" marB="457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159">
                <a:tc>
                  <a:txBody>
                    <a:bodyPr/>
                    <a:lstStyle/>
                    <a:p>
                      <a:r>
                        <a:rPr lang="cs-CZ" sz="1800" dirty="0" err="1"/>
                        <a:t>Liabilities</a:t>
                      </a:r>
                      <a:r>
                        <a:rPr lang="cs-CZ" sz="1800" dirty="0"/>
                        <a:t> + </a:t>
                      </a:r>
                      <a:r>
                        <a:rPr lang="cs-CZ" sz="1800" dirty="0" err="1"/>
                        <a:t>owners</a:t>
                      </a:r>
                      <a:r>
                        <a:rPr lang="en-US" sz="1800" dirty="0"/>
                        <a:t>`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800" baseline="0" dirty="0" err="1"/>
                        <a:t>equity</a:t>
                      </a:r>
                      <a:endParaRPr lang="cs-CZ" sz="1800" dirty="0"/>
                    </a:p>
                  </a:txBody>
                  <a:tcPr marT="45759" marB="457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159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59" marB="457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6498" y="476672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</a:t>
            </a:r>
            <a:r>
              <a:rPr lang="cs-CZ" dirty="0" err="1"/>
              <a:t>equation</a:t>
            </a:r>
            <a:endParaRPr lang="cs-CZ" dirty="0"/>
          </a:p>
        </p:txBody>
      </p:sp>
      <p:sp>
        <p:nvSpPr>
          <p:cNvPr id="1331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8BDACC7-68DF-4967-9FF9-299E3048C0D5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11</a:t>
            </a:fld>
            <a:endParaRPr lang="cs-CZ">
              <a:solidFill>
                <a:schemeClr val="tx2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750" y="2632075"/>
            <a:ext cx="3168650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 err="1"/>
              <a:t>assets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cs-CZ" dirty="0"/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cs-CZ" dirty="0"/>
              <a:t>	T</a:t>
            </a:r>
            <a:r>
              <a:rPr lang="en-US" dirty="0" err="1"/>
              <a:t>otal</a:t>
            </a:r>
            <a:r>
              <a:rPr lang="en-US" dirty="0"/>
              <a:t> assets (what a business owns) must equal liabilities plus equity (how the assets are financed). In other words, the balance sheet must balance</a:t>
            </a:r>
            <a:r>
              <a:rPr lang="cs-CZ" dirty="0"/>
              <a:t>. 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cs-CZ" dirty="0"/>
              <a:t>	</a:t>
            </a:r>
            <a:r>
              <a:rPr lang="en-US" dirty="0"/>
              <a:t>With that in mind, the equation could be rewritten like this:</a:t>
            </a:r>
            <a:br>
              <a:rPr lang="en-US" dirty="0"/>
            </a:br>
            <a:r>
              <a:rPr lang="en-US" dirty="0"/>
              <a:t>WHAT we have - WHERE we got what we have = HOW we are currently doing financially as an organization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33888" y="2632075"/>
            <a:ext cx="3240087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 err="1"/>
              <a:t>Liabilities</a:t>
            </a:r>
            <a:r>
              <a:rPr lang="cs-CZ" sz="2800" dirty="0"/>
              <a:t> + </a:t>
            </a:r>
            <a:r>
              <a:rPr lang="cs-CZ" sz="2800" dirty="0" err="1"/>
              <a:t>owners</a:t>
            </a:r>
            <a:r>
              <a:rPr lang="en-US" sz="2800" dirty="0"/>
              <a:t>` equity</a:t>
            </a:r>
            <a:endParaRPr lang="cs-CZ" sz="2800" dirty="0"/>
          </a:p>
        </p:txBody>
      </p:sp>
      <p:sp>
        <p:nvSpPr>
          <p:cNvPr id="8" name="Je rovno 7"/>
          <p:cNvSpPr/>
          <p:nvPr/>
        </p:nvSpPr>
        <p:spPr>
          <a:xfrm>
            <a:off x="3976688" y="2811463"/>
            <a:ext cx="360362" cy="50482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Classifying assets</a:t>
            </a:r>
            <a:endParaRPr lang="cs-CZ" dirty="0"/>
          </a:p>
        </p:txBody>
      </p:sp>
      <p:sp>
        <p:nvSpPr>
          <p:cNvPr id="1433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A86546A-EF73-4ACA-B2F8-9CBF0C2AA70D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12</a:t>
            </a:fld>
            <a:endParaRPr lang="cs-CZ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Assets are economic resources owned by a firm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/>
              <a:t>Liquidity</a:t>
            </a:r>
            <a:r>
              <a:rPr lang="en-US" dirty="0"/>
              <a:t> </a:t>
            </a:r>
            <a:r>
              <a:rPr lang="cs-CZ" dirty="0"/>
              <a:t>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ease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convert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 to cash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467544" y="2636912"/>
          <a:ext cx="5437112" cy="2551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assets</a:t>
            </a:r>
            <a:r>
              <a:rPr lang="cs-CZ" dirty="0"/>
              <a:t> </a:t>
            </a:r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3066998-D3CC-4711-95E7-8C5E709B37FA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13</a:t>
            </a:fld>
            <a:endParaRPr lang="cs-CZ">
              <a:solidFill>
                <a:schemeClr val="tx2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411413" y="1773238"/>
            <a:ext cx="1728787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money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87900" y="2636838"/>
            <a:ext cx="22320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material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787900" y="4221163"/>
            <a:ext cx="18002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Unfinished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627313" y="5537200"/>
            <a:ext cx="2305050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Finished</a:t>
            </a:r>
            <a:r>
              <a:rPr lang="cs-CZ" dirty="0"/>
              <a:t> </a:t>
            </a:r>
            <a:r>
              <a:rPr lang="cs-CZ" dirty="0" err="1"/>
              <a:t>products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95288" y="3644900"/>
            <a:ext cx="2376487" cy="900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accounts</a:t>
            </a:r>
            <a:r>
              <a:rPr lang="cs-CZ" dirty="0"/>
              <a:t> </a:t>
            </a:r>
            <a:r>
              <a:rPr lang="cs-CZ" dirty="0" err="1"/>
              <a:t>receivable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4356100" y="2093913"/>
            <a:ext cx="1547813" cy="46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6" idx="2"/>
            <a:endCxn id="7" idx="0"/>
          </p:cNvCxnSpPr>
          <p:nvPr/>
        </p:nvCxnSpPr>
        <p:spPr>
          <a:xfrm flipH="1">
            <a:off x="5688013" y="3284538"/>
            <a:ext cx="215900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7" idx="2"/>
          </p:cNvCxnSpPr>
          <p:nvPr/>
        </p:nvCxnSpPr>
        <p:spPr>
          <a:xfrm flipH="1">
            <a:off x="3779838" y="4868863"/>
            <a:ext cx="1908175" cy="576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8" idx="0"/>
            <a:endCxn id="9" idx="2"/>
          </p:cNvCxnSpPr>
          <p:nvPr/>
        </p:nvCxnSpPr>
        <p:spPr>
          <a:xfrm flipH="1" flipV="1">
            <a:off x="1584325" y="4545013"/>
            <a:ext cx="2195513" cy="992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9" idx="0"/>
            <a:endCxn id="5" idx="2"/>
          </p:cNvCxnSpPr>
          <p:nvPr/>
        </p:nvCxnSpPr>
        <p:spPr>
          <a:xfrm flipV="1">
            <a:off x="1584325" y="2420938"/>
            <a:ext cx="1692275" cy="122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331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assets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7239000" cy="52593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Relatively permanent items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Examples:  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land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building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equipment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cars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furniture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fixtures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217F525-BEA8-4337-B1F5-002295B807EB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14</a:t>
            </a:fld>
            <a:endParaRPr lang="cs-CZ">
              <a:solidFill>
                <a:schemeClr val="tx2"/>
              </a:solidFill>
            </a:endParaRP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4221163"/>
            <a:ext cx="2581275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4076700"/>
            <a:ext cx="17907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00" y="1844675"/>
            <a:ext cx="20764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Přímá spojnice se šipkou 5"/>
          <p:cNvCxnSpPr/>
          <p:nvPr/>
        </p:nvCxnSpPr>
        <p:spPr>
          <a:xfrm flipV="1">
            <a:off x="2555875" y="3357563"/>
            <a:ext cx="936625" cy="6873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2411413" y="5353050"/>
            <a:ext cx="720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2124075" y="5805488"/>
            <a:ext cx="3949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assets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246697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b="1" dirty="0"/>
              <a:t>Depreciation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cs-CZ" altLang="zh-CN" dirty="0">
                <a:solidFill>
                  <a:schemeClr val="tx1"/>
                </a:solidFill>
                <a:cs typeface="华文新魏"/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s the systematic write-off of the cost of a tangible assets over its estimated useful life</a:t>
            </a:r>
            <a:r>
              <a:rPr lang="cs-CZ" altLang="zh-CN" dirty="0">
                <a:solidFill>
                  <a:schemeClr val="tx1"/>
                </a:solidFill>
                <a:cs typeface="华文新魏"/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endParaRPr lang="zh-CN" altLang="cs-CZ" dirty="0">
              <a:ea typeface="宋体" charset="-122"/>
            </a:endParaRPr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BD0AB9B-5A2B-438F-94F8-E430F39FA684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15</a:t>
            </a:fld>
            <a:endParaRPr lang="cs-CZ">
              <a:solidFill>
                <a:schemeClr val="tx2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84213" y="3933825"/>
            <a:ext cx="2519362" cy="9350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/>
              <a:t>Car bought </a:t>
            </a:r>
          </a:p>
          <a:p>
            <a:pPr algn="ctr">
              <a:defRPr/>
            </a:pPr>
            <a:r>
              <a:rPr lang="en-US" b="1"/>
              <a:t>Value 1 mil RBN</a:t>
            </a:r>
          </a:p>
        </p:txBody>
      </p:sp>
      <p:cxnSp>
        <p:nvCxnSpPr>
          <p:cNvPr id="7" name="Přímá spojnice se šipkou 6"/>
          <p:cNvCxnSpPr>
            <a:stCxn id="5" idx="3"/>
            <a:endCxn id="11" idx="1"/>
          </p:cNvCxnSpPr>
          <p:nvPr/>
        </p:nvCxnSpPr>
        <p:spPr>
          <a:xfrm>
            <a:off x="3203575" y="4400550"/>
            <a:ext cx="2232025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ový popisek 9"/>
          <p:cNvSpPr/>
          <p:nvPr/>
        </p:nvSpPr>
        <p:spPr>
          <a:xfrm>
            <a:off x="3348038" y="4887913"/>
            <a:ext cx="1944687" cy="684212"/>
          </a:xfrm>
          <a:prstGeom prst="wedgeRoundRectCallout">
            <a:avLst>
              <a:gd name="adj1" fmla="val 810"/>
              <a:gd name="adj2" fmla="val -100409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err="1">
                <a:solidFill>
                  <a:schemeClr val="tx1"/>
                </a:solidFill>
              </a:rPr>
              <a:t>depreciation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435600" y="3951288"/>
            <a:ext cx="2520950" cy="9366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b="1"/>
              <a:t>Car after 1 year  </a:t>
            </a:r>
          </a:p>
          <a:p>
            <a:pPr algn="ctr">
              <a:defRPr/>
            </a:pPr>
            <a:r>
              <a:rPr lang="en-US" b="1"/>
              <a:t>Value 0,8 mil RBN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Intengible</a:t>
            </a:r>
            <a:r>
              <a:rPr lang="cs-CZ" dirty="0"/>
              <a:t> </a:t>
            </a:r>
            <a:r>
              <a:rPr lang="cs-CZ" dirty="0" err="1"/>
              <a:t>assets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7239000" cy="51149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Long</a:t>
            </a:r>
            <a:r>
              <a:rPr lang="cs-CZ" dirty="0"/>
              <a:t>-</a:t>
            </a:r>
            <a:r>
              <a:rPr lang="en-US" dirty="0"/>
              <a:t>term assets that have no physical form but do have value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Examples: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Patents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Trade-marks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Copyrights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Goodwill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Software</a:t>
            </a:r>
          </a:p>
          <a:p>
            <a:pPr marL="292608" lvl="1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AB670CB-BF48-4DD2-9F7A-05AAD4BB6D16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16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7372350" cy="580548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zh-CN" altLang="cs-CZ" sz="2400" dirty="0">
                <a:latin typeface="Arial" pitchFamily="34" charset="0"/>
                <a:ea typeface="宋体" charset="-122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ea typeface="宋体" charset="-122"/>
                <a:cs typeface="Arial" pitchFamily="34" charset="0"/>
              </a:rPr>
              <a:t>Classify following items as fixed assets or current assets:</a:t>
            </a:r>
            <a:endParaRPr lang="cs-CZ" altLang="zh-CN" sz="2400" dirty="0">
              <a:latin typeface="Arial" pitchFamily="34" charset="0"/>
              <a:ea typeface="宋体" charset="-122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400" dirty="0">
              <a:latin typeface="Arial" pitchFamily="34" charset="0"/>
              <a:ea typeface="宋体" charset="-122"/>
              <a:cs typeface="Arial" pitchFamily="34" charset="0"/>
            </a:endParaRPr>
          </a:p>
          <a:p>
            <a:pPr lvl="1" eaLnBrk="1" hangingPunct="1">
              <a:lnSpc>
                <a:spcPct val="150000"/>
              </a:lnSpc>
              <a:buClr>
                <a:schemeClr val="tx2"/>
              </a:buClr>
            </a:pPr>
            <a:r>
              <a:rPr lang="cs-CZ" altLang="zh-CN" sz="2100" dirty="0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v</a:t>
            </a:r>
            <a:r>
              <a:rPr lang="en-US" sz="2100" dirty="0" err="1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alue</a:t>
            </a:r>
            <a:r>
              <a:rPr lang="en-US" sz="2100" dirty="0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 cash</a:t>
            </a:r>
            <a:endParaRPr lang="cs-CZ" altLang="zh-CN" sz="2100" dirty="0">
              <a:solidFill>
                <a:schemeClr val="tx1"/>
              </a:solidFill>
              <a:latin typeface="Arial" pitchFamily="34" charset="0"/>
              <a:ea typeface="宋体" charset="-122"/>
              <a:cs typeface="Arial" pitchFamily="34" charset="0"/>
            </a:endParaRPr>
          </a:p>
          <a:p>
            <a:pPr lvl="1" eaLnBrk="1" hangingPunct="1">
              <a:lnSpc>
                <a:spcPct val="150000"/>
              </a:lnSpc>
              <a:buClr>
                <a:schemeClr val="tx2"/>
              </a:buClr>
              <a:buFont typeface="Wingdings 2" pitchFamily="18" charset="2"/>
              <a:buNone/>
            </a:pPr>
            <a:endParaRPr lang="en-US" sz="2100" dirty="0">
              <a:solidFill>
                <a:schemeClr val="tx1"/>
              </a:solidFill>
              <a:latin typeface="Arial" pitchFamily="34" charset="0"/>
              <a:ea typeface="宋体" charset="-122"/>
              <a:cs typeface="Arial" pitchFamily="34" charset="0"/>
            </a:endParaRPr>
          </a:p>
          <a:p>
            <a:pPr lvl="1" eaLnBrk="1" hangingPunct="1">
              <a:lnSpc>
                <a:spcPct val="150000"/>
              </a:lnSpc>
              <a:buClr>
                <a:schemeClr val="tx2"/>
              </a:buClr>
            </a:pPr>
            <a:r>
              <a:rPr lang="cs-CZ" altLang="zh-CN" sz="2100" dirty="0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p</a:t>
            </a:r>
            <a:r>
              <a:rPr lang="en-US" sz="2100" dirty="0" err="1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acking</a:t>
            </a:r>
            <a:r>
              <a:rPr lang="en-US" sz="2100" dirty="0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 machine,</a:t>
            </a:r>
            <a:endParaRPr lang="cs-CZ" altLang="zh-CN" sz="2100" dirty="0">
              <a:solidFill>
                <a:schemeClr val="tx1"/>
              </a:solidFill>
              <a:latin typeface="Arial" pitchFamily="34" charset="0"/>
              <a:ea typeface="宋体" charset="-122"/>
              <a:cs typeface="Arial" pitchFamily="34" charset="0"/>
            </a:endParaRPr>
          </a:p>
          <a:p>
            <a:pPr lvl="1" eaLnBrk="1" hangingPunct="1">
              <a:lnSpc>
                <a:spcPct val="150000"/>
              </a:lnSpc>
              <a:buClr>
                <a:schemeClr val="tx2"/>
              </a:buClr>
              <a:buFont typeface="Wingdings 2" pitchFamily="18" charset="2"/>
              <a:buNone/>
            </a:pPr>
            <a:endParaRPr lang="en-US" sz="2100" dirty="0">
              <a:solidFill>
                <a:schemeClr val="tx1"/>
              </a:solidFill>
              <a:latin typeface="Arial" pitchFamily="34" charset="0"/>
              <a:ea typeface="宋体" charset="-122"/>
              <a:cs typeface="Arial" pitchFamily="34" charset="0"/>
            </a:endParaRPr>
          </a:p>
          <a:p>
            <a:pPr lvl="1" eaLnBrk="1" hangingPunct="1">
              <a:lnSpc>
                <a:spcPct val="150000"/>
              </a:lnSpc>
              <a:buClr>
                <a:schemeClr val="tx2"/>
              </a:buClr>
            </a:pPr>
            <a:r>
              <a:rPr lang="cs-CZ" altLang="zh-CN" sz="2100" dirty="0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a</a:t>
            </a:r>
            <a:r>
              <a:rPr lang="en-US" sz="2100" dirty="0" err="1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dministrative</a:t>
            </a:r>
            <a:r>
              <a:rPr lang="en-US" sz="2100" dirty="0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 building, </a:t>
            </a:r>
            <a:endParaRPr lang="cs-CZ" altLang="zh-CN" sz="2100" dirty="0">
              <a:solidFill>
                <a:schemeClr val="tx1"/>
              </a:solidFill>
              <a:latin typeface="Arial" pitchFamily="34" charset="0"/>
              <a:ea typeface="宋体" charset="-122"/>
              <a:cs typeface="Arial" pitchFamily="34" charset="0"/>
            </a:endParaRPr>
          </a:p>
          <a:p>
            <a:pPr lvl="1" eaLnBrk="1" hangingPunct="1">
              <a:lnSpc>
                <a:spcPct val="150000"/>
              </a:lnSpc>
              <a:buClr>
                <a:schemeClr val="tx2"/>
              </a:buClr>
              <a:buFont typeface="Wingdings 2" pitchFamily="18" charset="2"/>
              <a:buNone/>
            </a:pPr>
            <a:endParaRPr lang="en-US" sz="2100" dirty="0">
              <a:solidFill>
                <a:schemeClr val="tx1"/>
              </a:solidFill>
              <a:latin typeface="Arial" pitchFamily="34" charset="0"/>
              <a:ea typeface="宋体" charset="-122"/>
              <a:cs typeface="Arial" pitchFamily="34" charset="0"/>
            </a:endParaRPr>
          </a:p>
          <a:p>
            <a:pPr lvl="1" eaLnBrk="1" hangingPunct="1">
              <a:lnSpc>
                <a:spcPct val="150000"/>
              </a:lnSpc>
              <a:buClr>
                <a:schemeClr val="tx2"/>
              </a:buClr>
            </a:pPr>
            <a:r>
              <a:rPr lang="cs-CZ" altLang="zh-CN" sz="2100" dirty="0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a</a:t>
            </a:r>
            <a:r>
              <a:rPr lang="en-US" sz="2100" dirty="0" err="1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ccounts</a:t>
            </a:r>
            <a:r>
              <a:rPr lang="en-US" sz="2100" dirty="0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 </a:t>
            </a:r>
            <a:r>
              <a:rPr lang="en-US" altLang="zh-CN" sz="2100" dirty="0" err="1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reciveable</a:t>
            </a:r>
            <a:r>
              <a:rPr lang="cs-CZ" altLang="zh-CN" sz="2100" dirty="0">
                <a:solidFill>
                  <a:schemeClr val="tx1"/>
                </a:solidFill>
                <a:latin typeface="Arial" pitchFamily="34" charset="0"/>
                <a:ea typeface="宋体" charset="-122"/>
                <a:cs typeface="Arial" pitchFamily="34" charset="0"/>
              </a:rPr>
              <a:t> </a:t>
            </a:r>
            <a:endParaRPr lang="en-US" sz="2100" dirty="0">
              <a:solidFill>
                <a:schemeClr val="tx1"/>
              </a:solidFill>
              <a:latin typeface="Arial" pitchFamily="34" charset="0"/>
              <a:ea typeface="宋体" charset="-122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110"/>
            <a:ext cx="7239000" cy="97561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1</a:t>
            </a:r>
          </a:p>
        </p:txBody>
      </p:sp>
      <p:pic>
        <p:nvPicPr>
          <p:cNvPr id="21508" name="Picture 2" descr="C:\Users\woz04\Pictures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9938" y="1989138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3" descr="C:\Users\woz04\Pictures\dů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4579938"/>
            <a:ext cx="1419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2900" y="3068638"/>
            <a:ext cx="1887538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70500" y="5516563"/>
            <a:ext cx="2817813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96975"/>
            <a:ext cx="7372350" cy="56610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dirty="0">
                <a:latin typeface="Arial" charset="0"/>
                <a:cs typeface="Arial" charset="0"/>
              </a:rPr>
              <a:t>	</a:t>
            </a:r>
            <a:r>
              <a:rPr lang="en-US" sz="2400" dirty="0">
                <a:latin typeface="Arial" charset="0"/>
                <a:cs typeface="Arial" charset="0"/>
              </a:rPr>
              <a:t>Classify following items as fixed assets or current assets: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2"/>
              </a:buClr>
              <a:buFont typeface="Wingdings 2"/>
              <a:buChar char=""/>
              <a:defRPr/>
            </a:pPr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m</a:t>
            </a:r>
            <a:r>
              <a:rPr lang="en-US" sz="2100" dirty="0" err="1">
                <a:solidFill>
                  <a:schemeClr val="tx1"/>
                </a:solidFill>
                <a:latin typeface="Arial" charset="0"/>
                <a:cs typeface="Arial" charset="0"/>
              </a:rPr>
              <a:t>oney</a:t>
            </a:r>
            <a:r>
              <a:rPr lang="en-US" sz="2100" dirty="0">
                <a:solidFill>
                  <a:schemeClr val="tx1"/>
                </a:solidFill>
                <a:latin typeface="Arial" charset="0"/>
                <a:cs typeface="Arial" charset="0"/>
              </a:rPr>
              <a:t> on current account</a:t>
            </a:r>
            <a:endParaRPr lang="cs-CZ" sz="21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92608" lvl="1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endParaRPr lang="en-US" sz="21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2"/>
              </a:buClr>
              <a:buFont typeface="Wingdings 2"/>
              <a:buChar char=""/>
              <a:defRPr/>
            </a:pPr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p</a:t>
            </a:r>
            <a:r>
              <a:rPr lang="en-US" sz="2100" dirty="0" err="1">
                <a:solidFill>
                  <a:schemeClr val="tx1"/>
                </a:solidFill>
                <a:latin typeface="Arial" charset="0"/>
                <a:cs typeface="Arial" charset="0"/>
              </a:rPr>
              <a:t>roducts</a:t>
            </a:r>
            <a:r>
              <a:rPr lang="en-US" sz="2100" dirty="0">
                <a:solidFill>
                  <a:schemeClr val="tx1"/>
                </a:solidFill>
                <a:latin typeface="Arial" charset="0"/>
                <a:cs typeface="Arial" charset="0"/>
              </a:rPr>
              <a:t> saved in stock, </a:t>
            </a:r>
            <a:endParaRPr lang="cs-CZ" sz="21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92608" lvl="1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endParaRPr lang="en-US" sz="21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2"/>
              </a:buClr>
              <a:buFont typeface="Wingdings 2"/>
              <a:buChar char=""/>
              <a:defRPr/>
            </a:pPr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m</a:t>
            </a:r>
            <a:r>
              <a:rPr lang="en-US" sz="2100" dirty="0" err="1">
                <a:solidFill>
                  <a:schemeClr val="tx1"/>
                </a:solidFill>
                <a:latin typeface="Arial" charset="0"/>
                <a:cs typeface="Arial" charset="0"/>
              </a:rPr>
              <a:t>aterial</a:t>
            </a:r>
            <a:r>
              <a:rPr lang="en-US" sz="2100" dirty="0">
                <a:solidFill>
                  <a:schemeClr val="tx1"/>
                </a:solidFill>
                <a:latin typeface="Arial" charset="0"/>
                <a:cs typeface="Arial" charset="0"/>
              </a:rPr>
              <a:t> in stock, </a:t>
            </a:r>
            <a:endParaRPr lang="cs-CZ" sz="21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92608" lvl="1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2"/>
              </a:buClr>
              <a:buFont typeface="Wingdings 2"/>
              <a:buNone/>
              <a:defRPr/>
            </a:pPr>
            <a:endParaRPr lang="en-US" sz="21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2"/>
              </a:buClr>
              <a:buFont typeface="Wingdings 2"/>
              <a:buChar char=""/>
              <a:defRPr/>
            </a:pPr>
            <a:r>
              <a:rPr lang="cs-CZ" sz="2100" dirty="0">
                <a:solidFill>
                  <a:schemeClr val="tx1"/>
                </a:solidFill>
                <a:latin typeface="Arial" charset="0"/>
                <a:cs typeface="Arial" charset="0"/>
              </a:rPr>
              <a:t>f</a:t>
            </a:r>
            <a:r>
              <a:rPr lang="en-US" sz="2100" dirty="0" err="1">
                <a:solidFill>
                  <a:schemeClr val="tx1"/>
                </a:solidFill>
                <a:latin typeface="Arial" charset="0"/>
                <a:cs typeface="Arial" charset="0"/>
              </a:rPr>
              <a:t>actory</a:t>
            </a:r>
            <a:r>
              <a:rPr lang="en-US" sz="2100" dirty="0">
                <a:solidFill>
                  <a:schemeClr val="tx1"/>
                </a:solidFill>
                <a:latin typeface="Arial" charset="0"/>
                <a:cs typeface="Arial" charset="0"/>
              </a:rPr>
              <a:t> building.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11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1</a:t>
            </a: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3525" y="1849438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1188" y="2781300"/>
            <a:ext cx="2409825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675" y="4005263"/>
            <a:ext cx="246697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10250" y="4868863"/>
            <a:ext cx="24765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2405"/>
            <a:ext cx="7239000" cy="94832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1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513"/>
            <a:ext cx="7239000" cy="54038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/>
              <a:t>value cash</a:t>
            </a:r>
            <a:r>
              <a:rPr lang="cs-CZ" altLang="zh-CN">
                <a:cs typeface="华文新魏"/>
              </a:rPr>
              <a:t>				CA</a:t>
            </a:r>
            <a:endParaRPr lang="en-US"/>
          </a:p>
          <a:p>
            <a:pPr eaLnBrk="1" hangingPunct="1">
              <a:lnSpc>
                <a:spcPct val="150000"/>
              </a:lnSpc>
            </a:pPr>
            <a:r>
              <a:rPr lang="en-US"/>
              <a:t>packing machine</a:t>
            </a:r>
            <a:r>
              <a:rPr lang="cs-CZ" altLang="zh-CN">
                <a:cs typeface="华文新魏"/>
              </a:rPr>
              <a:t>		FA</a:t>
            </a:r>
            <a:endParaRPr lang="en-US"/>
          </a:p>
          <a:p>
            <a:pPr eaLnBrk="1" hangingPunct="1">
              <a:lnSpc>
                <a:spcPct val="150000"/>
              </a:lnSpc>
            </a:pPr>
            <a:r>
              <a:rPr lang="en-US"/>
              <a:t>administrative building</a:t>
            </a:r>
            <a:r>
              <a:rPr lang="cs-CZ" altLang="zh-CN">
                <a:cs typeface="华文新魏"/>
              </a:rPr>
              <a:t>	FA</a:t>
            </a:r>
            <a:endParaRPr lang="en-US"/>
          </a:p>
          <a:p>
            <a:pPr eaLnBrk="1" hangingPunct="1">
              <a:lnSpc>
                <a:spcPct val="150000"/>
              </a:lnSpc>
            </a:pPr>
            <a:r>
              <a:rPr lang="en-US"/>
              <a:t>accounts payable </a:t>
            </a:r>
            <a:r>
              <a:rPr lang="cs-CZ" altLang="zh-CN">
                <a:cs typeface="华文新魏"/>
              </a:rPr>
              <a:t>		CA	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money on current account</a:t>
            </a:r>
            <a:r>
              <a:rPr lang="cs-CZ" altLang="zh-CN">
                <a:cs typeface="华文新魏"/>
              </a:rPr>
              <a:t>	CA	</a:t>
            </a:r>
            <a:endParaRPr lang="en-US"/>
          </a:p>
          <a:p>
            <a:pPr eaLnBrk="1" hangingPunct="1">
              <a:lnSpc>
                <a:spcPct val="150000"/>
              </a:lnSpc>
            </a:pPr>
            <a:r>
              <a:rPr lang="en-US"/>
              <a:t>products saved in stock</a:t>
            </a:r>
            <a:r>
              <a:rPr lang="cs-CZ" altLang="zh-CN">
                <a:cs typeface="华文新魏"/>
              </a:rPr>
              <a:t>	CA</a:t>
            </a:r>
            <a:endParaRPr lang="en-US"/>
          </a:p>
          <a:p>
            <a:pPr eaLnBrk="1" hangingPunct="1">
              <a:lnSpc>
                <a:spcPct val="150000"/>
              </a:lnSpc>
            </a:pPr>
            <a:r>
              <a:rPr lang="en-US"/>
              <a:t>material in stock</a:t>
            </a:r>
            <a:r>
              <a:rPr lang="cs-CZ" altLang="zh-CN">
                <a:cs typeface="华文新魏"/>
              </a:rPr>
              <a:t>		CA</a:t>
            </a:r>
            <a:endParaRPr lang="en-US"/>
          </a:p>
          <a:p>
            <a:pPr eaLnBrk="1" hangingPunct="1">
              <a:lnSpc>
                <a:spcPct val="150000"/>
              </a:lnSpc>
            </a:pPr>
            <a:r>
              <a:rPr lang="en-US"/>
              <a:t>factory building</a:t>
            </a:r>
            <a:r>
              <a:rPr lang="cs-CZ" altLang="zh-CN">
                <a:cs typeface="华文新魏"/>
              </a:rPr>
              <a:t>			FA</a:t>
            </a:r>
            <a:endParaRPr lang="en-US"/>
          </a:p>
          <a:p>
            <a:pPr eaLnBrk="1" hangingPunct="1">
              <a:lnSpc>
                <a:spcPct val="150000"/>
              </a:lnSpc>
            </a:pPr>
            <a:endParaRPr lang="en-US"/>
          </a:p>
          <a:p>
            <a:pPr eaLnBrk="1" hangingPunct="1">
              <a:lnSpc>
                <a:spcPct val="150000"/>
              </a:lnSpc>
            </a:pPr>
            <a:endParaRPr lang="zh-CN" altLang="cs-CZ">
              <a:ea typeface="宋体" charset="-122"/>
            </a:endParaRP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A54E888-C0FB-4502-BC9A-1DFA4C34A401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19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20040"/>
            <a:ext cx="7228656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Contents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7489825" cy="4530725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000" b="1" dirty="0"/>
              <a:t>Introduction and object target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Font typeface="Wingdings 2"/>
              <a:buChar char=""/>
              <a:defRPr/>
            </a:pPr>
            <a:r>
              <a:rPr lang="en-US" sz="2000" dirty="0"/>
              <a:t>Understanding key financial statements</a:t>
            </a:r>
            <a:endParaRPr lang="cs-CZ" sz="2000" dirty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Font typeface="Wingdings 2"/>
              <a:buChar char=""/>
              <a:defRPr/>
            </a:pPr>
            <a:r>
              <a:rPr lang="cs-CZ" sz="2000" dirty="0" err="1"/>
              <a:t>The</a:t>
            </a:r>
            <a:r>
              <a:rPr lang="cs-CZ" sz="2000" dirty="0"/>
              <a:t> balance </a:t>
            </a:r>
            <a:r>
              <a:rPr lang="cs-CZ" sz="2000" dirty="0" err="1"/>
              <a:t>sheet</a:t>
            </a:r>
            <a:endParaRPr lang="cs-CZ" sz="2000" dirty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Font typeface="Wingdings 2"/>
              <a:buChar char=""/>
              <a:defRPr/>
            </a:pP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income</a:t>
            </a:r>
            <a:r>
              <a:rPr lang="cs-CZ" sz="2000" dirty="0"/>
              <a:t> </a:t>
            </a:r>
            <a:r>
              <a:rPr lang="cs-CZ" sz="2000" dirty="0" err="1"/>
              <a:t>statement</a:t>
            </a:r>
            <a:endParaRPr lang="cs-CZ" sz="2000" dirty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Font typeface="Wingdings 2"/>
              <a:buChar char=""/>
              <a:defRPr/>
            </a:pPr>
            <a:r>
              <a:rPr lang="en-US" sz="2000" dirty="0"/>
              <a:t>The statement of cash flow</a:t>
            </a:r>
            <a:endParaRPr lang="cs-CZ" sz="2000" dirty="0"/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000" dirty="0"/>
              <a:t>Summary</a:t>
            </a:r>
          </a:p>
          <a:p>
            <a:pPr marL="533400" indent="-5334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2000" dirty="0"/>
              <a:t>Discussion questions</a:t>
            </a:r>
          </a:p>
        </p:txBody>
      </p:sp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E133E74-092D-4834-B284-E59D0AD87430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2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sah 1"/>
          <p:cNvSpPr>
            <a:spLocks noGrp="1"/>
          </p:cNvSpPr>
          <p:nvPr>
            <p:ph idx="1"/>
          </p:nvPr>
        </p:nvSpPr>
        <p:spPr>
          <a:xfrm>
            <a:off x="214313" y="1071563"/>
            <a:ext cx="8032750" cy="1071562"/>
          </a:xfrm>
        </p:spPr>
        <p:txBody>
          <a:bodyPr/>
          <a:lstStyle/>
          <a:p>
            <a:pPr eaLnBrk="1" hangingPunct="1">
              <a:buFont typeface="Courier New" pitchFamily="49" charset="0"/>
              <a:buChar char="o"/>
            </a:pPr>
            <a:r>
              <a:rPr lang="en-US" sz="2400">
                <a:latin typeface="Arial" pitchFamily="34" charset="0"/>
                <a:cs typeface="Arial" pitchFamily="34" charset="0"/>
              </a:rPr>
              <a:t>Classify following items as fixed, current or intangible assets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14313" y="28636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2</a:t>
            </a:r>
          </a:p>
        </p:txBody>
      </p:sp>
      <p:sp>
        <p:nvSpPr>
          <p:cNvPr id="24580" name="TextovéPole 4"/>
          <p:cNvSpPr txBox="1">
            <a:spLocks noChangeArrowheads="1"/>
          </p:cNvSpPr>
          <p:nvPr/>
        </p:nvSpPr>
        <p:spPr bwMode="auto">
          <a:xfrm>
            <a:off x="215900" y="2095500"/>
            <a:ext cx="40005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/>
              <a:t> Material in stock   (inventory)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/>
              <a:t> Building for producing   new goods (factory building)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/>
              <a:t> Bought license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/>
              <a:t> Unfinished products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/>
              <a:t> Machinery and equipment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/>
              <a:t> Corporate bond (long term)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/>
              <a:t> personal car  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/>
              <a:t> accounts receiveable</a:t>
            </a:r>
          </a:p>
        </p:txBody>
      </p:sp>
      <p:sp>
        <p:nvSpPr>
          <p:cNvPr id="24581" name="TextovéPole 5"/>
          <p:cNvSpPr txBox="1">
            <a:spLocks noChangeArrowheads="1"/>
          </p:cNvSpPr>
          <p:nvPr/>
        </p:nvSpPr>
        <p:spPr bwMode="auto">
          <a:xfrm>
            <a:off x="3995738" y="2095500"/>
            <a:ext cx="4635500" cy="364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 dirty="0"/>
              <a:t> Money on account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 dirty="0"/>
              <a:t> Stocks of unfinished products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 dirty="0"/>
              <a:t>Software 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 dirty="0"/>
              <a:t> Finished products in stock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 dirty="0"/>
              <a:t> cash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 dirty="0"/>
              <a:t> Trade-mark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 dirty="0"/>
              <a:t> Property (land)</a:t>
            </a:r>
          </a:p>
          <a:p>
            <a:pPr>
              <a:lnSpc>
                <a:spcPct val="150000"/>
              </a:lnSpc>
            </a:pPr>
            <a:endParaRPr lang="en-US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1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99961AA-CD50-4649-B15C-058A1340D3DF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21</a:t>
            </a:fld>
            <a:endParaRPr lang="cs-CZ">
              <a:solidFill>
                <a:schemeClr val="tx2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561770"/>
              </p:ext>
            </p:extLst>
          </p:nvPr>
        </p:nvGraphicFramePr>
        <p:xfrm>
          <a:off x="107950" y="908050"/>
          <a:ext cx="7920038" cy="5969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56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5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4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6178">
                <a:tc>
                  <a:txBody>
                    <a:bodyPr/>
                    <a:lstStyle/>
                    <a:p>
                      <a:r>
                        <a:rPr lang="en-US" sz="2000" b="0" noProof="0" dirty="0"/>
                        <a:t>Material in stock</a:t>
                      </a:r>
                      <a:endParaRPr lang="en-US" sz="20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noProof="0" dirty="0"/>
                        <a:t>Stocks of unfinished products</a:t>
                      </a: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dirty="0"/>
                        <a:t>Building for producing   new goods</a:t>
                      </a: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dirty="0"/>
                        <a:t>Bought license</a:t>
                      </a: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software</a:t>
                      </a:r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88">
                <a:tc>
                  <a:txBody>
                    <a:bodyPr/>
                    <a:lstStyle/>
                    <a:p>
                      <a:r>
                        <a:rPr lang="cs-CZ" sz="2000" noProof="0" dirty="0" err="1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Unfinished</a:t>
                      </a:r>
                      <a:r>
                        <a:rPr lang="cs-CZ" sz="2000" baseline="0" noProof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 </a:t>
                      </a:r>
                      <a:r>
                        <a:rPr lang="cs-CZ" sz="2000" baseline="0" noProof="0" dirty="0" err="1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products</a:t>
                      </a:r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Finished products in stock</a:t>
                      </a:r>
                      <a:r>
                        <a:rPr lang="cs-CZ" sz="200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cs-CZ" sz="2000" noProof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inventory</a:t>
                      </a:r>
                      <a:r>
                        <a:rPr lang="cs-CZ" sz="200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88"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Machinery and equipment</a:t>
                      </a:r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cash</a:t>
                      </a: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dirty="0"/>
                        <a:t>Corporate bond (long term)</a:t>
                      </a:r>
                      <a:r>
                        <a:rPr lang="cs-CZ" sz="2000" noProof="0" dirty="0"/>
                        <a:t> </a:t>
                      </a:r>
                      <a:endParaRPr lang="en-US" sz="2000" noProof="0" dirty="0"/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Trade-mark</a:t>
                      </a:r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057"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Personal car</a:t>
                      </a:r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Property</a:t>
                      </a:r>
                      <a:r>
                        <a:rPr lang="cs-CZ" sz="2000" noProof="0" dirty="0"/>
                        <a:t> (</a:t>
                      </a:r>
                      <a:r>
                        <a:rPr lang="cs-CZ" sz="2000" noProof="0" dirty="0" err="1"/>
                        <a:t>land</a:t>
                      </a:r>
                      <a:r>
                        <a:rPr lang="cs-CZ" sz="2000" noProof="0" dirty="0"/>
                        <a:t>)</a:t>
                      </a:r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dirty="0"/>
                        <a:t>accounts </a:t>
                      </a:r>
                      <a:r>
                        <a:rPr lang="cs-CZ" sz="2000" noProof="0" dirty="0" err="1"/>
                        <a:t>receiveable</a:t>
                      </a:r>
                      <a:endParaRPr lang="en-US" sz="2000" noProof="0" dirty="0"/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1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dirty="0"/>
                        <a:t>Money on account</a:t>
                      </a:r>
                    </a:p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467544" y="32405"/>
            <a:ext cx="7239000" cy="948323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700998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1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99961AA-CD50-4649-B15C-058A1340D3DF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22</a:t>
            </a:fld>
            <a:endParaRPr lang="cs-CZ">
              <a:solidFill>
                <a:schemeClr val="tx2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461804"/>
              </p:ext>
            </p:extLst>
          </p:nvPr>
        </p:nvGraphicFramePr>
        <p:xfrm>
          <a:off x="107950" y="908050"/>
          <a:ext cx="7920038" cy="5969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56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5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4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6178">
                <a:tc>
                  <a:txBody>
                    <a:bodyPr/>
                    <a:lstStyle/>
                    <a:p>
                      <a:r>
                        <a:rPr lang="en-US" sz="2000" b="0" noProof="0" dirty="0"/>
                        <a:t>Material in stock</a:t>
                      </a:r>
                      <a:endParaRPr lang="en-US" sz="20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b="0" noProof="0" dirty="0"/>
                        <a:t>CA</a:t>
                      </a:r>
                      <a:endParaRPr lang="en-US" sz="2000" b="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noProof="0" dirty="0"/>
                        <a:t>Stocks of unfinished products</a:t>
                      </a: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CA</a:t>
                      </a:r>
                      <a:endParaRPr lang="en-US" sz="2000" b="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/>
                        <a:t>Building for producing   new goods</a:t>
                      </a: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FA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/>
                        <a:t>Bought license</a:t>
                      </a: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IA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software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IA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88">
                <a:tc>
                  <a:txBody>
                    <a:bodyPr/>
                    <a:lstStyle/>
                    <a:p>
                      <a:r>
                        <a:rPr lang="cs-CZ" sz="2000" noProof="0" dirty="0" err="1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Unfinished</a:t>
                      </a:r>
                      <a:r>
                        <a:rPr lang="cs-CZ" sz="2000" baseline="0" noProof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 </a:t>
                      </a:r>
                      <a:r>
                        <a:rPr lang="cs-CZ" sz="2000" baseline="0" noProof="0" dirty="0" err="1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products</a:t>
                      </a:r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CA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Finished products in stock</a:t>
                      </a:r>
                      <a:r>
                        <a:rPr lang="cs-CZ" sz="200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cs-CZ" sz="2000" noProof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inventory</a:t>
                      </a:r>
                      <a:r>
                        <a:rPr lang="cs-CZ" sz="200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CA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88"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Machinery and equipment</a:t>
                      </a:r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FA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cash</a:t>
                      </a: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CA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dirty="0"/>
                        <a:t>Corporate bond (long term)</a:t>
                      </a:r>
                      <a:r>
                        <a:rPr lang="cs-CZ" sz="2000" noProof="0" dirty="0"/>
                        <a:t> </a:t>
                      </a:r>
                      <a:endParaRPr lang="en-US" sz="2000" noProof="0" dirty="0"/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FA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Trade-mark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IA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057">
                <a:tc>
                  <a:txBody>
                    <a:bodyPr/>
                    <a:lstStyle/>
                    <a:p>
                      <a:r>
                        <a:rPr lang="en-US" sz="2000" noProof="0"/>
                        <a:t>Personal car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FA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Property</a:t>
                      </a:r>
                      <a:r>
                        <a:rPr lang="cs-CZ" sz="2000" noProof="0" dirty="0"/>
                        <a:t> (</a:t>
                      </a:r>
                      <a:r>
                        <a:rPr lang="cs-CZ" sz="2000" noProof="0" dirty="0" err="1"/>
                        <a:t>land</a:t>
                      </a:r>
                      <a:r>
                        <a:rPr lang="cs-CZ" sz="2000" noProof="0" dirty="0"/>
                        <a:t>)</a:t>
                      </a:r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FA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dirty="0"/>
                        <a:t>accounts </a:t>
                      </a:r>
                      <a:r>
                        <a:rPr lang="cs-CZ" sz="2000" noProof="0" dirty="0" err="1"/>
                        <a:t>receiveable</a:t>
                      </a:r>
                      <a:endParaRPr lang="en-US" sz="2000" noProof="0" dirty="0"/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CA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1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dirty="0"/>
                        <a:t>Money on account</a:t>
                      </a:r>
                    </a:p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CA</a:t>
                      </a:r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endParaRPr lang="en-US" sz="2000" noProof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3" marB="4572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467544" y="32405"/>
            <a:ext cx="7239000" cy="948323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Liabilities</a:t>
            </a:r>
            <a:r>
              <a:rPr lang="cs-CZ" dirty="0"/>
              <a:t> and </a:t>
            </a:r>
            <a:r>
              <a:rPr lang="cs-CZ" dirty="0" err="1"/>
              <a:t>owners</a:t>
            </a:r>
            <a:r>
              <a:rPr lang="en-US" dirty="0"/>
              <a:t>`</a:t>
            </a:r>
            <a:r>
              <a:rPr lang="cs-CZ" dirty="0" err="1"/>
              <a:t>equity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/>
              <a:t>Liabilities are what the business owes to others – its debts</a:t>
            </a: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B4D8342-495B-4CFB-BC2E-9893C129C4C5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23</a:t>
            </a:fld>
            <a:endParaRPr lang="cs-CZ">
              <a:solidFill>
                <a:schemeClr val="tx2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683568" y="2564904"/>
          <a:ext cx="727280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Current</a:t>
            </a:r>
            <a:r>
              <a:rPr lang="cs-CZ" dirty="0"/>
              <a:t> and long-term </a:t>
            </a:r>
            <a:r>
              <a:rPr lang="cs-CZ" dirty="0" err="1"/>
              <a:t>liabilities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/>
              <a:t>Current liabilities</a:t>
            </a:r>
          </a:p>
          <a:p>
            <a:pPr lvl="1" eaLnBrk="1" hangingPunct="1">
              <a:lnSpc>
                <a:spcPct val="150000"/>
              </a:lnSpc>
            </a:pPr>
            <a:r>
              <a:rPr lang="cs-CZ" altLang="zh-CN">
                <a:solidFill>
                  <a:schemeClr val="tx1"/>
                </a:solidFill>
                <a:cs typeface="华文新魏"/>
              </a:rPr>
              <a:t>a</a:t>
            </a:r>
            <a:r>
              <a:rPr lang="en-US">
                <a:solidFill>
                  <a:schemeClr val="tx1"/>
                </a:solidFill>
              </a:rPr>
              <a:t>re debts due in 1 year or less</a:t>
            </a:r>
          </a:p>
          <a:p>
            <a:pPr eaLnBrk="1" hangingPunct="1">
              <a:lnSpc>
                <a:spcPct val="150000"/>
              </a:lnSpc>
            </a:pPr>
            <a:endParaRPr lang="en-US"/>
          </a:p>
          <a:p>
            <a:pPr eaLnBrk="1" hangingPunct="1">
              <a:lnSpc>
                <a:spcPct val="150000"/>
              </a:lnSpc>
            </a:pPr>
            <a:r>
              <a:rPr lang="en-US"/>
              <a:t>Long-term liabilities</a:t>
            </a:r>
          </a:p>
          <a:p>
            <a:pPr lvl="1" eaLnBrk="1" hangingPunct="1">
              <a:lnSpc>
                <a:spcPct val="150000"/>
              </a:lnSpc>
            </a:pPr>
            <a:r>
              <a:rPr lang="cs-CZ" altLang="zh-CN">
                <a:solidFill>
                  <a:schemeClr val="tx1"/>
                </a:solidFill>
                <a:cs typeface="华文新魏"/>
              </a:rPr>
              <a:t>a</a:t>
            </a:r>
            <a:r>
              <a:rPr lang="en-US">
                <a:solidFill>
                  <a:schemeClr val="tx1"/>
                </a:solidFill>
              </a:rPr>
              <a:t>re debts not due in 1 year</a:t>
            </a:r>
          </a:p>
          <a:p>
            <a:pPr lvl="1" eaLnBrk="1" hangingPunct="1">
              <a:lnSpc>
                <a:spcPct val="150000"/>
              </a:lnSpc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8F794BE-2158-4D43-BB59-FD805B4C05ED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24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liabilities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Accounts payable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are bills that company owes to others for products of services purchased on credit but not yet paid for.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Notes payable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Liabilities that business promises to repay by a certain date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Accrued taxes, salaries, notes etc. that are not paid yet. 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B59B008-99D6-4626-B6FA-21C8A3D25C15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25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long-term </a:t>
            </a:r>
            <a:r>
              <a:rPr lang="cs-CZ" dirty="0" err="1"/>
              <a:t>liabilities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Notes payable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Liabilities that business promises to repay by a certain date</a:t>
            </a:r>
            <a:endParaRPr lang="cs-CZ" dirty="0">
              <a:solidFill>
                <a:schemeClr val="tx1"/>
              </a:solidFill>
            </a:endParaRPr>
          </a:p>
          <a:p>
            <a:pPr marL="292608" lvl="1" indent="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Bonds payable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Long-term liabilities that represents money that firm lent to other firm that must be paid back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5B45A40-85E0-403B-B409-7364030DD10D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26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Liabilities</a:t>
            </a:r>
            <a:r>
              <a:rPr lang="cs-CZ" dirty="0"/>
              <a:t> and </a:t>
            </a:r>
            <a:r>
              <a:rPr lang="cs-CZ" dirty="0" err="1"/>
              <a:t>owners`equity</a:t>
            </a:r>
            <a:endParaRPr lang="cs-CZ" dirty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31E825C-813B-40D7-B9B3-8C1374570CB7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27</a:t>
            </a:fld>
            <a:endParaRPr lang="cs-CZ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4987925"/>
          </a:xfrm>
        </p:spPr>
        <p:txBody>
          <a:bodyPr>
            <a:normAutofit fontScale="92500" lnSpcReduction="20000"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Owner`s equity 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cs-CZ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mount of the business that belongs to the owners minus any liabilities owned by the business</a:t>
            </a:r>
            <a:endParaRPr lang="cs-CZ" dirty="0">
              <a:solidFill>
                <a:schemeClr val="tx1"/>
              </a:solidFill>
            </a:endParaRP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value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that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stockholders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own</a:t>
            </a:r>
            <a:r>
              <a:rPr lang="cs-CZ" dirty="0">
                <a:solidFill>
                  <a:schemeClr val="tx1"/>
                </a:solidFill>
              </a:rPr>
              <a:t> in a </a:t>
            </a:r>
            <a:r>
              <a:rPr lang="cs-CZ" dirty="0" err="1">
                <a:solidFill>
                  <a:schemeClr val="tx1"/>
                </a:solidFill>
              </a:rPr>
              <a:t>firm</a:t>
            </a:r>
            <a:r>
              <a:rPr lang="cs-CZ" dirty="0">
                <a:solidFill>
                  <a:schemeClr val="tx1"/>
                </a:solidFill>
              </a:rPr>
              <a:t> (in PLC)</a:t>
            </a:r>
          </a:p>
          <a:p>
            <a:pPr marL="758952" lvl="2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cs-CZ" dirty="0" err="1"/>
              <a:t>Example</a:t>
            </a:r>
            <a:r>
              <a:rPr lang="cs-CZ" dirty="0"/>
              <a:t>: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stocks</a:t>
            </a:r>
            <a:endParaRPr lang="en-US" dirty="0"/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Retained earnings 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tx1"/>
                </a:solidFill>
              </a:rPr>
              <a:t>accumulated earnings from a firm`s profitable operations that were reinvested in the business and not paid out to stockholders in dividends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620713"/>
            <a:ext cx="8291513" cy="6237287"/>
          </a:xfrm>
        </p:spPr>
        <p:txBody>
          <a:bodyPr>
            <a:normAutofit fontScale="77500" lnSpcReduction="20000"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>
                <a:latin typeface="Times New Roman" pitchFamily="18" charset="0"/>
              </a:rPr>
              <a:t>Line up balance sheet if you know following information about the firm: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Arial" charset="0"/>
                <a:cs typeface="Arial" charset="0"/>
              </a:rPr>
              <a:t>fixed assets    		12 600,-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latin typeface="Arial" charset="0"/>
                <a:cs typeface="Arial" charset="0"/>
              </a:rPr>
              <a:t>inventory  		2 000,-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latin typeface="Arial" charset="0"/>
                <a:cs typeface="Arial" charset="0"/>
              </a:rPr>
              <a:t>Common stocks  	5 910,-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latin typeface="Arial" charset="0"/>
                <a:cs typeface="Arial" charset="0"/>
              </a:rPr>
              <a:t>Unfinished products  	440,-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latin typeface="Arial" charset="0"/>
                <a:cs typeface="Arial" charset="0"/>
              </a:rPr>
              <a:t>Retained earnings  	590,-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latin typeface="Arial" charset="0"/>
                <a:cs typeface="Arial" charset="0"/>
              </a:rPr>
              <a:t>Other current assets  	60,-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latin typeface="Arial" charset="0"/>
                <a:cs typeface="Arial" charset="0"/>
              </a:rPr>
              <a:t>cash  		640,-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latin typeface="Arial" charset="0"/>
                <a:cs typeface="Arial" charset="0"/>
              </a:rPr>
              <a:t>Notes payable  	70,-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latin typeface="Arial" charset="0"/>
                <a:cs typeface="Arial" charset="0"/>
              </a:rPr>
              <a:t>Accumulated depreciation  6800,-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latin typeface="Arial" charset="0"/>
                <a:cs typeface="Arial" charset="0"/>
              </a:rPr>
              <a:t>Bonds payable  	2 200,-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latin typeface="Arial" charset="0"/>
                <a:cs typeface="Arial" charset="0"/>
              </a:rPr>
              <a:t>Accounts receivable 	450,-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>
                <a:latin typeface="Arial" charset="0"/>
                <a:cs typeface="Arial" charset="0"/>
              </a:rPr>
              <a:t>Accrued taxes 	620,-</a:t>
            </a:r>
          </a:p>
        </p:txBody>
      </p:sp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7239000" cy="6206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57606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3 </a:t>
            </a:r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1B4B842-CF56-41AC-B466-A4DACA7078C8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29</a:t>
            </a:fld>
            <a:endParaRPr lang="cs-CZ">
              <a:solidFill>
                <a:schemeClr val="tx2"/>
              </a:solidFill>
            </a:endParaRPr>
          </a:p>
        </p:txBody>
      </p:sp>
      <p:graphicFrame>
        <p:nvGraphicFramePr>
          <p:cNvPr id="5" name="Group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9996246"/>
              </p:ext>
            </p:extLst>
          </p:nvPr>
        </p:nvGraphicFramePr>
        <p:xfrm>
          <a:off x="250825" y="1268413"/>
          <a:ext cx="7850188" cy="4984228"/>
        </p:xfrm>
        <a:graphic>
          <a:graphicData uri="http://schemas.openxmlformats.org/drawingml/2006/table">
            <a:tbl>
              <a:tblPr/>
              <a:tblGrid>
                <a:gridCol w="2712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5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1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Assets</a:t>
                      </a: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Liabilities + owners` equity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Fixed assets</a:t>
                      </a: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12 600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Common stocks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5 910 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inventory</a:t>
                      </a: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2 000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Retained earnings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Unfinished products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Bonds payable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2200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Other current assets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Accrued taxes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cash</a:t>
                      </a: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Notes payable 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Accounts receivable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1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Accumulated depreciation </a:t>
                      </a: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-6800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54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87513"/>
            <a:ext cx="7488237" cy="3575209"/>
          </a:xfrm>
        </p:spPr>
        <p:txBody>
          <a:bodyPr>
            <a:spAutoFit/>
          </a:bodyPr>
          <a:lstStyle/>
          <a:p>
            <a:pPr marL="0" indent="0"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/>
              <a:t>Financial analysis comes out of the 3 main financial statements: </a:t>
            </a:r>
          </a:p>
          <a:p>
            <a:pPr marL="0" indent="0"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/>
              <a:t>	balance sheet, </a:t>
            </a:r>
          </a:p>
          <a:p>
            <a:pPr marL="0" indent="0"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/>
              <a:t>	income statement and </a:t>
            </a:r>
          </a:p>
          <a:p>
            <a:pPr marL="0" indent="0"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/>
              <a:t>	statement of cash flow. </a:t>
            </a:r>
          </a:p>
          <a:p>
            <a:pPr marL="0" indent="0"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/>
              <a:t>This lecture is focused on each statement</a:t>
            </a:r>
            <a:r>
              <a:rPr lang="cs-CZ" altLang="zh-CN" sz="2000" dirty="0">
                <a:cs typeface="华文新魏"/>
              </a:rPr>
              <a:t> </a:t>
            </a:r>
            <a:r>
              <a:rPr lang="cs-CZ" altLang="zh-CN" sz="2000" dirty="0" err="1">
                <a:cs typeface="华文新魏"/>
              </a:rPr>
              <a:t>including</a:t>
            </a:r>
            <a:r>
              <a:rPr lang="cs-CZ" altLang="zh-CN" sz="2000" dirty="0">
                <a:cs typeface="华文新魏"/>
              </a:rPr>
              <a:t> </a:t>
            </a:r>
            <a:r>
              <a:rPr lang="cs-CZ" altLang="zh-CN" sz="2000" dirty="0" err="1">
                <a:cs typeface="华文新魏"/>
              </a:rPr>
              <a:t>the</a:t>
            </a:r>
            <a:r>
              <a:rPr lang="cs-CZ" altLang="zh-CN" sz="2000" dirty="0">
                <a:cs typeface="华文新魏"/>
              </a:rPr>
              <a:t> </a:t>
            </a:r>
            <a:r>
              <a:rPr lang="cs-CZ" altLang="zh-CN" sz="2000" dirty="0" err="1">
                <a:cs typeface="华文新魏"/>
              </a:rPr>
              <a:t>examples</a:t>
            </a:r>
            <a:r>
              <a:rPr lang="cs-CZ" altLang="zh-CN" sz="2000" dirty="0">
                <a:cs typeface="华文新魏"/>
              </a:rPr>
              <a:t>. </a:t>
            </a:r>
            <a:endParaRPr lang="en-US" sz="2000" dirty="0"/>
          </a:p>
        </p:txBody>
      </p:sp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EEC4DDE-C03F-4A7E-A2B5-B80FFAC0FF61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3</a:t>
            </a:fld>
            <a:endParaRPr lang="cs-CZ">
              <a:solidFill>
                <a:schemeClr val="tx2"/>
              </a:solidFill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7550" y="177800"/>
            <a:ext cx="55086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introduction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57606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3 </a:t>
            </a:r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1B4B842-CF56-41AC-B466-A4DACA7078C8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30</a:t>
            </a:fld>
            <a:endParaRPr lang="cs-CZ">
              <a:solidFill>
                <a:schemeClr val="tx2"/>
              </a:solidFill>
            </a:endParaRPr>
          </a:p>
        </p:txBody>
      </p:sp>
      <p:graphicFrame>
        <p:nvGraphicFramePr>
          <p:cNvPr id="5" name="Group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878200"/>
              </p:ext>
            </p:extLst>
          </p:nvPr>
        </p:nvGraphicFramePr>
        <p:xfrm>
          <a:off x="250825" y="1268413"/>
          <a:ext cx="7850188" cy="4859340"/>
        </p:xfrm>
        <a:graphic>
          <a:graphicData uri="http://schemas.openxmlformats.org/drawingml/2006/table">
            <a:tbl>
              <a:tblPr/>
              <a:tblGrid>
                <a:gridCol w="2712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25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1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Assets</a:t>
                      </a: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9 390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Liabilities + owners` equity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9390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Fixed assets</a:t>
                      </a: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12600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Common stocks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5910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inventory</a:t>
                      </a: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Retained earnings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Unfinished products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Bonds payable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2200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Other current assets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Accrued taxes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cash</a:t>
                      </a: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Notes payable 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000" noProof="0">
                          <a:latin typeface="Arial" charset="0"/>
                          <a:cs typeface="Arial" charset="0"/>
                        </a:rPr>
                        <a:t>Accounts receivable </a:t>
                      </a: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1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Accumulated depreciation </a:t>
                      </a:r>
                    </a:p>
                  </a:txBody>
                  <a:tcPr marL="91455" marR="91455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6800</a:t>
                      </a: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5" marR="91455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467544" y="32618"/>
            <a:ext cx="7239000" cy="80470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4 </a:t>
            </a:r>
          </a:p>
        </p:txBody>
      </p:sp>
      <p:sp>
        <p:nvSpPr>
          <p:cNvPr id="33795" name="Rectangle 3"/>
          <p:cNvSpPr txBox="1">
            <a:spLocks noChangeArrowheads="1"/>
          </p:cNvSpPr>
          <p:nvPr/>
        </p:nvSpPr>
        <p:spPr bwMode="auto">
          <a:xfrm>
            <a:off x="468313" y="981075"/>
            <a:ext cx="7772400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zh-CN" altLang="cs-CZ" sz="2400" dirty="0">
                <a:ea typeface="宋体" charset="-122"/>
              </a:rPr>
              <a:t>	</a:t>
            </a:r>
            <a:r>
              <a:rPr lang="en-US" sz="2400" b="1" dirty="0"/>
              <a:t>Line up balance sheet if you know following information about the firm</a:t>
            </a:r>
            <a:r>
              <a:rPr lang="cs-CZ" altLang="zh-CN" sz="2400" b="1" dirty="0">
                <a:cs typeface="华文新魏"/>
              </a:rPr>
              <a:t> (in </a:t>
            </a:r>
            <a:r>
              <a:rPr lang="cs-CZ" altLang="zh-CN" sz="2400" b="1" dirty="0" err="1">
                <a:cs typeface="华文新魏"/>
              </a:rPr>
              <a:t>thousands</a:t>
            </a:r>
            <a:r>
              <a:rPr lang="cs-CZ" altLang="zh-CN" sz="2400" b="1" dirty="0">
                <a:cs typeface="华文新魏"/>
              </a:rPr>
              <a:t> RNB)</a:t>
            </a:r>
            <a:r>
              <a:rPr lang="en-US" sz="2400" b="1" dirty="0"/>
              <a:t>:</a:t>
            </a:r>
            <a:endParaRPr lang="cs-CZ" altLang="zh-CN" sz="2400" dirty="0">
              <a:cs typeface="华文新魏"/>
            </a:endParaRP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cs-CZ" altLang="zh-CN" sz="2400" dirty="0" err="1">
                <a:cs typeface="华文新魏"/>
              </a:rPr>
              <a:t>fixed</a:t>
            </a:r>
            <a:r>
              <a:rPr lang="cs-CZ" altLang="zh-CN" sz="2400" dirty="0">
                <a:cs typeface="华文新魏"/>
              </a:rPr>
              <a:t>   </a:t>
            </a:r>
            <a:r>
              <a:rPr lang="cs-CZ" altLang="zh-CN" sz="2400" dirty="0" err="1">
                <a:cs typeface="华文新魏"/>
              </a:rPr>
              <a:t>assets</a:t>
            </a:r>
            <a:r>
              <a:rPr lang="cs-CZ" altLang="zh-CN" sz="2400" dirty="0">
                <a:cs typeface="华文新魏"/>
              </a:rPr>
              <a:t> 		2 100,-                           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cs-CZ" altLang="zh-CN" sz="2400" dirty="0" err="1">
                <a:cs typeface="华文新魏"/>
              </a:rPr>
              <a:t>Common</a:t>
            </a:r>
            <a:r>
              <a:rPr lang="cs-CZ" altLang="zh-CN" sz="2400" dirty="0">
                <a:cs typeface="华文新魏"/>
              </a:rPr>
              <a:t> </a:t>
            </a:r>
            <a:r>
              <a:rPr lang="cs-CZ" altLang="zh-CN" sz="2400" dirty="0" err="1">
                <a:cs typeface="华文新魏"/>
              </a:rPr>
              <a:t>stocks</a:t>
            </a:r>
            <a:r>
              <a:rPr lang="cs-CZ" altLang="zh-CN" sz="2400" dirty="0">
                <a:cs typeface="华文新魏"/>
              </a:rPr>
              <a:t> 		2000,-                                  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cs-CZ" altLang="zh-CN" sz="2400" dirty="0" err="1">
                <a:cs typeface="华文新魏"/>
              </a:rPr>
              <a:t>Material</a:t>
            </a:r>
            <a:r>
              <a:rPr lang="cs-CZ" altLang="zh-CN" sz="2400" dirty="0">
                <a:cs typeface="华文新魏"/>
              </a:rPr>
              <a:t> (in </a:t>
            </a:r>
            <a:r>
              <a:rPr lang="cs-CZ" altLang="zh-CN" sz="2400" dirty="0" err="1">
                <a:cs typeface="华文新魏"/>
              </a:rPr>
              <a:t>stock</a:t>
            </a:r>
            <a:r>
              <a:rPr lang="cs-CZ" altLang="zh-CN" sz="2400" dirty="0">
                <a:cs typeface="华文新魏"/>
              </a:rPr>
              <a:t>)		250,-           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cs-CZ" altLang="zh-CN" sz="2400" dirty="0" err="1">
                <a:cs typeface="华文新魏"/>
              </a:rPr>
              <a:t>Retained</a:t>
            </a:r>
            <a:r>
              <a:rPr lang="cs-CZ" altLang="zh-CN" sz="2400" dirty="0">
                <a:cs typeface="华文新魏"/>
              </a:rPr>
              <a:t> </a:t>
            </a:r>
            <a:r>
              <a:rPr lang="cs-CZ" altLang="zh-CN" sz="2400" dirty="0" err="1">
                <a:cs typeface="华文新魏"/>
              </a:rPr>
              <a:t>earnings</a:t>
            </a:r>
            <a:r>
              <a:rPr lang="cs-CZ" altLang="zh-CN" sz="2400" dirty="0">
                <a:cs typeface="华文新魏"/>
              </a:rPr>
              <a:t> 		200,-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cs-CZ" altLang="zh-CN" sz="2400" dirty="0" err="1">
                <a:cs typeface="华文新魏"/>
              </a:rPr>
              <a:t>Finished</a:t>
            </a:r>
            <a:r>
              <a:rPr lang="cs-CZ" altLang="zh-CN" sz="2400" dirty="0">
                <a:cs typeface="华文新魏"/>
              </a:rPr>
              <a:t> </a:t>
            </a:r>
            <a:r>
              <a:rPr lang="cs-CZ" altLang="zh-CN" sz="2400" dirty="0" err="1">
                <a:cs typeface="华文新魏"/>
              </a:rPr>
              <a:t>products</a:t>
            </a:r>
            <a:r>
              <a:rPr lang="cs-CZ" altLang="zh-CN" sz="2400" dirty="0">
                <a:cs typeface="华文新魏"/>
              </a:rPr>
              <a:t> in </a:t>
            </a:r>
            <a:r>
              <a:rPr lang="cs-CZ" altLang="zh-CN" sz="2400" dirty="0" err="1">
                <a:cs typeface="华文新魏"/>
              </a:rPr>
              <a:t>stock</a:t>
            </a:r>
            <a:r>
              <a:rPr lang="cs-CZ" altLang="zh-CN" sz="2400" dirty="0">
                <a:cs typeface="华文新魏"/>
              </a:rPr>
              <a:t>  40,-             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cs-CZ" altLang="zh-CN" sz="2400" dirty="0" err="1">
                <a:cs typeface="华文新魏"/>
              </a:rPr>
              <a:t>Bonds</a:t>
            </a:r>
            <a:r>
              <a:rPr lang="cs-CZ" altLang="zh-CN" sz="2400" dirty="0">
                <a:cs typeface="华文新魏"/>
              </a:rPr>
              <a:t> </a:t>
            </a:r>
            <a:r>
              <a:rPr lang="cs-CZ" altLang="zh-CN" sz="2400" dirty="0" err="1">
                <a:cs typeface="华文新魏"/>
              </a:rPr>
              <a:t>payable</a:t>
            </a:r>
            <a:r>
              <a:rPr lang="cs-CZ" altLang="zh-CN" sz="2400" dirty="0">
                <a:cs typeface="华文新魏"/>
              </a:rPr>
              <a:t>		180,-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cs-CZ" altLang="zh-CN" sz="2400" dirty="0" err="1">
                <a:cs typeface="华文新魏"/>
              </a:rPr>
              <a:t>Accounts</a:t>
            </a:r>
            <a:r>
              <a:rPr lang="cs-CZ" altLang="zh-CN" sz="2400" dirty="0">
                <a:cs typeface="华文新魏"/>
              </a:rPr>
              <a:t> </a:t>
            </a:r>
            <a:r>
              <a:rPr lang="cs-CZ" altLang="zh-CN" sz="2400" dirty="0" err="1">
                <a:cs typeface="华文新魏"/>
              </a:rPr>
              <a:t>reciveable</a:t>
            </a:r>
            <a:r>
              <a:rPr lang="cs-CZ" altLang="zh-CN" sz="2400" dirty="0">
                <a:cs typeface="华文新魏"/>
              </a:rPr>
              <a:t> 	14,- 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cs-CZ" altLang="zh-CN" sz="2400" dirty="0" err="1">
                <a:cs typeface="华文新魏"/>
              </a:rPr>
              <a:t>Accounts</a:t>
            </a:r>
            <a:r>
              <a:rPr lang="cs-CZ" altLang="zh-CN" sz="2400" dirty="0">
                <a:cs typeface="华文新魏"/>
              </a:rPr>
              <a:t> </a:t>
            </a:r>
            <a:r>
              <a:rPr lang="cs-CZ" altLang="zh-CN" sz="2400" dirty="0" err="1">
                <a:cs typeface="华文新魏"/>
              </a:rPr>
              <a:t>payable</a:t>
            </a:r>
            <a:r>
              <a:rPr lang="cs-CZ" altLang="zh-CN" sz="2400" dirty="0">
                <a:cs typeface="华文新魏"/>
              </a:rPr>
              <a:t> 		20,-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cs-CZ" altLang="zh-CN" sz="2400" dirty="0">
                <a:cs typeface="华文新魏"/>
              </a:rPr>
              <a:t>cash 				1,-                                         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cs-CZ" altLang="zh-CN" sz="2400" dirty="0" err="1">
                <a:cs typeface="华文新魏"/>
              </a:rPr>
              <a:t>Accrued</a:t>
            </a:r>
            <a:r>
              <a:rPr lang="cs-CZ" altLang="zh-CN" sz="2400" dirty="0">
                <a:cs typeface="华文新魏"/>
              </a:rPr>
              <a:t> </a:t>
            </a:r>
            <a:r>
              <a:rPr lang="cs-CZ" altLang="zh-CN" sz="2400" dirty="0" err="1">
                <a:cs typeface="华文新魏"/>
              </a:rPr>
              <a:t>salaries</a:t>
            </a:r>
            <a:r>
              <a:rPr lang="cs-CZ" altLang="zh-CN" sz="2400" dirty="0">
                <a:cs typeface="华文新魏"/>
              </a:rPr>
              <a:t>		5,- </a:t>
            </a:r>
            <a:r>
              <a:rPr lang="cs-CZ" altLang="zh-CN" sz="2400" dirty="0">
                <a:latin typeface="Times New Roman" pitchFamily="18" charset="0"/>
                <a:cs typeface="华文新魏"/>
              </a:rPr>
              <a:t> 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endParaRPr lang="cs-CZ" altLang="zh-CN" sz="2400" dirty="0">
              <a:latin typeface="Times New Roman" pitchFamily="18" charset="0"/>
              <a:cs typeface="华文新魏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4</a:t>
            </a:r>
          </a:p>
        </p:txBody>
      </p:sp>
      <p:graphicFrame>
        <p:nvGraphicFramePr>
          <p:cNvPr id="3" name="Group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844966"/>
              </p:ext>
            </p:extLst>
          </p:nvPr>
        </p:nvGraphicFramePr>
        <p:xfrm>
          <a:off x="107950" y="1700213"/>
          <a:ext cx="7848599" cy="4206874"/>
        </p:xfrm>
        <a:graphic>
          <a:graphicData uri="http://schemas.openxmlformats.org/drawingml/2006/table">
            <a:tbl>
              <a:tblPr/>
              <a:tblGrid>
                <a:gridCol w="2653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39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Assets</a:t>
                      </a: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Liabilities + owners` equity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fixed   assets 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2 100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Common stocks 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2 000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Material (in stock)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Retained earnings 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Finished products in stock 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Bonds payable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Accounts reciveable </a:t>
                      </a: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Accounts payable 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cash</a:t>
                      </a: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Accrued salaries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2681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4</a:t>
            </a:r>
          </a:p>
        </p:txBody>
      </p:sp>
      <p:graphicFrame>
        <p:nvGraphicFramePr>
          <p:cNvPr id="3" name="Group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943115"/>
              </p:ext>
            </p:extLst>
          </p:nvPr>
        </p:nvGraphicFramePr>
        <p:xfrm>
          <a:off x="107950" y="1700213"/>
          <a:ext cx="7848599" cy="4206874"/>
        </p:xfrm>
        <a:graphic>
          <a:graphicData uri="http://schemas.openxmlformats.org/drawingml/2006/table">
            <a:tbl>
              <a:tblPr/>
              <a:tblGrid>
                <a:gridCol w="2653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39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Assets</a:t>
                      </a: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2 405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Liabilities + owners` equity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2 405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fixed   assets 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2100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Common stocks 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Material (in stock)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Retained earnings 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Finished products in stock 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Bonds payable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Accounts reciveable </a:t>
                      </a: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Accounts payable 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cash</a:t>
                      </a:r>
                    </a:p>
                  </a:txBody>
                  <a:tcPr marL="91437" marR="91437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lang="en-US" sz="2400" noProof="0"/>
                        <a:t>Accrued salaries</a:t>
                      </a:r>
                      <a:endParaRPr kumimoji="0" lang="en-US" sz="2400" b="0" i="0" u="none" strike="noStrike" cap="none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7" marR="91437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2618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income</a:t>
            </a:r>
            <a:r>
              <a:rPr lang="cs-CZ" dirty="0"/>
              <a:t> </a:t>
            </a:r>
            <a:r>
              <a:rPr lang="cs-CZ" dirty="0" err="1"/>
              <a:t>statement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i</a:t>
            </a:r>
            <a:r>
              <a:rPr lang="en-US" dirty="0"/>
              <a:t>s financial stat</a:t>
            </a:r>
            <a:r>
              <a:rPr lang="cs-CZ" dirty="0"/>
              <a:t>e</a:t>
            </a:r>
            <a:r>
              <a:rPr lang="en-US" dirty="0" err="1"/>
              <a:t>ment</a:t>
            </a:r>
            <a:r>
              <a:rPr lang="en-US" dirty="0"/>
              <a:t> that shows a firm`s profit after costs, expenses, and taxes</a:t>
            </a:r>
            <a:endParaRPr lang="cs-CZ" dirty="0"/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i</a:t>
            </a:r>
            <a:r>
              <a:rPr lang="en-US" dirty="0"/>
              <a:t>t summarizes all of the resources that have </a:t>
            </a:r>
            <a:r>
              <a:rPr lang="en-US" b="1" dirty="0"/>
              <a:t>come into </a:t>
            </a:r>
            <a:r>
              <a:rPr lang="en-US" dirty="0"/>
              <a:t>the firm (revenue) and all the resources that </a:t>
            </a:r>
            <a:r>
              <a:rPr lang="en-US" b="1" dirty="0"/>
              <a:t>have left </a:t>
            </a:r>
            <a:r>
              <a:rPr lang="en-US" dirty="0"/>
              <a:t>the firm</a:t>
            </a:r>
            <a:endParaRPr lang="cs-CZ" dirty="0"/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s</a:t>
            </a:r>
            <a:r>
              <a:rPr lang="en-US" dirty="0" err="1"/>
              <a:t>hows</a:t>
            </a:r>
            <a:r>
              <a:rPr lang="en-US" dirty="0"/>
              <a:t> resulting net income or net loss</a:t>
            </a:r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C947CEA-19DF-4CFC-AFD9-C55295E5135B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34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7760"/>
            <a:ext cx="7239000" cy="81895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income</a:t>
            </a:r>
            <a:r>
              <a:rPr lang="cs-CZ" dirty="0"/>
              <a:t> </a:t>
            </a:r>
            <a:r>
              <a:rPr lang="cs-CZ" dirty="0" err="1"/>
              <a:t>statement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72390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82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2B0F9BB-7393-4B72-AC6B-BEA43B602228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35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320A6-3893-C349-846E-D5A818D76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The income statement </a:t>
            </a:r>
            <a:br>
              <a:rPr lang="en-GB" dirty="0"/>
            </a:br>
            <a:r>
              <a:rPr lang="en-GB" sz="4000" dirty="0"/>
              <a:t>Cost of goods sold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3428C7-64D4-824D-97F0-8BB2A4505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9725"/>
            <a:ext cx="7499176" cy="48466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Cost of goods sold (COGS) includes all of the costs and expenses </a:t>
            </a:r>
            <a:r>
              <a:rPr lang="en-GB" sz="2000" b="1" dirty="0"/>
              <a:t>directly related to the production of goods</a:t>
            </a:r>
            <a:r>
              <a:rPr lang="en-GB" sz="2000" dirty="0"/>
              <a:t>.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COGS excludes indirect costs such as overhead and sales &amp; marketing.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COGS is deducted from revenues (sales) in order to calculate gross profit and gross margin. Higher COGS results in lower margins.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The value of COGS will change depending on the accounting standards used in the calculation.</a:t>
            </a:r>
          </a:p>
          <a:p>
            <a:pPr>
              <a:lnSpc>
                <a:spcPct val="150000"/>
              </a:lnSpc>
            </a:pPr>
            <a:endParaRPr lang="en-GB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4B3488-A5B6-DC40-8A96-E6E4D2D0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C07D4-150D-497F-AB64-4D7AE73BE802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1123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03BDB-31D8-FB4E-92CC-65CCE371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The income statement</a:t>
            </a:r>
            <a:br>
              <a:rPr lang="en-GB" dirty="0"/>
            </a:br>
            <a:r>
              <a:rPr lang="en-GB" sz="4000" dirty="0"/>
              <a:t>Operating costs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68EEB5-539F-924F-9BE3-6E7B655AF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9725"/>
            <a:ext cx="7499176" cy="48466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400" b="1" dirty="0"/>
              <a:t>Operating costs </a:t>
            </a:r>
            <a:r>
              <a:rPr lang="en-GB" sz="2400" dirty="0"/>
              <a:t>are the ongoing expenses incurred from the normal </a:t>
            </a:r>
            <a:r>
              <a:rPr lang="en-GB" sz="2400" b="1" dirty="0"/>
              <a:t>day-to-day of running </a:t>
            </a:r>
            <a:r>
              <a:rPr lang="en-GB" sz="2400" dirty="0"/>
              <a:t>a business.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Common operating costs may include rent, equipment, marketing, payroll, insurance, and funds allocated for research and development.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Operating costs can be found and analysed by looking at a company's income statement.</a:t>
            </a:r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8A4FDFE-EF84-154E-8B4C-73971F9E9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C07D4-150D-497F-AB64-4D7AE73BE802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6466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cash 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r</a:t>
            </a:r>
            <a:r>
              <a:rPr lang="en-US" dirty="0" err="1"/>
              <a:t>eports</a:t>
            </a:r>
            <a:r>
              <a:rPr lang="en-US" dirty="0"/>
              <a:t> cash </a:t>
            </a:r>
            <a:r>
              <a:rPr lang="en-US" dirty="0" err="1"/>
              <a:t>recieved</a:t>
            </a:r>
            <a:r>
              <a:rPr lang="en-US" dirty="0"/>
              <a:t> and paid in 3 major activities: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en-US" dirty="0" err="1">
                <a:solidFill>
                  <a:schemeClr val="tx1"/>
                </a:solidFill>
              </a:rPr>
              <a:t>perations</a:t>
            </a:r>
            <a:r>
              <a:rPr lang="en-US" dirty="0">
                <a:solidFill>
                  <a:schemeClr val="tx1"/>
                </a:solidFill>
              </a:rPr>
              <a:t> (running the business)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cs-CZ" dirty="0">
                <a:solidFill>
                  <a:schemeClr val="tx1"/>
                </a:solidFill>
              </a:rPr>
              <a:t>i</a:t>
            </a:r>
            <a:r>
              <a:rPr lang="en-US" dirty="0" err="1">
                <a:solidFill>
                  <a:schemeClr val="tx1"/>
                </a:solidFill>
              </a:rPr>
              <a:t>nvestments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cs-CZ" dirty="0">
                <a:solidFill>
                  <a:schemeClr val="tx1"/>
                </a:solidFill>
              </a:rPr>
              <a:t>f</a:t>
            </a:r>
            <a:r>
              <a:rPr lang="en-US" dirty="0" err="1">
                <a:solidFill>
                  <a:schemeClr val="tx1"/>
                </a:solidFill>
              </a:rPr>
              <a:t>inancing</a:t>
            </a:r>
            <a:r>
              <a:rPr lang="en-US" dirty="0">
                <a:solidFill>
                  <a:schemeClr val="tx1"/>
                </a:solidFill>
              </a:rPr>
              <a:t> (e.g. dividends)</a:t>
            </a:r>
          </a:p>
          <a:p>
            <a:pPr marL="292608" lvl="1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t</a:t>
            </a:r>
            <a:r>
              <a:rPr lang="en-US" dirty="0"/>
              <a:t>he aim is to know firm`s net cash position</a:t>
            </a: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1A8BC19-8D0C-47E1-A244-90818BBE047A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38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97285" y="116632"/>
            <a:ext cx="7849566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err="1">
                <a:solidFill>
                  <a:schemeClr val="tx2">
                    <a:lumMod val="75000"/>
                  </a:schemeClr>
                </a:solidFill>
              </a:rPr>
              <a:t>Summary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09725"/>
            <a:ext cx="7445375" cy="4846638"/>
          </a:xfrm>
        </p:spPr>
        <p:txBody>
          <a:bodyPr/>
          <a:lstStyle/>
          <a:p>
            <a:pPr marL="711200" indent="-711200"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zh-CN" altLang="cs-CZ" sz="2200">
                <a:ea typeface="宋体" charset="-122"/>
              </a:rPr>
              <a:t>	</a:t>
            </a:r>
            <a:endParaRPr lang="en-US" sz="2200"/>
          </a:p>
        </p:txBody>
      </p:sp>
      <p:sp>
        <p:nvSpPr>
          <p:cNvPr id="36868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5C9D124-28CC-445B-9311-A701C45D6BC5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39</a:t>
            </a:fld>
            <a:endParaRPr lang="cs-CZ">
              <a:solidFill>
                <a:schemeClr val="tx2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850" y="1484313"/>
            <a:ext cx="7343775" cy="4710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2000" dirty="0">
                <a:latin typeface="+mj-lt"/>
                <a:cs typeface="+mn-cs"/>
              </a:rPr>
              <a:t>There are three very important financial statement that each firm has to work with. 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000" dirty="0">
                <a:latin typeface="+mj-lt"/>
                <a:cs typeface="+mn-cs"/>
              </a:rPr>
              <a:t>Balance sheet shows firm`s assets at one side and owner`s equity with liabilities at the second side. The basic rule is called the fundamental accounting equation. 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000" dirty="0">
                <a:latin typeface="+mj-lt"/>
                <a:cs typeface="+mn-cs"/>
              </a:rPr>
              <a:t>Cash flow statement is important especially for small firms that realize their activities in seasonal fields. 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000" dirty="0">
                <a:latin typeface="+mj-lt"/>
                <a:cs typeface="+mn-cs"/>
              </a:rPr>
              <a:t>Income stat</a:t>
            </a:r>
            <a:r>
              <a:rPr lang="cs-CZ" sz="2000" dirty="0">
                <a:latin typeface="+mj-lt"/>
                <a:cs typeface="+mn-cs"/>
              </a:rPr>
              <a:t>e</a:t>
            </a:r>
            <a:r>
              <a:rPr lang="en-US" sz="2000" dirty="0" err="1">
                <a:latin typeface="+mj-lt"/>
                <a:cs typeface="+mn-cs"/>
              </a:rPr>
              <a:t>ment</a:t>
            </a:r>
            <a:r>
              <a:rPr lang="en-US" sz="2000" dirty="0">
                <a:latin typeface="+mj-lt"/>
                <a:cs typeface="+mn-cs"/>
              </a:rPr>
              <a:t> shows all the resources that have come into firm and also left the firm. </a:t>
            </a:r>
          </a:p>
          <a:p>
            <a:pPr algn="just">
              <a:lnSpc>
                <a:spcPct val="150000"/>
              </a:lnSpc>
              <a:defRPr/>
            </a:pPr>
            <a:endParaRPr lang="en-US" sz="2000" dirty="0">
              <a:latin typeface="+mj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D260F62-A430-4FFE-B86F-077077F6A550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4</a:t>
            </a:fld>
            <a:endParaRPr lang="cs-CZ">
              <a:solidFill>
                <a:schemeClr val="tx2"/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27088" y="1773238"/>
            <a:ext cx="6913562" cy="4751387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  <a:effectLst/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sz="2000" b="1" dirty="0">
                <a:latin typeface="Tahoma" pitchFamily="34" charset="0"/>
                <a:cs typeface="Tahoma" pitchFamily="34" charset="0"/>
              </a:rPr>
              <a:t>After studying the object you will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be able to explain the fundamental accounting equation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be able to line up a balance sheet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be able to d</a:t>
            </a:r>
            <a:r>
              <a:rPr lang="cs-CZ" sz="2000" dirty="0">
                <a:latin typeface="Tahoma" pitchFamily="34" charset="0"/>
                <a:cs typeface="Tahoma" pitchFamily="34" charset="0"/>
              </a:rPr>
              <a:t>e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scribe the key steps in preparing an income statement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Tahoma" pitchFamily="34" charset="0"/>
                <a:cs typeface="Tahoma" pitchFamily="34" charset="0"/>
              </a:rPr>
              <a:t>be able to explain the aim statement of cash flow </a:t>
            </a:r>
          </a:p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+mn-cs"/>
            </a:endParaRPr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58213" y="68263"/>
            <a:ext cx="5508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971600" y="320040"/>
            <a:ext cx="672764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Object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target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77813"/>
            <a:ext cx="820896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err="1">
                <a:solidFill>
                  <a:schemeClr val="tx2">
                    <a:lumMod val="75000"/>
                  </a:schemeClr>
                </a:solidFill>
              </a:rPr>
              <a:t>Discussion</a:t>
            </a:r>
            <a:r>
              <a:rPr lang="cs-CZ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3200" dirty="0" err="1">
                <a:solidFill>
                  <a:schemeClr val="tx2">
                    <a:lumMod val="75000"/>
                  </a:schemeClr>
                </a:solidFill>
              </a:rPr>
              <a:t>questions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09725"/>
            <a:ext cx="7300912" cy="4846638"/>
          </a:xfrm>
        </p:spPr>
        <p:txBody>
          <a:bodyPr/>
          <a:lstStyle/>
          <a:p>
            <a:pPr marL="711200" indent="-711200"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/>
              <a:t>What is included in fixed assets?</a:t>
            </a:r>
          </a:p>
          <a:p>
            <a:pPr marL="711200" indent="-711200"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/>
              <a:t>Explain the basic formula for balance sheet.</a:t>
            </a:r>
          </a:p>
          <a:p>
            <a:pPr marL="711200" indent="-711200"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/>
              <a:t>What are the key steps in preparing an income</a:t>
            </a:r>
          </a:p>
          <a:p>
            <a:pPr marL="711200" indent="-711200"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/>
              <a:t>statament?</a:t>
            </a:r>
          </a:p>
          <a:p>
            <a:pPr marL="711200" indent="-711200"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400"/>
              <a:t>Find the examples of current assets.</a:t>
            </a:r>
          </a:p>
          <a:p>
            <a:pPr marL="711200" indent="-711200" algn="just" eaLnBrk="1" hangingPunct="1">
              <a:lnSpc>
                <a:spcPct val="150000"/>
              </a:lnSpc>
              <a:buFont typeface="Wingdings 2" pitchFamily="18" charset="2"/>
              <a:buNone/>
            </a:pPr>
            <a:endParaRPr lang="en-US" sz="2400"/>
          </a:p>
          <a:p>
            <a:pPr marL="711200" indent="-711200" algn="just" eaLnBrk="1" hangingPunct="1">
              <a:lnSpc>
                <a:spcPct val="150000"/>
              </a:lnSpc>
              <a:buFont typeface="Wingdings 2" pitchFamily="18" charset="2"/>
              <a:buNone/>
            </a:pPr>
            <a:endParaRPr lang="en-US" sz="2400"/>
          </a:p>
        </p:txBody>
      </p:sp>
      <p:sp>
        <p:nvSpPr>
          <p:cNvPr id="3789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75D4CA9-893D-43CA-AD3B-C0C74DA87181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40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219"/>
            <a:ext cx="6868616" cy="753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Revenues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Profits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and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Losses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613"/>
            <a:ext cx="7776864" cy="602138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000" dirty="0"/>
              <a:t>	</a:t>
            </a:r>
            <a:r>
              <a:rPr lang="en-US" sz="2000" b="1" dirty="0"/>
              <a:t>Revenue</a:t>
            </a:r>
            <a:r>
              <a:rPr lang="en-US" sz="2000" dirty="0"/>
              <a:t> is total amount of money a business takes in during a given period by selling goods and services.</a:t>
            </a:r>
            <a:endParaRPr lang="cs-CZ" sz="2000" dirty="0"/>
          </a:p>
          <a:p>
            <a:pPr algn="just" eaLnBrk="1" hangingPunct="1">
              <a:lnSpc>
                <a:spcPct val="150000"/>
              </a:lnSpc>
              <a:buFont typeface="Wingdings 2" pitchFamily="18" charset="2"/>
              <a:buNone/>
            </a:pPr>
            <a:endParaRPr lang="en-US" sz="2000" dirty="0"/>
          </a:p>
          <a:p>
            <a:pPr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000" dirty="0"/>
              <a:t>	</a:t>
            </a:r>
            <a:r>
              <a:rPr lang="en-US" sz="2000" b="1" dirty="0"/>
              <a:t>Profit</a:t>
            </a:r>
            <a:r>
              <a:rPr lang="en-US" sz="2000" dirty="0"/>
              <a:t> is amount of money a business earns above and beyond what it spends for salaries and other expenses. </a:t>
            </a:r>
            <a:r>
              <a:rPr lang="en-US" sz="2000" b="1" dirty="0"/>
              <a:t>Revenue - costs</a:t>
            </a:r>
          </a:p>
          <a:p>
            <a:pPr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000" dirty="0"/>
              <a:t>	</a:t>
            </a:r>
            <a:endParaRPr lang="cs-CZ" sz="2000" dirty="0"/>
          </a:p>
          <a:p>
            <a:pPr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cs-CZ" sz="2000" b="1" dirty="0"/>
              <a:t>	</a:t>
            </a:r>
            <a:r>
              <a:rPr lang="en-US" sz="2000" b="1" dirty="0"/>
              <a:t>Loss</a:t>
            </a:r>
            <a:r>
              <a:rPr lang="en-US" sz="2000" dirty="0"/>
              <a:t> appears when a business‘s expenses are more than it`s revenues. </a:t>
            </a:r>
            <a:endParaRPr lang="cs-CZ" sz="2000" dirty="0"/>
          </a:p>
          <a:p>
            <a:pPr algn="just" eaLnBrk="1" hangingPunct="1">
              <a:lnSpc>
                <a:spcPct val="150000"/>
              </a:lnSpc>
              <a:buFont typeface="Wingdings 2" pitchFamily="18" charset="2"/>
              <a:buNone/>
            </a:pPr>
            <a:endParaRPr lang="en-US" sz="2000" dirty="0"/>
          </a:p>
          <a:p>
            <a:pPr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000" dirty="0"/>
              <a:t>	</a:t>
            </a:r>
            <a:r>
              <a:rPr lang="en-US" sz="2000" b="1" dirty="0"/>
              <a:t>Risk</a:t>
            </a:r>
            <a:r>
              <a:rPr lang="en-US" sz="2000" dirty="0"/>
              <a:t> means the chance an entrepreneur takes of losing time and money on a business that may not prove profitable. </a:t>
            </a: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84DFE07-7438-4DA2-BF8A-04E8B325B2B7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5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704856" cy="76470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Task number 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: is it revenue or expense? </a:t>
            </a:r>
          </a:p>
        </p:txBody>
      </p:sp>
      <p:sp>
        <p:nvSpPr>
          <p:cNvPr id="11267" name="Zástupný symbol pro obsah 5"/>
          <p:cNvSpPr>
            <a:spLocks noGrp="1"/>
          </p:cNvSpPr>
          <p:nvPr>
            <p:ph idx="1"/>
          </p:nvPr>
        </p:nvSpPr>
        <p:spPr>
          <a:xfrm>
            <a:off x="468313" y="908050"/>
            <a:ext cx="7239000" cy="5949950"/>
          </a:xfrm>
        </p:spPr>
        <p:txBody>
          <a:bodyPr/>
          <a:lstStyle/>
          <a:p>
            <a:pPr eaLnBrk="1" hangingPunct="1">
              <a:lnSpc>
                <a:spcPct val="170000"/>
              </a:lnSpc>
            </a:pPr>
            <a:r>
              <a:rPr lang="cs-CZ" sz="2800" dirty="0"/>
              <a:t>Tax</a:t>
            </a:r>
          </a:p>
          <a:p>
            <a:pPr eaLnBrk="1" hangingPunct="1">
              <a:lnSpc>
                <a:spcPct val="170000"/>
              </a:lnSpc>
            </a:pPr>
            <a:r>
              <a:rPr lang="cs-CZ" sz="2800" dirty="0" err="1"/>
              <a:t>Insurance</a:t>
            </a:r>
            <a:endParaRPr lang="cs-CZ" sz="2800" dirty="0"/>
          </a:p>
          <a:p>
            <a:pPr eaLnBrk="1" hangingPunct="1">
              <a:lnSpc>
                <a:spcPct val="170000"/>
              </a:lnSpc>
            </a:pPr>
            <a:r>
              <a:rPr lang="cs-CZ" sz="2800" dirty="0"/>
              <a:t>Cash (</a:t>
            </a:r>
            <a:r>
              <a:rPr lang="cs-CZ" sz="2800" dirty="0" err="1"/>
              <a:t>selling</a:t>
            </a:r>
            <a:r>
              <a:rPr lang="cs-CZ" sz="2800" dirty="0"/>
              <a:t> </a:t>
            </a:r>
            <a:r>
              <a:rPr lang="cs-CZ" sz="2800" dirty="0" err="1"/>
              <a:t>icecream</a:t>
            </a:r>
            <a:r>
              <a:rPr lang="cs-CZ" sz="2800" dirty="0"/>
              <a:t>)</a:t>
            </a:r>
          </a:p>
          <a:p>
            <a:pPr eaLnBrk="1" hangingPunct="1">
              <a:lnSpc>
                <a:spcPct val="170000"/>
              </a:lnSpc>
            </a:pPr>
            <a:r>
              <a:rPr lang="cs-CZ" sz="2800" dirty="0" err="1"/>
              <a:t>Energy</a:t>
            </a:r>
            <a:r>
              <a:rPr lang="cs-CZ" sz="2800" dirty="0"/>
              <a:t> (</a:t>
            </a:r>
            <a:r>
              <a:rPr lang="cs-CZ" sz="2800" dirty="0" err="1"/>
              <a:t>refrigerator</a:t>
            </a:r>
            <a:r>
              <a:rPr lang="cs-CZ" sz="2800" dirty="0"/>
              <a:t>)</a:t>
            </a:r>
          </a:p>
          <a:p>
            <a:pPr eaLnBrk="1" hangingPunct="1">
              <a:lnSpc>
                <a:spcPct val="170000"/>
              </a:lnSpc>
            </a:pPr>
            <a:r>
              <a:rPr lang="cs-CZ" sz="2800" dirty="0"/>
              <a:t>Cash (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selling</a:t>
            </a:r>
            <a:r>
              <a:rPr lang="cs-CZ" sz="2800" dirty="0"/>
              <a:t> </a:t>
            </a:r>
            <a:r>
              <a:rPr lang="cs-CZ" sz="2800" dirty="0" err="1"/>
              <a:t>water</a:t>
            </a:r>
            <a:r>
              <a:rPr lang="cs-CZ" sz="2800" dirty="0"/>
              <a:t>)</a:t>
            </a:r>
          </a:p>
          <a:p>
            <a:pPr eaLnBrk="1" hangingPunct="1">
              <a:lnSpc>
                <a:spcPct val="170000"/>
              </a:lnSpc>
            </a:pPr>
            <a:r>
              <a:rPr lang="cs-CZ" sz="2800" dirty="0" err="1"/>
              <a:t>Advertisement</a:t>
            </a:r>
            <a:endParaRPr lang="cs-CZ" sz="2800" dirty="0"/>
          </a:p>
          <a:p>
            <a:pPr eaLnBrk="1" hangingPunct="1">
              <a:lnSpc>
                <a:spcPct val="170000"/>
              </a:lnSpc>
            </a:pPr>
            <a:r>
              <a:rPr lang="cs-CZ" sz="2800" dirty="0" err="1"/>
              <a:t>Buying</a:t>
            </a:r>
            <a:r>
              <a:rPr lang="cs-CZ" sz="2800" dirty="0"/>
              <a:t> </a:t>
            </a:r>
            <a:r>
              <a:rPr lang="cs-CZ" sz="2800" dirty="0" err="1"/>
              <a:t>petrol</a:t>
            </a:r>
            <a:r>
              <a:rPr lang="cs-CZ" sz="2800" dirty="0"/>
              <a:t> (car)</a:t>
            </a:r>
          </a:p>
        </p:txBody>
      </p:sp>
      <p:sp>
        <p:nvSpPr>
          <p:cNvPr id="33796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23E8C33-387B-463D-A6B7-BFF1F37515E8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6</a:t>
            </a:fld>
            <a:endParaRPr lang="cs-CZ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13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704856" cy="76470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Task number 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: is it revenue or expense? </a:t>
            </a:r>
          </a:p>
        </p:txBody>
      </p:sp>
      <p:sp>
        <p:nvSpPr>
          <p:cNvPr id="11267" name="Zástupný symbol pro obsah 5"/>
          <p:cNvSpPr>
            <a:spLocks noGrp="1"/>
          </p:cNvSpPr>
          <p:nvPr>
            <p:ph idx="1"/>
          </p:nvPr>
        </p:nvSpPr>
        <p:spPr>
          <a:xfrm>
            <a:off x="468313" y="908050"/>
            <a:ext cx="7239000" cy="5949950"/>
          </a:xfrm>
        </p:spPr>
        <p:txBody>
          <a:bodyPr/>
          <a:lstStyle/>
          <a:p>
            <a:pPr eaLnBrk="1" hangingPunct="1">
              <a:lnSpc>
                <a:spcPct val="170000"/>
              </a:lnSpc>
            </a:pPr>
            <a:r>
              <a:rPr lang="cs-CZ" sz="1400"/>
              <a:t>Tax</a:t>
            </a:r>
          </a:p>
          <a:p>
            <a:pPr lvl="2" eaLnBrk="1" hangingPunct="1">
              <a:lnSpc>
                <a:spcPct val="170000"/>
              </a:lnSpc>
            </a:pPr>
            <a:r>
              <a:rPr lang="cs-CZ" sz="1100"/>
              <a:t>Expense</a:t>
            </a:r>
          </a:p>
          <a:p>
            <a:pPr eaLnBrk="1" hangingPunct="1">
              <a:lnSpc>
                <a:spcPct val="170000"/>
              </a:lnSpc>
            </a:pPr>
            <a:r>
              <a:rPr lang="cs-CZ" sz="1400"/>
              <a:t>Insurance</a:t>
            </a:r>
          </a:p>
          <a:p>
            <a:pPr lvl="2" eaLnBrk="1" hangingPunct="1">
              <a:lnSpc>
                <a:spcPct val="170000"/>
              </a:lnSpc>
            </a:pPr>
            <a:r>
              <a:rPr lang="cs-CZ" sz="1100"/>
              <a:t>Expense</a:t>
            </a:r>
          </a:p>
          <a:p>
            <a:pPr eaLnBrk="1" hangingPunct="1">
              <a:lnSpc>
                <a:spcPct val="170000"/>
              </a:lnSpc>
            </a:pPr>
            <a:r>
              <a:rPr lang="cs-CZ" sz="1400"/>
              <a:t>Cash (selling icecream)</a:t>
            </a:r>
          </a:p>
          <a:p>
            <a:pPr lvl="2" eaLnBrk="1" hangingPunct="1">
              <a:lnSpc>
                <a:spcPct val="170000"/>
              </a:lnSpc>
            </a:pPr>
            <a:r>
              <a:rPr lang="cs-CZ" sz="1100"/>
              <a:t>Revenue</a:t>
            </a:r>
          </a:p>
          <a:p>
            <a:pPr eaLnBrk="1" hangingPunct="1">
              <a:lnSpc>
                <a:spcPct val="170000"/>
              </a:lnSpc>
            </a:pPr>
            <a:r>
              <a:rPr lang="cs-CZ" sz="1400"/>
              <a:t>Energy (refrigerator)</a:t>
            </a:r>
          </a:p>
          <a:p>
            <a:pPr lvl="2" eaLnBrk="1" hangingPunct="1">
              <a:lnSpc>
                <a:spcPct val="170000"/>
              </a:lnSpc>
            </a:pPr>
            <a:r>
              <a:rPr lang="cs-CZ" sz="1100"/>
              <a:t>Expense</a:t>
            </a:r>
          </a:p>
          <a:p>
            <a:pPr eaLnBrk="1" hangingPunct="1">
              <a:lnSpc>
                <a:spcPct val="170000"/>
              </a:lnSpc>
            </a:pPr>
            <a:r>
              <a:rPr lang="cs-CZ" sz="1400"/>
              <a:t>Cash (from selling water)</a:t>
            </a:r>
          </a:p>
          <a:p>
            <a:pPr lvl="2" eaLnBrk="1" hangingPunct="1">
              <a:lnSpc>
                <a:spcPct val="170000"/>
              </a:lnSpc>
            </a:pPr>
            <a:r>
              <a:rPr lang="cs-CZ" sz="1100"/>
              <a:t>Expense</a:t>
            </a:r>
          </a:p>
          <a:p>
            <a:pPr eaLnBrk="1" hangingPunct="1">
              <a:lnSpc>
                <a:spcPct val="170000"/>
              </a:lnSpc>
            </a:pPr>
            <a:r>
              <a:rPr lang="cs-CZ" sz="1400"/>
              <a:t>Advertisement</a:t>
            </a:r>
          </a:p>
          <a:p>
            <a:pPr lvl="2" eaLnBrk="1" hangingPunct="1">
              <a:lnSpc>
                <a:spcPct val="170000"/>
              </a:lnSpc>
            </a:pPr>
            <a:r>
              <a:rPr lang="cs-CZ" sz="1100"/>
              <a:t>Expense</a:t>
            </a:r>
          </a:p>
          <a:p>
            <a:pPr eaLnBrk="1" hangingPunct="1">
              <a:lnSpc>
                <a:spcPct val="170000"/>
              </a:lnSpc>
            </a:pPr>
            <a:r>
              <a:rPr lang="cs-CZ" sz="1400"/>
              <a:t>Buying petrol (car)</a:t>
            </a:r>
          </a:p>
          <a:p>
            <a:pPr lvl="2" eaLnBrk="1" hangingPunct="1"/>
            <a:r>
              <a:rPr lang="cs-CZ" sz="1100"/>
              <a:t>Expense</a:t>
            </a:r>
          </a:p>
        </p:txBody>
      </p:sp>
      <p:sp>
        <p:nvSpPr>
          <p:cNvPr id="33796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23E8C33-387B-463D-A6B7-BFF1F37515E8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7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Understanding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key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financial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tx2">
                    <a:lumMod val="75000"/>
                  </a:schemeClr>
                </a:solidFill>
              </a:rPr>
              <a:t>statements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725"/>
            <a:ext cx="7643813" cy="5132388"/>
          </a:xfrm>
        </p:spPr>
        <p:txBody>
          <a:bodyPr>
            <a:normAutofit fontScale="92500" lnSpcReduction="20000"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	</a:t>
            </a:r>
            <a:r>
              <a:rPr lang="en-US" dirty="0"/>
              <a:t>Financial statement is a summary of all the financial transactions that have </a:t>
            </a:r>
            <a:r>
              <a:rPr lang="en-US" dirty="0" err="1"/>
              <a:t>occured</a:t>
            </a:r>
            <a:r>
              <a:rPr lang="en-US" dirty="0"/>
              <a:t> over a particular period. 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ü"/>
              <a:defRPr/>
            </a:pPr>
            <a:r>
              <a:rPr lang="en-US" sz="1700" b="1" dirty="0">
                <a:solidFill>
                  <a:schemeClr val="tx1"/>
                </a:solidFill>
              </a:rPr>
              <a:t>indicate a firm`s financial health and stability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ü"/>
              <a:defRPr/>
            </a:pPr>
            <a:r>
              <a:rPr lang="en-US" sz="1700" b="1" dirty="0">
                <a:solidFill>
                  <a:schemeClr val="tx1"/>
                </a:solidFill>
              </a:rPr>
              <a:t>are key factors in management decisions</a:t>
            </a: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/>
              <a:t>Subjects interested in financial statements:</a:t>
            </a:r>
          </a:p>
          <a:p>
            <a:pPr marL="52197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700" dirty="0">
                <a:solidFill>
                  <a:schemeClr val="tx1"/>
                </a:solidFill>
              </a:rPr>
              <a:t>Stockholders (the owners of the firm)</a:t>
            </a:r>
          </a:p>
          <a:p>
            <a:pPr marL="52197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700" dirty="0">
                <a:solidFill>
                  <a:schemeClr val="tx1"/>
                </a:solidFill>
              </a:rPr>
              <a:t>Bondholders</a:t>
            </a:r>
          </a:p>
          <a:p>
            <a:pPr marL="52197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700" dirty="0">
                <a:solidFill>
                  <a:schemeClr val="tx1"/>
                </a:solidFill>
              </a:rPr>
              <a:t>Banks (people and institutions that lend money to the firm)</a:t>
            </a:r>
          </a:p>
          <a:p>
            <a:pPr marL="52197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700" dirty="0">
                <a:solidFill>
                  <a:schemeClr val="tx1"/>
                </a:solidFill>
              </a:rPr>
              <a:t>Labor unions</a:t>
            </a:r>
          </a:p>
          <a:p>
            <a:pPr marL="52197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700" dirty="0">
                <a:solidFill>
                  <a:schemeClr val="tx1"/>
                </a:solidFill>
              </a:rPr>
              <a:t>Employees</a:t>
            </a:r>
          </a:p>
          <a:p>
            <a:pPr marL="52197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1700" dirty="0">
                <a:solidFill>
                  <a:schemeClr val="tx1"/>
                </a:solidFill>
              </a:rPr>
              <a:t>Internal Revenue Service</a:t>
            </a:r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2172458-5A0B-49FB-8DB9-CF1A4591383C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8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statements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cs-CZ" altLang="zh-CN" dirty="0" err="1">
                <a:cs typeface="华文新魏"/>
              </a:rPr>
              <a:t>Key</a:t>
            </a:r>
            <a:r>
              <a:rPr lang="cs-CZ" altLang="zh-CN" dirty="0">
                <a:cs typeface="华文新魏"/>
              </a:rPr>
              <a:t> </a:t>
            </a:r>
            <a:r>
              <a:rPr lang="cs-CZ" altLang="zh-CN" dirty="0" err="1">
                <a:cs typeface="华文新魏"/>
              </a:rPr>
              <a:t>financial</a:t>
            </a:r>
            <a:r>
              <a:rPr lang="cs-CZ" altLang="zh-CN" dirty="0">
                <a:cs typeface="华文新魏"/>
              </a:rPr>
              <a:t> </a:t>
            </a:r>
            <a:r>
              <a:rPr lang="cs-CZ" altLang="zh-CN" dirty="0" err="1">
                <a:cs typeface="华文新魏"/>
              </a:rPr>
              <a:t>statements</a:t>
            </a:r>
            <a:r>
              <a:rPr lang="cs-CZ" altLang="zh-CN" dirty="0">
                <a:cs typeface="华文新魏"/>
              </a:rPr>
              <a:t> are: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cs-CZ" altLang="zh-CN" dirty="0" err="1">
                <a:solidFill>
                  <a:schemeClr val="tx1"/>
                </a:solidFill>
                <a:cs typeface="华文新魏"/>
              </a:rPr>
              <a:t>The</a:t>
            </a:r>
            <a:r>
              <a:rPr lang="cs-CZ" altLang="zh-CN" dirty="0">
                <a:solidFill>
                  <a:schemeClr val="tx1"/>
                </a:solidFill>
                <a:cs typeface="华文新魏"/>
              </a:rPr>
              <a:t> balance </a:t>
            </a:r>
            <a:r>
              <a:rPr lang="cs-CZ" altLang="zh-CN" dirty="0" err="1">
                <a:solidFill>
                  <a:schemeClr val="tx1"/>
                </a:solidFill>
                <a:cs typeface="华文新魏"/>
              </a:rPr>
              <a:t>sheet</a:t>
            </a:r>
            <a:r>
              <a:rPr lang="cs-CZ" altLang="zh-CN" dirty="0">
                <a:solidFill>
                  <a:schemeClr val="tx1"/>
                </a:solidFill>
                <a:cs typeface="华文新魏"/>
              </a:rPr>
              <a:t>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cs-CZ" altLang="zh-CN" dirty="0" err="1">
                <a:solidFill>
                  <a:schemeClr val="tx1"/>
                </a:solidFill>
                <a:cs typeface="华文新魏"/>
              </a:rPr>
              <a:t>The</a:t>
            </a:r>
            <a:r>
              <a:rPr lang="cs-CZ" altLang="zh-CN" dirty="0">
                <a:solidFill>
                  <a:schemeClr val="tx1"/>
                </a:solidFill>
                <a:cs typeface="华文新魏"/>
              </a:rPr>
              <a:t> </a:t>
            </a:r>
            <a:r>
              <a:rPr lang="cs-CZ" altLang="zh-CN" dirty="0" err="1">
                <a:solidFill>
                  <a:schemeClr val="tx1"/>
                </a:solidFill>
                <a:cs typeface="华文新魏"/>
              </a:rPr>
              <a:t>income</a:t>
            </a:r>
            <a:r>
              <a:rPr lang="cs-CZ" altLang="zh-CN" dirty="0">
                <a:solidFill>
                  <a:schemeClr val="tx1"/>
                </a:solidFill>
                <a:cs typeface="华文新魏"/>
              </a:rPr>
              <a:t> </a:t>
            </a:r>
            <a:r>
              <a:rPr lang="cs-CZ" altLang="zh-CN" dirty="0" err="1">
                <a:solidFill>
                  <a:schemeClr val="tx1"/>
                </a:solidFill>
                <a:cs typeface="华文新魏"/>
              </a:rPr>
              <a:t>statement</a:t>
            </a:r>
            <a:endParaRPr lang="cs-CZ" altLang="zh-CN" dirty="0">
              <a:solidFill>
                <a:schemeClr val="tx1"/>
              </a:solidFill>
              <a:cs typeface="华文新魏"/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cs-CZ" altLang="zh-CN" dirty="0" err="1">
                <a:solidFill>
                  <a:schemeClr val="tx1"/>
                </a:solidFill>
                <a:cs typeface="华文新魏"/>
              </a:rPr>
              <a:t>The</a:t>
            </a:r>
            <a:r>
              <a:rPr lang="cs-CZ" altLang="zh-CN" dirty="0">
                <a:solidFill>
                  <a:schemeClr val="tx1"/>
                </a:solidFill>
                <a:cs typeface="华文新魏"/>
              </a:rPr>
              <a:t> </a:t>
            </a:r>
            <a:r>
              <a:rPr lang="cs-CZ" altLang="zh-CN" dirty="0" err="1">
                <a:solidFill>
                  <a:schemeClr val="tx1"/>
                </a:solidFill>
                <a:cs typeface="华文新魏"/>
              </a:rPr>
              <a:t>statement</a:t>
            </a:r>
            <a:r>
              <a:rPr lang="cs-CZ" altLang="zh-CN" dirty="0">
                <a:solidFill>
                  <a:schemeClr val="tx1"/>
                </a:solidFill>
                <a:cs typeface="华文新魏"/>
              </a:rPr>
              <a:t> </a:t>
            </a:r>
            <a:r>
              <a:rPr lang="cs-CZ" altLang="zh-CN" dirty="0" err="1">
                <a:solidFill>
                  <a:schemeClr val="tx1"/>
                </a:solidFill>
                <a:cs typeface="华文新魏"/>
              </a:rPr>
              <a:t>of</a:t>
            </a:r>
            <a:r>
              <a:rPr lang="cs-CZ" altLang="zh-CN" dirty="0">
                <a:solidFill>
                  <a:schemeClr val="tx1"/>
                </a:solidFill>
                <a:cs typeface="华文新魏"/>
              </a:rPr>
              <a:t> cash </a:t>
            </a:r>
            <a:r>
              <a:rPr lang="cs-CZ" altLang="zh-CN" dirty="0" err="1">
                <a:solidFill>
                  <a:schemeClr val="tx1"/>
                </a:solidFill>
                <a:cs typeface="华文新魏"/>
              </a:rPr>
              <a:t>flows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03D51BE-1509-4E07-907A-2337714C4AA6}" type="slidenum">
              <a:rPr lang="cs-CZ" smtClean="0">
                <a:solidFill>
                  <a:schemeClr val="tx2"/>
                </a:solidFill>
              </a:rPr>
              <a:pPr eaLnBrk="1" hangingPunct="1">
                <a:defRPr/>
              </a:pPr>
              <a:t>9</a:t>
            </a:fld>
            <a:endParaRPr lang="cs-CZ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2291</TotalTime>
  <Words>1902</Words>
  <Application>Microsoft Macintosh PowerPoint</Application>
  <PresentationFormat>Předvádění na obrazovce (4:3)</PresentationFormat>
  <Paragraphs>462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8" baseType="lpstr">
      <vt:lpstr>Arial</vt:lpstr>
      <vt:lpstr>Courier New</vt:lpstr>
      <vt:lpstr>Tahoma</vt:lpstr>
      <vt:lpstr>Times New Roman</vt:lpstr>
      <vt:lpstr>Trebuchet MS</vt:lpstr>
      <vt:lpstr>Wingdings</vt:lpstr>
      <vt:lpstr>Wingdings 2</vt:lpstr>
      <vt:lpstr>Bohatý</vt:lpstr>
      <vt:lpstr>Managing finance 2</vt:lpstr>
      <vt:lpstr>Contents</vt:lpstr>
      <vt:lpstr>introduction</vt:lpstr>
      <vt:lpstr>Object target</vt:lpstr>
      <vt:lpstr>Revenues, Profits and Losses</vt:lpstr>
      <vt:lpstr>Task number 1: is it revenue or expense? </vt:lpstr>
      <vt:lpstr>Task number 1: is it revenue or expense? </vt:lpstr>
      <vt:lpstr>Understanding key financial statements</vt:lpstr>
      <vt:lpstr>Understanding key financial statements</vt:lpstr>
      <vt:lpstr>The balance sheet</vt:lpstr>
      <vt:lpstr>The fundamental accounting equation</vt:lpstr>
      <vt:lpstr>Classifying assets</vt:lpstr>
      <vt:lpstr>Current assets </vt:lpstr>
      <vt:lpstr>Fixed assets</vt:lpstr>
      <vt:lpstr>Fixed assets</vt:lpstr>
      <vt:lpstr>Intengible assets</vt:lpstr>
      <vt:lpstr>Task number 1</vt:lpstr>
      <vt:lpstr>Task number 1</vt:lpstr>
      <vt:lpstr>Solution of task number 1</vt:lpstr>
      <vt:lpstr>Task number 2</vt:lpstr>
      <vt:lpstr>Prezentace aplikace PowerPoint</vt:lpstr>
      <vt:lpstr>Prezentace aplikace PowerPoint</vt:lpstr>
      <vt:lpstr>Liabilities and owners`equity</vt:lpstr>
      <vt:lpstr>Current and long-term liabilities</vt:lpstr>
      <vt:lpstr>Current liabilities</vt:lpstr>
      <vt:lpstr>long-term liabilities</vt:lpstr>
      <vt:lpstr>Liabilities and owners`equity</vt:lpstr>
      <vt:lpstr>Task number 3</vt:lpstr>
      <vt:lpstr>Solution of task number 3 </vt:lpstr>
      <vt:lpstr>Solution of task number 3 </vt:lpstr>
      <vt:lpstr>Task number 4 </vt:lpstr>
      <vt:lpstr>Solution of task number 4</vt:lpstr>
      <vt:lpstr>Solution of task number 4</vt:lpstr>
      <vt:lpstr>The income statement</vt:lpstr>
      <vt:lpstr>The income statement</vt:lpstr>
      <vt:lpstr>The income statement  Cost of goods sold </vt:lpstr>
      <vt:lpstr>The income statement Operating costs</vt:lpstr>
      <vt:lpstr>The statement of cash flow</vt:lpstr>
      <vt:lpstr>Summary</vt:lpstr>
      <vt:lpstr>Discussion questions</vt:lpstr>
    </vt:vector>
  </TitlesOfParts>
  <Company>EkF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Entrepreneurship</dc:title>
  <dc:creator>VSB</dc:creator>
  <cp:lastModifiedBy>Microsoft Office User</cp:lastModifiedBy>
  <cp:revision>106</cp:revision>
  <cp:lastPrinted>2021-11-24T11:41:54Z</cp:lastPrinted>
  <dcterms:created xsi:type="dcterms:W3CDTF">2008-11-06T14:00:01Z</dcterms:created>
  <dcterms:modified xsi:type="dcterms:W3CDTF">2021-11-24T19:28:40Z</dcterms:modified>
</cp:coreProperties>
</file>