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5" r:id="rId16"/>
    <p:sldId id="271" r:id="rId17"/>
    <p:sldId id="272" r:id="rId18"/>
    <p:sldId id="273" r:id="rId19"/>
    <p:sldId id="274" r:id="rId20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46"/>
  </p:normalViewPr>
  <p:slideViewPr>
    <p:cSldViewPr>
      <p:cViewPr varScale="1">
        <p:scale>
          <a:sx n="92" d="100"/>
          <a:sy n="92" d="100"/>
        </p:scale>
        <p:origin x="16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742DAB-A315-408B-84DD-11E23BDB9C4F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CF05B5-AAF7-4744-BA80-4D22E799E23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DD970A-569A-4211-BE95-C4C35DD97905}" type="datetimeFigureOut">
              <a:rPr lang="cs-CZ" smtClean="0"/>
              <a:pPr/>
              <a:t>13.10.2021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97A00-EF70-46A3-8484-704F4030346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BUSINESS ADMINISTRATION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6400800" cy="1944216"/>
          </a:xfrm>
        </p:spPr>
        <p:txBody>
          <a:bodyPr>
            <a:normAutofit fontScale="85000" lnSpcReduction="20000"/>
          </a:bodyPr>
          <a:lstStyle/>
          <a:p>
            <a:r>
              <a:rPr lang="cs-CZ" sz="2000" dirty="0"/>
              <a:t>TOPIC:</a:t>
            </a:r>
          </a:p>
          <a:p>
            <a:r>
              <a:rPr lang="cs-CZ" sz="3000" b="1" dirty="0"/>
              <a:t>INTRODUCTION TO BUSINESS ADMINISTRATION</a:t>
            </a:r>
          </a:p>
          <a:p>
            <a:endParaRPr lang="cs-CZ" dirty="0"/>
          </a:p>
          <a:p>
            <a:r>
              <a:rPr lang="cs-CZ" dirty="0"/>
              <a:t>Zuzana </a:t>
            </a:r>
            <a:r>
              <a:rPr lang="cs-CZ" dirty="0" err="1"/>
              <a:t>Wozniaková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/>
              <a:t>What is business?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Social point of view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Business is social phenomena and it exists because of satisfying human needs that are primary </a:t>
            </a:r>
            <a:r>
              <a:rPr lang="en-US" b="1" dirty="0">
                <a:solidFill>
                  <a:schemeClr val="tx1"/>
                </a:solidFill>
              </a:rPr>
              <a:t>aim and function </a:t>
            </a:r>
            <a:r>
              <a:rPr lang="en-US" dirty="0">
                <a:solidFill>
                  <a:schemeClr val="tx1"/>
                </a:solidFill>
              </a:rPr>
              <a:t>of company. 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516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/>
              <a:t>Business and organization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Business </a:t>
            </a:r>
            <a:r>
              <a:rPr lang="en-US" b="1" dirty="0">
                <a:solidFill>
                  <a:schemeClr val="tx1"/>
                </a:solidFill>
              </a:rPr>
              <a:t>is</a:t>
            </a:r>
            <a:r>
              <a:rPr lang="en-US" dirty="0">
                <a:solidFill>
                  <a:schemeClr val="tx1"/>
                </a:solidFill>
              </a:rPr>
              <a:t> organization (institution)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Business </a:t>
            </a:r>
            <a:r>
              <a:rPr lang="en-US" b="1" dirty="0">
                <a:solidFill>
                  <a:schemeClr val="tx1"/>
                </a:solidFill>
              </a:rPr>
              <a:t>has</a:t>
            </a:r>
            <a:r>
              <a:rPr lang="en-US" dirty="0">
                <a:solidFill>
                  <a:schemeClr val="tx1"/>
                </a:solidFill>
              </a:rPr>
              <a:t> organization (organizational chart)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Business </a:t>
            </a:r>
            <a:r>
              <a:rPr lang="en-US" b="1" dirty="0">
                <a:solidFill>
                  <a:schemeClr val="tx1"/>
                </a:solidFill>
              </a:rPr>
              <a:t>is</a:t>
            </a:r>
            <a:r>
              <a:rPr lang="en-US" dirty="0">
                <a:solidFill>
                  <a:schemeClr val="tx1"/>
                </a:solidFill>
              </a:rPr>
              <a:t> organized (management function)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/>
              </a:solidFill>
            </a:endParaRPr>
          </a:p>
          <a:p>
            <a:pPr marL="0" indent="0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Business is always organization but not each organization is business. </a:t>
            </a:r>
          </a:p>
        </p:txBody>
      </p:sp>
    </p:spTree>
    <p:extLst>
      <p:ext uri="{BB962C8B-B14F-4D97-AF65-F5344CB8AC3E}">
        <p14:creationId xmlns:p14="http://schemas.microsoft.com/office/powerpoint/2010/main" val="2561230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28800"/>
            <a:ext cx="8435280" cy="4968552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Classification of businesses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/>
              <a:t>According to several criteria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A) legal form of business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B) sector of national economy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C) economy branch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D) size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E) profitability</a:t>
            </a:r>
          </a:p>
          <a:p>
            <a:pPr marL="521208" lvl="1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F) scope of activity</a:t>
            </a:r>
          </a:p>
        </p:txBody>
      </p:sp>
    </p:spTree>
    <p:extLst>
      <p:ext uri="{BB962C8B-B14F-4D97-AF65-F5344CB8AC3E}">
        <p14:creationId xmlns:p14="http://schemas.microsoft.com/office/powerpoint/2010/main" val="983697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2. Basic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848600" cy="1890713"/>
          </a:xfrm>
        </p:spPr>
        <p:txBody>
          <a:bodyPr>
            <a:normAutofit fontScale="77500" lnSpcReduction="20000"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Production possibility curve </a:t>
            </a:r>
            <a:endParaRPr lang="cs-CZ" b="1" dirty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Production possibility curve is the sum of all combinations of good X and good Y wile there are limited resources. 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b="1" dirty="0">
              <a:solidFill>
                <a:schemeClr val="bg2">
                  <a:lumMod val="50000"/>
                </a:schemeClr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7040213"/>
              </p:ext>
            </p:extLst>
          </p:nvPr>
        </p:nvGraphicFramePr>
        <p:xfrm>
          <a:off x="611560" y="2996952"/>
          <a:ext cx="7848600" cy="3095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7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6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788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Possibility</a:t>
                      </a:r>
                      <a:endParaRPr lang="cs-CZ" sz="1800" dirty="0"/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Good</a:t>
                      </a:r>
                      <a:r>
                        <a:rPr lang="cs-CZ" sz="1800" dirty="0"/>
                        <a:t> X (</a:t>
                      </a:r>
                      <a:r>
                        <a:rPr lang="cs-CZ" sz="1800" dirty="0" err="1"/>
                        <a:t>Schools</a:t>
                      </a:r>
                      <a:r>
                        <a:rPr lang="cs-CZ" sz="1800" dirty="0"/>
                        <a:t>)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 err="1"/>
                        <a:t>Good</a:t>
                      </a:r>
                      <a:r>
                        <a:rPr lang="cs-CZ" sz="1800" dirty="0"/>
                        <a:t> Y (</a:t>
                      </a:r>
                      <a:r>
                        <a:rPr lang="cs-CZ" sz="1800" dirty="0" err="1"/>
                        <a:t>hospitals</a:t>
                      </a:r>
                      <a:r>
                        <a:rPr lang="cs-CZ" sz="1800" dirty="0"/>
                        <a:t>)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A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12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B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C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8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D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8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10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E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6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11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2232"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F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0</a:t>
                      </a:r>
                    </a:p>
                  </a:txBody>
                  <a:tcPr marL="91437" marR="91437" marT="45709" marB="4570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/>
                        <a:t>12</a:t>
                      </a:r>
                    </a:p>
                  </a:txBody>
                  <a:tcPr marL="91437" marR="91437" marT="45709" marB="4570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50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136904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2. Basic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7776344" cy="5256584"/>
          </a:xfrm>
        </p:spPr>
        <p:txBody>
          <a:bodyPr>
            <a:normAutofit fontScale="70000" lnSpcReduction="20000"/>
          </a:bodyPr>
          <a:lstStyle/>
          <a:p>
            <a:pPr marL="0" indent="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Accounting profit and economic profit</a:t>
            </a:r>
          </a:p>
          <a:p>
            <a:pPr marL="0" indent="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In general profit means Revenues (R) minus Costs (C) of doing business. </a:t>
            </a:r>
          </a:p>
          <a:p>
            <a:pPr marL="0" indent="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Accounting point of view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dirty="0"/>
              <a:t>most of costs are explicit costs such as: salary, material, interest, depreciation etc. </a:t>
            </a:r>
          </a:p>
          <a:p>
            <a:pPr marL="0" indent="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Economic point of view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: </a:t>
            </a:r>
            <a:r>
              <a:rPr lang="en-US" dirty="0"/>
              <a:t>we must add opportunity costs. </a:t>
            </a:r>
          </a:p>
          <a:p>
            <a:pPr marL="0" indent="0" algn="just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Opportunity costs = a return that could have been earned if the inputs were used elsewhere. </a:t>
            </a:r>
          </a:p>
          <a:p>
            <a:pPr marL="0" indent="0" algn="ctr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/>
              <a:t>Total costs = explicit costs + opportunity costs</a:t>
            </a:r>
          </a:p>
        </p:txBody>
      </p:sp>
    </p:spTree>
    <p:extLst>
      <p:ext uri="{BB962C8B-B14F-4D97-AF65-F5344CB8AC3E}">
        <p14:creationId xmlns:p14="http://schemas.microsoft.com/office/powerpoint/2010/main" val="2118063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</a:t>
            </a:r>
            <a:r>
              <a:rPr lang="cs-CZ" dirty="0" err="1"/>
              <a:t>opportunity</a:t>
            </a:r>
            <a:r>
              <a:rPr lang="cs-CZ" dirty="0"/>
              <a:t> </a:t>
            </a:r>
            <a:r>
              <a:rPr lang="cs-CZ" dirty="0" err="1"/>
              <a:t>costs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/>
              <a:t>For </a:t>
            </a:r>
            <a:r>
              <a:rPr lang="en-US" dirty="0"/>
              <a:t>example, if you invest in a stock and it returns only 3% over the year, and you gave up the opportunity of another investment yielding 8%, your opportunity costs are 8% - 3%, which is 5%.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0891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2. Basic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business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388" y="1341438"/>
            <a:ext cx="8857108" cy="4679850"/>
          </a:xfrm>
        </p:spPr>
        <p:txBody>
          <a:bodyPr>
            <a:normAutofit fontScale="92500" lnSpcReduction="10000"/>
          </a:bodyPr>
          <a:lstStyle/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Accounting profit and economic profit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Accounting profit = Total revenue – Explicit costs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Economic </a:t>
            </a:r>
            <a:r>
              <a:rPr lang="cs-CZ" sz="2400" dirty="0"/>
              <a:t>profit</a:t>
            </a:r>
            <a:r>
              <a:rPr lang="en-US" sz="2400" dirty="0"/>
              <a:t> = Total revenue – (Explicit costs + Opportunity costs)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400" dirty="0"/>
              <a:t>Economic </a:t>
            </a:r>
            <a:r>
              <a:rPr lang="cs-CZ" sz="2400" dirty="0"/>
              <a:t>profit</a:t>
            </a:r>
            <a:r>
              <a:rPr lang="en-US" sz="2400" dirty="0"/>
              <a:t> = Total revenue – Total costs</a:t>
            </a:r>
          </a:p>
          <a:p>
            <a:pPr marL="0" indent="0" algn="just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  <a:p>
            <a:pPr marL="0" indent="0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What should be lesser? </a:t>
            </a:r>
          </a:p>
          <a:p>
            <a:pPr marL="0" indent="0" algn="ctr" eaLnBrk="1" fontAlgn="auto" hangingPunct="1">
              <a:lnSpc>
                <a:spcPct val="15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Economic of accounting profit? </a:t>
            </a:r>
          </a:p>
        </p:txBody>
      </p:sp>
    </p:spTree>
    <p:extLst>
      <p:ext uri="{BB962C8B-B14F-4D97-AF65-F5344CB8AC3E}">
        <p14:creationId xmlns:p14="http://schemas.microsoft.com/office/powerpoint/2010/main" val="3594601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Summary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7570788" cy="5040312"/>
          </a:xfrm>
        </p:spPr>
        <p:txBody>
          <a:bodyPr>
            <a:normAutofit fontScale="62500" lnSpcReduction="200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Business economics is relatively young science.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Business economics is application of methods and economic principles to business decision making in firms. 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The main principles are:</a:t>
            </a:r>
          </a:p>
          <a:p>
            <a:pPr marL="578358" lvl="1" indent="-3429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Opportunity costs</a:t>
            </a:r>
          </a:p>
          <a:p>
            <a:pPr marL="578358" lvl="1" indent="-3429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Production possibility curve</a:t>
            </a:r>
          </a:p>
          <a:p>
            <a:pPr marL="578358" lvl="1" indent="-3429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chemeClr val="tx1">
                    <a:tint val="85000"/>
                  </a:schemeClr>
                </a:solidFill>
              </a:rPr>
              <a:t>Accounting and economic profit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Companies can be classified according to many criteria.</a:t>
            </a:r>
          </a:p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Business if always organization but not each organization is business. </a:t>
            </a:r>
          </a:p>
          <a:p>
            <a:pPr marL="578358" lvl="1" indent="-3429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/>
            </a:pPr>
            <a:endParaRPr lang="en-US" dirty="0">
              <a:solidFill>
                <a:schemeClr val="tx1">
                  <a:tint val="85000"/>
                </a:schemeClr>
              </a:solidFill>
            </a:endParaRPr>
          </a:p>
          <a:p>
            <a:pPr marL="274320" indent="-274320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843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Literature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Kuratko</a:t>
            </a:r>
            <a:r>
              <a:rPr lang="en-US" dirty="0"/>
              <a:t>, Donald F.  Entrepreneurship: Theory, Process, and Practice. Cengage Learning, 2008. ISBN 9780324590913.</a:t>
            </a:r>
          </a:p>
          <a:p>
            <a:r>
              <a:rPr lang="en-US" dirty="0"/>
              <a:t>Needle, D. Business in Context: An Introduction to Business and Its Environment. Thomson, 2004. ISBN 9781861529923.</a:t>
            </a:r>
          </a:p>
          <a:p>
            <a:r>
              <a:rPr lang="cs-CZ" dirty="0"/>
              <a:t>Kašík, Peterková, </a:t>
            </a:r>
            <a:r>
              <a:rPr lang="cs-CZ" dirty="0" err="1"/>
              <a:t>Wozniaková</a:t>
            </a:r>
            <a:r>
              <a:rPr lang="cs-CZ" dirty="0"/>
              <a:t>, Ludvík. Fundamentals </a:t>
            </a:r>
            <a:r>
              <a:rPr lang="cs-CZ" dirty="0" err="1"/>
              <a:t>of</a:t>
            </a:r>
            <a:r>
              <a:rPr lang="cs-CZ" dirty="0"/>
              <a:t> Business </a:t>
            </a:r>
            <a:r>
              <a:rPr lang="cs-CZ" dirty="0" err="1"/>
              <a:t>Economics</a:t>
            </a:r>
            <a:r>
              <a:rPr lang="cs-CZ" dirty="0"/>
              <a:t>. </a:t>
            </a:r>
            <a:r>
              <a:rPr lang="cs-CZ" dirty="0" err="1"/>
              <a:t>Series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textbooks</a:t>
            </a:r>
            <a:r>
              <a:rPr lang="cs-CZ" dirty="0"/>
              <a:t>, 2013. </a:t>
            </a:r>
            <a:r>
              <a:rPr lang="cs-CZ"/>
              <a:t>ISBN 978-80-248-3160-2.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84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Discussion questions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92500" lnSpcReduction="10000"/>
          </a:bodyPr>
          <a:lstStyle/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When and how did business economics appeared? 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What are finite resources?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What are infinite wants?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What is the relationship between business and organization?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What is opportunity cost?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What is production possibility curve?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r>
              <a:rPr lang="en-US" altLang="cs-CZ" dirty="0"/>
              <a:t>How can be businesses classified? </a:t>
            </a:r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endParaRPr lang="en-US" altLang="cs-CZ" dirty="0"/>
          </a:p>
          <a:p>
            <a:pPr marL="514350" indent="-514350" eaLnBrk="1" hangingPunct="1">
              <a:buFont typeface="Trebuchet MS" panose="020B0603020202020204" pitchFamily="34" charset="0"/>
              <a:buAutoNum type="arabicPeriod"/>
            </a:pPr>
            <a:endParaRPr lang="en-US" altLang="cs-CZ" dirty="0"/>
          </a:p>
        </p:txBody>
      </p:sp>
    </p:spTree>
    <p:extLst>
      <p:ext uri="{BB962C8B-B14F-4D97-AF65-F5344CB8AC3E}">
        <p14:creationId xmlns:p14="http://schemas.microsoft.com/office/powerpoint/2010/main" val="2218540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Content</a:t>
            </a:r>
            <a:r>
              <a:rPr lang="cs-CZ" dirty="0"/>
              <a:t>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/>
              <a:t>Business administration background</a:t>
            </a:r>
          </a:p>
          <a:p>
            <a:pPr marL="514350" indent="-514350">
              <a:buAutoNum type="arabicPeriod"/>
            </a:pPr>
            <a:r>
              <a:rPr lang="en-US" dirty="0"/>
              <a:t>Basic economic aspects of business administration</a:t>
            </a:r>
          </a:p>
          <a:p>
            <a:pPr marL="0" indent="0">
              <a:buNone/>
            </a:pPr>
            <a:r>
              <a:rPr lang="en-US" dirty="0"/>
              <a:t>     Summary</a:t>
            </a:r>
          </a:p>
          <a:p>
            <a:pPr marL="0" indent="0">
              <a:buNone/>
            </a:pPr>
            <a:r>
              <a:rPr lang="en-US" dirty="0"/>
              <a:t>     Discussion questions</a:t>
            </a:r>
          </a:p>
        </p:txBody>
      </p:sp>
    </p:spTree>
    <p:extLst>
      <p:ext uri="{BB962C8B-B14F-4D97-AF65-F5344CB8AC3E}">
        <p14:creationId xmlns:p14="http://schemas.microsoft.com/office/powerpoint/2010/main" val="3740906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496944" cy="876712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1. Business administration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5805265"/>
          </a:xfrm>
        </p:spPr>
        <p:txBody>
          <a:bodyPr>
            <a:normAutofit fontScale="62500" lnSpcReduction="20000"/>
          </a:bodyPr>
          <a:lstStyle/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Business economics </a:t>
            </a:r>
            <a:r>
              <a:rPr lang="en-US" b="1" dirty="0"/>
              <a:t>appeared firstly </a:t>
            </a:r>
            <a:r>
              <a:rPr lang="en-US" dirty="0"/>
              <a:t>in Germany and Italy at the beginning of the 20th century.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Earlier problems of business economics were solved </a:t>
            </a:r>
            <a:r>
              <a:rPr lang="en-US" b="1" dirty="0"/>
              <a:t>together with Classical Political Economy.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But Classical Political Economy did not deal </a:t>
            </a:r>
            <a:r>
              <a:rPr lang="en-US" b="1" dirty="0"/>
              <a:t>with practical problems</a:t>
            </a:r>
            <a:r>
              <a:rPr lang="en-US" dirty="0"/>
              <a:t> of companies enough.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That is why Business economics </a:t>
            </a:r>
            <a:r>
              <a:rPr lang="en-US" b="1" dirty="0"/>
              <a:t>separated</a:t>
            </a:r>
            <a:r>
              <a:rPr lang="en-US" dirty="0"/>
              <a:t> from Classical Political Economy.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Today these two separated sciences </a:t>
            </a:r>
            <a:r>
              <a:rPr lang="en-US" b="1" dirty="0"/>
              <a:t>tend to converge</a:t>
            </a:r>
            <a:r>
              <a:rPr lang="en-US" dirty="0"/>
              <a:t>, because both of them study the same phenomena – economic phenomena.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Laws at both sides must be the same or they must be completing.</a:t>
            </a:r>
            <a:endParaRPr lang="cs-CZ" dirty="0"/>
          </a:p>
          <a:p>
            <a:pPr marL="0" indent="0" algn="just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66381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800323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483571"/>
          </a:xfrm>
        </p:spPr>
        <p:txBody>
          <a:bodyPr>
            <a:normAutofit fontScale="77500" lnSpcReduction="20000"/>
          </a:bodyPr>
          <a:lstStyle/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In business economics problems are solved at the level of the firm.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Business economics bridges economic theory and economics in practice.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Business economics uses quantitative methods such as: correlation, regression, linear programming, etc. </a:t>
            </a:r>
          </a:p>
          <a:p>
            <a:pPr algn="just" eaLnBrk="1" fontAlgn="auto" hangingPunct="1">
              <a:lnSpc>
                <a:spcPct val="170000"/>
              </a:lnSpc>
              <a:spcAft>
                <a:spcPts val="0"/>
              </a:spcAft>
              <a:defRPr/>
            </a:pPr>
            <a:r>
              <a:rPr lang="en-US" dirty="0"/>
              <a:t>The bottom line is optimizing business decisions. </a:t>
            </a:r>
          </a:p>
        </p:txBody>
      </p:sp>
    </p:spTree>
    <p:extLst>
      <p:ext uri="{BB962C8B-B14F-4D97-AF65-F5344CB8AC3E}">
        <p14:creationId xmlns:p14="http://schemas.microsoft.com/office/powerpoint/2010/main" val="3282250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507288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545361"/>
          </a:xfrm>
        </p:spPr>
        <p:txBody>
          <a:bodyPr>
            <a:normAutofit fontScale="70000" lnSpcReduction="20000"/>
          </a:bodyPr>
          <a:lstStyle/>
          <a:p>
            <a:pPr eaLnBrk="1" fontAlgn="auto" hangingPunct="1">
              <a:lnSpc>
                <a:spcPct val="160000"/>
              </a:lnSpc>
              <a:spcAft>
                <a:spcPts val="0"/>
              </a:spcAft>
              <a:defRPr/>
            </a:pPr>
            <a:r>
              <a:rPr lang="en-US" dirty="0"/>
              <a:t>Three basic economic problems in business context</a:t>
            </a:r>
          </a:p>
          <a:p>
            <a:pPr marL="749808" lvl="1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WHAT?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dirty="0"/>
              <a:t>What to produce and in what quantities? 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Level of society:</a:t>
            </a:r>
            <a:r>
              <a:rPr lang="en-US" b="1" dirty="0"/>
              <a:t> </a:t>
            </a:r>
            <a:r>
              <a:rPr lang="en-US" dirty="0"/>
              <a:t>more hospitals less weapons?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Level of firm</a:t>
            </a:r>
            <a:r>
              <a:rPr lang="en-US" dirty="0"/>
              <a:t>: how many products or services to produce?</a:t>
            </a:r>
          </a:p>
          <a:p>
            <a:pPr marL="749808" lvl="1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HOW? 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How to produce goods or services? How to use scare resources? 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Level of society: for energy consumption – to use petrol or renewable resources? 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25000"/>
                  </a:schemeClr>
                </a:solidFill>
              </a:rPr>
              <a:t>Level of firm</a:t>
            </a:r>
            <a:r>
              <a:rPr lang="en-US" dirty="0"/>
              <a:t>: what kind of resources to use for production? </a:t>
            </a:r>
          </a:p>
          <a:p>
            <a:pPr marL="749808" lvl="1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FOR WHOM? </a:t>
            </a:r>
          </a:p>
          <a:p>
            <a:pPr marL="987552" lvl="2" indent="-457200" eaLnBrk="1" fontAlgn="auto" hangingPunct="1">
              <a:lnSpc>
                <a:spcPct val="160000"/>
              </a:lnSpc>
              <a:spcAft>
                <a:spcPts val="0"/>
              </a:spcAft>
              <a:buClr>
                <a:schemeClr val="accent4"/>
              </a:buClr>
              <a:buFont typeface="+mj-lt"/>
              <a:buAutoNum type="arabicPeriod"/>
              <a:defRPr/>
            </a:pPr>
            <a:r>
              <a:rPr lang="cs-CZ" dirty="0" err="1"/>
              <a:t>Who</a:t>
            </a:r>
            <a:r>
              <a:rPr lang="cs-CZ" dirty="0"/>
              <a:t> are </a:t>
            </a:r>
            <a:r>
              <a:rPr lang="cs-CZ" dirty="0" err="1"/>
              <a:t>our</a:t>
            </a:r>
            <a:r>
              <a:rPr lang="cs-CZ" dirty="0"/>
              <a:t> </a:t>
            </a:r>
            <a:r>
              <a:rPr lang="cs-CZ" dirty="0" err="1"/>
              <a:t>customers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what</a:t>
            </a:r>
            <a:r>
              <a:rPr lang="cs-CZ" dirty="0"/>
              <a:t> are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en-US" dirty="0"/>
              <a:t>? </a:t>
            </a:r>
          </a:p>
          <a:p>
            <a:pPr marL="274320" indent="-274320" eaLnBrk="1" fontAlgn="auto" hangingPunct="1">
              <a:lnSpc>
                <a:spcPct val="160000"/>
              </a:lnSpc>
              <a:spcAft>
                <a:spcPts val="0"/>
              </a:spcAft>
              <a:buFont typeface="Wingdings 2"/>
              <a:buChar char="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40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676456" cy="88235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68846"/>
            <a:ext cx="8496944" cy="5689154"/>
          </a:xfrm>
        </p:spPr>
        <p:txBody>
          <a:bodyPr>
            <a:normAutofit fontScale="70000" lnSpcReduction="20000"/>
          </a:bodyPr>
          <a:lstStyle/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Infinite wants and finite resources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Starting point of all economic activity is the </a:t>
            </a:r>
            <a:r>
              <a:rPr lang="en-US" b="1" dirty="0"/>
              <a:t>existence</a:t>
            </a:r>
            <a:r>
              <a:rPr lang="en-US" dirty="0"/>
              <a:t> of human wants. 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There are many commodities people like to consume: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we want basic goods such as …………..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we want luxury goods such as …………..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	we like services such as …………………….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dirty="0"/>
              <a:t>Goods and services together constitute commodities. Consumption of commodities satisfies our needs. Some of them stays only in our imagination =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INFINITE WANTS</a:t>
            </a:r>
            <a:r>
              <a:rPr lang="en-US" dirty="0"/>
              <a:t>. </a:t>
            </a:r>
          </a:p>
          <a:p>
            <a:pPr marL="0" indent="0" eaLnBrk="1" fontAlgn="auto" hangingPunct="1">
              <a:lnSpc>
                <a:spcPct val="17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0164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68952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29699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7570788" cy="4846638"/>
          </a:xfrm>
        </p:spPr>
        <p:txBody>
          <a:bodyPr>
            <a:normAutofit fontScale="92500"/>
          </a:bodyPr>
          <a:lstStyle/>
          <a:p>
            <a:pPr algn="just" eaLnBrk="1" hangingPunct="1">
              <a:lnSpc>
                <a:spcPct val="150000"/>
              </a:lnSpc>
            </a:pPr>
            <a:r>
              <a:rPr lang="en-US" altLang="cs-CZ" dirty="0"/>
              <a:t>In reality most families </a:t>
            </a:r>
            <a:r>
              <a:rPr lang="en-US" altLang="cs-CZ" b="1" dirty="0"/>
              <a:t>do not have sufficient resources </a:t>
            </a:r>
            <a:r>
              <a:rPr lang="en-US" altLang="cs-CZ" dirty="0"/>
              <a:t>to purchase all they want.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cs-CZ" dirty="0"/>
              <a:t>Common family of three can satisfy </a:t>
            </a:r>
            <a:r>
              <a:rPr lang="en-US" altLang="cs-CZ" b="1" dirty="0"/>
              <a:t>only basic wants</a:t>
            </a:r>
            <a:r>
              <a:rPr lang="en-US" altLang="cs-CZ" dirty="0"/>
              <a:t>, because their salary is limited. </a:t>
            </a:r>
          </a:p>
          <a:p>
            <a:pPr algn="just" eaLnBrk="1" hangingPunct="1">
              <a:lnSpc>
                <a:spcPct val="150000"/>
              </a:lnSpc>
            </a:pPr>
            <a:r>
              <a:rPr lang="en-US" altLang="cs-CZ" dirty="0"/>
              <a:t>The income of the people is limited (finite) while wants are infinite (unlimited). </a:t>
            </a:r>
          </a:p>
        </p:txBody>
      </p:sp>
    </p:spTree>
    <p:extLst>
      <p:ext uri="{BB962C8B-B14F-4D97-AF65-F5344CB8AC3E}">
        <p14:creationId xmlns:p14="http://schemas.microsoft.com/office/powerpoint/2010/main" val="2756123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427913" cy="4846638"/>
          </a:xfrm>
        </p:spPr>
        <p:txBody>
          <a:bodyPr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/>
              <a:t>What is business?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Law point of view (Czech)</a:t>
            </a:r>
          </a:p>
          <a:p>
            <a:pPr marL="758952" lvl="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/>
              <a:t>Company is a collection of tangible, intangible and private (human) parts of business that are used or should be used for entrepreneurship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make</a:t>
            </a:r>
            <a:r>
              <a:rPr lang="cs-CZ" dirty="0"/>
              <a:t> a profit.</a:t>
            </a:r>
            <a:endParaRPr lang="en-US" dirty="0"/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587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1. Business </a:t>
            </a:r>
            <a:r>
              <a:rPr lang="cs-CZ" dirty="0" err="1"/>
              <a:t>administration</a:t>
            </a:r>
            <a:r>
              <a:rPr lang="cs-CZ" dirty="0"/>
              <a:t> background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9725"/>
            <a:ext cx="7427913" cy="4846638"/>
          </a:xfrm>
        </p:spPr>
        <p:txBody>
          <a:bodyPr>
            <a:normAutofit/>
          </a:bodyPr>
          <a:lstStyle/>
          <a:p>
            <a:pPr algn="just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en-US" dirty="0"/>
              <a:t>What is business?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Cybernetic point of view</a:t>
            </a: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en-US" dirty="0">
                <a:solidFill>
                  <a:schemeClr val="tx1"/>
                </a:solidFill>
              </a:rPr>
              <a:t>Business is opened system with feedback. </a:t>
            </a:r>
          </a:p>
          <a:p>
            <a:pPr marL="758952" lvl="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/>
              <a:t>Opened – exchange of substances and information between company and environment</a:t>
            </a:r>
            <a:r>
              <a:rPr lang="cs-CZ" dirty="0"/>
              <a:t>.</a:t>
            </a:r>
            <a:endParaRPr lang="en-US" dirty="0"/>
          </a:p>
          <a:p>
            <a:pPr marL="758952" lvl="2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/>
              <a:t>Feedback – reactions and adaptations of company and opposite</a:t>
            </a:r>
            <a:r>
              <a:rPr lang="cs-CZ" dirty="0"/>
              <a:t>.</a:t>
            </a:r>
            <a:endParaRPr lang="en-US" dirty="0"/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>
                  <a:tint val="85000"/>
                </a:schemeClr>
              </a:solidFill>
            </a:endParaRPr>
          </a:p>
          <a:p>
            <a:pPr marL="521208" lvl="1" algn="just" eaLnBrk="1" fontAlgn="auto" hangingPunct="1">
              <a:lnSpc>
                <a:spcPct val="150000"/>
              </a:lnSpc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en-US" dirty="0">
              <a:solidFill>
                <a:schemeClr val="tx1">
                  <a:tint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8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1028</Words>
  <Application>Microsoft Macintosh PowerPoint</Application>
  <PresentationFormat>Předvádění na obrazovce (4:3)</PresentationFormat>
  <Paragraphs>140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Arial</vt:lpstr>
      <vt:lpstr>Calibri</vt:lpstr>
      <vt:lpstr>Trebuchet MS</vt:lpstr>
      <vt:lpstr>Wingdings</vt:lpstr>
      <vt:lpstr>Wingdings 2</vt:lpstr>
      <vt:lpstr>Motiv sady Office</vt:lpstr>
      <vt:lpstr> BUSINESS ADMINISTRATION</vt:lpstr>
      <vt:lpstr>Content: 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1. Business administration background</vt:lpstr>
      <vt:lpstr>2. Basic economic aspects of business</vt:lpstr>
      <vt:lpstr>2. Basic economic aspects of business</vt:lpstr>
      <vt:lpstr>Example opportunity costs</vt:lpstr>
      <vt:lpstr>2. Basic economic aspects of business</vt:lpstr>
      <vt:lpstr>Summary</vt:lpstr>
      <vt:lpstr>Literature </vt:lpstr>
      <vt:lpstr>Discussion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BUSINESS ADMINISTRATION</dc:title>
  <dc:creator>zuzanaw</dc:creator>
  <cp:lastModifiedBy>Microsoft Office User</cp:lastModifiedBy>
  <cp:revision>3</cp:revision>
  <dcterms:created xsi:type="dcterms:W3CDTF">2017-03-15T12:17:31Z</dcterms:created>
  <dcterms:modified xsi:type="dcterms:W3CDTF">2021-10-13T07:03:59Z</dcterms:modified>
</cp:coreProperties>
</file>