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2" autoAdjust="0"/>
    <p:restoredTop sz="94660"/>
  </p:normalViewPr>
  <p:slideViewPr>
    <p:cSldViewPr snapToGrid="0">
      <p:cViewPr varScale="1">
        <p:scale>
          <a:sx n="97" d="100"/>
          <a:sy n="97" d="100"/>
        </p:scale>
        <p:origin x="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94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27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35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753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22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479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33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0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51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69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45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0F457-2A67-4E6B-B2CA-E384D60549BF}" type="datetimeFigureOut">
              <a:rPr lang="cs-CZ" smtClean="0"/>
              <a:t>27.10.2021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D13C2-DE94-4314-AE1E-A3D644C1CE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38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Evaluation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Czech </a:t>
            </a:r>
            <a:r>
              <a:rPr lang="cs-CZ" dirty="0" err="1"/>
              <a:t>SME‘s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Zuzana </a:t>
            </a:r>
            <a:r>
              <a:rPr lang="cs-CZ"/>
              <a:t>Repaská, </a:t>
            </a:r>
            <a:r>
              <a:rPr lang="cs-CZ" dirty="0"/>
              <a:t>Ph.D.</a:t>
            </a:r>
          </a:p>
        </p:txBody>
      </p:sp>
    </p:spTree>
    <p:extLst>
      <p:ext uri="{BB962C8B-B14F-4D97-AF65-F5344CB8AC3E}">
        <p14:creationId xmlns:p14="http://schemas.microsoft.com/office/powerpoint/2010/main" val="245680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err="1"/>
              <a:t>Small</a:t>
            </a:r>
            <a:r>
              <a:rPr lang="cs-CZ" dirty="0"/>
              <a:t> business‘ </a:t>
            </a:r>
            <a:r>
              <a:rPr lang="cs-CZ" dirty="0" err="1"/>
              <a:t>classification</a:t>
            </a:r>
            <a:r>
              <a:rPr lang="cs-CZ" dirty="0"/>
              <a:t> by </a:t>
            </a:r>
            <a:r>
              <a:rPr lang="cs-CZ" dirty="0" err="1"/>
              <a:t>size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27947"/>
              </p:ext>
            </p:extLst>
          </p:nvPr>
        </p:nvGraphicFramePr>
        <p:xfrm>
          <a:off x="838200" y="1772817"/>
          <a:ext cx="10337800" cy="4975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6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1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66563">
                <a:tc>
                  <a:txBody>
                    <a:bodyPr/>
                    <a:lstStyle/>
                    <a:p>
                      <a:r>
                        <a:rPr lang="en-US" sz="3200" noProof="0" dirty="0"/>
                        <a:t>Type of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 dirty="0"/>
                        <a:t>Number of employees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noProof="0" dirty="0"/>
                        <a:t>Annual turnover or annual</a:t>
                      </a:r>
                      <a:r>
                        <a:rPr lang="en-US" sz="3200" baseline="0" noProof="0" dirty="0"/>
                        <a:t> balance sheet</a:t>
                      </a:r>
                      <a:endParaRPr lang="en-US" sz="3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69">
                <a:tc>
                  <a:txBody>
                    <a:bodyPr/>
                    <a:lstStyle/>
                    <a:p>
                      <a:r>
                        <a:rPr lang="en-US" sz="2400" b="1" noProof="0" dirty="0"/>
                        <a:t>Microenterprise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Fewer than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Not over 2 million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469">
                <a:tc>
                  <a:txBody>
                    <a:bodyPr/>
                    <a:lstStyle/>
                    <a:p>
                      <a:r>
                        <a:rPr lang="en-US" sz="2400" b="1" noProof="0" dirty="0"/>
                        <a:t>Small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Fewer than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Not over 10 million EUR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469">
                <a:tc>
                  <a:txBody>
                    <a:bodyPr/>
                    <a:lstStyle/>
                    <a:p>
                      <a:r>
                        <a:rPr lang="en-US" sz="2400" b="1" noProof="0" dirty="0"/>
                        <a:t>Medium-sized enterprise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Fewer than 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/>
                        <a:t>Turnover</a:t>
                      </a:r>
                      <a:r>
                        <a:rPr lang="en-US" sz="2400" baseline="0" noProof="0" dirty="0"/>
                        <a:t> not exceeding 50 million EUR and/or annual BS not exceeding 43 mil EUR</a:t>
                      </a:r>
                      <a:endParaRPr lang="en-US" sz="24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69">
                <a:tc>
                  <a:txBody>
                    <a:bodyPr/>
                    <a:lstStyle/>
                    <a:p>
                      <a:r>
                        <a:rPr lang="en-US" sz="2400" b="1" noProof="0" dirty="0"/>
                        <a:t>Large enterprise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noProof="0" dirty="0"/>
                        <a:t>Enterprise that does not belong</a:t>
                      </a:r>
                      <a:r>
                        <a:rPr lang="en-US" sz="2400" baseline="0" noProof="0" dirty="0"/>
                        <a:t> to any previous category</a:t>
                      </a:r>
                      <a:endParaRPr lang="en-US" sz="240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19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SWOT anal</a:t>
            </a:r>
            <a:r>
              <a:rPr lang="cs-CZ" dirty="0" err="1"/>
              <a:t>ysis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small</a:t>
            </a:r>
            <a:r>
              <a:rPr lang="cs-CZ" dirty="0"/>
              <a:t> and medium </a:t>
            </a:r>
            <a:r>
              <a:rPr lang="cs-CZ" dirty="0" err="1"/>
              <a:t>enterprises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Czech Republic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19234"/>
              </p:ext>
            </p:extLst>
          </p:nvPr>
        </p:nvGraphicFramePr>
        <p:xfrm>
          <a:off x="838200" y="1456267"/>
          <a:ext cx="10515600" cy="528695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438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/>
                        <a:t>Strengths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noProof="0" dirty="0"/>
                        <a:t>Flexible reactions to market developments, knowledge of local markets and customer needs;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noProof="0" dirty="0"/>
                        <a:t>Relative flexibility, speed of response to changed conditions </a:t>
                      </a:r>
                      <a:r>
                        <a:rPr lang="en-US" sz="16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Job creation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Ability to fill the gap in the structure of business relations between large enterprises (subcontractor‘s role);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noProof="0" dirty="0"/>
                        <a:t>Weaknesses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noProof="0" dirty="0"/>
                        <a:t>Inadequate capital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Inadequate protection of intellectual property rights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Inadequate managerial skills and non-technical competences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Low success of SMEs in public procurement contracts </a:t>
                      </a: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i="0" u="none" strike="noStrike" kern="1200" baseline="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Relatively strong dependence on customers and suppliers</a:t>
                      </a:r>
                      <a:endParaRPr lang="en-US" sz="2400" b="0" i="0" u="none" strike="noStrike" kern="1200" baseline="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US" sz="16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2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/>
                        <a:t>Opportunities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Building a new business infrastructure, including the background for business training (training </a:t>
                      </a:r>
                      <a:r>
                        <a:rPr lang="en-US" sz="16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centres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Broad range of support programs for SMEs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Trade development – foreign market expansion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/>
                        <a:t>Threats</a:t>
                      </a:r>
                      <a:endParaRPr lang="en-US" sz="1600" b="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Lack of skilled workforce in technical fields 	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Reliance on the competitive advantage based on factors (cheap </a:t>
                      </a:r>
                      <a:r>
                        <a:rPr lang="en-US" sz="1600" b="0" kern="1200" noProof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or efficiency </a:t>
                      </a:r>
                    </a:p>
                    <a:p>
                      <a:pPr marL="171450" indent="-17145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600" b="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Strong competition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6704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231</Words>
  <Application>Microsoft Macintosh PowerPoint</Application>
  <PresentationFormat>Širokoúhlá obrazovka</PresentationFormat>
  <Paragraphs>36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Motiv Office</vt:lpstr>
      <vt:lpstr>Evaluation of the Czech SME‘s</vt:lpstr>
      <vt:lpstr>Small business‘ classification by size </vt:lpstr>
      <vt:lpstr>SWOT analysis of small and medium enterprises in the Czech Republic </vt:lpstr>
    </vt:vector>
  </TitlesOfParts>
  <Company>VŠB-TUO Ekonomická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Czech SME‘s</dc:title>
  <dc:creator>Wozniakova Zuzana</dc:creator>
  <cp:lastModifiedBy>Microsoft Office User</cp:lastModifiedBy>
  <cp:revision>4</cp:revision>
  <dcterms:created xsi:type="dcterms:W3CDTF">2016-04-19T12:18:13Z</dcterms:created>
  <dcterms:modified xsi:type="dcterms:W3CDTF">2021-10-27T08:53:42Z</dcterms:modified>
</cp:coreProperties>
</file>