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7" r:id="rId21"/>
    <p:sldId id="280" r:id="rId22"/>
    <p:sldId id="281" r:id="rId23"/>
    <p:sldId id="287" r:id="rId24"/>
    <p:sldId id="288" r:id="rId25"/>
    <p:sldId id="282" r:id="rId26"/>
    <p:sldId id="284" r:id="rId27"/>
    <p:sldId id="283" r:id="rId2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50A61E94-B22B-4964-B307-7711AC743223}"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3775263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0A61E94-B22B-4964-B307-7711AC743223}"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3223623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0A61E94-B22B-4964-B307-7711AC743223}"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4222242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0A61E94-B22B-4964-B307-7711AC743223}"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3938494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50A61E94-B22B-4964-B307-7711AC743223}"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2414376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50A61E94-B22B-4964-B307-7711AC743223}" type="datetimeFigureOut">
              <a:rPr lang="cs-CZ" smtClean="0"/>
              <a:t>03.11.2022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2145992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50A61E94-B22B-4964-B307-7711AC743223}" type="datetimeFigureOut">
              <a:rPr lang="cs-CZ" smtClean="0"/>
              <a:t>03.11.2022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1781607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50A61E94-B22B-4964-B307-7711AC743223}" type="datetimeFigureOut">
              <a:rPr lang="cs-CZ" smtClean="0"/>
              <a:t>03.11.2022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828850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0A61E94-B22B-4964-B307-7711AC743223}" type="datetimeFigureOut">
              <a:rPr lang="cs-CZ" smtClean="0"/>
              <a:t>03.11.2022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408702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50A61E94-B22B-4964-B307-7711AC743223}" type="datetimeFigureOut">
              <a:rPr lang="cs-CZ" smtClean="0"/>
              <a:t>03.11.2022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1941832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50A61E94-B22B-4964-B307-7711AC743223}" type="datetimeFigureOut">
              <a:rPr lang="cs-CZ" smtClean="0"/>
              <a:t>03.11.2022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1BAEC80-7C5C-4AE6-9218-99A8D021E235}" type="slidenum">
              <a:rPr lang="cs-CZ" smtClean="0"/>
              <a:t>‹#›</a:t>
            </a:fld>
            <a:endParaRPr lang="cs-CZ"/>
          </a:p>
        </p:txBody>
      </p:sp>
    </p:spTree>
    <p:extLst>
      <p:ext uri="{BB962C8B-B14F-4D97-AF65-F5344CB8AC3E}">
        <p14:creationId xmlns:p14="http://schemas.microsoft.com/office/powerpoint/2010/main" val="3884105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61E94-B22B-4964-B307-7711AC743223}" type="datetimeFigureOut">
              <a:rPr lang="cs-CZ" smtClean="0"/>
              <a:t>03.11.2022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AEC80-7C5C-4AE6-9218-99A8D021E235}" type="slidenum">
              <a:rPr lang="cs-CZ" smtClean="0"/>
              <a:t>‹#›</a:t>
            </a:fld>
            <a:endParaRPr lang="cs-CZ"/>
          </a:p>
        </p:txBody>
      </p:sp>
    </p:spTree>
    <p:extLst>
      <p:ext uri="{BB962C8B-B14F-4D97-AF65-F5344CB8AC3E}">
        <p14:creationId xmlns:p14="http://schemas.microsoft.com/office/powerpoint/2010/main" val="3796404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Patentové právo a právo užitných vzorů</a:t>
            </a:r>
            <a:endParaRPr lang="cs-CZ" dirty="0"/>
          </a:p>
        </p:txBody>
      </p:sp>
      <p:sp>
        <p:nvSpPr>
          <p:cNvPr id="3" name="Podnadpis 2"/>
          <p:cNvSpPr>
            <a:spLocks noGrp="1"/>
          </p:cNvSpPr>
          <p:nvPr>
            <p:ph type="subTitle" idx="1"/>
          </p:nvPr>
        </p:nvSpPr>
        <p:spPr/>
        <p:txBody>
          <a:bodyPr/>
          <a:lstStyle/>
          <a:p>
            <a:r>
              <a:rPr lang="cs-CZ" dirty="0" smtClean="0"/>
              <a:t>JUDr. Zuzana </a:t>
            </a:r>
            <a:r>
              <a:rPr lang="cs-CZ" dirty="0" err="1" smtClean="0"/>
              <a:t>Vylegalová</a:t>
            </a:r>
            <a:endParaRPr lang="cs-CZ" dirty="0"/>
          </a:p>
        </p:txBody>
      </p:sp>
    </p:spTree>
    <p:extLst>
      <p:ext uri="{BB962C8B-B14F-4D97-AF65-F5344CB8AC3E}">
        <p14:creationId xmlns:p14="http://schemas.microsoft.com/office/powerpoint/2010/main" val="2921794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Právo na patent</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Právo na udělení patentu poskytuje zákon původci vynálezu, tedy osobě, která jej vytvořila vlastní tvůrčí prací, nebo jejímu právnímu zástupci, tedy tomu, na něhož původce své právo převedl nebo na něho toto právo přešlo, tedy například dědici. Právo na patent má v případě, že předmět patentové přihlášky splňuje podmínky </a:t>
            </a:r>
            <a:r>
              <a:rPr lang="cs-CZ" dirty="0" err="1" smtClean="0"/>
              <a:t>patentovatelnosti</a:t>
            </a:r>
            <a:r>
              <a:rPr lang="cs-CZ" dirty="0" smtClean="0"/>
              <a:t> a nespadá do výluk z </a:t>
            </a:r>
            <a:r>
              <a:rPr lang="cs-CZ" dirty="0" err="1" smtClean="0"/>
              <a:t>patentovatelnosti</a:t>
            </a:r>
            <a:r>
              <a:rPr lang="cs-CZ" dirty="0" smtClean="0"/>
              <a:t> a dále zaplatí stanovené poplatky. </a:t>
            </a:r>
            <a:endParaRPr lang="cs-CZ" dirty="0"/>
          </a:p>
          <a:p>
            <a:r>
              <a:rPr lang="cs-CZ" dirty="0" smtClean="0"/>
              <a:t>Odepření udělení patentu je možné pouze z důvodů uvedených v zákoně</a:t>
            </a:r>
          </a:p>
          <a:p>
            <a:r>
              <a:rPr lang="cs-CZ" dirty="0" smtClean="0"/>
              <a:t>Vynález může být vytvořen kolektivem fyzických osob, tedy spolupůvodci.</a:t>
            </a:r>
            <a:endParaRPr lang="cs-CZ" dirty="0"/>
          </a:p>
        </p:txBody>
      </p:sp>
    </p:spTree>
    <p:extLst>
      <p:ext uri="{BB962C8B-B14F-4D97-AF65-F5344CB8AC3E}">
        <p14:creationId xmlns:p14="http://schemas.microsoft.com/office/powerpoint/2010/main" val="3367708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t>
            </a:r>
            <a:endParaRPr lang="cs-CZ" dirty="0"/>
          </a:p>
        </p:txBody>
      </p:sp>
      <p:sp>
        <p:nvSpPr>
          <p:cNvPr id="3" name="Zástupný symbol pro obsah 2"/>
          <p:cNvSpPr>
            <a:spLocks noGrp="1"/>
          </p:cNvSpPr>
          <p:nvPr>
            <p:ph idx="1"/>
          </p:nvPr>
        </p:nvSpPr>
        <p:spPr/>
        <p:txBody>
          <a:bodyPr/>
          <a:lstStyle/>
          <a:p>
            <a:r>
              <a:rPr lang="cs-CZ" dirty="0" err="1" smtClean="0"/>
              <a:t>Spolupůvodcovství</a:t>
            </a:r>
            <a:r>
              <a:rPr lang="cs-CZ" dirty="0" smtClean="0"/>
              <a:t> je založeno na podílovém principu</a:t>
            </a:r>
          </a:p>
          <a:p>
            <a:r>
              <a:rPr lang="cs-CZ" dirty="0" smtClean="0"/>
              <a:t>Nečinnost některého ze spolupůvodců nebrání ostatním uplatnit právo na patent, ale všichni spolupůvodci musí být na žádosti řádně uvedeni. Podíl spolupůvodců na vytvoření vynálezu se určuje rozsahem podílu tvůrčí duševní práce každého z nich na konečném řešení. Zpravidla je podíl určen dohodou kolektivu spolupůvodců na základě zásady materiální pravdy.</a:t>
            </a:r>
          </a:p>
          <a:p>
            <a:endParaRPr lang="cs-CZ" dirty="0"/>
          </a:p>
        </p:txBody>
      </p:sp>
    </p:spTree>
    <p:extLst>
      <p:ext uri="{BB962C8B-B14F-4D97-AF65-F5344CB8AC3E}">
        <p14:creationId xmlns:p14="http://schemas.microsoft.com/office/powerpoint/2010/main" val="1663911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Podnikový vynález</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Vytvořil-li původce vynález ke splnění úkolu z pracovního poměru, z členského nebo jiného obdobného pracovněprávního vztahu k zaměstnavateli, přechází právo na patent na zaměstnavatele, není </a:t>
            </a:r>
            <a:r>
              <a:rPr lang="cs-CZ" dirty="0" err="1" smtClean="0"/>
              <a:t>li</a:t>
            </a:r>
            <a:r>
              <a:rPr lang="cs-CZ" dirty="0" smtClean="0"/>
              <a:t> smlouvou stanoveno jinak. Právo na původcovství tím není dotčeno. Původce, který vytvořil vynález v pracovním poměru, je povinen zaměstnavatele o této skutečnosti neprodleně písemně vyrozumět a předat mu podklady potřebné k posouzení vynálezu. </a:t>
            </a:r>
          </a:p>
          <a:p>
            <a:r>
              <a:rPr lang="cs-CZ" dirty="0" smtClean="0"/>
              <a:t>Neuplatní-li zaměstnavatel ve lhůtě tří měsíců od vyrozumění vůči původci právo na patent, přechází toto právo zpět na původce. Zaměstnavatel i původce jsou v této lhůtě povinni zachovávat mlčenlivost vůči třetím osobám o vynálezu. </a:t>
            </a:r>
          </a:p>
          <a:p>
            <a:r>
              <a:rPr lang="cs-CZ" dirty="0" smtClean="0"/>
              <a:t>Původce, který vytvořil vynález v pracovním poměru, na nějž zaměstnavatel uplatnil právo na patent, má právo vůči zaměstnavateli na přiměřenou odměnu. Pro její výši je rozhodný technický a hospodářský význam vynálezu a přínos dosažený jeho možným využitím nebo jiným uplatněním, přičemž se přihlíží k materiálnímu podílu zaměstnavatele na vytvoření vynálezu a k rozsahu pracovních úkolů původce. Dostane-li se již vyplacená odměna do zjevného nepoměru s přínosem dosaženým pozdějším využitím nebo jiným uplatněním vynálezu, má původce právo na dodatečné vypořádání. Uvedená práva a povinnosti zůstávají po skončení pracovního poměru původce se zaměstnavatelem nedotčena</a:t>
            </a:r>
          </a:p>
          <a:p>
            <a:endParaRPr lang="cs-CZ" dirty="0"/>
          </a:p>
        </p:txBody>
      </p:sp>
    </p:spTree>
    <p:extLst>
      <p:ext uri="{BB962C8B-B14F-4D97-AF65-F5344CB8AC3E}">
        <p14:creationId xmlns:p14="http://schemas.microsoft.com/office/powerpoint/2010/main" val="272567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Účinek patentu</a:t>
            </a:r>
            <a:endParaRPr lang="cs-CZ" dirty="0"/>
          </a:p>
        </p:txBody>
      </p:sp>
      <p:sp>
        <p:nvSpPr>
          <p:cNvPr id="3" name="Zástupný symbol pro obsah 2"/>
          <p:cNvSpPr>
            <a:spLocks noGrp="1"/>
          </p:cNvSpPr>
          <p:nvPr>
            <p:ph idx="1"/>
          </p:nvPr>
        </p:nvSpPr>
        <p:spPr/>
        <p:txBody>
          <a:bodyPr>
            <a:normAutofit/>
          </a:bodyPr>
          <a:lstStyle/>
          <a:p>
            <a:r>
              <a:rPr lang="cs-CZ" dirty="0" smtClean="0"/>
              <a:t>Základním právem majitele je výlučné právo předmět patentu </a:t>
            </a:r>
            <a:r>
              <a:rPr lang="cs-CZ" b="1" dirty="0" smtClean="0"/>
              <a:t>využívat</a:t>
            </a:r>
            <a:r>
              <a:rPr lang="cs-CZ" dirty="0" smtClean="0"/>
              <a:t>, </a:t>
            </a:r>
            <a:r>
              <a:rPr lang="cs-CZ" b="1" dirty="0" smtClean="0"/>
              <a:t>poskytnout právo k jeho využití</a:t>
            </a:r>
            <a:r>
              <a:rPr lang="cs-CZ" dirty="0" smtClean="0"/>
              <a:t>, a to nejčastěji formou licenční smlouvy nebo smlouvy obdobné, a právo </a:t>
            </a:r>
            <a:r>
              <a:rPr lang="cs-CZ" b="1" dirty="0" smtClean="0"/>
              <a:t>převést patent na třetí osobu</a:t>
            </a:r>
            <a:r>
              <a:rPr lang="cs-CZ" dirty="0" smtClean="0"/>
              <a:t> smlouvou o převodu patentu. </a:t>
            </a:r>
          </a:p>
          <a:p>
            <a:r>
              <a:rPr lang="cs-CZ" dirty="0" smtClean="0"/>
              <a:t>Výlučná dispoziční práva mají však povahu jak pozitivní, tedy právo k výkonu, tak i negativní, tedy každou třetí osobu z tohoto práva vyloučit. </a:t>
            </a:r>
          </a:p>
          <a:p>
            <a:r>
              <a:rPr lang="cs-CZ" dirty="0" smtClean="0"/>
              <a:t>Od doby nabytí účinnosti patentu je majitel oprávněn domáhat se ochrany vůči osobám, které neoprávněně zasahují do jeho práv.</a:t>
            </a:r>
          </a:p>
          <a:p>
            <a:endParaRPr lang="cs-CZ" dirty="0"/>
          </a:p>
        </p:txBody>
      </p:sp>
    </p:spTree>
    <p:extLst>
      <p:ext uri="{BB962C8B-B14F-4D97-AF65-F5344CB8AC3E}">
        <p14:creationId xmlns:p14="http://schemas.microsoft.com/office/powerpoint/2010/main" val="1977921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Doba platnosti</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Udělení patentu navazuje na zveřejnění předmětu patentové přihlášky, ke kterému dochází po uplynutí 18 měsíců od vzniku práva přednosti k uvedenému řešení.</a:t>
            </a:r>
          </a:p>
          <a:p>
            <a:r>
              <a:rPr lang="cs-CZ" dirty="0" smtClean="0"/>
              <a:t> O zveřejnění obsahu přihlášky je veřejnost informována ve věstníku Úřadu a ve stejnou dobu jsou ve studovně Úřadu k dispozici úplné podlohy zveřejněné patentové přihlášky.</a:t>
            </a:r>
          </a:p>
          <a:p>
            <a:r>
              <a:rPr lang="cs-CZ" dirty="0" smtClean="0"/>
              <a:t>Zveřejněním patentové přihlášky se majitel definitivně vzdává možnosti dále právo na patent neuplatňovat a případně zde uvedené skutečnosti před veřejností utajit. Za období mezi zveřejněním patentové přihlášky a oznámením o udělení patentu ve věstníku vzniká přihlašovateli zvláštní právo na přiměřené odškodnění od toho, kdo po zveřejnění předmět patentové přihlášky využíval. </a:t>
            </a:r>
          </a:p>
          <a:p>
            <a:r>
              <a:rPr lang="cs-CZ" dirty="0" smtClean="0"/>
              <a:t>Toto právo však může majitel uplatnit jen za předpokladu, že následně skutečně dojde k udělení patentu, a také jej může uplatnit až ode dne oznámení o udělení patentové ochrany ve Věstníku. </a:t>
            </a:r>
          </a:p>
          <a:p>
            <a:r>
              <a:rPr lang="cs-CZ" b="1" dirty="0" smtClean="0"/>
              <a:t>Patent platí 20 let od podání patentové přihlášky za předpokladu pravidelného placení ročních udržovacích poplatků. </a:t>
            </a:r>
          </a:p>
          <a:p>
            <a:r>
              <a:rPr lang="cs-CZ" dirty="0" smtClean="0"/>
              <a:t>Dvacetiletou dobu ochrany patentu nelze prodloužit s výjimkou dodatkového ochranného osvědčení na léčiva a látky na ochranu rostlin, kde to připadá v úvahu v případě splnění zákonných podmínek až na dobu pěti let. </a:t>
            </a:r>
            <a:endParaRPr lang="cs-CZ" dirty="0"/>
          </a:p>
        </p:txBody>
      </p:sp>
    </p:spTree>
    <p:extLst>
      <p:ext uri="{BB962C8B-B14F-4D97-AF65-F5344CB8AC3E}">
        <p14:creationId xmlns:p14="http://schemas.microsoft.com/office/powerpoint/2010/main" val="1744342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Zákaz PŘÍMÉHO využívání patentu </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Nikdo nesmí bez souhlasu majitele patentu:</a:t>
            </a:r>
          </a:p>
          <a:p>
            <a:pPr marL="0" indent="0">
              <a:buNone/>
            </a:pPr>
            <a:r>
              <a:rPr lang="cs-CZ" dirty="0" smtClean="0"/>
              <a:t>• vyrábět, nabízet, uvádět na trh nebo používat výrobek, který je předmětem patentu, nebo k tomu účelu výrobek dovážet či skladovat anebo s ním jiným způsobem nakládat;</a:t>
            </a:r>
          </a:p>
          <a:p>
            <a:pPr marL="0" indent="0">
              <a:buNone/>
            </a:pPr>
            <a:r>
              <a:rPr lang="cs-CZ" dirty="0" smtClean="0"/>
              <a:t>• využívat způsob, který je předmětem patentu, popřípadě nabízet tento způsob k využití;</a:t>
            </a:r>
          </a:p>
          <a:p>
            <a:pPr marL="0" indent="0">
              <a:buNone/>
            </a:pPr>
            <a:r>
              <a:rPr lang="cs-CZ" dirty="0" smtClean="0"/>
              <a:t>• nabízet, uvádět na trh, používat nebo k tomuto účelu dovážet či skladovat výrobek přímo získaný způsobem, který je předmětem patentu; přitom shodné výrobky se považují za získané způsobem, který je předmětem patentu, je-li nanejvýš pravděpodobné, že výrobek byl vyroben způsobem, který je předmětem patentu, a majiteli patentu se přes přiměřené úsilí nepodařilo určit skutečně užitý výrobní způsob, dokud se neprokáže opak. </a:t>
            </a:r>
            <a:endParaRPr lang="cs-CZ" dirty="0"/>
          </a:p>
        </p:txBody>
      </p:sp>
    </p:spTree>
    <p:extLst>
      <p:ext uri="{BB962C8B-B14F-4D97-AF65-F5344CB8AC3E}">
        <p14:creationId xmlns:p14="http://schemas.microsoft.com/office/powerpoint/2010/main" val="832787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Zákaz NEPŘÍMÉHO využívání patentu</a:t>
            </a:r>
            <a:endParaRPr lang="cs-CZ" dirty="0"/>
          </a:p>
        </p:txBody>
      </p:sp>
      <p:sp>
        <p:nvSpPr>
          <p:cNvPr id="3" name="Zástupný symbol pro obsah 2"/>
          <p:cNvSpPr>
            <a:spLocks noGrp="1"/>
          </p:cNvSpPr>
          <p:nvPr>
            <p:ph idx="1"/>
          </p:nvPr>
        </p:nvSpPr>
        <p:spPr/>
        <p:txBody>
          <a:bodyPr>
            <a:normAutofit/>
          </a:bodyPr>
          <a:lstStyle/>
          <a:p>
            <a:r>
              <a:rPr lang="cs-CZ" dirty="0" smtClean="0"/>
              <a:t>Nikdo nesmí bez souhlasu majitele patentu dodávat nebo k dodání nabízet jiné osobě, než je osoba oprávněná využívat patentovaný vynález, prostředky týkající se podstatného prvku tohoto vynálezu a sloužící v tomto ohledu k jeho uskutečnění, jestliže je vzhledem k okolnostem zřejmé, že tyto prostředky jsou způsobilé k uskutečnění patentovaného vynálezu a jsou k němu určeny.</a:t>
            </a:r>
          </a:p>
          <a:p>
            <a:endParaRPr lang="cs-CZ" dirty="0"/>
          </a:p>
        </p:txBody>
      </p:sp>
    </p:spTree>
    <p:extLst>
      <p:ext uri="{BB962C8B-B14F-4D97-AF65-F5344CB8AC3E}">
        <p14:creationId xmlns:p14="http://schemas.microsoft.com/office/powerpoint/2010/main" val="1279350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lstStyle/>
          <a:p>
            <a:pPr marL="0" indent="0">
              <a:buNone/>
            </a:pPr>
            <a:r>
              <a:rPr lang="cs-CZ" dirty="0" smtClean="0"/>
              <a:t>Převod patentu </a:t>
            </a:r>
          </a:p>
          <a:p>
            <a:pPr marL="0" indent="0">
              <a:buNone/>
            </a:pPr>
            <a:r>
              <a:rPr lang="cs-CZ" dirty="0" smtClean="0"/>
              <a:t>Patent se převádí písemnou smlouvou, která nabývá účinnosti vůči třetím osobám zápisem do patentového rejstříku.</a:t>
            </a:r>
          </a:p>
          <a:p>
            <a:pPr marL="0" indent="0">
              <a:buNone/>
            </a:pPr>
            <a:r>
              <a:rPr lang="cs-CZ" dirty="0" smtClean="0"/>
              <a:t>Licence na vynález</a:t>
            </a:r>
          </a:p>
          <a:p>
            <a:pPr marL="0" indent="0">
              <a:buNone/>
            </a:pPr>
            <a:r>
              <a:rPr lang="cs-CZ" dirty="0" smtClean="0"/>
              <a:t>Souhlas (licence) k využívání vynálezu chráněného patentem se poskytuje písemnou smlouvou. Licenční smlouva nabývá účinnosti vůči třetím osobám zápisem do patentového rejstříku.</a:t>
            </a:r>
          </a:p>
          <a:p>
            <a:pPr marL="0" indent="0">
              <a:buNone/>
            </a:pPr>
            <a:endParaRPr lang="cs-CZ" dirty="0" smtClean="0"/>
          </a:p>
          <a:p>
            <a:pPr marL="0" indent="0">
              <a:buNone/>
            </a:pPr>
            <a:endParaRPr lang="cs-CZ" dirty="0"/>
          </a:p>
        </p:txBody>
      </p:sp>
    </p:spTree>
    <p:extLst>
      <p:ext uri="{BB962C8B-B14F-4D97-AF65-F5344CB8AC3E}">
        <p14:creationId xmlns:p14="http://schemas.microsoft.com/office/powerpoint/2010/main" val="1737946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Zánik, zrušení patentu</a:t>
            </a:r>
            <a:endParaRPr lang="cs-CZ" dirty="0"/>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smtClean="0"/>
              <a:t>Patent zanikne (ex </a:t>
            </a:r>
            <a:r>
              <a:rPr lang="cs-CZ" dirty="0" err="1" smtClean="0"/>
              <a:t>nunc</a:t>
            </a:r>
            <a:r>
              <a:rPr lang="cs-CZ" dirty="0" smtClean="0"/>
              <a:t>), jestliže:</a:t>
            </a:r>
          </a:p>
          <a:p>
            <a:pPr marL="0" indent="0">
              <a:buNone/>
            </a:pPr>
            <a:r>
              <a:rPr lang="cs-CZ" dirty="0" smtClean="0"/>
              <a:t>• uplyne doba jeho platnosti;</a:t>
            </a:r>
          </a:p>
          <a:p>
            <a:pPr marL="0" indent="0">
              <a:buNone/>
            </a:pPr>
            <a:r>
              <a:rPr lang="cs-CZ" dirty="0" smtClean="0"/>
              <a:t>• majitel patentu nezaplatí ve stanovené lhůtě příslušné poplatky za udržování patentu v plat </a:t>
            </a:r>
            <a:r>
              <a:rPr lang="cs-CZ" dirty="0" err="1" smtClean="0"/>
              <a:t>nosti</a:t>
            </a:r>
            <a:r>
              <a:rPr lang="cs-CZ" dirty="0" smtClean="0"/>
              <a:t>;</a:t>
            </a:r>
          </a:p>
          <a:p>
            <a:pPr marL="0" indent="0">
              <a:buNone/>
            </a:pPr>
            <a:r>
              <a:rPr lang="cs-CZ" dirty="0" smtClean="0"/>
              <a:t>• majitel patentu se ho vzdá; v tomto případě patent zanikne dnem, kdy písemné prohlášení majitele patentu dojde Úřadu.</a:t>
            </a:r>
          </a:p>
          <a:p>
            <a:pPr marL="0" indent="0">
              <a:buNone/>
            </a:pPr>
            <a:endParaRPr lang="cs-CZ" dirty="0" smtClean="0"/>
          </a:p>
          <a:p>
            <a:pPr marL="0" indent="0">
              <a:buNone/>
            </a:pPr>
            <a:r>
              <a:rPr lang="cs-CZ" dirty="0" smtClean="0"/>
              <a:t>Úřad patent zruší (ex </a:t>
            </a:r>
            <a:r>
              <a:rPr lang="cs-CZ" dirty="0" err="1" smtClean="0"/>
              <a:t>tunc</a:t>
            </a:r>
            <a:r>
              <a:rPr lang="cs-CZ" dirty="0" smtClean="0"/>
              <a:t>), zjistí-li se dodatečně,</a:t>
            </a:r>
          </a:p>
          <a:p>
            <a:pPr marL="0" indent="0">
              <a:buNone/>
            </a:pPr>
            <a:r>
              <a:rPr lang="cs-CZ" dirty="0" smtClean="0"/>
              <a:t>• že vynález nesplňoval podmínky </a:t>
            </a:r>
            <a:r>
              <a:rPr lang="cs-CZ" dirty="0" err="1" smtClean="0"/>
              <a:t>patentovatelnosti</a:t>
            </a:r>
            <a:r>
              <a:rPr lang="cs-CZ" dirty="0" smtClean="0"/>
              <a:t>;</a:t>
            </a:r>
          </a:p>
          <a:p>
            <a:pPr marL="0" indent="0">
              <a:buNone/>
            </a:pPr>
            <a:r>
              <a:rPr lang="cs-CZ" dirty="0" smtClean="0"/>
              <a:t>• že vynález není v patentu popsán tak jasně a úplně, aby jej mohl odborník uskutečnit</a:t>
            </a:r>
          </a:p>
        </p:txBody>
      </p:sp>
    </p:spTree>
    <p:extLst>
      <p:ext uri="{BB962C8B-B14F-4D97-AF65-F5344CB8AC3E}">
        <p14:creationId xmlns:p14="http://schemas.microsoft.com/office/powerpoint/2010/main" val="1238956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Národní cesta</a:t>
            </a:r>
            <a:endParaRPr lang="cs-CZ" dirty="0"/>
          </a:p>
        </p:txBody>
      </p:sp>
      <p:sp>
        <p:nvSpPr>
          <p:cNvPr id="3" name="Zástupný symbol pro obsah 2"/>
          <p:cNvSpPr>
            <a:spLocks noGrp="1"/>
          </p:cNvSpPr>
          <p:nvPr>
            <p:ph idx="1"/>
          </p:nvPr>
        </p:nvSpPr>
        <p:spPr/>
        <p:txBody>
          <a:bodyPr>
            <a:normAutofit/>
          </a:bodyPr>
          <a:lstStyle/>
          <a:p>
            <a:r>
              <a:rPr lang="cs-CZ" dirty="0" smtClean="0"/>
              <a:t>Přihlašovatel může přihlásit vynález přímo v každém státu, ve kterém chce mít vynález chráněn patentem nebo jiným druhem ochrany. K tomu je nutno v každém státu zvolit zástupce, který je oprávněn zastupovat přihlašovatele před příslušným úřadem, přeložit popis vynálezu, patentové nároky a anotaci do úředního jazyka tohoto úřadu a zaplatit poplatky. </a:t>
            </a:r>
          </a:p>
          <a:p>
            <a:r>
              <a:rPr lang="cs-CZ" dirty="0" smtClean="0"/>
              <a:t>Veškeré informace týkající se přihlášení vynálezu, vlastního řízení o přihlášce a výše poplatků včetně lhůt k jejich placení pak podá zvolený zástupce.</a:t>
            </a:r>
          </a:p>
          <a:p>
            <a:endParaRPr lang="cs-CZ" dirty="0"/>
          </a:p>
        </p:txBody>
      </p:sp>
    </p:spTree>
    <p:extLst>
      <p:ext uri="{BB962C8B-B14F-4D97-AF65-F5344CB8AC3E}">
        <p14:creationId xmlns:p14="http://schemas.microsoft.com/office/powerpoint/2010/main" val="2175835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Patentové právo</a:t>
            </a:r>
            <a:endParaRPr lang="cs-CZ" dirty="0"/>
          </a:p>
        </p:txBody>
      </p:sp>
      <p:sp>
        <p:nvSpPr>
          <p:cNvPr id="3" name="Zástupný symbol pro obsah 2"/>
          <p:cNvSpPr>
            <a:spLocks noGrp="1"/>
          </p:cNvSpPr>
          <p:nvPr>
            <p:ph idx="1"/>
          </p:nvPr>
        </p:nvSpPr>
        <p:spPr/>
        <p:txBody>
          <a:bodyPr/>
          <a:lstStyle/>
          <a:p>
            <a:r>
              <a:rPr lang="cs-CZ" dirty="0" smtClean="0"/>
              <a:t>Patent je zákonná ochrana vynálezů zaručující vlastníkovi patentu výhradní právo k průmyslovému využití vynálezu.</a:t>
            </a:r>
          </a:p>
          <a:p>
            <a:endParaRPr lang="cs-CZ" dirty="0" smtClean="0"/>
          </a:p>
          <a:p>
            <a:r>
              <a:rPr lang="cs-CZ" dirty="0" smtClean="0"/>
              <a:t>V České republice udělování patentů upravuje zákon č. 527/1990 Sb., o vynálezech a zlepšovacích návrzích. Podle něho se patenty udělují na </a:t>
            </a:r>
            <a:r>
              <a:rPr lang="cs-CZ" b="1" u="sng" dirty="0" smtClean="0"/>
              <a:t>vynálezy, které jsou nové, jsou výsledkem vynálezecké činnosti a jsou průmyslově využitelné</a:t>
            </a:r>
            <a:r>
              <a:rPr lang="cs-CZ" dirty="0" smtClean="0"/>
              <a:t>. Vynález se považuje za nový, jestliže není součástí stavu techniky.</a:t>
            </a:r>
            <a:endParaRPr lang="cs-CZ" dirty="0"/>
          </a:p>
        </p:txBody>
      </p:sp>
    </p:spTree>
    <p:extLst>
      <p:ext uri="{BB962C8B-B14F-4D97-AF65-F5344CB8AC3E}">
        <p14:creationId xmlns:p14="http://schemas.microsoft.com/office/powerpoint/2010/main" val="3687273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Cestou "Evropského patentu</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Pokud si přihlašovatel přeje získat patent pouze pro státy, které </a:t>
            </a:r>
          </a:p>
          <a:p>
            <a:r>
              <a:rPr lang="cs-CZ" dirty="0" smtClean="0"/>
              <a:t>jsou členským státem Evropské patentové organizace (EPO), pak je možno podat žádost o Ev ropský patent. Smluvními státy EPO jsou k 1. 7. 2005: Belgie, Bulharsko, Česká republika, Dán </a:t>
            </a:r>
            <a:r>
              <a:rPr lang="cs-CZ" dirty="0" err="1" smtClean="0"/>
              <a:t>sko</a:t>
            </a:r>
            <a:r>
              <a:rPr lang="cs-CZ" dirty="0" smtClean="0"/>
              <a:t>, Estonsko, Finsko, Francie, Island, Itálie, Irsko, Kypr, Litva, Lotyšsko, Lucembursko, </a:t>
            </a:r>
            <a:r>
              <a:rPr lang="cs-CZ" dirty="0" err="1" smtClean="0"/>
              <a:t>Mo</a:t>
            </a:r>
            <a:r>
              <a:rPr lang="cs-CZ" dirty="0" smtClean="0"/>
              <a:t> </a:t>
            </a:r>
            <a:r>
              <a:rPr lang="cs-CZ" dirty="0" err="1" smtClean="0"/>
              <a:t>nako</a:t>
            </a:r>
            <a:r>
              <a:rPr lang="cs-CZ" dirty="0" smtClean="0"/>
              <a:t>, Německo, Nizozemsko, Polsko, Portugalsko, Rakousko, Řecko, Slovensko, Španělsko, </a:t>
            </a:r>
          </a:p>
          <a:p>
            <a:r>
              <a:rPr lang="cs-CZ" dirty="0" smtClean="0"/>
              <a:t>Švédsko, Švýcarsko a Lichtenštejnsko, Velká Británie, Slovinsko, Maďarsko, Rumunsko a Tu </a:t>
            </a:r>
            <a:r>
              <a:rPr lang="cs-CZ" dirty="0" err="1" smtClean="0"/>
              <a:t>recko</a:t>
            </a:r>
            <a:r>
              <a:rPr lang="cs-CZ" dirty="0" smtClean="0"/>
              <a:t> (31 států). Nečlenskými státy, na jejichž území mohou nastat účinky evropského patentu </a:t>
            </a:r>
          </a:p>
          <a:p>
            <a:r>
              <a:rPr lang="cs-CZ" dirty="0" smtClean="0"/>
              <a:t>na základě tzv. „systému rozšíření“, jsou v současné době Albánie, Bývalá republika Jugoslávie </a:t>
            </a:r>
          </a:p>
          <a:p>
            <a:r>
              <a:rPr lang="cs-CZ" dirty="0" smtClean="0"/>
              <a:t>- Makedonie, Srbsko a Černá Hora, Bosna a Hercegovina, Chorvatsko.</a:t>
            </a:r>
          </a:p>
          <a:p>
            <a:endParaRPr lang="cs-CZ" dirty="0"/>
          </a:p>
        </p:txBody>
      </p:sp>
    </p:spTree>
    <p:extLst>
      <p:ext uri="{BB962C8B-B14F-4D97-AF65-F5344CB8AC3E}">
        <p14:creationId xmlns:p14="http://schemas.microsoft.com/office/powerpoint/2010/main" val="1580158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Právo užitných vzorů</a:t>
            </a:r>
            <a:endParaRPr lang="cs-CZ" dirty="0"/>
          </a:p>
        </p:txBody>
      </p:sp>
      <p:sp>
        <p:nvSpPr>
          <p:cNvPr id="3" name="Podnadpis 2"/>
          <p:cNvSpPr>
            <a:spLocks noGrp="1"/>
          </p:cNvSpPr>
          <p:nvPr>
            <p:ph type="subTitle" idx="1"/>
          </p:nvPr>
        </p:nvSpPr>
        <p:spPr/>
        <p:txBody>
          <a:bodyPr/>
          <a:lstStyle/>
          <a:p>
            <a:r>
              <a:rPr lang="cs-CZ" dirty="0" smtClean="0"/>
              <a:t>Part II</a:t>
            </a:r>
            <a:endParaRPr lang="cs-CZ" dirty="0"/>
          </a:p>
        </p:txBody>
      </p:sp>
    </p:spTree>
    <p:extLst>
      <p:ext uri="{BB962C8B-B14F-4D97-AF65-F5344CB8AC3E}">
        <p14:creationId xmlns:p14="http://schemas.microsoft.com/office/powerpoint/2010/main" val="4001033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je to užitný vzor</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Užitným vzorem lze chránit technické řešení, které je nové, přesahuje rámec pouhé odborné dovednosti a je průmyslově využitelné. Pojem „technické řešení“ odpovídá pojmu „vynález“ u ochrany patentem, předměty, které je možno chránit patentem a užitným vzorem, jsou tedy z tohoto pohledu srovnatelné. Z ochrany užitným vzorem jsou však oproti patentu dále vyloučeny biologické reproduktivní materiály a jakékoliv „způsoby“. </a:t>
            </a:r>
          </a:p>
          <a:p>
            <a:r>
              <a:rPr lang="cs-CZ" dirty="0" smtClean="0"/>
              <a:t>Zapsaný užitný vzor platí 4 roky ode dne podání při hlášky. Dobu platnosti zápisu užitného vzoru prodlouží Úřad na (zpoplatněnou) žádost majitele užitného vzoru až dvakrát, pokaždé o tři roky. Maximální doba platnosti zapsaného užitného vzoru je tedy 10 let.</a:t>
            </a:r>
          </a:p>
          <a:p>
            <a:endParaRPr lang="cs-CZ" dirty="0"/>
          </a:p>
        </p:txBody>
      </p:sp>
    </p:spTree>
    <p:extLst>
      <p:ext uri="{BB962C8B-B14F-4D97-AF65-F5344CB8AC3E}">
        <p14:creationId xmlns:p14="http://schemas.microsoft.com/office/powerpoint/2010/main" val="3915618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Patent vs. Užitný vzor</a:t>
            </a:r>
            <a:endParaRPr lang="cs-CZ" dirty="0"/>
          </a:p>
        </p:txBody>
      </p:sp>
      <p:sp>
        <p:nvSpPr>
          <p:cNvPr id="3" name="Zástupný symbol pro obsah 2"/>
          <p:cNvSpPr>
            <a:spLocks noGrp="1"/>
          </p:cNvSpPr>
          <p:nvPr>
            <p:ph idx="1"/>
          </p:nvPr>
        </p:nvSpPr>
        <p:spPr/>
        <p:txBody>
          <a:bodyPr>
            <a:normAutofit fontScale="70000" lnSpcReduction="20000"/>
          </a:bodyPr>
          <a:lstStyle/>
          <a:p>
            <a:endParaRPr lang="cs-CZ" dirty="0" smtClean="0"/>
          </a:p>
          <a:p>
            <a:r>
              <a:rPr lang="cs-CZ" dirty="0"/>
              <a:t>Užitným vzorem lze chránit nové technické řešení, které je průmyslově využitelné a přesahuje rámec pouhé odborné dovednosti.  Řízení o zápisu užitného vzoru je rychlejší než řízení o patentové přihlášce, jelikož přihláška užitného vzoru je podrobena pouze průzkumu formálních náležitostí. Na rozdíl od patentové ochrany tak k zápisu užitného vzoru může dojít velmi rychle, zpravidla za tři až čtyři měsíce od podání přihlášky. Účinky zápisu jsou stejné jako účinky patentu, ale vhledem k tomu, že úřad neprovádí průzkum novosti a překročení rámce pouhé odborné dovednosti, je postavení majitele užitného vzoru slabší, protože jeho užitný vzor může být snáze napaden majiteli starších práv. Ochrana prostřednictvím užitného vzoru je proto vhodná pro předměty nižší vynálezecké úrovně, menšího ekonomického významu a předměty s kratší životností.</a:t>
            </a:r>
          </a:p>
          <a:p>
            <a:r>
              <a:rPr lang="cs-CZ" dirty="0" smtClean="0"/>
              <a:t>V </a:t>
            </a:r>
            <a:r>
              <a:rPr lang="cs-CZ" dirty="0"/>
              <a:t>České republice užitný vzor platí 4 roky ode dne podání přihlášky a dobu platnosti zápisu lze prodloužit dvakrát o 3 roky, maximální doba platnosti je tedy 10 let</a:t>
            </a:r>
            <a:r>
              <a:rPr lang="cs-CZ" dirty="0" smtClean="0"/>
              <a:t>.</a:t>
            </a:r>
            <a:endParaRPr lang="cs-CZ" dirty="0"/>
          </a:p>
          <a:p>
            <a:r>
              <a:rPr lang="cs-CZ" dirty="0"/>
              <a:t>V některých zemích, jako je například Irsko či Lucembursko, se užitné vzory neudělují. Je třeba dobře zvážit, zda technické řešení postačuje chránit užitným vzorem nebo bude z nějakého důvodu lepší poskytnutí patentové ochrany. V poslední době vzniká tendence užít souběžně ochrany užitným vzorem i patentem, a to zejm. tehdy, má-li přihlašovatel na právní ochraně mimořádný zájem</a:t>
            </a:r>
            <a:r>
              <a:rPr lang="cs-CZ" dirty="0" smtClean="0"/>
              <a:t>.</a:t>
            </a:r>
            <a:endParaRPr lang="cs-CZ" dirty="0"/>
          </a:p>
        </p:txBody>
      </p:sp>
    </p:spTree>
    <p:extLst>
      <p:ext uri="{BB962C8B-B14F-4D97-AF65-F5344CB8AC3E}">
        <p14:creationId xmlns:p14="http://schemas.microsoft.com/office/powerpoint/2010/main" val="1849823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Patent vs. Užitný vzor</a:t>
            </a:r>
          </a:p>
        </p:txBody>
      </p:sp>
      <p:sp>
        <p:nvSpPr>
          <p:cNvPr id="3" name="Zástupný symbol pro obsah 2"/>
          <p:cNvSpPr>
            <a:spLocks noGrp="1"/>
          </p:cNvSpPr>
          <p:nvPr>
            <p:ph idx="1"/>
          </p:nvPr>
        </p:nvSpPr>
        <p:spPr/>
        <p:txBody>
          <a:bodyPr/>
          <a:lstStyle/>
          <a:p>
            <a:pPr marL="0" indent="0">
              <a:buNone/>
            </a:pPr>
            <a:r>
              <a:rPr lang="cs-CZ" dirty="0"/>
              <a:t>Z porovnání výše uvedených podmínek zjistíme, že užitný vzor, který se někdy označuje jako malý patent, se podle zákonů platných pro Českou republiku liší od patentu tím, že pro patent je zapotřebí vynálezecké činnosti, kdyžto u užitného vzoru postačí překročení rámce „pouhé“ odborné dovednosti.</a:t>
            </a:r>
          </a:p>
          <a:p>
            <a:pPr marL="0" indent="0">
              <a:buNone/>
            </a:pPr>
            <a:endParaRPr lang="cs-CZ" dirty="0"/>
          </a:p>
        </p:txBody>
      </p:sp>
      <p:pic>
        <p:nvPicPr>
          <p:cNvPr id="6" name="Obrázek 5"/>
          <p:cNvPicPr>
            <a:picLocks noChangeAspect="1"/>
          </p:cNvPicPr>
          <p:nvPr/>
        </p:nvPicPr>
        <p:blipFill>
          <a:blip r:embed="rId2"/>
          <a:stretch>
            <a:fillRect/>
          </a:stretch>
        </p:blipFill>
        <p:spPr>
          <a:xfrm>
            <a:off x="2997777" y="3706089"/>
            <a:ext cx="5910696" cy="2992757"/>
          </a:xfrm>
          <a:prstGeom prst="rect">
            <a:avLst/>
          </a:prstGeom>
        </p:spPr>
      </p:pic>
    </p:spTree>
    <p:extLst>
      <p:ext uri="{BB962C8B-B14F-4D97-AF65-F5344CB8AC3E}">
        <p14:creationId xmlns:p14="http://schemas.microsoft.com/office/powerpoint/2010/main" val="76930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Novost užitného vzoru, průmyslová využitelnost</a:t>
            </a:r>
            <a:endParaRPr lang="cs-CZ" dirty="0"/>
          </a:p>
        </p:txBody>
      </p:sp>
      <p:sp>
        <p:nvSpPr>
          <p:cNvPr id="3" name="Zástupný symbol pro obsah 2"/>
          <p:cNvSpPr>
            <a:spLocks noGrp="1"/>
          </p:cNvSpPr>
          <p:nvPr>
            <p:ph idx="1"/>
          </p:nvPr>
        </p:nvSpPr>
        <p:spPr/>
        <p:txBody>
          <a:bodyPr/>
          <a:lstStyle/>
          <a:p>
            <a:r>
              <a:rPr lang="cs-CZ" dirty="0" smtClean="0"/>
              <a:t>Technické řešení </a:t>
            </a:r>
            <a:r>
              <a:rPr lang="cs-CZ" b="1" dirty="0" smtClean="0"/>
              <a:t>je nové</a:t>
            </a:r>
            <a:r>
              <a:rPr lang="cs-CZ" dirty="0" smtClean="0"/>
              <a:t>, není-li součástí stavu techniky.</a:t>
            </a:r>
          </a:p>
          <a:p>
            <a:pPr marL="0" indent="0">
              <a:buNone/>
            </a:pPr>
            <a:r>
              <a:rPr lang="cs-CZ" dirty="0" smtClean="0"/>
              <a:t>• Stavem techniky pro účely tohoto zákona je vše, co bylo přede dnem, od něhož přísluší přihlašovateli užitného vzoru právo přednosti, zveřejněno.</a:t>
            </a:r>
          </a:p>
          <a:p>
            <a:pPr marL="0" indent="0">
              <a:buNone/>
            </a:pPr>
            <a:r>
              <a:rPr lang="cs-CZ" dirty="0" smtClean="0"/>
              <a:t>• Stavem techniky není takové zveřejnění výsledků práce přihlašovatele nebo jeho právního předchůdce, ke kterému došlo v posledních šesti měsících před podáním přihlášky užitného vzoru. </a:t>
            </a:r>
          </a:p>
          <a:p>
            <a:pPr marL="0" indent="0">
              <a:buNone/>
            </a:pPr>
            <a:r>
              <a:rPr lang="cs-CZ" dirty="0" smtClean="0"/>
              <a:t>Technické řešení je </a:t>
            </a:r>
            <a:r>
              <a:rPr lang="cs-CZ" b="1" dirty="0" smtClean="0"/>
              <a:t>průmyslově využitelné</a:t>
            </a:r>
            <a:r>
              <a:rPr lang="cs-CZ" dirty="0" smtClean="0"/>
              <a:t>, jestliže může být opakovaně využíváno v </a:t>
            </a:r>
            <a:r>
              <a:rPr lang="cs-CZ" dirty="0" err="1" smtClean="0"/>
              <a:t>hospodářké</a:t>
            </a:r>
            <a:r>
              <a:rPr lang="cs-CZ" dirty="0" smtClean="0"/>
              <a:t> činnosti.</a:t>
            </a:r>
          </a:p>
          <a:p>
            <a:endParaRPr lang="cs-CZ" dirty="0"/>
          </a:p>
        </p:txBody>
      </p:sp>
    </p:spTree>
    <p:extLst>
      <p:ext uri="{BB962C8B-B14F-4D97-AF65-F5344CB8AC3E}">
        <p14:creationId xmlns:p14="http://schemas.microsoft.com/office/powerpoint/2010/main" val="2470413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Užitnými vzory NELZE chránit:</a:t>
            </a:r>
            <a:endParaRPr lang="cs-CZ" dirty="0"/>
          </a:p>
        </p:txBody>
      </p:sp>
      <p:sp>
        <p:nvSpPr>
          <p:cNvPr id="3" name="Zástupný symbol pro obsah 2"/>
          <p:cNvSpPr>
            <a:spLocks noGrp="1"/>
          </p:cNvSpPr>
          <p:nvPr>
            <p:ph idx="1"/>
          </p:nvPr>
        </p:nvSpPr>
        <p:spPr/>
        <p:txBody>
          <a:bodyPr>
            <a:normAutofit fontScale="70000" lnSpcReduction="20000"/>
          </a:bodyPr>
          <a:lstStyle/>
          <a:p>
            <a:pPr marL="0" indent="0">
              <a:buNone/>
            </a:pPr>
            <a:r>
              <a:rPr lang="cs-CZ" dirty="0" smtClean="0"/>
              <a:t>• technická řešení, která jsou v rozporu s obecnými zájmy, zejména se zásadami lidskosti a veřejné morálky,</a:t>
            </a:r>
          </a:p>
          <a:p>
            <a:pPr marL="0" indent="0">
              <a:buNone/>
            </a:pPr>
            <a:r>
              <a:rPr lang="cs-CZ" dirty="0" smtClean="0"/>
              <a:t>• odrůdy rostlin a plemena zvířat, jakož i biologické reproduktivní materiály, způsoby výroby nebo pracovní činnosti</a:t>
            </a:r>
          </a:p>
          <a:p>
            <a:pPr marL="0" indent="0">
              <a:buNone/>
            </a:pPr>
            <a:endParaRPr lang="cs-CZ" dirty="0" smtClean="0"/>
          </a:p>
          <a:p>
            <a:pPr marL="0" indent="0">
              <a:buNone/>
            </a:pPr>
            <a:r>
              <a:rPr lang="cs-CZ" dirty="0" smtClean="0"/>
              <a:t>Bez souhlasu majitele užitného vzoru nikdo nesmí technické řešení chráněné užitným vzorem při hospodářské činnosti vyrábět, uvádět do oběhu nebo upotřebit. Majitel užitného vzoru, stejně jako je tomu u patentu, je oprávněn poskytnout souhlas k využívání technického řešení jiným osobám nebo na ně užitný vzor převést a dále všem třetím osobám využívání chráněného řešení zapovědět. </a:t>
            </a:r>
          </a:p>
          <a:p>
            <a:pPr marL="0" indent="0">
              <a:buNone/>
            </a:pPr>
            <a:r>
              <a:rPr lang="cs-CZ" dirty="0" smtClean="0"/>
              <a:t>Užitné vzory se zapisují do rejstříku na základě takzvaného registračního principu, jehož podstata spočívá v tom, že před zápisem nedochází k porovnání předmětu užitného vzoru se stávajícím stavem techniky, což umožňuje velmi rychlé a finančně nenáročné řízení. V případě osvědčení na užitný vzor je tedy odpovídající právo, které má obecně stejnou kvalitu, a obsah s právem patentovým podstatně rizikovější než v případě patentové ochrany, kdy byla pří slušným úřadem před udělením patentové ochrany kvalifikovaně vypracována rešerše na novost a proveden úplný průzkum předmětu patentové přihlášky, včetně porovnání se světovým stavem techniky.</a:t>
            </a:r>
          </a:p>
          <a:p>
            <a:endParaRPr lang="cs-CZ" dirty="0"/>
          </a:p>
        </p:txBody>
      </p:sp>
    </p:spTree>
    <p:extLst>
      <p:ext uri="{BB962C8B-B14F-4D97-AF65-F5344CB8AC3E}">
        <p14:creationId xmlns:p14="http://schemas.microsoft.com/office/powerpoint/2010/main" val="1463478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t>
            </a:r>
            <a:endParaRPr lang="cs-CZ" dirty="0"/>
          </a:p>
        </p:txBody>
      </p:sp>
      <p:sp>
        <p:nvSpPr>
          <p:cNvPr id="3" name="Zástupný symbol pro obsah 2"/>
          <p:cNvSpPr>
            <a:spLocks noGrp="1"/>
          </p:cNvSpPr>
          <p:nvPr>
            <p:ph idx="1"/>
          </p:nvPr>
        </p:nvSpPr>
        <p:spPr/>
        <p:txBody>
          <a:bodyPr>
            <a:normAutofit fontScale="70000" lnSpcReduction="20000"/>
          </a:bodyPr>
          <a:lstStyle/>
          <a:p>
            <a:pPr marL="0" indent="0">
              <a:buNone/>
            </a:pPr>
            <a:r>
              <a:rPr lang="cs-CZ" b="1" dirty="0" smtClean="0"/>
              <a:t>Užitný vzor zanikne </a:t>
            </a:r>
            <a:r>
              <a:rPr lang="cs-CZ" dirty="0" smtClean="0"/>
              <a:t>(ex </a:t>
            </a:r>
            <a:r>
              <a:rPr lang="cs-CZ" dirty="0" err="1" smtClean="0"/>
              <a:t>nunc</a:t>
            </a:r>
            <a:r>
              <a:rPr lang="cs-CZ" dirty="0" smtClean="0"/>
              <a:t>), jestliže:</a:t>
            </a:r>
          </a:p>
          <a:p>
            <a:pPr marL="0" indent="0">
              <a:buNone/>
            </a:pPr>
            <a:r>
              <a:rPr lang="cs-CZ" dirty="0" smtClean="0"/>
              <a:t>• uplyne doba jeho platnosti;</a:t>
            </a:r>
          </a:p>
          <a:p>
            <a:pPr marL="0" indent="0">
              <a:buNone/>
            </a:pPr>
            <a:r>
              <a:rPr lang="cs-CZ" dirty="0" smtClean="0"/>
              <a:t>• majitel užitného vzoru se ho vzdá; v tomto případě ochrana zanikne dnem, kdy písemné pro hlášení majitele užitného vzoru dojde Úřadu.</a:t>
            </a:r>
          </a:p>
          <a:p>
            <a:pPr marL="0" indent="0">
              <a:buNone/>
            </a:pPr>
            <a:r>
              <a:rPr lang="cs-CZ" b="1" dirty="0" smtClean="0"/>
              <a:t>Výmaz užitného vzoru</a:t>
            </a:r>
          </a:p>
          <a:p>
            <a:pPr marL="0" indent="0">
              <a:buNone/>
            </a:pPr>
            <a:r>
              <a:rPr lang="cs-CZ" dirty="0" smtClean="0"/>
              <a:t>Na návrh kohokoliv Úřad provede výmaz užitného vzoru z rejstříku</a:t>
            </a:r>
          </a:p>
          <a:p>
            <a:r>
              <a:rPr lang="cs-CZ" dirty="0" smtClean="0"/>
              <a:t>a) není-li technické řešení způsobilé k ochraně,</a:t>
            </a:r>
          </a:p>
          <a:p>
            <a:r>
              <a:rPr lang="cs-CZ" dirty="0" smtClean="0"/>
              <a:t>b) je-li předmět užitného vzoru již chráněn patentem s účinky na území České republiky či užitným vzorem s dřívějším právem přednosti,</a:t>
            </a:r>
          </a:p>
          <a:p>
            <a:r>
              <a:rPr lang="cs-CZ" dirty="0" smtClean="0"/>
              <a:t>c) jestliže předmět užitného vzoru jde nad rámec původního podání přihlášky užitného vzoru.</a:t>
            </a:r>
          </a:p>
          <a:p>
            <a:pPr marL="0" indent="0">
              <a:buNone/>
            </a:pPr>
            <a:r>
              <a:rPr lang="cs-CZ" dirty="0" smtClean="0"/>
              <a:t>Výmaz užitného vzoru z rejstříku má účinky, jako by užitný vzor nebyl do rejstříku zapsán. Týkají-li </a:t>
            </a:r>
          </a:p>
          <a:p>
            <a:pPr marL="0" indent="0">
              <a:buNone/>
            </a:pPr>
            <a:r>
              <a:rPr lang="cs-CZ" dirty="0" smtClean="0"/>
              <a:t>se důvody výmazu jen části užitného vzoru, užitný vzor se vymaže částečně.</a:t>
            </a:r>
          </a:p>
          <a:p>
            <a:endParaRPr lang="cs-CZ" dirty="0"/>
          </a:p>
        </p:txBody>
      </p:sp>
    </p:spTree>
    <p:extLst>
      <p:ext uri="{BB962C8B-B14F-4D97-AF65-F5344CB8AC3E}">
        <p14:creationId xmlns:p14="http://schemas.microsoft.com/office/powerpoint/2010/main" val="1441160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Předmět ochrany</a:t>
            </a:r>
            <a:endParaRPr lang="cs-CZ" dirty="0"/>
          </a:p>
        </p:txBody>
      </p:sp>
      <p:sp>
        <p:nvSpPr>
          <p:cNvPr id="3" name="Zástupný symbol pro obsah 2"/>
          <p:cNvSpPr>
            <a:spLocks noGrp="1"/>
          </p:cNvSpPr>
          <p:nvPr>
            <p:ph idx="1"/>
          </p:nvPr>
        </p:nvSpPr>
        <p:spPr/>
        <p:txBody>
          <a:bodyPr/>
          <a:lstStyle/>
          <a:p>
            <a:r>
              <a:rPr lang="cs-CZ" dirty="0" smtClean="0"/>
              <a:t>Předmětem patentového práva jsou výsledky technické tvůrčí činnosti na takové úrovni, že jsou schopny uděleni patentové ochrany</a:t>
            </a:r>
          </a:p>
          <a:p>
            <a:endParaRPr lang="cs-CZ" dirty="0"/>
          </a:p>
        </p:txBody>
      </p:sp>
      <p:pic>
        <p:nvPicPr>
          <p:cNvPr id="4" name="Obrázek 3"/>
          <p:cNvPicPr>
            <a:picLocks noChangeAspect="1"/>
          </p:cNvPicPr>
          <p:nvPr/>
        </p:nvPicPr>
        <p:blipFill>
          <a:blip r:embed="rId2"/>
          <a:stretch>
            <a:fillRect/>
          </a:stretch>
        </p:blipFill>
        <p:spPr>
          <a:xfrm>
            <a:off x="1263768" y="2756848"/>
            <a:ext cx="2666787" cy="3207224"/>
          </a:xfrm>
          <a:prstGeom prst="rect">
            <a:avLst/>
          </a:prstGeom>
        </p:spPr>
      </p:pic>
      <p:pic>
        <p:nvPicPr>
          <p:cNvPr id="5" name="Obrázek 4"/>
          <p:cNvPicPr>
            <a:picLocks noChangeAspect="1"/>
          </p:cNvPicPr>
          <p:nvPr/>
        </p:nvPicPr>
        <p:blipFill>
          <a:blip r:embed="rId3"/>
          <a:stretch>
            <a:fillRect/>
          </a:stretch>
        </p:blipFill>
        <p:spPr>
          <a:xfrm>
            <a:off x="5262562" y="2595562"/>
            <a:ext cx="3076220" cy="3581401"/>
          </a:xfrm>
          <a:prstGeom prst="rect">
            <a:avLst/>
          </a:prstGeom>
        </p:spPr>
      </p:pic>
    </p:spTree>
    <p:extLst>
      <p:ext uri="{BB962C8B-B14F-4D97-AF65-F5344CB8AC3E}">
        <p14:creationId xmlns:p14="http://schemas.microsoft.com/office/powerpoint/2010/main" val="1779713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Charakteristika patentového práva</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dirty="0" smtClean="0"/>
              <a:t>Patent je forma právní ochrany vynálezu splňujícího zákonná kritéria na tuto ochranu. Patenty jsou udělovány na vynálezy, které jsou:</a:t>
            </a:r>
          </a:p>
          <a:p>
            <a:pPr marL="0" indent="0">
              <a:buNone/>
            </a:pPr>
            <a:r>
              <a:rPr lang="cs-CZ" dirty="0" smtClean="0"/>
              <a:t>• nové</a:t>
            </a:r>
          </a:p>
          <a:p>
            <a:pPr marL="0" indent="0">
              <a:buNone/>
            </a:pPr>
            <a:r>
              <a:rPr lang="cs-CZ" dirty="0" smtClean="0"/>
              <a:t>• jsou výsledkem vynálezecké činnosti </a:t>
            </a:r>
          </a:p>
          <a:p>
            <a:pPr marL="0" indent="0">
              <a:buNone/>
            </a:pPr>
            <a:r>
              <a:rPr lang="cs-CZ" dirty="0" smtClean="0"/>
              <a:t>• jsou průmyslově využitelné. </a:t>
            </a:r>
          </a:p>
          <a:p>
            <a:pPr marL="0" indent="0">
              <a:buNone/>
            </a:pPr>
            <a:r>
              <a:rPr lang="cs-CZ" dirty="0" smtClean="0"/>
              <a:t>Vynález je řešení z oblasti techniky,</a:t>
            </a:r>
          </a:p>
          <a:p>
            <a:pPr marL="0" indent="0">
              <a:buNone/>
            </a:pPr>
            <a:r>
              <a:rPr lang="cs-CZ" dirty="0" smtClean="0"/>
              <a:t>Zákon uvádí, co se za vynálezy nepovažuje: zejména objevy, vědecké teorie a matematické metody, estetické výtvory, plány, pravidla a způsoby vykonávání duševní činnosti, hraní her nebo vykonávání obchodní činnosti, programy počítačů, či podávání informací</a:t>
            </a:r>
          </a:p>
          <a:p>
            <a:pPr marL="0" indent="0">
              <a:buNone/>
            </a:pPr>
            <a:endParaRPr lang="cs-CZ" dirty="0" smtClean="0"/>
          </a:p>
          <a:p>
            <a:pPr marL="0" indent="0">
              <a:buNone/>
            </a:pPr>
            <a:endParaRPr lang="cs-CZ" dirty="0" smtClean="0"/>
          </a:p>
          <a:p>
            <a:endParaRPr lang="cs-CZ" dirty="0"/>
          </a:p>
        </p:txBody>
      </p:sp>
    </p:spTree>
    <p:extLst>
      <p:ext uri="{BB962C8B-B14F-4D97-AF65-F5344CB8AC3E}">
        <p14:creationId xmlns:p14="http://schemas.microsoft.com/office/powerpoint/2010/main" val="267537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 Novost</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Vynález se považuje za nový, </a:t>
            </a:r>
            <a:r>
              <a:rPr lang="cs-CZ" b="1" dirty="0" smtClean="0"/>
              <a:t>není-li součástí stavu techniky, </a:t>
            </a:r>
            <a:r>
              <a:rPr lang="cs-CZ" dirty="0" smtClean="0"/>
              <a:t>přičemž součástí stavu techniky je vše, k čemu byl přede dnem, od něhož přísluší přihlašovateli právo přednosti, </a:t>
            </a:r>
            <a:r>
              <a:rPr lang="cs-CZ" b="1" dirty="0" smtClean="0"/>
              <a:t>umožněn přístup veřejnosti</a:t>
            </a:r>
            <a:r>
              <a:rPr lang="cs-CZ" dirty="0" smtClean="0"/>
              <a:t>, a to písemně, ústně, veřejným využíváním nebo jinak.</a:t>
            </a:r>
          </a:p>
          <a:p>
            <a:r>
              <a:rPr lang="cs-CZ" dirty="0" smtClean="0"/>
              <a:t> Negativní vymezení pojmu novosti napovídá, že je-li podána patentová přihláška a není zde důkaz o nesplnění podmínky novosti, považuje se předmět přihlášky za nový. Přihlašovatel nemusí novost předmětu patentové přihlášky prokazovat.</a:t>
            </a:r>
          </a:p>
          <a:p>
            <a:r>
              <a:rPr lang="cs-CZ" dirty="0" smtClean="0"/>
              <a:t>Právo přednosti - právo přednosti na udělení patentu, jinak řečeno priorita, vzniká přihlašovateli podáním patentové přihlášky nebo na základě práva přednosti získaného podle mezinárodní smlouvy. Uplatňuje-li přihlašovatel toto právo podle mezinárodní smlouvy, musí v žádosti uvést datum podání přihlášky, z níž právo přednosti odvozuje, její číslo, stát, v němž byla přihláška podána, případně orgán, u něhož byla přihláška podána podle mezinárodní smlouvy</a:t>
            </a:r>
          </a:p>
          <a:p>
            <a:endParaRPr lang="cs-CZ" dirty="0"/>
          </a:p>
        </p:txBody>
      </p:sp>
    </p:spTree>
    <p:extLst>
      <p:ext uri="{BB962C8B-B14F-4D97-AF65-F5344CB8AC3E}">
        <p14:creationId xmlns:p14="http://schemas.microsoft.com/office/powerpoint/2010/main" val="3750022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dirty="0" smtClean="0"/>
              <a:t>Stav techniky</a:t>
            </a:r>
            <a:r>
              <a:rPr lang="cs-CZ" dirty="0" smtClean="0"/>
              <a:t>-stav techniky tvoří vše, k čemu byl přede dnem, od něhož přísluší přihlašovateli právo přednosti, umožněn přístup veřejnosti písemně, ústně, využíváním nebo jiným způsobem. Stav techniky tedy zahrnuje jakékoli informace a poznatky, které se staly dostupnými veřejnosti, tedy neomezenému okruhu osob, písemným nebo ústním podáním, využíváním, veřejným předvedením, vystavením, přednesením nebo jakýmkoli jiným způsobem před datem práva přednosti konkrétní patentové přihlášky, a to jak v České republice, tak v zahraničí.</a:t>
            </a:r>
          </a:p>
          <a:p>
            <a:r>
              <a:rPr lang="cs-CZ" b="1" dirty="0" smtClean="0"/>
              <a:t>Zpřístupnění veřejnosti</a:t>
            </a:r>
            <a:r>
              <a:rPr lang="cs-CZ" dirty="0" smtClean="0"/>
              <a:t> - skutečnosti zpřístupněné veřejnosti před nabytím práva přednosti k patentové přihlášce způsobují ztrátu novosti a vynálezecké činnosti. Není podstatný způsob zveřejnění, i když předchozí veřejné využívání je někdy zdrojem hmotněprávních i procesně-právních potíží při jeho uplatňování</a:t>
            </a:r>
          </a:p>
          <a:p>
            <a:endParaRPr lang="cs-CZ" dirty="0" smtClean="0"/>
          </a:p>
          <a:p>
            <a:endParaRPr lang="cs-CZ" dirty="0"/>
          </a:p>
        </p:txBody>
      </p:sp>
    </p:spTree>
    <p:extLst>
      <p:ext uri="{BB962C8B-B14F-4D97-AF65-F5344CB8AC3E}">
        <p14:creationId xmlns:p14="http://schemas.microsoft.com/office/powerpoint/2010/main" val="3739913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2. Vynálezecká činnost </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Vynálezecká činnost je dnes obecnou podmínkou </a:t>
            </a:r>
            <a:r>
              <a:rPr lang="cs-CZ" dirty="0" err="1" smtClean="0"/>
              <a:t>patentovatelnosti</a:t>
            </a:r>
            <a:r>
              <a:rPr lang="cs-CZ" dirty="0" smtClean="0"/>
              <a:t> vynálezů. V zákonu se uvádí, že patenty mohou byt uděleny na vynálezy za předpokladu, že jsou nové, obsahuji tvůrčí činnost a jsou průmyslově využitelné. Podle zákona je vynález výsledkem vynálezecké činnosti, jestliže pro odborníka nevyplývá zřejmým způsobem ze stavu techniky. Pro hodnocení vynálezecké činnosti není rozhodný obsah patentových přihlášek, které ke dni, od něhož přísluší přihlašovateli právo přednosti, nebyly zveřejněny. Z vymezení pojmu vynálezecké činnosti plyne, že posouzení tohoto kritéria </a:t>
            </a:r>
            <a:r>
              <a:rPr lang="cs-CZ" dirty="0" err="1" smtClean="0"/>
              <a:t>patentovatelnosti</a:t>
            </a:r>
            <a:r>
              <a:rPr lang="cs-CZ" dirty="0" smtClean="0"/>
              <a:t> má ve značné míře subjektivní povahu. Závisí do určité míry na úvahách a postupech odborníka, který toto kritérium zkoumá, i když praxe si pomáhá</a:t>
            </a:r>
          </a:p>
          <a:p>
            <a:endParaRPr lang="cs-CZ" dirty="0"/>
          </a:p>
        </p:txBody>
      </p:sp>
    </p:spTree>
    <p:extLst>
      <p:ext uri="{BB962C8B-B14F-4D97-AF65-F5344CB8AC3E}">
        <p14:creationId xmlns:p14="http://schemas.microsoft.com/office/powerpoint/2010/main" val="2581637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3. Průmyslová využitelnost</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Vynález se pokládá za průmyslově využitelný, jestliže jeho předmět může být vyráběn nebo jinak využíván v průmyslu, zemědělství nebo v jiných oblastech hospodářství. Průmyslová využitelnost tedy předpokládá, že předmět vynálezu bude možno kdykoliv reprodukovat a alternativně vyrobit. </a:t>
            </a:r>
          </a:p>
          <a:p>
            <a:r>
              <a:rPr lang="cs-CZ" dirty="0" smtClean="0"/>
              <a:t>Vynález musí být ovšem objektivně realizovatelný. Nerealizovatelné jsou zpravidla návrhy, které obsahují podstatné chyby, nebo které jsou nebo pracují v rozporu s objektivními vědeckými a technickými poznatky, například perpetuum mobile. V případě pochybnosti o realizovatelnosti návrhu může být Úřadem uplatněna vyvratitelná domněnka o průmyslové nevyužitelnosti, což vede k výzvě přihlašovatele, aby předvedením předmětu patentové přihlášky nebo jiným vhodným způsobem(například matematickým výpočtem nebo modelem) prokázal jeho využitelnost. </a:t>
            </a:r>
          </a:p>
          <a:p>
            <a:r>
              <a:rPr lang="cs-CZ" dirty="0" smtClean="0"/>
              <a:t>Neprokáže-li to, má se za to, že přihlašovaný předmět není využitelný</a:t>
            </a:r>
          </a:p>
          <a:p>
            <a:endParaRPr lang="cs-CZ" dirty="0"/>
          </a:p>
        </p:txBody>
      </p:sp>
    </p:spTree>
    <p:extLst>
      <p:ext uri="{BB962C8B-B14F-4D97-AF65-F5344CB8AC3E}">
        <p14:creationId xmlns:p14="http://schemas.microsoft.com/office/powerpoint/2010/main" val="1524571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Výluky z </a:t>
            </a:r>
            <a:r>
              <a:rPr lang="cs-CZ" dirty="0" err="1" smtClean="0"/>
              <a:t>patentovatelnosti</a:t>
            </a:r>
            <a:r>
              <a:rPr lang="cs-CZ" dirty="0" smtClean="0"/>
              <a:t> </a:t>
            </a:r>
            <a:endParaRPr lang="cs-CZ" dirty="0"/>
          </a:p>
        </p:txBody>
      </p:sp>
      <p:sp>
        <p:nvSpPr>
          <p:cNvPr id="3" name="Zástupný symbol pro obsah 2"/>
          <p:cNvSpPr>
            <a:spLocks noGrp="1"/>
          </p:cNvSpPr>
          <p:nvPr>
            <p:ph idx="1"/>
          </p:nvPr>
        </p:nvSpPr>
        <p:spPr/>
        <p:txBody>
          <a:bodyPr/>
          <a:lstStyle/>
          <a:p>
            <a:r>
              <a:rPr lang="cs-CZ" dirty="0" smtClean="0"/>
              <a:t>Patent tak nemůže být udělen na odrůdy rostlin a plemena zvířat a biologické způsoby pěstování rostlin a chovu zvířat, na způsoby chirurgického nebo terapeutického ošetřování a na diagnostické metody používané na lidském nebo zvířecím těle a dále na vynálezy, jejichž využití by se příčilo veřejnému pořádku nebo dobrým mravům</a:t>
            </a:r>
          </a:p>
          <a:p>
            <a:r>
              <a:rPr lang="cs-CZ" dirty="0" smtClean="0"/>
              <a:t>Platí však, že při hodnocení </a:t>
            </a:r>
            <a:r>
              <a:rPr lang="cs-CZ" dirty="0" err="1" smtClean="0"/>
              <a:t>patentovatelnosti</a:t>
            </a:r>
            <a:r>
              <a:rPr lang="cs-CZ" dirty="0" smtClean="0"/>
              <a:t> nelze klast žádné další hmotněprávní podmínky, například pokrokovost či užitečnost.</a:t>
            </a:r>
          </a:p>
          <a:p>
            <a:endParaRPr lang="cs-CZ" dirty="0"/>
          </a:p>
        </p:txBody>
      </p:sp>
    </p:spTree>
    <p:extLst>
      <p:ext uri="{BB962C8B-B14F-4D97-AF65-F5344CB8AC3E}">
        <p14:creationId xmlns:p14="http://schemas.microsoft.com/office/powerpoint/2010/main" val="345815739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446</TotalTime>
  <Words>2853</Words>
  <Application>Microsoft Office PowerPoint</Application>
  <PresentationFormat>Širokoúhlá obrazovka</PresentationFormat>
  <Paragraphs>118</Paragraphs>
  <Slides>27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27</vt:i4>
      </vt:variant>
    </vt:vector>
  </HeadingPairs>
  <TitlesOfParts>
    <vt:vector size="31" baseType="lpstr">
      <vt:lpstr>Arial</vt:lpstr>
      <vt:lpstr>Calibri</vt:lpstr>
      <vt:lpstr>Calibri Light</vt:lpstr>
      <vt:lpstr>Motiv Office</vt:lpstr>
      <vt:lpstr>Patentové právo a právo užitných vzorů</vt:lpstr>
      <vt:lpstr>Patentové právo</vt:lpstr>
      <vt:lpstr>Předmět ochrany</vt:lpstr>
      <vt:lpstr>Charakteristika patentového práva</vt:lpstr>
      <vt:lpstr>1. Novost</vt:lpstr>
      <vt:lpstr>…….</vt:lpstr>
      <vt:lpstr>2. Vynálezecká činnost </vt:lpstr>
      <vt:lpstr>3. Průmyslová využitelnost</vt:lpstr>
      <vt:lpstr>Výluky z patentovatelnosti </vt:lpstr>
      <vt:lpstr>Právo na patent</vt:lpstr>
      <vt:lpstr>….</vt:lpstr>
      <vt:lpstr>Podnikový vynález</vt:lpstr>
      <vt:lpstr>Účinek patentu</vt:lpstr>
      <vt:lpstr>Doba platnosti</vt:lpstr>
      <vt:lpstr>Zákaz PŘÍMÉHO využívání patentu </vt:lpstr>
      <vt:lpstr>Zákaz NEPŘÍMÉHO využívání patentu</vt:lpstr>
      <vt:lpstr>    </vt:lpstr>
      <vt:lpstr>Zánik, zrušení patentu</vt:lpstr>
      <vt:lpstr>Národní cesta</vt:lpstr>
      <vt:lpstr>Cestou "Evropského patentu</vt:lpstr>
      <vt:lpstr>Právo užitných vzorů</vt:lpstr>
      <vt:lpstr>Co je to užitný vzor</vt:lpstr>
      <vt:lpstr>Patent vs. Užitný vzor</vt:lpstr>
      <vt:lpstr>Patent vs. Užitný vzor</vt:lpstr>
      <vt:lpstr>Novost užitného vzoru, průmyslová využitelnost</vt:lpstr>
      <vt:lpstr>Užitnými vzory NELZE chránit:</vt:lpstr>
      <vt:lpst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Patentové právo a právo užitných vzorů</dc:title>
  <dc:creator>Účet Microsoft</dc:creator>
  <cp:lastModifiedBy>Účet Microsoft</cp:lastModifiedBy>
  <cp:revision>37</cp:revision>
  <dcterms:created xsi:type="dcterms:W3CDTF">2021-03-14T10:20:55Z</dcterms:created>
  <dcterms:modified xsi:type="dcterms:W3CDTF">2022-11-03T15:50:55Z</dcterms:modified>
</cp:coreProperties>
</file>