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21.xml" ContentType="application/vnd.openxmlformats-officedocument.presentationml.slide+xml"/>
  <Override PartName="/ppt/slides/slide4.xml" ContentType="application/vnd.openxmlformats-officedocument.presentationml.slide+xml"/>
  <Override PartName="/ppt/slides/slide22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23.xml" ContentType="application/vnd.openxmlformats-officedocument.presentationml.slide+xml"/>
  <Override PartName="/ppt/slides/slide7.xml" ContentType="application/vnd.openxmlformats-officedocument.presentationml.slide+xml"/>
  <Override PartName="/ppt/slides/slide24.xml" ContentType="application/vnd.openxmlformats-officedocument.presentationml.slide+xml"/>
  <Override PartName="/ppt/slides/slide8.xml" ContentType="application/vnd.openxmlformats-officedocument.presentationml.slide+xml"/>
  <Override PartName="/ppt/slides/slide25.xml" ContentType="application/vnd.openxmlformats-officedocument.presentationml.slide+xml"/>
  <Override PartName="/ppt/slides/slide9.xml" ContentType="application/vnd.openxmlformats-officedocument.presentationml.slide+xml"/>
  <Override PartName="/ppt/slides/slide26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_rels/slide1.xml.rels" ContentType="application/vnd.openxmlformats-package.relationships+xml"/>
  <Override PartName="/ppt/slides/_rels/slide22.xml.rels" ContentType="application/vnd.openxmlformats-package.relationships+xml"/>
  <Override PartName="/ppt/slides/_rels/slide2.xml.rels" ContentType="application/vnd.openxmlformats-package.relationships+xml"/>
  <Override PartName="/ppt/slides/_rels/slide20.xml.rels" ContentType="application/vnd.openxmlformats-package.relationships+xml"/>
  <Override PartName="/ppt/slides/_rels/slide3.xml.rels" ContentType="application/vnd.openxmlformats-package.relationships+xml"/>
  <Override PartName="/ppt/slides/_rels/slide21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23.xml.rels" ContentType="application/vnd.openxmlformats-package.relationships+xml"/>
  <Override PartName="/ppt/slides/_rels/slide6.xml.rels" ContentType="application/vnd.openxmlformats-package.relationships+xml"/>
  <Override PartName="/ppt/slides/_rels/slide24.xml.rels" ContentType="application/vnd.openxmlformats-package.relationships+xml"/>
  <Override PartName="/ppt/slides/_rels/slide7.xml.rels" ContentType="application/vnd.openxmlformats-package.relationships+xml"/>
  <Override PartName="/ppt/slides/_rels/slide25.xml.rels" ContentType="application/vnd.openxmlformats-package.relationships+xml"/>
  <Override PartName="/ppt/slides/_rels/slide8.xml.rels" ContentType="application/vnd.openxmlformats-package.relationships+xml"/>
  <Override PartName="/ppt/slides/_rels/slide26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6.xml.rels" ContentType="application/vnd.openxmlformats-package.relationships+xml"/>
  <Override PartName="/ppt/slides/_rels/slide17.xml.rels" ContentType="application/vnd.openxmlformats-package.relationships+xml"/>
  <Override PartName="/ppt/slides/_rels/slide18.xml.rels" ContentType="application/vnd.openxmlformats-package.relationships+xml"/>
  <Override PartName="/ppt/slides/_rels/slide19.xml.rels" ContentType="application/vnd.openxmlformats-package.relationships+xml"/>
  <Override PartName="/ppt/slides/_rels/slide27.xml.rels" ContentType="application/vnd.openxmlformats-package.relationships+xml"/>
  <Override PartName="/ppt/slides/_rels/slide28.xml.rels" ContentType="application/vnd.openxmlformats-package.relationships+xml"/>
  <Override PartName="/ppt/slides/_rels/slide29.xml.rels" ContentType="application/vnd.openxmlformats-package.relationships+xml"/>
  <Override PartName="/ppt/slides/_rels/slide30.xml.rels" ContentType="application/vnd.openxmlformats-package.relationships+xml"/>
  <Override PartName="/ppt/slides/_rels/slide31.xml.rels" ContentType="application/vnd.openxmlformats-package.relationships+xml"/>
  <Override PartName="/ppt/slides/_rels/slide32.xml.rels" ContentType="application/vnd.openxmlformats-package.relationships+xml"/>
  <Override PartName="/ppt/presProps.xml" ContentType="application/vnd.openxmlformats-officedocument.presentationml.presPro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</p:sldIdLst>
  <p:sldSz cx="12192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slide" Target="slides/slide22.xml"/><Relationship Id="rId26" Type="http://schemas.openxmlformats.org/officeDocument/2006/relationships/slide" Target="slides/slide23.xml"/><Relationship Id="rId27" Type="http://schemas.openxmlformats.org/officeDocument/2006/relationships/slide" Target="slides/slide24.xml"/><Relationship Id="rId28" Type="http://schemas.openxmlformats.org/officeDocument/2006/relationships/slide" Target="slides/slide25.xml"/><Relationship Id="rId29" Type="http://schemas.openxmlformats.org/officeDocument/2006/relationships/slide" Target="slides/slide26.xml"/><Relationship Id="rId30" Type="http://schemas.openxmlformats.org/officeDocument/2006/relationships/slide" Target="slides/slide27.xml"/><Relationship Id="rId31" Type="http://schemas.openxmlformats.org/officeDocument/2006/relationships/slide" Target="slides/slide28.xml"/><Relationship Id="rId32" Type="http://schemas.openxmlformats.org/officeDocument/2006/relationships/slide" Target="slides/slide29.xml"/><Relationship Id="rId33" Type="http://schemas.openxmlformats.org/officeDocument/2006/relationships/slide" Target="slides/slide30.xml"/><Relationship Id="rId34" Type="http://schemas.openxmlformats.org/officeDocument/2006/relationships/slide" Target="slides/slide31.xml"/><Relationship Id="rId35" Type="http://schemas.openxmlformats.org/officeDocument/2006/relationships/slide" Target="slides/slide32.xml"/><Relationship Id="rId3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C66307D-3BC3-4369-94FE-E29CF998D245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cs-CZ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cs-CZ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6962F06-7EA9-4BE2-A098-20F935350C32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cs-CZ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cs-CZ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06AF357-8B2A-4112-8383-66F5FF2D8030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cs-CZ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cs-CZ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4393440" y="182556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7949160" y="182556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838080" y="409824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4393440" y="409824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7949160" y="409824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6DA00F7-0240-4682-B309-5A405256304A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cs-CZ"/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36D5FD21-9FA9-4CFE-B706-C2C24B074608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cs-CZ"/>
              <a:t/>
            </a: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cs-CZ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cs-CZ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A162ABF1-1DB4-4630-B8F4-46418E6398A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cs-CZ"/>
              <a:t/>
            </a: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cs-CZ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728FD8E9-6FF4-4DDA-94E2-8D0ED04DF7D9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cs-CZ"/>
              <a:t/>
            </a: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cs-CZ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9EC163A5-6F8E-4600-8AD3-A2B1B6FB9729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cs-CZ"/>
              <a:t/>
            </a: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cs-CZ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9962D14E-977E-4603-A93A-5C92F3223671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cs-CZ"/>
              <a:t/>
            </a: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5240" cy="6144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cs-CZ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4089B9AD-2ED1-434A-A27F-9A3E718E8128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cs-CZ"/>
              <a:t/>
            </a: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cs-CZ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A7CC685C-00C0-48F9-9D57-D7256FAD683A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cs-CZ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cs-CZ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cs-CZ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78B4371-8E08-4E5C-9DE8-D72E330477B5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cs-CZ"/>
              <a:t/>
            </a: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cs-CZ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133E156C-5D1E-4DB4-9659-637F7758A72B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cs-CZ"/>
              <a:t/>
            </a: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cs-CZ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A2CD8EF0-2EAF-47AD-AAFB-66840366AE44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cs-CZ"/>
              <a:t/>
            </a: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cs-CZ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AB577C06-BA13-473E-9342-EA669CCAB07D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cs-CZ"/>
              <a:t/>
            </a: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cs-CZ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6DCABDA0-C6B9-43F7-88AB-1B379AB19247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cs-CZ"/>
              <a:t/>
            </a: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cs-CZ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/>
          </p:nvPr>
        </p:nvSpPr>
        <p:spPr>
          <a:xfrm>
            <a:off x="4393440" y="182556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/>
          </p:nvPr>
        </p:nvSpPr>
        <p:spPr>
          <a:xfrm>
            <a:off x="7949160" y="182556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/>
          </p:nvPr>
        </p:nvSpPr>
        <p:spPr>
          <a:xfrm>
            <a:off x="838080" y="409824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/>
          </p:nvPr>
        </p:nvSpPr>
        <p:spPr>
          <a:xfrm>
            <a:off x="4393440" y="409824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/>
          </p:nvPr>
        </p:nvSpPr>
        <p:spPr>
          <a:xfrm>
            <a:off x="7949160" y="409824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59A7F709-886E-40AE-ACE5-4A7CA5FF93D0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cs-CZ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cs-CZ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0699662-7761-45F2-830E-B370511D8D24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cs-CZ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cs-CZ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F675936-49A1-47C9-A728-CC9FE3FC54F1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cs-CZ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cs-CZ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2995B3B-B221-4BAD-A7DA-1CE0FDE7BC51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cs-CZ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5240" cy="6144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cs-CZ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807E768-6E8A-4611-A31D-9737628DFF98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cs-CZ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cs-CZ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CB9DA38-345C-4391-A625-9876B97127E5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cs-CZ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cs-CZ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01149AB-C596-4AEE-89D5-3048539DF144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cs-CZ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cs-CZ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9918F6A-9CD0-4E8A-8503-57EA1FEEE461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cs-CZ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 indent="0" algn="ctr">
              <a:lnSpc>
                <a:spcPct val="90000"/>
              </a:lnSpc>
              <a:buNone/>
            </a:pPr>
            <a:r>
              <a:rPr b="0" lang="cs-CZ" sz="6000" spc="-1" strike="noStrike">
                <a:solidFill>
                  <a:srgbClr val="000000"/>
                </a:solidFill>
                <a:latin typeface="Calibri Light"/>
              </a:rPr>
              <a:t>Kliknutím lze upravit styl.</a:t>
            </a:r>
            <a:endParaRPr b="0" lang="cs-CZ" sz="6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 idx="1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>
              <a:lnSpc>
                <a:spcPct val="100000"/>
              </a:lnSpc>
              <a:buNone/>
              <a:defRPr b="0" lang="cs-CZ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b="0" lang="cs-CZ" sz="1200" spc="-1" strike="noStrike">
                <a:solidFill>
                  <a:srgbClr val="8b8b8b"/>
                </a:solidFill>
                <a:latin typeface="Calibri"/>
              </a:rPr>
              <a:t>&lt;datum/čas&gt;</a:t>
            </a:r>
            <a:endParaRPr b="0" lang="cs-CZ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2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ctr">
              <a:buNone/>
              <a:defRPr b="0" lang="cs-CZ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cs-CZ" sz="1400" spc="-1" strike="noStrike">
                <a:solidFill>
                  <a:srgbClr val="000000"/>
                </a:solidFill>
                <a:latin typeface="Times New Roman"/>
              </a:rPr>
              <a:t>&lt;zápatí&gt;</a:t>
            </a:r>
            <a:endParaRPr b="0" lang="cs-CZ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r">
              <a:lnSpc>
                <a:spcPct val="100000"/>
              </a:lnSpc>
              <a:buNone/>
              <a:defRPr b="0" lang="cs-CZ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5A718BCA-4227-412F-ADB5-F79DAD63CAE3}" type="slidenum">
              <a:rPr b="0" lang="cs-CZ" sz="1200" spc="-1" strike="noStrike">
                <a:solidFill>
                  <a:srgbClr val="8b8b8b"/>
                </a:solidFill>
                <a:latin typeface="Calibri"/>
              </a:rPr>
              <a:t>&lt;číslo&gt;</a:t>
            </a:fld>
            <a:endParaRPr b="0" lang="cs-CZ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800" spc="-1" strike="noStrike">
                <a:solidFill>
                  <a:srgbClr val="000000"/>
                </a:solidFill>
                <a:latin typeface="Calibri"/>
              </a:rPr>
              <a:t>Klikněte pro úpravu formátu textu osnovy</a:t>
            </a: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2000" spc="-1" strike="noStrike">
                <a:solidFill>
                  <a:srgbClr val="000000"/>
                </a:solidFill>
                <a:latin typeface="Calibri"/>
              </a:rPr>
              <a:t>Druhá úroveň</a:t>
            </a:r>
            <a:endParaRPr b="0" lang="cs-CZ" sz="2000" spc="-1" strike="noStrike">
              <a:solidFill>
                <a:srgbClr val="000000"/>
              </a:solidFill>
              <a:latin typeface="Calibri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solidFill>
                  <a:srgbClr val="000000"/>
                </a:solidFill>
                <a:latin typeface="Calibri"/>
              </a:rPr>
              <a:t>Třetí úroveň</a:t>
            </a:r>
            <a:endParaRPr b="0" lang="cs-CZ" sz="1800" spc="-1" strike="noStrike">
              <a:solidFill>
                <a:srgbClr val="000000"/>
              </a:solidFill>
              <a:latin typeface="Calibri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1800" spc="-1" strike="noStrike">
                <a:solidFill>
                  <a:srgbClr val="000000"/>
                </a:solidFill>
                <a:latin typeface="Calibri"/>
              </a:rPr>
              <a:t>Čtvrtá úroveň osnovy</a:t>
            </a:r>
            <a:endParaRPr b="0" lang="cs-CZ" sz="1800" spc="-1" strike="noStrike">
              <a:solidFill>
                <a:srgbClr val="000000"/>
              </a:solidFill>
              <a:latin typeface="Calibri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pc="-1" strike="noStrike">
                <a:solidFill>
                  <a:srgbClr val="000000"/>
                </a:solidFill>
                <a:latin typeface="Calibri"/>
              </a:rPr>
              <a:t>Pátá úroveň osnovy</a:t>
            </a:r>
            <a:endParaRPr b="0" lang="cs-CZ" sz="2000" spc="-1" strike="noStrike">
              <a:solidFill>
                <a:srgbClr val="000000"/>
              </a:solidFill>
              <a:latin typeface="Calibri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pc="-1" strike="noStrike">
                <a:solidFill>
                  <a:srgbClr val="000000"/>
                </a:solidFill>
                <a:latin typeface="Calibri"/>
              </a:rPr>
              <a:t>Šestá úroveň</a:t>
            </a:r>
            <a:endParaRPr b="0" lang="cs-CZ" sz="2000" spc="-1" strike="noStrike">
              <a:solidFill>
                <a:srgbClr val="000000"/>
              </a:solidFill>
              <a:latin typeface="Calibri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pc="-1" strike="noStrike">
                <a:solidFill>
                  <a:srgbClr val="000000"/>
                </a:solidFill>
                <a:latin typeface="Calibri"/>
              </a:rPr>
              <a:t>Sedmá úroveň</a:t>
            </a:r>
            <a:endParaRPr b="0" lang="cs-CZ" sz="20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indent="0">
              <a:lnSpc>
                <a:spcPct val="90000"/>
              </a:lnSpc>
              <a:buNone/>
            </a:pPr>
            <a:r>
              <a:rPr b="0" lang="cs-CZ" sz="4400" spc="-1" strike="noStrike">
                <a:solidFill>
                  <a:srgbClr val="000000"/>
                </a:solidFill>
                <a:latin typeface="Calibri Light"/>
              </a:rPr>
              <a:t>Kliknutím lze upravit styl.</a:t>
            </a:r>
            <a:endParaRPr b="0" lang="cs-CZ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800" spc="-1" strike="noStrike">
                <a:solidFill>
                  <a:srgbClr val="000000"/>
                </a:solidFill>
                <a:latin typeface="Calibri"/>
              </a:rPr>
              <a:t>Kliknutím lze upravit styly předlohy textu.</a:t>
            </a: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  <a:p>
            <a:pPr lvl="1" marL="6858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400" spc="-1" strike="noStrike">
                <a:solidFill>
                  <a:srgbClr val="000000"/>
                </a:solidFill>
                <a:latin typeface="Calibri"/>
              </a:rPr>
              <a:t>Druhá úroveň</a:t>
            </a:r>
            <a:endParaRPr b="0" lang="cs-CZ" sz="2400" spc="-1" strike="noStrike">
              <a:solidFill>
                <a:srgbClr val="000000"/>
              </a:solidFill>
              <a:latin typeface="Calibri"/>
            </a:endParaRPr>
          </a:p>
          <a:p>
            <a:pPr lvl="2" marL="11430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000" spc="-1" strike="noStrike">
                <a:solidFill>
                  <a:srgbClr val="000000"/>
                </a:solidFill>
                <a:latin typeface="Calibri"/>
              </a:rPr>
              <a:t>Třetí úroveň</a:t>
            </a:r>
            <a:endParaRPr b="0" lang="cs-CZ" sz="2000" spc="-1" strike="noStrike">
              <a:solidFill>
                <a:srgbClr val="000000"/>
              </a:solidFill>
              <a:latin typeface="Calibri"/>
            </a:endParaRPr>
          </a:p>
          <a:p>
            <a:pPr lvl="3" marL="16002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1800" spc="-1" strike="noStrike">
                <a:solidFill>
                  <a:srgbClr val="000000"/>
                </a:solidFill>
                <a:latin typeface="Calibri"/>
              </a:rPr>
              <a:t>Čtvrtá úroveň</a:t>
            </a:r>
            <a:endParaRPr b="0" lang="cs-CZ" sz="1800" spc="-1" strike="noStrike">
              <a:solidFill>
                <a:srgbClr val="000000"/>
              </a:solidFill>
              <a:latin typeface="Calibri"/>
            </a:endParaRPr>
          </a:p>
          <a:p>
            <a:pPr lvl="4" marL="20574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1800" spc="-1" strike="noStrike">
                <a:solidFill>
                  <a:srgbClr val="000000"/>
                </a:solidFill>
                <a:latin typeface="Calibri"/>
              </a:rPr>
              <a:t>Pátá úroveň</a:t>
            </a:r>
            <a:endParaRPr b="0" lang="cs-CZ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dt" idx="4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>
              <a:lnSpc>
                <a:spcPct val="100000"/>
              </a:lnSpc>
              <a:buNone/>
              <a:defRPr b="0" lang="cs-CZ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b="0" lang="cs-CZ" sz="1200" spc="-1" strike="noStrike">
                <a:solidFill>
                  <a:srgbClr val="8b8b8b"/>
                </a:solidFill>
                <a:latin typeface="Calibri"/>
              </a:rPr>
              <a:t>&lt;datum/čas&gt;</a:t>
            </a:r>
            <a:endParaRPr b="0" lang="cs-CZ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ftr" idx="5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ctr">
              <a:buNone/>
              <a:defRPr b="0" lang="cs-CZ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cs-CZ" sz="1400" spc="-1" strike="noStrike">
                <a:solidFill>
                  <a:srgbClr val="000000"/>
                </a:solidFill>
                <a:latin typeface="Times New Roman"/>
              </a:rPr>
              <a:t>&lt;zápatí&gt;</a:t>
            </a:r>
            <a:endParaRPr b="0" lang="cs-CZ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sldNum" idx="6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r">
              <a:lnSpc>
                <a:spcPct val="100000"/>
              </a:lnSpc>
              <a:buNone/>
              <a:defRPr b="0" lang="cs-CZ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169AAC50-10FE-4803-91DA-0EAAB89F3CD5}" type="slidenum">
              <a:rPr b="0" lang="cs-CZ" sz="1200" spc="-1" strike="noStrike">
                <a:solidFill>
                  <a:srgbClr val="8b8b8b"/>
                </a:solidFill>
                <a:latin typeface="Calibri"/>
              </a:rPr>
              <a:t>&lt;číslo&gt;</a:t>
            </a:fld>
            <a:endParaRPr b="0" lang="cs-CZ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 indent="0" algn="ctr">
              <a:lnSpc>
                <a:spcPct val="90000"/>
              </a:lnSpc>
              <a:buNone/>
            </a:pPr>
            <a:r>
              <a:rPr b="0" lang="cs-CZ" sz="6000" spc="-1" strike="noStrike">
                <a:solidFill>
                  <a:srgbClr val="000000"/>
                </a:solidFill>
                <a:latin typeface="Calibri Light"/>
              </a:rPr>
              <a:t>Autorské právo</a:t>
            </a:r>
            <a:endParaRPr b="0" lang="cs-CZ" sz="6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subTitle"/>
          </p:nvPr>
        </p:nvSpPr>
        <p:spPr>
          <a:xfrm>
            <a:off x="1523880" y="3602160"/>
            <a:ext cx="9143640" cy="165528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indent="0" algn="ctr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cs-CZ" sz="2400" spc="-1" strike="noStrike">
                <a:solidFill>
                  <a:srgbClr val="000000"/>
                </a:solidFill>
                <a:latin typeface="Calibri"/>
              </a:rPr>
              <a:t>JUDr. Zuzana Vylegalová</a:t>
            </a:r>
            <a:endParaRPr b="0" lang="cs-CZ" sz="2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indent="0">
              <a:lnSpc>
                <a:spcPct val="90000"/>
              </a:lnSpc>
              <a:buNone/>
            </a:pPr>
            <a:r>
              <a:rPr b="0" lang="cs-CZ" sz="4400" spc="-1" strike="noStrike">
                <a:solidFill>
                  <a:srgbClr val="000000"/>
                </a:solidFill>
                <a:latin typeface="Calibri Light"/>
              </a:rPr>
              <a:t>Autor (Autorství)</a:t>
            </a:r>
            <a:endParaRPr b="0" lang="cs-CZ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 fontScale="87000"/>
          </a:bodyPr>
          <a:p>
            <a:pPr marL="214560" indent="-21456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800" spc="-1" strike="noStrike">
                <a:solidFill>
                  <a:srgbClr val="000000"/>
                </a:solidFill>
                <a:latin typeface="Calibri"/>
              </a:rPr>
              <a:t>Fyzická osoba, která dílo vytvořila (autorem nemůže být právnická osoba)</a:t>
            </a: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  <a:p>
            <a:pPr marL="214560" indent="-21456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800" spc="-1" strike="noStrike">
                <a:solidFill>
                  <a:srgbClr val="000000"/>
                </a:solidFill>
                <a:latin typeface="Calibri"/>
              </a:rPr>
              <a:t>FO, jejíž pravé jméno je obvyklým způsobem uvedeno na díle nebo je u díla uvedeno v rejstříku předmětů ochrany vedeném příslušným kolektivním správcem (OSA, Intergram, Dilia), není-li prokázán opak. = ZÁKONNÁ DOMNĚNKA AUTORSTVÍ. </a:t>
            </a: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  <a:p>
            <a:pPr marL="214560" indent="-21456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800" spc="-1" strike="noStrike">
                <a:solidFill>
                  <a:srgbClr val="000000"/>
                </a:solidFill>
                <a:latin typeface="Calibri"/>
              </a:rPr>
              <a:t>Pro to, aby se člověk mohl stát autorem, nejsou stanoveny žádné podmínky (věk, dosažené vzdělání, členství v uměleckém svazu apod.) Autorem proto může být kdokoli, počínaje dítětem a konče seniorem vyplňujícím si volný čas psaním, malováním atd. V případě nezletilých dětí, popř. osob zbavených svéprávnosti, je nutno vždy posoudit, kdo je zastupuje v případě uzavírání licenčních smluv k užití jejich autorských děl, je-li uzavření takové smlouvy k užití díla nezbytné.</a:t>
            </a: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</a:pP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indent="0">
              <a:lnSpc>
                <a:spcPct val="90000"/>
              </a:lnSpc>
              <a:buNone/>
            </a:pPr>
            <a:r>
              <a:rPr b="0" lang="cs-CZ" sz="4400" spc="-1" strike="noStrike">
                <a:solidFill>
                  <a:srgbClr val="000000"/>
                </a:solidFill>
                <a:latin typeface="Calibri Light"/>
              </a:rPr>
              <a:t>Spoluautorství</a:t>
            </a:r>
            <a:endParaRPr b="0" lang="cs-CZ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 fontScale="97000"/>
          </a:bodyPr>
          <a:p>
            <a:pPr marL="221400" indent="-221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800" spc="-1" strike="noStrike">
                <a:solidFill>
                  <a:srgbClr val="000000"/>
                </a:solidFill>
                <a:latin typeface="Calibri"/>
              </a:rPr>
              <a:t>Spoluautorství - jediné dílo, které vzniklo výsledkem společné tvůrčí duševní činnosti více FO (spoluautorem není ten, kdo poskytne odborně, technické nebo administrativní radu, dodá dokumentaci nebo dá podnět ke vzniku díla)</a:t>
            </a: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  <a:p>
            <a:pPr marL="221400" indent="-221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800" spc="-1" strike="noStrike">
                <a:solidFill>
                  <a:srgbClr val="000000"/>
                </a:solidFill>
                <a:latin typeface="Calibri"/>
              </a:rPr>
              <a:t>Z právních úkonů týkajících se díla jsou oprávněni a povinni všichni spoluautoři společně a nerozdílně. O nakládání s dílem spoluautorů rozhodují spoluautoři jednomyslně (brání-li jednotlivý autor bez vážného důvodu nakládání s dílem spoluautorů, mohou se ostatní spoluautoři domáhat nahrazení chybějícího projevu jeho vůle soudem). Domáhat se ochrany práva autorského k dílu spoluautorů před ohrožením nebo porušením může i jednotlivý spoluautor samostatně</a:t>
            </a: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</a:pP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indent="0">
              <a:lnSpc>
                <a:spcPct val="90000"/>
              </a:lnSpc>
              <a:buNone/>
            </a:pPr>
            <a:r>
              <a:rPr b="0" lang="cs-CZ" sz="4400" spc="-1" strike="noStrike">
                <a:solidFill>
                  <a:srgbClr val="000000"/>
                </a:solidFill>
                <a:latin typeface="Calibri Light"/>
              </a:rPr>
              <a:t>Vznik autorského práva</a:t>
            </a:r>
            <a:endParaRPr b="0" lang="cs-CZ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5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800" spc="-1" strike="noStrike">
                <a:solidFill>
                  <a:srgbClr val="000000"/>
                </a:solidFill>
                <a:latin typeface="Calibri"/>
              </a:rPr>
              <a:t>Autorské právo vzniká automaticky okamžikem, kdy je dílo vyjádřeno v jakékoli objektivně vnímatelné podobě, tzn. okamžikem, kdy je zachyceno na papír či jiný nosič, předneseno slovně apod.,takže je může vnímat i jiná osoba než sám autor (§ 9 odst. 1 AZ).</a:t>
            </a: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800" spc="-1" strike="noStrike">
                <a:solidFill>
                  <a:srgbClr val="000000"/>
                </a:solidFill>
                <a:latin typeface="Calibri"/>
              </a:rPr>
              <a:t>Ke vzniku ochrany není nutné splnit žádné formality, jako např. registraci apod. (jak je tomu v případě práv průmyslových, např. k ochranným známkám nebo k vynálezům apod.). Pro vznik ochrany není zapotřebí ani opatřovat dílo jakoukoli doložkou či výhradou, např. prohlášením – Všechna práva vyhrazena či známým céčkem v kroužku apod.</a:t>
            </a: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</a:pP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</a:pP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indent="0">
              <a:lnSpc>
                <a:spcPct val="90000"/>
              </a:lnSpc>
              <a:buNone/>
            </a:pPr>
            <a:r>
              <a:rPr b="0" lang="cs-CZ" sz="4400" spc="-1" strike="noStrike">
                <a:solidFill>
                  <a:srgbClr val="000000"/>
                </a:solidFill>
                <a:latin typeface="Calibri Light"/>
              </a:rPr>
              <a:t>……</a:t>
            </a:r>
            <a:endParaRPr b="0" lang="cs-CZ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7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800" spc="-1" strike="noStrike">
                <a:solidFill>
                  <a:srgbClr val="000000"/>
                </a:solidFill>
                <a:latin typeface="Calibri"/>
              </a:rPr>
              <a:t>Tím, že někdo získá do vlastnictví věc, jejímž prostřednictvím je vyjádřeno autorské dílo (např. koupí knihu v knihkupectví či DVD s filmem, získá darem od autora originál uměleckého díla apod.), nezískává tím i autorská práva k autorskému dílu</a:t>
            </a: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800" spc="-1" strike="noStrike">
                <a:solidFill>
                  <a:srgbClr val="000000"/>
                </a:solidFill>
                <a:latin typeface="Calibri"/>
              </a:rPr>
              <a:t>Obdobně platí, že ten, kdo je vlastníkem materiálu poskytnutého autorovi k vytvoření díla (papír, temperové barvy, dřevo) nestává se nositelem autorských práv k dílu z takového materiálu vytvořeného</a:t>
            </a: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</a:pP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indent="0">
              <a:lnSpc>
                <a:spcPct val="90000"/>
              </a:lnSpc>
              <a:buNone/>
            </a:pPr>
            <a:r>
              <a:rPr b="0" lang="cs-CZ" sz="4400" spc="-1" strike="noStrike">
                <a:solidFill>
                  <a:srgbClr val="000000"/>
                </a:solidFill>
                <a:latin typeface="Calibri Light"/>
              </a:rPr>
              <a:t>Obsah autorského práva</a:t>
            </a:r>
            <a:endParaRPr b="0" lang="cs-CZ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 fontScale="96000"/>
          </a:bodyPr>
          <a:p>
            <a:pPr marL="236880" indent="-2368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800" spc="-1" strike="noStrike">
                <a:solidFill>
                  <a:srgbClr val="000000"/>
                </a:solidFill>
                <a:latin typeface="Calibri"/>
              </a:rPr>
              <a:t>Práva osobnostní </a:t>
            </a: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  <a:p>
            <a:pPr marL="236880" indent="-2368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800" spc="-1" strike="noStrike">
                <a:solidFill>
                  <a:srgbClr val="000000"/>
                </a:solidFill>
                <a:latin typeface="Calibri"/>
              </a:rPr>
              <a:t>Práva majetková</a:t>
            </a: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  <a:p>
            <a:pPr marL="236880" indent="-2368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800" spc="-1" strike="noStrike">
                <a:solidFill>
                  <a:srgbClr val="000000"/>
                </a:solidFill>
                <a:latin typeface="Calibri"/>
              </a:rPr>
              <a:t>Zatímco práva osobnostní zanikají smrtí autora (s určitými výjimkami, viz dále), práva majetková smrtí autora nezanikají a přecházejí na jeho právní nástupce – na dědice (ze zákona nebo ze závěti), popř. na stát, jako tzv. odúmrť, a trvají dále ještě 70 let po smrti autora (§ 27 odst. 1 AZ)</a:t>
            </a: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  <a:p>
            <a:pPr marL="236880" indent="-2368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800" spc="-1" strike="noStrike">
                <a:solidFill>
                  <a:srgbClr val="000000"/>
                </a:solidFill>
                <a:latin typeface="Calibri"/>
              </a:rPr>
              <a:t>Bylo-li dílo vytvořeno jako dílo spoluautorů, počítá se doba trvání majetkových práv od smrti spoluautora, který ostatní přežil</a:t>
            </a: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  <a:p>
            <a:pPr marL="236880" indent="-2368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800" spc="-1" strike="noStrike">
                <a:solidFill>
                  <a:srgbClr val="000000"/>
                </a:solidFill>
                <a:latin typeface="Calibri"/>
              </a:rPr>
              <a:t>Majetková práva k dílu anonymnímu a pseudonymnímu trvají 70 let od oprávněného zveřejnění díla.</a:t>
            </a: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</a:pP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indent="0">
              <a:lnSpc>
                <a:spcPct val="90000"/>
              </a:lnSpc>
              <a:buNone/>
            </a:pPr>
            <a:r>
              <a:rPr b="0" lang="cs-CZ" sz="4400" spc="-1" strike="noStrike">
                <a:solidFill>
                  <a:srgbClr val="000000"/>
                </a:solidFill>
                <a:latin typeface="Calibri Light"/>
              </a:rPr>
              <a:t>……</a:t>
            </a:r>
            <a:r>
              <a:rPr b="0" lang="cs-CZ" sz="4400" spc="-1" strike="noStrike">
                <a:solidFill>
                  <a:srgbClr val="000000"/>
                </a:solidFill>
                <a:latin typeface="Calibri Light"/>
              </a:rPr>
              <a:t>..</a:t>
            </a:r>
            <a:endParaRPr b="0" lang="cs-CZ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1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 fontScale="87000"/>
          </a:bodyPr>
          <a:p>
            <a:pPr marL="214560" indent="-21456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800" spc="-1" strike="noStrike">
                <a:solidFill>
                  <a:srgbClr val="000000"/>
                </a:solidFill>
                <a:latin typeface="Calibri"/>
              </a:rPr>
              <a:t>U díla, u něhož není pro počítání doby trvání majetkových práv rozhodná smrt autora a které nebylo zveřejněno během 70 let od jeho vytvoření, majetková práva uplynutím této doby zanikají</a:t>
            </a: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  <a:p>
            <a:pPr marL="214560" indent="-21456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800" spc="-1" strike="noStrike">
                <a:solidFill>
                  <a:srgbClr val="000000"/>
                </a:solidFill>
                <a:latin typeface="Calibri"/>
              </a:rPr>
              <a:t>Doba trvání majetkových práv k dílu audiovizuálnímu se počítá od smrti poslední přeživší z následujících osob: režisér, autor scénáře, autor dialogů a skladatel hudby zvlášť vytvořené pro užití v audiovizuálním díle</a:t>
            </a: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  <a:p>
            <a:pPr marL="214560" indent="-21456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800" spc="-1" strike="noStrike">
                <a:solidFill>
                  <a:srgbClr val="000000"/>
                </a:solidFill>
                <a:latin typeface="Calibri"/>
              </a:rPr>
              <a:t>Je-li pro počítání doby trvání majetkových práv rozhodné zveřejnění díla a dílo se zveřejňuje po určitou dobu ve svazcích, dílech, na pokračování nebo v řadách, počítá se doba trvání majetkových práv pro každou takovou část díla samostatně</a:t>
            </a: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  <a:p>
            <a:pPr marL="214560" indent="-21456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800" spc="-1" strike="noStrike">
                <a:solidFill>
                  <a:srgbClr val="000000"/>
                </a:solidFill>
                <a:latin typeface="Calibri"/>
              </a:rPr>
              <a:t>Dílo, u kterého uplynula doba trvání majetkových práv, může každý bez dalšího volně užít.</a:t>
            </a: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</a:pP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</a:pP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indent="0">
              <a:lnSpc>
                <a:spcPct val="90000"/>
              </a:lnSpc>
              <a:buNone/>
            </a:pPr>
            <a:r>
              <a:rPr b="0" lang="cs-CZ" sz="4400" spc="-1" strike="noStrike">
                <a:solidFill>
                  <a:srgbClr val="000000"/>
                </a:solidFill>
                <a:latin typeface="Calibri Light"/>
              </a:rPr>
              <a:t>Práva osobnostní</a:t>
            </a:r>
            <a:endParaRPr b="0" lang="cs-CZ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3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 fontScale="92000"/>
          </a:bodyPr>
          <a:p>
            <a:pPr marL="227160" indent="-22716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800" spc="-1" strike="noStrike">
                <a:solidFill>
                  <a:srgbClr val="000000"/>
                </a:solidFill>
                <a:latin typeface="Calibri"/>
              </a:rPr>
              <a:t>Autor má právo:</a:t>
            </a: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cs-CZ" sz="2800" spc="-1" strike="noStrike">
                <a:solidFill>
                  <a:srgbClr val="000000"/>
                </a:solidFill>
                <a:latin typeface="Calibri"/>
              </a:rPr>
              <a:t>1. osobovat si autorství, včetně práva rozhodnout, zda a jakým způsobem má být jeho autorství uvedeno při zveřejnění a dalším užití jeho díla, je-li uvedení autorství při takovém užití obvyklé.</a:t>
            </a: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cs-CZ" sz="2800" spc="-1" strike="noStrike">
                <a:solidFill>
                  <a:srgbClr val="000000"/>
                </a:solidFill>
                <a:latin typeface="Calibri"/>
              </a:rPr>
              <a:t>2. na nedotknutelnost svého díla, zejména právo udělit svolení k jakékoli změně nebo jinému zásahu do svého díla, nestanoví-li autorský zákon jinak. Je-li dílo užíváno jinou osobou, nesmí se tak dít způsobem snižujícím hodnotu díla.</a:t>
            </a: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cs-CZ" sz="2800" spc="-1" strike="noStrike">
                <a:solidFill>
                  <a:srgbClr val="000000"/>
                </a:solidFill>
                <a:latin typeface="Calibri"/>
              </a:rPr>
              <a:t>3. na dohled nad plněním této povinnosti jinou osobou (autorský dohled), nevyplývá-li z povahy díla nebo jeho užití jinak, anebo nelze-li po uživateli spravedlivě požadovat, aby autorovi výkon práva na autorský dohled umožnil.</a:t>
            </a: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indent="0">
              <a:lnSpc>
                <a:spcPct val="90000"/>
              </a:lnSpc>
              <a:buNone/>
            </a:pPr>
            <a:r>
              <a:rPr b="0" lang="cs-CZ" sz="4400" spc="-1" strike="noStrike">
                <a:solidFill>
                  <a:srgbClr val="000000"/>
                </a:solidFill>
                <a:latin typeface="Calibri Light"/>
              </a:rPr>
              <a:t>Práva majetková</a:t>
            </a:r>
            <a:endParaRPr b="0" lang="cs-CZ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5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 fontScale="93000"/>
          </a:bodyPr>
          <a:p>
            <a:pPr marL="212400" indent="-212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800" spc="-1" strike="noStrike">
                <a:solidFill>
                  <a:srgbClr val="000000"/>
                </a:solidFill>
                <a:latin typeface="Calibri"/>
              </a:rPr>
              <a:t>Majetkovými právy se rozumí:</a:t>
            </a: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cs-CZ" sz="2800" spc="-1" strike="noStrike">
                <a:solidFill>
                  <a:srgbClr val="000000"/>
                </a:solidFill>
                <a:latin typeface="Calibri"/>
              </a:rPr>
              <a:t>• </a:t>
            </a:r>
            <a:r>
              <a:rPr b="0" lang="cs-CZ" sz="2800" spc="-1" strike="noStrike">
                <a:solidFill>
                  <a:srgbClr val="000000"/>
                </a:solidFill>
                <a:latin typeface="Calibri"/>
              </a:rPr>
              <a:t>právo své dílo užít v původní nebo jím zpracované podobě či jinak změněné osobě, samostatně nebo v souboru anebo ve spojení s jiným dílem či prvky</a:t>
            </a: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cs-CZ" sz="2800" spc="-1" strike="noStrike">
                <a:solidFill>
                  <a:srgbClr val="000000"/>
                </a:solidFill>
                <a:latin typeface="Calibri"/>
              </a:rPr>
              <a:t>• </a:t>
            </a:r>
            <a:r>
              <a:rPr b="0" lang="cs-CZ" sz="2800" spc="-1" strike="noStrike">
                <a:solidFill>
                  <a:srgbClr val="000000"/>
                </a:solidFill>
                <a:latin typeface="Calibri"/>
              </a:rPr>
              <a:t>právo udělit jiné osobě smlouvou oprávnění k výkonu tohoto práva (jiná osoba může dílo užít bez udělení takového oprávnění pouze v případech stanovených AutZ (=autorovi právo dílo užít nezaniká, jen je povinen strpět zásah do práva dílo užít v rozsahu licenční smlouvy)</a:t>
            </a: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cs-CZ" sz="2800" spc="-1" strike="noStrike">
                <a:solidFill>
                  <a:srgbClr val="000000"/>
                </a:solidFill>
                <a:latin typeface="Calibri"/>
              </a:rPr>
              <a:t>Autor se jich nemůže vzdát, jsou nepřevoditelná a nelze je postihnout výkonem rozhodnutí (to neplatí pro pohledávky z takových majetkových práv vzniklé). Majetková práva jsou předmětem dědictví.</a:t>
            </a: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indent="0">
              <a:lnSpc>
                <a:spcPct val="90000"/>
              </a:lnSpc>
              <a:buNone/>
            </a:pPr>
            <a:r>
              <a:rPr b="0" lang="cs-CZ" sz="4400" spc="-1" strike="noStrike">
                <a:solidFill>
                  <a:srgbClr val="000000"/>
                </a:solidFill>
                <a:latin typeface="Calibri Light"/>
              </a:rPr>
              <a:t>Právem dílo užít se rozumí dle AutZ</a:t>
            </a:r>
            <a:endParaRPr b="0" lang="cs-CZ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7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 fontScale="98000"/>
          </a:bodyPr>
          <a:p>
            <a:pPr marL="223920" indent="-22392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800" spc="-1" strike="noStrike">
                <a:solidFill>
                  <a:srgbClr val="000000"/>
                </a:solidFill>
                <a:latin typeface="Calibri"/>
              </a:rPr>
              <a:t>právo na pronájem originálu nebo rozmnoženiny díla</a:t>
            </a: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  <a:p>
            <a:pPr marL="223920" indent="-22392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800" spc="-1" strike="noStrike">
                <a:solidFill>
                  <a:srgbClr val="000000"/>
                </a:solidFill>
                <a:latin typeface="Calibri"/>
              </a:rPr>
              <a:t>právo na půjčování originálu nebo rozmnoženiny díla</a:t>
            </a: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  <a:p>
            <a:pPr marL="223920" indent="-22392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800" spc="-1" strike="noStrike">
                <a:solidFill>
                  <a:srgbClr val="000000"/>
                </a:solidFill>
                <a:latin typeface="Calibri"/>
              </a:rPr>
              <a:t>právo na vystavování originálu nebo rozmnoženiny díla</a:t>
            </a: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  <a:p>
            <a:pPr marL="223920" indent="-22392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800" spc="-1" strike="noStrike">
                <a:solidFill>
                  <a:srgbClr val="000000"/>
                </a:solidFill>
                <a:latin typeface="Calibri"/>
              </a:rPr>
              <a:t>právo na sdělování díla veřejnosti, zejména:</a:t>
            </a: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cs-CZ" sz="2800" spc="-1" strike="noStrike">
                <a:solidFill>
                  <a:srgbClr val="000000"/>
                </a:solidFill>
                <a:latin typeface="Calibri"/>
              </a:rPr>
              <a:t> </a:t>
            </a:r>
            <a:r>
              <a:rPr b="0" lang="cs-CZ" sz="2800" spc="-1" strike="noStrike">
                <a:solidFill>
                  <a:srgbClr val="000000"/>
                </a:solidFill>
                <a:latin typeface="Calibri"/>
              </a:rPr>
              <a:t>- právo na provozování díla živě nebo ze záznamu a právo na přenos provozování díla,</a:t>
            </a: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  <a:p>
            <a:pPr marL="223920" indent="-22392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-"/>
              <a:tabLst>
                <a:tab algn="l" pos="0"/>
              </a:tabLst>
            </a:pPr>
            <a:r>
              <a:rPr b="0" lang="cs-CZ" sz="2800" spc="-1" strike="noStrike">
                <a:solidFill>
                  <a:srgbClr val="000000"/>
                </a:solidFill>
                <a:latin typeface="Calibri"/>
              </a:rPr>
              <a:t>právo na vysílání díla rozhlasem či televizí,</a:t>
            </a: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  <a:p>
            <a:pPr marL="223920" indent="-22392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-"/>
              <a:tabLst>
                <a:tab algn="l" pos="0"/>
              </a:tabLst>
            </a:pPr>
            <a:r>
              <a:rPr b="0" lang="cs-CZ" sz="2800" spc="-1" strike="noStrike">
                <a:solidFill>
                  <a:srgbClr val="000000"/>
                </a:solidFill>
                <a:latin typeface="Calibri"/>
              </a:rPr>
              <a:t> </a:t>
            </a:r>
            <a:r>
              <a:rPr b="0" lang="cs-CZ" sz="2800" spc="-1" strike="noStrike">
                <a:solidFill>
                  <a:srgbClr val="000000"/>
                </a:solidFill>
                <a:latin typeface="Calibri"/>
              </a:rPr>
              <a:t>právo na přenos rozhlasového či televizního vysílání díla,</a:t>
            </a: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  <a:p>
            <a:pPr marL="223920" indent="-22392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-"/>
              <a:tabLst>
                <a:tab algn="l" pos="0"/>
              </a:tabLst>
            </a:pPr>
            <a:r>
              <a:rPr b="0" lang="cs-CZ" sz="2800" spc="-1" strike="noStrike">
                <a:solidFill>
                  <a:srgbClr val="000000"/>
                </a:solidFill>
                <a:latin typeface="Calibri"/>
              </a:rPr>
              <a:t>právo na provozování rozhlasového či televizního vysílání díla30</a:t>
            </a: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indent="0">
              <a:lnSpc>
                <a:spcPct val="90000"/>
              </a:lnSpc>
              <a:buNone/>
            </a:pPr>
            <a:r>
              <a:rPr b="0" lang="cs-CZ" sz="4400" spc="-1" strike="noStrike">
                <a:solidFill>
                  <a:srgbClr val="000000"/>
                </a:solidFill>
                <a:latin typeface="Calibri Light"/>
              </a:rPr>
              <a:t>Rozmnožování díla</a:t>
            </a:r>
            <a:endParaRPr b="0" lang="cs-CZ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9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cs-CZ" sz="2800" spc="-1" strike="noStrike">
                <a:solidFill>
                  <a:srgbClr val="000000"/>
                </a:solidFill>
                <a:latin typeface="Calibri"/>
              </a:rPr>
              <a:t>rozmnožováním díla se rozumí zhotovování dočasných nebo trvalých, přímých nebo nepřímých rozmnoženin díla nebo jeho části, a to jakýmikoli prostředky a v jakékoli formě.</a:t>
            </a: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cs-CZ" sz="2800" spc="-1" strike="noStrike">
                <a:solidFill>
                  <a:srgbClr val="000000"/>
                </a:solidFill>
                <a:latin typeface="Calibri"/>
              </a:rPr>
              <a:t> </a:t>
            </a:r>
            <a:r>
              <a:rPr b="0" lang="cs-CZ" sz="2800" spc="-1" strike="noStrike">
                <a:solidFill>
                  <a:srgbClr val="000000"/>
                </a:solidFill>
                <a:latin typeface="Calibri"/>
              </a:rPr>
              <a:t>Dílo se rozmnožuje zejména ve formě rozmnoženiny tiskové, fotografické, zvukové, obrazové nebo zvukově obrazové, stavbou architektonického díla nebo ve formě jiné trojrozměrné rozmnoženiny anebo ve formě elektronické zahrnující vyjádření analogové i digitální.</a:t>
            </a: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indent="0">
              <a:lnSpc>
                <a:spcPct val="90000"/>
              </a:lnSpc>
              <a:buNone/>
            </a:pPr>
            <a:r>
              <a:rPr b="0" lang="cs-CZ" sz="4400" spc="-1" strike="noStrike">
                <a:solidFill>
                  <a:srgbClr val="000000"/>
                </a:solidFill>
                <a:latin typeface="Calibri Light"/>
              </a:rPr>
              <a:t>Právní úprava, základní pojmy</a:t>
            </a:r>
            <a:endParaRPr b="0" lang="cs-CZ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5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 fontScale="77000"/>
          </a:bodyPr>
          <a:p>
            <a:pPr marL="207000" indent="-2070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800" spc="-1" strike="noStrike">
                <a:solidFill>
                  <a:srgbClr val="000000"/>
                </a:solidFill>
                <a:latin typeface="Calibri"/>
              </a:rPr>
              <a:t>Autorské právo sleduje od svého vzniku (počátkem 18. století) především dva cíle: chránit intelektuální i jiné investice tvůrců a tím podporovat tvůrčí činnost a zároveň přispívat k tomu, aby kulturní dědictví vznikající tvůrčí duševní činností jednotlivých tvůrců mohla využívat celá společnost, inspirovat se jím ……</a:t>
            </a: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</a:pP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  <a:p>
            <a:pPr marL="207000" indent="-2070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800" spc="-1" strike="noStrike">
                <a:solidFill>
                  <a:srgbClr val="000000"/>
                </a:solidFill>
                <a:latin typeface="Calibri"/>
              </a:rPr>
              <a:t>Autorské právo těchto cílů dosahuje tím, že na jedné straně přiznává autorům (a dalším nositelům práv) výlučná práva (de facto monopol) k jejich výtvorům, na druhé straně stanoví řadu výjimek a omezení těchto práv, a to k poměrně přesně vymezeným účelům a za stanovených podmínek, a dále časově omezuje trvání těchto výlučných práv. Po uplynutí doby ochrany práv se dílo (záznam apod.) stává tzv. volným dílem (záznamem apod.) a kdokoli je může využívat bez souhlasu autora a bez placení odměn. I po uplynutí doby ochrany nicméně platí, že si nikdo nesmí osobovat autorství k takovému volnému dílu (nesmí se vydávat za jeho autora) a nesmí je užívat způsobem snižujícím jeho hodnotu</a:t>
            </a: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indent="0">
              <a:lnSpc>
                <a:spcPct val="90000"/>
              </a:lnSpc>
              <a:buNone/>
            </a:pPr>
            <a:r>
              <a:rPr b="0" lang="cs-CZ" sz="4400" spc="-1" strike="noStrike">
                <a:solidFill>
                  <a:srgbClr val="000000"/>
                </a:solidFill>
                <a:latin typeface="Calibri Light"/>
              </a:rPr>
              <a:t>Rozšiřování díla</a:t>
            </a:r>
            <a:endParaRPr b="0" lang="cs-CZ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1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800" spc="-1" strike="noStrike">
                <a:solidFill>
                  <a:srgbClr val="000000"/>
                </a:solidFill>
                <a:latin typeface="Calibri"/>
              </a:rPr>
              <a:t>Rozšiřováním originálu nebo rozmnoženiny díla se rozumí zpřístupňování díla v hmotné podobě prodejem nebo jiným převodem vlastnického práva k originálu nebo k rozmnoženině díla, včetně jejich nabízení za tímto účelem.</a:t>
            </a: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</a:pP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indent="0">
              <a:lnSpc>
                <a:spcPct val="90000"/>
              </a:lnSpc>
              <a:buNone/>
            </a:pPr>
            <a:r>
              <a:rPr b="0" lang="cs-CZ" sz="4400" spc="-1" strike="noStrike">
                <a:solidFill>
                  <a:srgbClr val="000000"/>
                </a:solidFill>
                <a:latin typeface="Calibri Light"/>
              </a:rPr>
              <a:t>Pronájem díla</a:t>
            </a:r>
            <a:endParaRPr b="0" lang="cs-CZ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3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800" spc="-1" strike="noStrike">
                <a:solidFill>
                  <a:srgbClr val="000000"/>
                </a:solidFill>
                <a:latin typeface="Calibri"/>
              </a:rPr>
              <a:t>Pronájmem originálu nebo rozmnoženiny díla se rozumí zpřístupňování díla v hmotné podobě za účelem přímého nebo nepřímého hospodářského nebo obchodního prospěchu poskytnutím originálu nebo rozmnoženiny díla na dobu neurčitou</a:t>
            </a: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</a:pP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indent="0">
              <a:lnSpc>
                <a:spcPct val="90000"/>
              </a:lnSpc>
              <a:buNone/>
            </a:pPr>
            <a:r>
              <a:rPr b="0" lang="cs-CZ" sz="4400" spc="-1" strike="noStrike">
                <a:solidFill>
                  <a:srgbClr val="000000"/>
                </a:solidFill>
                <a:latin typeface="Calibri Light"/>
              </a:rPr>
              <a:t>Půjčování</a:t>
            </a:r>
            <a:endParaRPr b="0" lang="cs-CZ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5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800" spc="-1" strike="noStrike">
                <a:solidFill>
                  <a:srgbClr val="000000"/>
                </a:solidFill>
                <a:latin typeface="Calibri"/>
              </a:rPr>
              <a:t>Půjčováním originálu nebo rozmnoženiny díla se rozumí zpřístupňování díla ve hmotné podobě zařízením přístupným veřejnosti </a:t>
            </a:r>
            <a:r>
              <a:rPr b="0" lang="cs-CZ" sz="2800" spc="-1" strike="noStrike" u="sng">
                <a:solidFill>
                  <a:srgbClr val="000000"/>
                </a:solidFill>
                <a:uFillTx/>
                <a:latin typeface="Calibri"/>
              </a:rPr>
              <a:t>nikoli </a:t>
            </a:r>
            <a:r>
              <a:rPr b="0" lang="cs-CZ" sz="2800" spc="-1" strike="noStrike">
                <a:solidFill>
                  <a:srgbClr val="000000"/>
                </a:solidFill>
                <a:latin typeface="Calibri"/>
              </a:rPr>
              <a:t>za účelem přímého nebo nepřímého hospodářského nebo obchodního prospěchu poskytnutím originálu nebo rozmnoženiny díla na dobu určitou</a:t>
            </a: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indent="0">
              <a:lnSpc>
                <a:spcPct val="90000"/>
              </a:lnSpc>
              <a:buNone/>
            </a:pPr>
            <a:r>
              <a:rPr b="0" lang="cs-CZ" sz="4400" spc="-1" strike="noStrike">
                <a:solidFill>
                  <a:srgbClr val="000000"/>
                </a:solidFill>
                <a:latin typeface="Calibri Light"/>
              </a:rPr>
              <a:t>Vystavování</a:t>
            </a:r>
            <a:endParaRPr b="0" lang="cs-CZ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7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800" spc="-1" strike="noStrike">
                <a:solidFill>
                  <a:srgbClr val="000000"/>
                </a:solidFill>
                <a:latin typeface="Calibri"/>
              </a:rPr>
              <a:t>Vystavováním originálu nebo rozmnoženiny díla se rozumí zpřístupňování díla v hmotné podobě umožněním shlédnutí nebo jiného vnímání originálu nebo rozmnoženiny díla, zejména díla výtvarného, díla fotografického, díla architektonického včetně díla urbanistického, díla užitého umění nebo díla kartografického</a:t>
            </a: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</a:pP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indent="0">
              <a:lnSpc>
                <a:spcPct val="90000"/>
              </a:lnSpc>
              <a:buNone/>
            </a:pPr>
            <a:r>
              <a:rPr b="0" lang="cs-CZ" sz="4400" spc="-1" strike="noStrike">
                <a:solidFill>
                  <a:srgbClr val="000000"/>
                </a:solidFill>
                <a:latin typeface="Calibri Light"/>
              </a:rPr>
              <a:t>Jiná majetková práva</a:t>
            </a:r>
            <a:endParaRPr b="0" lang="cs-CZ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9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800" spc="-1" strike="noStrike">
                <a:solidFill>
                  <a:srgbClr val="000000"/>
                </a:solidFill>
                <a:latin typeface="Calibri"/>
              </a:rPr>
              <a:t>Autorský zákon přiznává autorovi dále také tzv. jiná majetková práva. Jde </a:t>
            </a:r>
            <a:r>
              <a:rPr b="0" i="1" lang="cs-CZ" sz="2800" spc="-1" strike="noStrike">
                <a:solidFill>
                  <a:srgbClr val="000000"/>
                </a:solidFill>
                <a:latin typeface="Calibri"/>
              </a:rPr>
              <a:t>především o právo na odměnu příslušející autorovi (a většině nositelů práv souvisejících s právem autorským) v souvislosti s rozmnožováním autorských děl pr</a:t>
            </a:r>
            <a:r>
              <a:rPr b="0" lang="cs-CZ" sz="2800" spc="-1" strike="noStrike">
                <a:solidFill>
                  <a:srgbClr val="000000"/>
                </a:solidFill>
                <a:latin typeface="Calibri"/>
              </a:rPr>
              <a:t>o osobní, resp. vlastní vnitřní potřebu (§ 25 AZ, příloha k AZ a vyhláška č. 488/2006 Sb., ve znění vyhlášky č. 408/2008 Sb.) a </a:t>
            </a:r>
            <a:r>
              <a:rPr b="0" i="1" lang="cs-CZ" sz="2800" spc="-1" strike="noStrike">
                <a:solidFill>
                  <a:srgbClr val="000000"/>
                </a:solidFill>
                <a:latin typeface="Calibri"/>
              </a:rPr>
              <a:t>právo na odměnu příslušející autorovi při opětném prodeji originálu uměleckého díla </a:t>
            </a:r>
            <a:r>
              <a:rPr b="0" lang="cs-CZ" sz="2800" spc="-1" strike="noStrike">
                <a:solidFill>
                  <a:srgbClr val="000000"/>
                </a:solidFill>
                <a:latin typeface="Calibri"/>
              </a:rPr>
              <a:t>(typicky např. díla výtvarného – malířského či sochařského apod.).</a:t>
            </a: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</a:pP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indent="0">
              <a:lnSpc>
                <a:spcPct val="90000"/>
              </a:lnSpc>
              <a:buNone/>
            </a:pPr>
            <a:r>
              <a:rPr b="0" lang="cs-CZ" sz="4400" spc="-1" strike="noStrike">
                <a:solidFill>
                  <a:srgbClr val="000000"/>
                </a:solidFill>
                <a:latin typeface="Calibri Light"/>
              </a:rPr>
              <a:t>Omezení autorského práva</a:t>
            </a:r>
            <a:endParaRPr b="0" lang="cs-CZ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1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800" spc="-1" strike="noStrike">
                <a:solidFill>
                  <a:srgbClr val="000000"/>
                </a:solidFill>
                <a:latin typeface="Calibri"/>
              </a:rPr>
              <a:t>Jsou dovolena jen ve zvláštních případech stanovených v AutZ. Práva nesmějí být vykládána způsobem, který by narušoval běžný výkon práv autorských a který by byl neospravedlnitelně na újmu oprávněným zájmům autora</a:t>
            </a: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</a:pP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indent="0">
              <a:lnSpc>
                <a:spcPct val="90000"/>
              </a:lnSpc>
              <a:buNone/>
            </a:pPr>
            <a:r>
              <a:rPr b="0" lang="cs-CZ" sz="4400" spc="-1" strike="noStrike">
                <a:solidFill>
                  <a:srgbClr val="000000"/>
                </a:solidFill>
                <a:latin typeface="Calibri Light"/>
              </a:rPr>
              <a:t>Volné užití</a:t>
            </a:r>
            <a:endParaRPr b="0" lang="cs-CZ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3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800" spc="-1" strike="noStrike">
                <a:solidFill>
                  <a:srgbClr val="000000"/>
                </a:solidFill>
                <a:latin typeface="Calibri"/>
              </a:rPr>
              <a:t>za užití díla podle autorského zákona se nepovažuje užití pro osobní potřebu fyzické osoby, jehož účelem není dosažení přímého nebo nepřímého hospodářského nebo obchodního prospěchu, nestanoví-li autorský zákon jinak. Do práva autorského tak nezasahuje ten, kdo pro svou osobní potřebu zhotoví záznam, rozmnoženinu nebo napodobeninu díla.</a:t>
            </a: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</a:pP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indent="0">
              <a:lnSpc>
                <a:spcPct val="90000"/>
              </a:lnSpc>
              <a:buNone/>
            </a:pPr>
            <a:r>
              <a:rPr b="0" lang="cs-CZ" sz="4400" spc="-1" strike="noStrike">
                <a:solidFill>
                  <a:srgbClr val="000000"/>
                </a:solidFill>
                <a:latin typeface="Calibri Light"/>
              </a:rPr>
              <a:t>Do práva autorského nezasahuje</a:t>
            </a:r>
            <a:endParaRPr b="0" lang="cs-CZ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5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 fontScale="90000"/>
          </a:bodyPr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cs-CZ" sz="2800" spc="-1" strike="noStrike">
                <a:solidFill>
                  <a:srgbClr val="000000"/>
                </a:solidFill>
                <a:latin typeface="Calibri"/>
              </a:rPr>
              <a:t>a) fyzická osoba, která pro svou osobní potřebu,</a:t>
            </a: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cs-CZ" sz="2800" spc="-1" strike="noStrike">
                <a:solidFill>
                  <a:srgbClr val="000000"/>
                </a:solidFill>
                <a:latin typeface="Calibri"/>
              </a:rPr>
              <a:t>b) právnická osoba nebo podnikající fyzická osoba, která pro svou vlastní vnitřní potřebu,</a:t>
            </a: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cs-CZ" sz="2800" spc="-1" strike="noStrike">
                <a:solidFill>
                  <a:srgbClr val="000000"/>
                </a:solidFill>
                <a:latin typeface="Calibri"/>
              </a:rPr>
              <a:t>c) ten, kdo na objednávku pro osobní potřebu fyzické osoby,</a:t>
            </a: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cs-CZ" sz="2800" spc="-1" strike="noStrike">
                <a:solidFill>
                  <a:srgbClr val="000000"/>
                </a:solidFill>
                <a:latin typeface="Calibri"/>
              </a:rPr>
              <a:t>d) ten, kdo na objednávku pro vlastní vnitřní potřebu právnické osoby nebo podnikající fyzické osoby</a:t>
            </a: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cs-CZ" sz="2800" spc="-1" strike="noStrike">
                <a:solidFill>
                  <a:srgbClr val="000000"/>
                </a:solidFill>
                <a:latin typeface="Calibri"/>
              </a:rPr>
              <a:t>- zhotoví tiskovou rozmnoženinu díla na papír nebo podobný podklad fotografickou technikou nebo jiným postupem s podobnými účinky, s výjimkou případu, kdy jde o vydaný notový záznam díla hudebního či hudebně dramatického, a v případech vyžadovaných zákonem řádně a včas platí odměnu.</a:t>
            </a: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indent="0">
              <a:lnSpc>
                <a:spcPct val="90000"/>
              </a:lnSpc>
              <a:buNone/>
            </a:pPr>
            <a:r>
              <a:rPr b="0" lang="cs-CZ" sz="4400" spc="-1" strike="noStrike">
                <a:solidFill>
                  <a:srgbClr val="000000"/>
                </a:solidFill>
                <a:latin typeface="Calibri Light"/>
              </a:rPr>
              <a:t>Bezúplatné zákonné licence </a:t>
            </a:r>
            <a:endParaRPr b="0" lang="cs-CZ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7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 fontScale="87000"/>
          </a:bodyPr>
          <a:p>
            <a:pPr marL="214560" indent="-21456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800" spc="-1" strike="noStrike">
                <a:solidFill>
                  <a:srgbClr val="000000"/>
                </a:solidFill>
                <a:latin typeface="Calibri"/>
              </a:rPr>
              <a:t>Do práva autorského nezasahuje ten, kdo</a:t>
            </a: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cs-CZ" sz="2800" spc="-1" strike="noStrike">
                <a:solidFill>
                  <a:srgbClr val="000000"/>
                </a:solidFill>
                <a:latin typeface="Calibri"/>
              </a:rPr>
              <a:t>a) užije v odůvodněné míře výňatky ze zveřejněných děl jiných autorů ve svém díle,</a:t>
            </a: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cs-CZ" sz="2800" spc="-1" strike="noStrike">
                <a:solidFill>
                  <a:srgbClr val="000000"/>
                </a:solidFill>
                <a:latin typeface="Calibri"/>
              </a:rPr>
              <a:t>b) užije výňatky z díla nebo drobná celá díla pro účely kritiky nebo recenze vztahující se k takovému dílu, vědecké či odborné tvorby a takové užití bude v souladu s poctivými zvyklostmi a v rozsahu vyžadovaném konkrétním účelem,</a:t>
            </a: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cs-CZ" sz="2800" spc="-1" strike="noStrike">
                <a:solidFill>
                  <a:srgbClr val="000000"/>
                </a:solidFill>
                <a:latin typeface="Calibri"/>
              </a:rPr>
              <a:t>c) užije dílo při vyučování pro ilustrační účel nebo při vědeckém výzkumu, jejichž účelem není dosažení přímého nebo nepřímého hospodářského nebo obchodního prospěchu, a nepřesáhne rozsah odpovídající sledovanému účelu; vždy je však nutno uvést, je-li to možné, jméno autora, nejde-li o dílo anonymní, nebo jméno osoby, pod jejímž jménem se dílo uvádí na veřejnost, a dále název díla a pramen.</a:t>
            </a: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indent="0">
              <a:lnSpc>
                <a:spcPct val="90000"/>
              </a:lnSpc>
              <a:buNone/>
            </a:pPr>
            <a:r>
              <a:rPr b="0" lang="cs-CZ" sz="4400" spc="-1" strike="noStrike">
                <a:solidFill>
                  <a:srgbClr val="000000"/>
                </a:solidFill>
                <a:latin typeface="Calibri Light"/>
              </a:rPr>
              <a:t>Propagace výstavy uměleckých děl a jejich prodeje </a:t>
            </a:r>
            <a:endParaRPr b="0" lang="cs-CZ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9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800" spc="-1" strike="noStrike">
                <a:solidFill>
                  <a:srgbClr val="000000"/>
                </a:solidFill>
                <a:latin typeface="Calibri"/>
              </a:rPr>
              <a:t>do práva autorského nezasahuje ten, kdo za účelem propagace výstavy nebo prodeje originálů či rozmnoženin uměleckých děl taková díla užije v rozsahu nezbytném pro propagaci takové akce, s výjimkou jakéhokoliv jiného užití k přímému nebo nepřímému hospodářskému nebo obchodnímu prospěchu. Je-li to obvyklé, je nutno uvést jméno autora, nejde-li o dílo anonymní, nebo jméno osoby, pod jejímž jménem se dílo uvádí na veřejnost, a dále název díla a pramen.</a:t>
            </a: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</a:pP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indent="0">
              <a:lnSpc>
                <a:spcPct val="90000"/>
              </a:lnSpc>
              <a:buNone/>
            </a:pPr>
            <a:r>
              <a:rPr b="0" lang="cs-CZ" sz="4400" spc="-1" strike="noStrike">
                <a:solidFill>
                  <a:srgbClr val="000000"/>
                </a:solidFill>
                <a:latin typeface="Calibri Light"/>
              </a:rPr>
              <a:t>Dílo volné</a:t>
            </a:r>
            <a:endParaRPr b="0" lang="cs-CZ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800" spc="-1" strike="noStrike">
                <a:solidFill>
                  <a:srgbClr val="000000"/>
                </a:solidFill>
                <a:latin typeface="Calibri"/>
              </a:rPr>
              <a:t>je takové autorské dílo, jehož majetková autorská práva nejsou chráněna. Nejčastějším případem volného díla je takové autorské dílo, u kterého již doba ochrany vypršela (tzn. např. uplynulo více než 70 let od smrti posledního autora). Kromě takových volných děl existují i další druhy děl, která jsou vyjmuta z autorskoprávní ochrany již od jejich vzniku. S pojmem volného díla souvisí také volná užití, kdy i jinak chráněné dílo lze za jistých podmínek využívat i bez souhlasu autora.</a:t>
            </a: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</a:pPr>
            <a:r>
              <a:rPr b="0" lang="cs-CZ" sz="2800" spc="-1" strike="noStrike">
                <a:solidFill>
                  <a:srgbClr val="000000"/>
                </a:solidFill>
                <a:latin typeface="Calibri"/>
              </a:rPr>
              <a:t>Volná díla viz https://web.law.duke.edu/cspd/publicdomainday/2020/</a:t>
            </a: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indent="0">
              <a:lnSpc>
                <a:spcPct val="90000"/>
              </a:lnSpc>
              <a:buNone/>
            </a:pPr>
            <a:r>
              <a:rPr b="0" lang="cs-CZ" sz="4400" spc="-1" strike="noStrike">
                <a:solidFill>
                  <a:srgbClr val="000000"/>
                </a:solidFill>
                <a:latin typeface="Calibri Light"/>
              </a:rPr>
              <a:t>Užití díla umístěného na veřejném prostranství </a:t>
            </a:r>
            <a:endParaRPr b="0" lang="cs-CZ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1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800" spc="-1" strike="noStrike">
                <a:solidFill>
                  <a:srgbClr val="000000"/>
                </a:solidFill>
                <a:latin typeface="Calibri"/>
              </a:rPr>
              <a:t>do práva autorského nezasahuje ten, kdo kresbou, malbou nebo grafikou, fotografií nebo filmem nebo jinak zaznamená nebo vyjádří dílo, které je trvale umístěno na náměstí, ulici, v parku, na veřejných cestách nebo na jiném veřejném prostranství</a:t>
            </a: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</a:pP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indent="0">
              <a:lnSpc>
                <a:spcPct val="90000"/>
              </a:lnSpc>
              <a:buNone/>
            </a:pPr>
            <a:r>
              <a:rPr b="0" lang="cs-CZ" sz="4400" spc="-1" strike="noStrike">
                <a:solidFill>
                  <a:srgbClr val="000000"/>
                </a:solidFill>
                <a:latin typeface="Calibri Light"/>
              </a:rPr>
              <a:t>Úřední a zpravodajská licence </a:t>
            </a:r>
            <a:endParaRPr b="0" lang="cs-CZ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3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800" spc="-1" strike="noStrike">
                <a:solidFill>
                  <a:srgbClr val="000000"/>
                </a:solidFill>
                <a:latin typeface="Calibri"/>
              </a:rPr>
              <a:t>do práva autorského nezasahuje ten, kdo užije v odůvodněné míře dílo na základě zákona pro účely veřejné bezpečnosti, pro soudní nebo správní řízení nebo k jinému úřednímu účelu nebo pro parlamentní jednání a pořízení zápisu o něm</a:t>
            </a: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</a:pP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 fontScale="56000"/>
          </a:bodyPr>
          <a:p>
            <a:pPr indent="0">
              <a:lnSpc>
                <a:spcPct val="90000"/>
              </a:lnSpc>
              <a:buNone/>
            </a:pPr>
            <a:br>
              <a:rPr sz="3600"/>
            </a:br>
            <a:r>
              <a:rPr b="0" lang="cs-CZ" sz="3600" spc="-1" strike="noStrike">
                <a:solidFill>
                  <a:srgbClr val="000000"/>
                </a:solidFill>
                <a:latin typeface="Calibri Light"/>
              </a:rPr>
              <a:t>Užití díla v rámci občanských a náboženských obřadů, v rámci školních představení a užití díla</a:t>
            </a:r>
            <a:br>
              <a:rPr sz="3600"/>
            </a:br>
            <a:r>
              <a:rPr b="0" lang="cs-CZ" sz="3600" spc="-1" strike="noStrike">
                <a:solidFill>
                  <a:srgbClr val="000000"/>
                </a:solidFill>
                <a:latin typeface="Calibri Light"/>
              </a:rPr>
              <a:t>školního</a:t>
            </a:r>
            <a:br>
              <a:rPr sz="4400"/>
            </a:br>
            <a:endParaRPr b="0" lang="cs-CZ" sz="3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5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 fontScale="87000"/>
          </a:bodyPr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cs-CZ" sz="2800" spc="-1" strike="noStrike">
                <a:solidFill>
                  <a:srgbClr val="000000"/>
                </a:solidFill>
                <a:latin typeface="Calibri"/>
              </a:rPr>
              <a:t>a) do práva autorského nezasahuje ten, kdo nikoli za účelem přímého nebo nepřímého hospodářského nebo obchodního prospěchu užije dílo při občanských či náboženských obřadech nebo při úředních akcích pořádaných orgány veřejné správy.</a:t>
            </a: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cs-CZ" sz="2800" spc="-1" strike="noStrike">
                <a:solidFill>
                  <a:srgbClr val="000000"/>
                </a:solidFill>
                <a:latin typeface="Calibri"/>
              </a:rPr>
              <a:t>b) Do práva autorského nezasahuje ten, kdo nikoli za účelem přímého nebo nepřímého hospodářského nebo obchodního prospěchu užije dílo při školních představeních, v nichž účinkují výlučně žáci, studenti nebo učitelé školy nebo školského či vzdělávacího zařízení.</a:t>
            </a: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cs-CZ" sz="2800" spc="-1" strike="noStrike">
                <a:solidFill>
                  <a:srgbClr val="000000"/>
                </a:solidFill>
                <a:latin typeface="Calibri"/>
              </a:rPr>
              <a:t>c) Do práva autorského také nezasahuje škola nebo školské či vzdělávací zařízení, užije-li nikoli za účelem přímého nebo nepřímého hospodářského nebo obchodního prospěchu k výuce nebo k vlastní vnitřní potřebě dílo vytvořené žákem nebo studentem ke splnění školních nebo studijních povinností </a:t>
            </a: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indent="0">
              <a:lnSpc>
                <a:spcPct val="90000"/>
              </a:lnSpc>
              <a:buNone/>
            </a:pPr>
            <a:r>
              <a:rPr b="0" lang="cs-CZ" sz="4400" spc="-1" strike="noStrike">
                <a:solidFill>
                  <a:srgbClr val="000000"/>
                </a:solidFill>
                <a:latin typeface="Calibri Light"/>
              </a:rPr>
              <a:t>Právní úprava</a:t>
            </a:r>
            <a:endParaRPr b="0" lang="cs-CZ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800" spc="-1" strike="noStrike">
                <a:solidFill>
                  <a:srgbClr val="000000"/>
                </a:solidFill>
                <a:latin typeface="Calibri"/>
              </a:rPr>
              <a:t>Autorské právo (v širokém slova smyslu, zahrnující jednak právo autora k autorskému dílu, jednak tzv. práva související s právem autorským, tj. zejména právo výkonného umělce k jeho uměleckému výkonu, právo výrobce záznamu k jeho záznamu – zvukovému či zvukově obrazovému – a právo vysílatele k jeho vysílání) je upraveno mezinárodními smlouvami a úmluvami, právem Evropské unie národními autorskými zákony, popř. i prováděcími předpisy.</a:t>
            </a: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indent="0">
              <a:lnSpc>
                <a:spcPct val="90000"/>
              </a:lnSpc>
              <a:buNone/>
            </a:pPr>
            <a:r>
              <a:rPr b="0" lang="cs-CZ" sz="4400" spc="-1" strike="noStrike">
                <a:solidFill>
                  <a:srgbClr val="000000"/>
                </a:solidFill>
                <a:latin typeface="Calibri Light"/>
              </a:rPr>
              <a:t>Mezinárodní smlouvy</a:t>
            </a:r>
            <a:endParaRPr b="0" lang="cs-CZ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800" spc="-1" strike="noStrike">
                <a:solidFill>
                  <a:srgbClr val="000000"/>
                </a:solidFill>
                <a:latin typeface="Calibri"/>
              </a:rPr>
              <a:t>Bernská úmluva o ochraně literárních a uměleckých děl z roku 1886, revidovaná v roce 1971 a označovaná někdy jako Revidovaná úmluva bernská</a:t>
            </a: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800" spc="-1" strike="noStrike">
                <a:solidFill>
                  <a:srgbClr val="000000"/>
                </a:solidFill>
                <a:latin typeface="Calibri"/>
              </a:rPr>
              <a:t>Mezinárodní úmluva o ochraně výkonných umělců, výrobců zvukových záznamů a rozhlasových a televizních organizací z roku 1961, označovaná někdy jako Římská úmluva</a:t>
            </a: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800" spc="-1" strike="noStrike">
                <a:solidFill>
                  <a:srgbClr val="000000"/>
                </a:solidFill>
                <a:latin typeface="Calibri"/>
              </a:rPr>
              <a:t>Smlouva Světové organizace duševního vlastnictví o autorském právu z roku 1996 </a:t>
            </a: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800" spc="-1" strike="noStrike">
                <a:solidFill>
                  <a:srgbClr val="000000"/>
                </a:solidFill>
                <a:latin typeface="Calibri"/>
              </a:rPr>
              <a:t>a Smlouva Světové organizace duševního vlastnictví o výkonech výkonných umělců a o zvukových záznamech, taktéž z roku 1996</a:t>
            </a: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indent="0">
              <a:lnSpc>
                <a:spcPct val="90000"/>
              </a:lnSpc>
              <a:buNone/>
            </a:pPr>
            <a:r>
              <a:rPr b="0" lang="cs-CZ" sz="4400" spc="-1" strike="noStrike">
                <a:solidFill>
                  <a:srgbClr val="000000"/>
                </a:solidFill>
                <a:latin typeface="Calibri Light"/>
              </a:rPr>
              <a:t>Základní pojmy</a:t>
            </a:r>
            <a:endParaRPr b="0" lang="cs-CZ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 fontScale="87000"/>
          </a:bodyPr>
          <a:p>
            <a:pPr marL="214560" indent="-21456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800" spc="-1" strike="noStrike">
                <a:solidFill>
                  <a:srgbClr val="000000"/>
                </a:solidFill>
                <a:latin typeface="Calibri"/>
              </a:rPr>
              <a:t>Národní právní úprava autorského práva v České republice je upravena v </a:t>
            </a:r>
            <a:r>
              <a:rPr b="0" lang="cs-CZ" sz="2800" spc="-1" strike="noStrike">
                <a:solidFill>
                  <a:srgbClr val="ff0000"/>
                </a:solidFill>
                <a:latin typeface="Calibri"/>
              </a:rPr>
              <a:t>zákoně č. 121/2000 Sb., o právu autorském </a:t>
            </a:r>
            <a:r>
              <a:rPr b="0" lang="cs-CZ" sz="2800" spc="-1" strike="noStrike">
                <a:solidFill>
                  <a:srgbClr val="000000"/>
                </a:solidFill>
                <a:latin typeface="Calibri"/>
              </a:rPr>
              <a:t>o právech souvisejících s právem autorským a o změně některých zákonů, v platném znění (dále jen autorský zákon nebo AZ). </a:t>
            </a: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  <a:p>
            <a:pPr marL="214560" indent="-21456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800" spc="-1" strike="noStrike">
                <a:solidFill>
                  <a:srgbClr val="000000"/>
                </a:solidFill>
                <a:latin typeface="Calibri"/>
              </a:rPr>
              <a:t>Autorské dílo - je definováno v § 2 AZ, který stanoví, co je autorským dílem, popřípadě co je za autorské dílo považováno: </a:t>
            </a:r>
            <a:r>
              <a:rPr b="0" lang="cs-CZ" sz="2800" spc="-1" strike="noStrike" u="sng">
                <a:solidFill>
                  <a:srgbClr val="000000"/>
                </a:solidFill>
                <a:uFillTx/>
                <a:latin typeface="Calibri"/>
              </a:rPr>
              <a:t>Autorským dílem je jedinečný výsledek tvůrčí činnosti autora vyjádřený v jakékoli objektivně vnímatelné podobě. (§ 2 odst. 1 AZ)</a:t>
            </a: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  <a:p>
            <a:pPr marL="214560" indent="-21456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800" spc="-1" strike="noStrike">
                <a:solidFill>
                  <a:srgbClr val="000000"/>
                </a:solidFill>
                <a:latin typeface="Calibri"/>
              </a:rPr>
              <a:t>demonstrativní seznam příkladů autorských děl – díla slovesná (vyjádřená řečí nebo písmem), díla hudební, dramatická či hudebně dramatická, díla choreografická a pantomimická, díla audiovizuální a kinematografická (např. videoklipy či filmová díla), díla výtvarná (malířská, sochařská, grafická apod.), díla architektonická a urbanistická, díla užitého umění a díla kartografická</a:t>
            </a: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</a:pP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</a:pP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indent="0">
              <a:lnSpc>
                <a:spcPct val="90000"/>
              </a:lnSpc>
              <a:buNone/>
            </a:pPr>
            <a:r>
              <a:rPr b="0" lang="cs-CZ" sz="4400" spc="-1" strike="noStrike">
                <a:solidFill>
                  <a:srgbClr val="000000"/>
                </a:solidFill>
                <a:latin typeface="Calibri Light"/>
              </a:rPr>
              <a:t>Základní pojmy</a:t>
            </a:r>
            <a:endParaRPr b="0" lang="cs-CZ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5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 fontScale="95000"/>
          </a:bodyPr>
          <a:p>
            <a:pPr marL="217080" indent="-2170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800" spc="-1" strike="noStrike">
                <a:solidFill>
                  <a:srgbClr val="000000"/>
                </a:solidFill>
                <a:latin typeface="Calibri"/>
              </a:rPr>
              <a:t>Autorský zákon dále stanoví (§2 odst. 2 AZ), které výtvory jsou považovány za autorská díla, ačkoli v konkrétních případech nemusí tyto výtvory splňovat podmínku jedinečného výtvoru. V jejich případě stačí, že jde o výtvory původní, tj. vytvořené autorem (nikoli opsané, vygenerované počítačem apod.). Jde o počítačové programy, fotografie a databáze.</a:t>
            </a: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  <a:p>
            <a:pPr marL="217080" indent="-2170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800" spc="-1" strike="noStrike">
                <a:solidFill>
                  <a:srgbClr val="000000"/>
                </a:solidFill>
                <a:latin typeface="Calibri"/>
              </a:rPr>
              <a:t>Autorské dílo je chráněno jako celek, ale také i v jednotlivých částech a jednotlivých vývojových fázích, pokud splňují kritéria pro ochranu, zejména </a:t>
            </a:r>
            <a:r>
              <a:rPr b="1" lang="cs-CZ" sz="2800" spc="-1" strike="noStrike">
                <a:solidFill>
                  <a:srgbClr val="000000"/>
                </a:solidFill>
                <a:latin typeface="Calibri"/>
              </a:rPr>
              <a:t>jedinečnost</a:t>
            </a:r>
            <a:r>
              <a:rPr b="0" lang="cs-CZ" sz="2800" spc="-1" strike="noStrike">
                <a:solidFill>
                  <a:srgbClr val="000000"/>
                </a:solidFill>
                <a:latin typeface="Calibri"/>
              </a:rPr>
              <a:t>, popř. </a:t>
            </a:r>
            <a:r>
              <a:rPr b="1" lang="cs-CZ" sz="2800" spc="-1" strike="noStrike">
                <a:solidFill>
                  <a:srgbClr val="000000"/>
                </a:solidFill>
                <a:latin typeface="Calibri"/>
              </a:rPr>
              <a:t>původnost </a:t>
            </a:r>
            <a:r>
              <a:rPr b="0" lang="cs-CZ" sz="2800" spc="-1" strike="noStrike">
                <a:solidFill>
                  <a:srgbClr val="000000"/>
                </a:solidFill>
                <a:latin typeface="Calibri"/>
              </a:rPr>
              <a:t>(§ 2 odst. 3 AZ)</a:t>
            </a: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  <a:p>
            <a:pPr marL="217080" indent="-2170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800" spc="-1" strike="noStrike">
                <a:solidFill>
                  <a:srgbClr val="000000"/>
                </a:solidFill>
                <a:latin typeface="Calibri"/>
              </a:rPr>
              <a:t>Autorské dílo je chráněno v původní i ve zpracované podobě (§ 2 odst. 4 AZ).</a:t>
            </a: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</a:pP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indent="0">
              <a:lnSpc>
                <a:spcPct val="90000"/>
              </a:lnSpc>
              <a:buNone/>
            </a:pPr>
            <a:r>
              <a:rPr b="0" lang="cs-CZ" sz="4400" spc="-1" strike="noStrike">
                <a:solidFill>
                  <a:srgbClr val="000000"/>
                </a:solidFill>
                <a:latin typeface="Calibri Light"/>
              </a:rPr>
              <a:t>Souborné dílo</a:t>
            </a:r>
            <a:endParaRPr b="0" lang="cs-CZ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800" spc="-1" strike="noStrike">
                <a:solidFill>
                  <a:srgbClr val="000000"/>
                </a:solidFill>
                <a:latin typeface="Calibri"/>
              </a:rPr>
              <a:t>soubor nezávislých děl nebo jiných prvků, který způsobem výběru nebo uspořádáním obsahu splňuje zákonné podmínky pro to, aby mohl být povařován za autorské dílo</a:t>
            </a: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800" spc="-1" strike="noStrike">
                <a:solidFill>
                  <a:srgbClr val="000000"/>
                </a:solidFill>
                <a:latin typeface="Calibri"/>
              </a:rPr>
              <a:t> </a:t>
            </a:r>
            <a:r>
              <a:rPr b="0" lang="cs-CZ" sz="2800" spc="-1" strike="noStrike">
                <a:solidFill>
                  <a:srgbClr val="000000"/>
                </a:solidFill>
                <a:latin typeface="Calibri"/>
              </a:rPr>
              <a:t>příklady:</a:t>
            </a: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800" spc="-1" strike="noStrike">
                <a:solidFill>
                  <a:srgbClr val="000000"/>
                </a:solidFill>
                <a:latin typeface="Calibri"/>
              </a:rPr>
              <a:t>sborník, jako je časopis</a:t>
            </a: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800" spc="-1" strike="noStrike">
                <a:solidFill>
                  <a:srgbClr val="000000"/>
                </a:solidFill>
                <a:latin typeface="Calibri"/>
              </a:rPr>
              <a:t>encyklopedie</a:t>
            </a: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800" spc="-1" strike="noStrike">
                <a:solidFill>
                  <a:srgbClr val="000000"/>
                </a:solidFill>
                <a:latin typeface="Calibri"/>
              </a:rPr>
              <a:t> </a:t>
            </a:r>
            <a:r>
              <a:rPr b="0" lang="cs-CZ" sz="2800" spc="-1" strike="noStrike">
                <a:solidFill>
                  <a:srgbClr val="000000"/>
                </a:solidFill>
                <a:latin typeface="Calibri"/>
              </a:rPr>
              <a:t>pásmo</a:t>
            </a: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800" spc="-1" strike="noStrike">
                <a:solidFill>
                  <a:srgbClr val="000000"/>
                </a:solidFill>
                <a:latin typeface="Calibri"/>
              </a:rPr>
              <a:t> </a:t>
            </a:r>
            <a:r>
              <a:rPr b="0" lang="cs-CZ" sz="2800" spc="-1" strike="noStrike">
                <a:solidFill>
                  <a:srgbClr val="000000"/>
                </a:solidFill>
                <a:latin typeface="Calibri"/>
              </a:rPr>
              <a:t>výstava </a:t>
            </a: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800" spc="-1" strike="noStrike">
                <a:solidFill>
                  <a:srgbClr val="000000"/>
                </a:solidFill>
                <a:latin typeface="Calibri"/>
              </a:rPr>
              <a:t>antologie</a:t>
            </a: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</a:pP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indent="0">
              <a:lnSpc>
                <a:spcPct val="90000"/>
              </a:lnSpc>
              <a:buNone/>
            </a:pPr>
            <a:r>
              <a:rPr b="0" lang="cs-CZ" sz="4400" spc="-1" strike="noStrike">
                <a:solidFill>
                  <a:srgbClr val="000000"/>
                </a:solidFill>
                <a:latin typeface="Calibri Light"/>
              </a:rPr>
              <a:t>Ochrana podle práva autorského se nevztahuje na:</a:t>
            </a:r>
            <a:endParaRPr b="0" lang="cs-CZ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9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800" spc="-1" strike="noStrike">
                <a:solidFill>
                  <a:srgbClr val="000000"/>
                </a:solidFill>
                <a:latin typeface="Calibri"/>
              </a:rPr>
              <a:t>úřední dílo (právní předpis, opatření obecné povahy, rozhodnutí, veřejná listina, veřejně přístupný rejstřík a sbírka jeho listin), jakož i úřední návrh úředního díla a jiná přípravná úřední dokumentace, včetně úředního překladu takového díla, sněmovní a senátní publikace, pamětní knihy obecní (obecní kroniky), státní symbol a symbol jednotky územní samosprávy a jiná taková díla, u nichž je veřejný zájem na vyloučení z ochran</a:t>
            </a: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cs-CZ" sz="2800" spc="-1" strike="noStrike">
                <a:solidFill>
                  <a:srgbClr val="000000"/>
                </a:solidFill>
                <a:latin typeface="Calibri"/>
              </a:rPr>
              <a:t>• </a:t>
            </a:r>
            <a:r>
              <a:rPr b="0" lang="cs-CZ" sz="2800" spc="-1" strike="noStrike">
                <a:solidFill>
                  <a:srgbClr val="000000"/>
                </a:solidFill>
                <a:latin typeface="Calibri"/>
              </a:rPr>
              <a:t>výtvory tradiční lidové kultury, není-li pravé jméno autora obecně známo a nejde-li o dílo anonymní nebo o dílo pseudonymní; užít takové dílo lze jen způsobem nesnižujícím jeho hodnotu</a:t>
            </a: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Motiv Office">
  <a:themeElements>
    <a:clrScheme name="Kancelář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Motiv Office">
  <a:themeElements>
    <a:clrScheme name="Kancelář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418</TotalTime>
  <Application>LibreOffice/7.4.7.2$Windows_X86_64 LibreOffice_project/723314e595e8007d3cf785c16538505a1c878ca5</Application>
  <AppVersion>15.0000</AppVersion>
  <Words>2773</Words>
  <Paragraphs>115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2021-02-13T06:27:46Z</dcterms:created>
  <dc:creator>Účet Microsoft</dc:creator>
  <dc:description/>
  <dc:language>cs-CZ</dc:language>
  <cp:lastModifiedBy/>
  <dcterms:modified xsi:type="dcterms:W3CDTF">2025-02-20T10:46:10Z</dcterms:modified>
  <cp:revision>41</cp:revision>
  <dc:subject/>
  <dc:title>Prezentace aplikace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Širokoúhlá obrazovka</vt:lpwstr>
  </property>
  <property fmtid="{D5CDD505-2E9C-101B-9397-08002B2CF9AE}" pid="3" name="Slides">
    <vt:i4>32</vt:i4>
  </property>
</Properties>
</file>