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84" r:id="rId5"/>
    <p:sldId id="285" r:id="rId6"/>
    <p:sldId id="286" r:id="rId7"/>
    <p:sldId id="297" r:id="rId8"/>
    <p:sldId id="298" r:id="rId9"/>
    <p:sldId id="299" r:id="rId10"/>
    <p:sldId id="300" r:id="rId11"/>
    <p:sldId id="287" r:id="rId12"/>
    <p:sldId id="288" r:id="rId13"/>
    <p:sldId id="289" r:id="rId14"/>
    <p:sldId id="290" r:id="rId15"/>
    <p:sldId id="291" r:id="rId16"/>
    <p:sldId id="292" r:id="rId17"/>
    <p:sldId id="294" r:id="rId18"/>
    <p:sldId id="295" r:id="rId19"/>
    <p:sldId id="296" r:id="rId20"/>
    <p:sldId id="301" r:id="rId21"/>
    <p:sldId id="302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3255"/>
    <a:srgbClr val="EE6E71"/>
    <a:srgbClr val="EF5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3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4832287-B25D-4B93-BC75-BE93CB0D31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E7F1ADD-DA58-4B89-A241-5E4057C6CA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43C98-30E3-4385-8927-9ABEBE77B9B9}" type="datetimeFigureOut">
              <a:rPr lang="cs-CZ" smtClean="0"/>
              <a:t>17.02.2026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79D575D-9C7F-4850-9E9D-897D11572A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ACC3A2B-EE61-4162-BB57-AC4FE2FF19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BC866-0219-4173-BB3C-1D2CD6E12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509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A11B0-B0B0-40A1-A00E-AF6B6B39CF74}" type="datetimeFigureOut">
              <a:rPr lang="cs-CZ" smtClean="0"/>
              <a:t>17.02.2026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17765-0F04-463A-AE28-758453535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90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17765-0F04-463A-AE28-758453535B3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4998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7D4BFB-93CD-4C1C-8B64-89B7EA20D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7165BAE-6BA3-4A9C-97A2-58CEA67D3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FECA0A-39C4-47E0-A8B7-7BD38DC23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17.02.2026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82A0EF-35ED-4A7F-9108-1696181E2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971B8AA-2543-46A8-8683-FADA4CFF6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63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578381-D54F-43A7-9DD8-C6A448A50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F327D97-E872-411C-A567-5CC5BA021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15D2C0-D0B1-43CC-B200-E67C2312C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17.02.2026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E7A502-40A8-499F-AFAF-D16BAF420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096891-18CA-421F-B91A-4BE547AB3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624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5117FD1-E3C5-4B44-9554-4967A6E3B1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A6CF458-65CA-45DD-9B60-0FFBB7193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3A5F46-3E5D-4761-85E7-4C445516C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17.02.2026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5ECCBE-9B50-4F51-AAB2-E45C5FA2A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89A2E1-9ECF-454F-9BAA-C5158139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57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464B5A-6D32-400F-93AD-159DD9549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84FA11-7C75-49E8-9E3D-ED8013FBA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464F946-962E-461F-BD1E-425CBABE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17.02.2026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15877D-4706-40E9-8FEA-1EF14F6F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169166-9D2F-45EE-9244-DCF6AFD2B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82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38E0B6-60A3-45F8-9DE1-7612EAED9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494BD1F-16DE-417C-BD18-E6480521A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1D24F1-112B-4967-A2AA-795CE6BF7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17.02.2026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8906EF-BD63-4BD7-8D26-60A76653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F6643C-2AB1-4137-8FFE-C22EDB20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11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51C623-DAAE-4008-8000-4DEA6E0AF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48BE96-A9C0-4DC7-B224-842E5A581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8A919C1-EA69-4015-8223-6C9A08288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BEEEB7B-4EF0-49FD-ACBB-EB73D8B10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17.02.2026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94A92DC-F537-44B6-A05E-0A085767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3B8CE2-DD56-4A6C-9833-246A40998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82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7D1E17-B41C-4F80-B3E2-059DE66DF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65993C4-BD80-41DF-9C9E-0B71AA3AD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E53E0EE-00E9-473E-91A7-7AE29B1FB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A8B9470-9823-4DBE-84F7-3AF8AD39E9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6BA90F4-F0CA-476F-B3A9-F9D5F132A4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94FE976-9FA7-4F59-8A6D-D90D7BC7C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17.02.2026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B1252BA-A732-466B-BBFE-463B88379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0AA444F-24E0-4A64-9A8A-A84594FB9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18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E6CF1C-C562-4756-973F-0CAA18736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1AB918F-977B-442B-BD80-D95187F9E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17.02.2026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2F09EF3-E91E-492C-BDEC-E6D216C93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ACD59AE-F998-430E-9F38-7411A9065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66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203AF77-3F77-4C2D-9BFF-1A3817D37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17.02.2026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DFD52C3-4F15-41E7-B793-4A428E9D2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6E8AEB2-1D62-4BA3-94ED-1423CE0A9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09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B87916-FB00-4403-B10A-1D1B1FB86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24F5B7-B6F2-422F-B2FD-D7A362342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6F7A7BC-10BF-4F89-99FD-DD5DE75E7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4A9F225-AA34-40AB-B975-66A09FB8C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17.02.2026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04A844C-F55D-424D-8A89-30AB70CF0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4BC4E82-AC2A-4D93-B953-C69186E5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61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6B2332-03B9-498E-B6B6-803D6FB91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428687A-EC28-4E7F-8C18-A28AD5AD1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D2C728F-A84C-4AD7-B903-5021DE50F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C947485-DA27-48C9-9837-7E7A6B931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17.02.2026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1E5DE22-FDE0-4100-A542-F1DB05BF0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C545D56-A4DC-4CBF-A6E6-490147FD4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8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976A5AD-08B7-45AD-9142-24050C5EC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5F65888-FA84-42FE-B43C-F5B88080A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BFD999-C4F0-4176-BF74-D371B13AFE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C4D50-0BC5-47C1-AE1A-6EF911C6030D}" type="datetimeFigureOut">
              <a:rPr lang="cs-CZ" smtClean="0"/>
              <a:t>17.02.2026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B4CE60-5B75-4A89-BEC3-D1E2BC1FC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F94066-FFC6-4B73-9718-6407FB8AF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88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5.wdp"/><Relationship Id="rId3" Type="http://schemas.openxmlformats.org/officeDocument/2006/relationships/image" Target="../media/image4.svg"/><Relationship Id="rId7" Type="http://schemas.microsoft.com/office/2007/relationships/hdphoto" Target="../media/hdphoto3.wdp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openxmlformats.org/officeDocument/2006/relationships/image" Target="../media/image6.svg"/><Relationship Id="rId15" Type="http://schemas.microsoft.com/office/2007/relationships/hdphoto" Target="../media/hdphoto6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sv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77CD1DD1-E02C-4513-9142-346452858463}"/>
              </a:ext>
            </a:extLst>
          </p:cNvPr>
          <p:cNvSpPr/>
          <p:nvPr/>
        </p:nvSpPr>
        <p:spPr>
          <a:xfrm>
            <a:off x="367323" y="2152358"/>
            <a:ext cx="113166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</a:p>
          <a:p>
            <a:pPr algn="ctr"/>
            <a:r>
              <a:rPr lang="cs-CZ" sz="40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ANALÝZA MEZINÁRODNÍHO MARKETINGOVÉHO PROSTŘEDÍ</a:t>
            </a:r>
            <a:endParaRPr lang="cs-CZ" sz="4000" b="1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2C721C96-FE64-4E3B-A811-6324E416A3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0000" y1="46250" x2="10000" y2="46250"/>
                        <a14:foregroundMark x1="44545" y1="36250" x2="44545" y2="36250"/>
                        <a14:foregroundMark x1="77273" y1="53125" x2="77273" y2="53125"/>
                        <a14:foregroundMark x1="88182" y1="50000" x2="88182" y2="50000"/>
                        <a14:foregroundMark x1="30000" y1="59375" x2="30000" y2="59375"/>
                        <a14:foregroundMark x1="42727" y1="48125" x2="42727" y2="48125"/>
                        <a14:foregroundMark x1="57273" y1="41875" x2="57273" y2="41875"/>
                        <a14:backgroundMark x1="38636" y1="53750" x2="38636" y2="53750"/>
                        <a14:backgroundMark x1="50455" y1="46875" x2="50455" y2="46875"/>
                        <a14:backgroundMark x1="59091" y1="51250" x2="59091" y2="5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496" y="-109775"/>
            <a:ext cx="1315341" cy="95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56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72036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Údaje potřebné pro analýzu ekonomického prostředí jsou údaje o: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obyvatelstvu,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demografii,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infrastruktuře,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geografii.</a:t>
            </a:r>
          </a:p>
        </p:txBody>
      </p:sp>
    </p:spTree>
    <p:extLst>
      <p:ext uri="{BB962C8B-B14F-4D97-AF65-F5344CB8AC3E}">
        <p14:creationId xmlns:p14="http://schemas.microsoft.com/office/powerpoint/2010/main" val="2547998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720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OBYVATELSTVO</a:t>
            </a:r>
          </a:p>
          <a:p>
            <a:pPr marL="457200" indent="-457200">
              <a:buFontTx/>
              <a:buChar char="-"/>
            </a:pPr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Předmětem je zjištění informací o: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počtu obyvatel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(potenciální poptávka po výrobcích)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tempu růstu vývoje populace a struktury populace,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velikosti domácností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(evropský průměr je 2,7 osoby/domácnost, v Turecku je to 5 osob/domácnost)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spotřebitelských návycích,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urbanizaci,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kupní síle.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35679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7203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UKAZATELE PRO HODNOCENÍ EKONOMICKÉHO PROSTŘEDÍ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Index konkurenceschopnosti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World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Competitiveness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Scoreboard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Index ekonomické svobody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Economic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Freedom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of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World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Index)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Raiting</a:t>
            </a:r>
            <a:endParaRPr lang="cs-CZ" sz="30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cs-CZ" sz="30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26327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38382" y="0"/>
            <a:ext cx="11720366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INDEX KONKURENCESCHOPNOSTI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Jedná se o každoroční zhodnocení pořadí zemí podle míchy schopnosti ekonomicky konkurovat.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Index poměřuje vliv klíčových faktorů v makroekonomickém prostředí země (kvalita institucí, kvalita technologií, úroveň infrastruktury, systém a úroveň vzdělávání, flexibilita trhu práce, podpora inovací)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 globálním indexu konkurenceschopnosti se poměřuje 144 zemí světa.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Česká republika byla v roce 2021 na 34. místě.</a:t>
            </a:r>
          </a:p>
          <a:p>
            <a:pPr marL="457200" indent="-457200">
              <a:buFontTx/>
              <a:buChar char="-"/>
            </a:pPr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Nejvíce konkurence schopné země:	</a:t>
            </a:r>
          </a:p>
          <a:p>
            <a:r>
              <a:rPr lang="cs-CZ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</a:p>
          <a:p>
            <a:r>
              <a:rPr lang="cs-CZ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1. Švýcarsko</a:t>
            </a:r>
          </a:p>
          <a:p>
            <a:r>
              <a:rPr 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cs-CZ" sz="11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2. Švédsko</a:t>
            </a:r>
          </a:p>
          <a:p>
            <a:endParaRPr lang="cs-CZ" sz="20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3. Dánsko</a:t>
            </a:r>
          </a:p>
          <a:p>
            <a:pPr marL="514350" indent="-514350">
              <a:buAutoNum type="arabicPeriod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F4376605-CD14-4BE4-8CC2-B3940B2D29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74" t="59363" r="49907" b="34003"/>
          <a:stretch/>
        </p:blipFill>
        <p:spPr>
          <a:xfrm>
            <a:off x="3193223" y="4177002"/>
            <a:ext cx="1031966" cy="1003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9CA9B1E-7492-477B-BCDD-99B492E88D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050" t="15810" r="11676" b="62007"/>
          <a:stretch/>
        </p:blipFill>
        <p:spPr>
          <a:xfrm>
            <a:off x="2836461" y="5164643"/>
            <a:ext cx="1311329" cy="854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AFAD883-4DA7-4BB2-9B67-7D9461F4635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1067" t="18053" r="15437" b="69440"/>
          <a:stretch/>
        </p:blipFill>
        <p:spPr>
          <a:xfrm>
            <a:off x="2790963" y="6021049"/>
            <a:ext cx="1480843" cy="857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1881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74651" y="170831"/>
            <a:ext cx="11947218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INDEX EKONOMICKÉ SVOBODY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Index prokazuje vazbu mezi ekonomickou svobodou a prosperitou.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Index byl v roce 2021 vyjádřen pro 162 zemí světa.</a:t>
            </a:r>
          </a:p>
          <a:p>
            <a:endParaRPr lang="cs-CZ" sz="3200" dirty="0">
              <a:solidFill>
                <a:srgbClr val="382C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r>
              <a:rPr lang="cs-CZ" sz="3000" b="1" i="0" dirty="0">
                <a:solidFill>
                  <a:srgbClr val="38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Index ekonomické svobody 2021</a:t>
            </a:r>
          </a:p>
          <a:p>
            <a:pPr algn="l" fontAlgn="base"/>
            <a:endParaRPr lang="cs-CZ" sz="3000" b="1" dirty="0">
              <a:solidFill>
                <a:srgbClr val="382C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endParaRPr lang="cs-CZ" sz="3000" b="1" i="0" dirty="0">
              <a:solidFill>
                <a:srgbClr val="382C2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endParaRPr lang="cs-CZ" sz="3000" b="1" dirty="0">
              <a:solidFill>
                <a:srgbClr val="382C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endParaRPr lang="cs-CZ" sz="3000" b="1" i="0" dirty="0">
              <a:solidFill>
                <a:srgbClr val="382C2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endParaRPr lang="cs-CZ" sz="3000" b="1" dirty="0">
              <a:solidFill>
                <a:srgbClr val="382C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endParaRPr lang="cs-CZ" sz="3000" b="1" i="0" dirty="0">
              <a:solidFill>
                <a:srgbClr val="382C2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fontAlgn="base">
              <a:buFont typeface="Wingdings" panose="05000000000000000000" pitchFamily="2" charset="2"/>
              <a:buChar char="§"/>
            </a:pPr>
            <a:endParaRPr lang="cs-CZ" sz="3000" dirty="0">
              <a:solidFill>
                <a:srgbClr val="382C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fontAlgn="base">
              <a:buFont typeface="Wingdings" panose="05000000000000000000" pitchFamily="2" charset="2"/>
              <a:buChar char="§"/>
            </a:pPr>
            <a:r>
              <a:rPr lang="cs-CZ" sz="3000" i="0" dirty="0">
                <a:solidFill>
                  <a:srgbClr val="38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Před ČR Velká Británie, USA, Chile, Kanada, Litva nebo Finsko</a:t>
            </a:r>
          </a:p>
          <a:p>
            <a:pPr marL="457200" indent="-457200" algn="l" fontAlgn="base"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rgbClr val="38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ČR Norsko, Německo, Belgie, Polsko, Slovensko, Francie, Turecko</a:t>
            </a:r>
            <a:endParaRPr lang="cs-CZ" sz="3000" i="0" dirty="0">
              <a:solidFill>
                <a:srgbClr val="382C2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30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indent="-457200">
              <a:buFontTx/>
              <a:buChar char="-"/>
            </a:pPr>
            <a:endParaRPr lang="cs-CZ" sz="30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aphicFrame>
        <p:nvGraphicFramePr>
          <p:cNvPr id="2" name="Tabulka 3">
            <a:extLst>
              <a:ext uri="{FF2B5EF4-FFF2-40B4-BE49-F238E27FC236}">
                <a16:creationId xmlns:a16="http://schemas.microsoft.com/office/drawing/2014/main" id="{0A371605-5C2B-48C8-AD04-5AC187F7D6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828134"/>
              </p:ext>
            </p:extLst>
          </p:nvPr>
        </p:nvGraphicFramePr>
        <p:xfrm>
          <a:off x="296983" y="2825678"/>
          <a:ext cx="6484143" cy="283464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6484143">
                  <a:extLst>
                    <a:ext uri="{9D8B030D-6E8A-4147-A177-3AD203B41FA5}">
                      <a16:colId xmlns:a16="http://schemas.microsoft.com/office/drawing/2014/main" val="15186493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cs-CZ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SINGAPUR 89,7 %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36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 NOVÝ ZÉLAND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521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AUSTRÁLIE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7752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25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ŠVÝCARSKO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2104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25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IRSKO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01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5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 ČESKÁ REPUBLIKA = 73,8 %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815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51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72036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RATING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Mezinárodní nástroj pro hodnocení bonity zemí.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Jedná se o ukazatel důležitý pro zahraniční investory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 Vypovídá o stupni rizikovosti a kvality státu v roli dlužníka a jeho ekonomické schopnosti dodržet vlastní závazky.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Prostřednictvím ratingu země se posuzuje relativní úvěrové riziko.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Vyjadřuje vztah k posílení či oslabení měny v krátkodobém časovém horizontu.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Nejvyšší rating mají vyspělé země s hospodářsky rostoucí ekonomikou, nízkou inflací, vzdělaným obyvatelstvem a kvalitní infrastrukturou.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Nízký rating mají země s vysokým zadlužením.</a:t>
            </a: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60153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B15F547-5D1F-44DD-AD78-88796C293C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71" t="8381" r="38500" b="11810"/>
          <a:stretch/>
        </p:blipFill>
        <p:spPr>
          <a:xfrm>
            <a:off x="2756262" y="0"/>
            <a:ext cx="67106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11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720366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3.  MEZINÁRODNÍ KULTURNÍ PROSTŘEDÍ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Kultura vytváří charakteristiku členů dané společnosti.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Je ovlivňováno: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jazykem,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náboženstvím,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hodnotami a postoji,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způsoby a zvyky,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vzděláváním,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sociálními aspekty a institucemi,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mezinárodními obchodními jednáními.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Úspěch v mezinárodním marketingu vyžaduje náročné vyhledávání informací ke kulturním odlišnostem.</a:t>
            </a:r>
          </a:p>
        </p:txBody>
      </p:sp>
    </p:spTree>
    <p:extLst>
      <p:ext uri="{BB962C8B-B14F-4D97-AF65-F5344CB8AC3E}">
        <p14:creationId xmlns:p14="http://schemas.microsoft.com/office/powerpoint/2010/main" val="876227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72036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4"/>
            </a:pPr>
            <a:r>
              <a:rPr lang="cs-CZ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MEZINÁRODNÍ TECHNOLOGICKÉ PROSTŘEDÍ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Technologické prostředí stále více ovlivňuje marketingové strategie.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Přispělo ke globalizaci mezinárodního podnikání.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Technické prostředí poskytuje údaje o technické vyspělosti země (komunikační technologie, informační technologie, elektronické obchodování).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Ukazatele pro analýzu technologického prostředí: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ukazatel hrubých domácích výdajů na výzkum a vývoj,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ukazatel celkových výdajů na vlastní výzkum a vývoj v podnikatelském sektoru.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37611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7203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ANALÝZA MEZINÁRODNÍHO PROSTŘEDÍ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Cílem analýzy je sumarizace kritérií, které pomáhají identifikovat konkrétní zahraniční trh a poskytují podklady pro rozhodování o vstupu podniku na zahraniční trh.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Podnik musí před vstupem na mezinárodní trh provést analýzu trhu.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Nejčastějším nástrojem pro analýzu mezinárodního prostředí je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PEST ANALÝZA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Jedná se o komplexní analýzu: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právního a politického prostředí,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ekonomického prostředí,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sociálně-kulturního prostředí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technologického prostředí.</a:t>
            </a:r>
          </a:p>
        </p:txBody>
      </p:sp>
    </p:spTree>
    <p:extLst>
      <p:ext uri="{BB962C8B-B14F-4D97-AF65-F5344CB8AC3E}">
        <p14:creationId xmlns:p14="http://schemas.microsoft.com/office/powerpoint/2010/main" val="1257872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ál 32">
            <a:extLst>
              <a:ext uri="{FF2B5EF4-FFF2-40B4-BE49-F238E27FC236}">
                <a16:creationId xmlns:a16="http://schemas.microsoft.com/office/drawing/2014/main" id="{D1CF204F-5622-4222-8D04-B70C52AAD4BD}"/>
              </a:ext>
            </a:extLst>
          </p:cNvPr>
          <p:cNvSpPr/>
          <p:nvPr/>
        </p:nvSpPr>
        <p:spPr>
          <a:xfrm>
            <a:off x="8969164" y="4123551"/>
            <a:ext cx="3065690" cy="2304716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id="{DD45B9FB-52D0-43B9-9870-10957384CA69}"/>
              </a:ext>
            </a:extLst>
          </p:cNvPr>
          <p:cNvSpPr/>
          <p:nvPr/>
        </p:nvSpPr>
        <p:spPr>
          <a:xfrm>
            <a:off x="8905890" y="638977"/>
            <a:ext cx="3065690" cy="2304716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255BA082-151D-4609-A93C-32C46A26CDBD}"/>
              </a:ext>
            </a:extLst>
          </p:cNvPr>
          <p:cNvSpPr/>
          <p:nvPr/>
        </p:nvSpPr>
        <p:spPr>
          <a:xfrm>
            <a:off x="239943" y="4062905"/>
            <a:ext cx="3065690" cy="2304716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45C6FCFE-BE2A-49CD-83A2-0179E1292425}"/>
              </a:ext>
            </a:extLst>
          </p:cNvPr>
          <p:cNvSpPr/>
          <p:nvPr/>
        </p:nvSpPr>
        <p:spPr>
          <a:xfrm>
            <a:off x="504619" y="492915"/>
            <a:ext cx="3065690" cy="2304716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228DDCFF-9BE3-4D30-AABF-A58B863D3623}"/>
              </a:ext>
            </a:extLst>
          </p:cNvPr>
          <p:cNvSpPr/>
          <p:nvPr/>
        </p:nvSpPr>
        <p:spPr>
          <a:xfrm>
            <a:off x="4372142" y="2530120"/>
            <a:ext cx="3515713" cy="2447636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Grafický objekt 4" descr="Továrna">
            <a:extLst>
              <a:ext uri="{FF2B5EF4-FFF2-40B4-BE49-F238E27FC236}">
                <a16:creationId xmlns:a16="http://schemas.microsoft.com/office/drawing/2014/main" id="{E722F14F-59C4-4164-97B5-BAA588042F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51419" y="2971799"/>
            <a:ext cx="1173469" cy="1173469"/>
          </a:xfrm>
          <a:prstGeom prst="rect">
            <a:avLst/>
          </a:prstGeom>
        </p:spPr>
      </p:pic>
      <p:pic>
        <p:nvPicPr>
          <p:cNvPr id="7" name="Grafický objekt 6" descr="Budova">
            <a:extLst>
              <a:ext uri="{FF2B5EF4-FFF2-40B4-BE49-F238E27FC236}">
                <a16:creationId xmlns:a16="http://schemas.microsoft.com/office/drawing/2014/main" id="{D2F5495D-658E-4493-B47F-D3D59FD3E3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07813" y="2971799"/>
            <a:ext cx="1082350" cy="108235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2A4BC78-B637-4E5B-8724-70C35DCB6C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0" b="91000" l="10000" r="90000">
                        <a14:foregroundMark x1="45625" y1="8333" x2="58438" y2="12000"/>
                        <a14:foregroundMark x1="52812" y1="5333" x2="49375" y2="5000"/>
                        <a14:foregroundMark x1="60938" y1="91000" x2="69063" y2="90667"/>
                        <a14:foregroundMark x1="69375" y1="90333" x2="68125" y2="90000"/>
                        <a14:backgroundMark x1="41250" y1="88333" x2="52500" y2="9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77" y="763138"/>
            <a:ext cx="2030055" cy="1903177"/>
          </a:xfrm>
          <a:prstGeom prst="rect">
            <a:avLst/>
          </a:prstGeom>
        </p:spPr>
      </p:pic>
      <p:pic>
        <p:nvPicPr>
          <p:cNvPr id="22" name="Grafický objekt 21" descr="Šipka s nepatrným zakřivením">
            <a:extLst>
              <a:ext uri="{FF2B5EF4-FFF2-40B4-BE49-F238E27FC236}">
                <a16:creationId xmlns:a16="http://schemas.microsoft.com/office/drawing/2014/main" id="{FF001707-5B15-4F81-AB6A-4048AC3524E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918669">
            <a:off x="2853735" y="2633848"/>
            <a:ext cx="1543376" cy="914400"/>
          </a:xfrm>
          <a:prstGeom prst="rect">
            <a:avLst/>
          </a:prstGeom>
        </p:spPr>
      </p:pic>
      <p:pic>
        <p:nvPicPr>
          <p:cNvPr id="23" name="Grafický objekt 22" descr="Šipka s nepatrným zakřivením">
            <a:extLst>
              <a:ext uri="{FF2B5EF4-FFF2-40B4-BE49-F238E27FC236}">
                <a16:creationId xmlns:a16="http://schemas.microsoft.com/office/drawing/2014/main" id="{7A7B589A-73E8-4F00-BEE0-71B2AD2AFD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9571503">
            <a:off x="3293002" y="4722468"/>
            <a:ext cx="1543376" cy="914400"/>
          </a:xfrm>
          <a:prstGeom prst="rect">
            <a:avLst/>
          </a:prstGeom>
        </p:spPr>
      </p:pic>
      <p:pic>
        <p:nvPicPr>
          <p:cNvPr id="24" name="Grafický objekt 23" descr="Šipka s nepatrným zakřivením">
            <a:extLst>
              <a:ext uri="{FF2B5EF4-FFF2-40B4-BE49-F238E27FC236}">
                <a16:creationId xmlns:a16="http://schemas.microsoft.com/office/drawing/2014/main" id="{846E5D21-0ED6-4719-BDE7-905B5ACA5B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8478272">
            <a:off x="7810437" y="2616853"/>
            <a:ext cx="1543376" cy="914400"/>
          </a:xfrm>
          <a:prstGeom prst="rect">
            <a:avLst/>
          </a:prstGeom>
        </p:spPr>
      </p:pic>
      <p:pic>
        <p:nvPicPr>
          <p:cNvPr id="25" name="Grafický objekt 24" descr="Šipka s nepatrným zakřivením">
            <a:extLst>
              <a:ext uri="{FF2B5EF4-FFF2-40B4-BE49-F238E27FC236}">
                <a16:creationId xmlns:a16="http://schemas.microsoft.com/office/drawing/2014/main" id="{076E5D36-F51A-4B3C-A3FC-5896B2BA4F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2899391">
            <a:off x="7462346" y="4635992"/>
            <a:ext cx="1543376" cy="914400"/>
          </a:xfrm>
          <a:prstGeom prst="rect">
            <a:avLst/>
          </a:prstGeom>
        </p:spPr>
      </p:pic>
      <p:sp>
        <p:nvSpPr>
          <p:cNvPr id="26" name="TextovéPole 25">
            <a:extLst>
              <a:ext uri="{FF2B5EF4-FFF2-40B4-BE49-F238E27FC236}">
                <a16:creationId xmlns:a16="http://schemas.microsoft.com/office/drawing/2014/main" id="{40ECC63F-8FC0-4A66-B518-AA7FE792E2F8}"/>
              </a:ext>
            </a:extLst>
          </p:cNvPr>
          <p:cNvSpPr txBox="1"/>
          <p:nvPr/>
        </p:nvSpPr>
        <p:spPr>
          <a:xfrm>
            <a:off x="5474141" y="4047061"/>
            <a:ext cx="1490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PODNIK</a:t>
            </a:r>
          </a:p>
        </p:txBody>
      </p:sp>
      <p:pic>
        <p:nvPicPr>
          <p:cNvPr id="28" name="Obrázek 27">
            <a:extLst>
              <a:ext uri="{FF2B5EF4-FFF2-40B4-BE49-F238E27FC236}">
                <a16:creationId xmlns:a16="http://schemas.microsoft.com/office/drawing/2014/main" id="{D494DDF7-5638-4169-BD2F-B1FC68815B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52033" y1="34146" x2="53252" y2="351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63" y="4023556"/>
            <a:ext cx="2711971" cy="2259976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469E3365-6C58-4BC0-9F97-67E8625D9A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4091" l="9910" r="89640">
                        <a14:foregroundMark x1="48198" y1="91364" x2="59910" y2="90909"/>
                        <a14:foregroundMark x1="61261" y1="94091" x2="75676" y2="93636"/>
                        <a14:foregroundMark x1="32432" y1="17273" x2="46847" y2="17727"/>
                        <a14:foregroundMark x1="46847" y1="17727" x2="35135" y2="15000"/>
                        <a14:foregroundMark x1="35135" y1="15000" x2="46847" y2="16364"/>
                        <a14:foregroundMark x1="46396" y1="15000" x2="31532" y2="15455"/>
                        <a14:foregroundMark x1="31532" y1="15455" x2="35135" y2="13182"/>
                        <a14:foregroundMark x1="35135" y1="13182" x2="47297" y2="15455"/>
                        <a14:foregroundMark x1="47297" y1="15455" x2="36937" y2="12273"/>
                        <a14:foregroundMark x1="36937" y1="12273" x2="45946" y2="16364"/>
                        <a14:foregroundMark x1="40541" y1="13182" x2="46396" y2="13182"/>
                        <a14:foregroundMark x1="46396" y1="13182" x2="40541" y2="11364"/>
                        <a14:foregroundMark x1="68919" y1="45000" x2="70270" y2="4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507" y="638977"/>
            <a:ext cx="2014995" cy="1996842"/>
          </a:xfrm>
          <a:prstGeom prst="rect">
            <a:avLst/>
          </a:prstGeom>
        </p:spPr>
      </p:pic>
      <p:pic>
        <p:nvPicPr>
          <p:cNvPr id="32" name="Obrázek 31">
            <a:extLst>
              <a:ext uri="{FF2B5EF4-FFF2-40B4-BE49-F238E27FC236}">
                <a16:creationId xmlns:a16="http://schemas.microsoft.com/office/drawing/2014/main" id="{6072CC72-9B18-4F70-8233-B690BC36C67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4092" b="96729" l="73651" r="96990">
                        <a14:foregroundMark x1="83646" y1="69868" x2="85520" y2="74739"/>
                        <a14:foregroundMark x1="90062" y1="66180" x2="89608" y2="71051"/>
                        <a14:foregroundMark x1="87110" y1="65901" x2="87905" y2="71886"/>
                        <a14:foregroundMark x1="87905" y1="71886" x2="88018" y2="71955"/>
                        <a14:foregroundMark x1="90574" y1="66527" x2="84952" y2="66110"/>
                        <a14:foregroundMark x1="84952" y1="66110" x2="82795" y2="71146"/>
                        <a14:foregroundMark x1="82686" y1="73103" x2="83078" y2="77801"/>
                        <a14:foregroundMark x1="83078" y1="77801" x2="87905" y2="78010"/>
                        <a14:foregroundMark x1="82112" y1="95268" x2="89324" y2="96033"/>
                        <a14:foregroundMark x1="82283" y1="95825" x2="86258" y2="96729"/>
                        <a14:foregroundMark x1="82990" y1="70934" x2="85179" y2="66319"/>
                        <a14:foregroundMark x1="85179" y1="66319" x2="89892" y2="65275"/>
                        <a14:foregroundMark x1="84781" y1="65762" x2="82615" y2="69771"/>
                        <a14:foregroundMark x1="83614" y1="65462" x2="88018" y2="64370"/>
                        <a14:foregroundMark x1="88018" y1="64370" x2="89608" y2="65762"/>
                        <a14:foregroundMark x1="83191" y1="65553" x2="82460" y2="69096"/>
                        <a14:foregroundMark x1="83424" y1="65334" x2="83589" y2="64857"/>
                        <a14:foregroundMark x1="83589" y1="64857" x2="85520" y2="65901"/>
                        <a14:foregroundMark x1="82353" y1="68845" x2="84270" y2="65832"/>
                        <a14:foregroundMark x1="83419" y1="64718" x2="83239" y2="65209"/>
                        <a14:foregroundMark x1="81658" y1="70633" x2="81764" y2="69040"/>
                        <a14:foregroundMark x1="83559" y1="65449" x2="86371" y2="66945"/>
                        <a14:foregroundMark x1="82860" y1="73044" x2="83589" y2="73695"/>
                        <a14:foregroundMark x1="83589" y1="73695" x2="83646" y2="73765"/>
                        <a14:foregroundMark x1="82737" y1="76618" x2="84214" y2="78566"/>
                        <a14:foregroundMark x1="83759" y1="78427" x2="84270" y2="80515"/>
                        <a14:foregroundMark x1="82226" y1="78358" x2="83873" y2="78706"/>
                        <a14:foregroundMark x1="82112" y1="78149" x2="82396" y2="76757"/>
                        <a14:foregroundMark x1="82147" y1="71425" x2="82624" y2="72651"/>
                        <a14:foregroundMark x1="81980" y1="68918" x2="82567" y2="72721"/>
                        <a14:foregroundMark x1="82567" y1="72721" x2="82964" y2="73069"/>
                        <a14:foregroundMark x1="81869" y1="71545" x2="82396" y2="72791"/>
                        <a14:foregroundMark x1="82964" y1="72999" x2="82136" y2="71430"/>
                        <a14:foregroundMark x1="82851" y1="73278" x2="82514" y2="71267"/>
                        <a14:foregroundMark x1="83759" y1="65275" x2="82396" y2="69868"/>
                        <a14:foregroundMark x1="82340" y1="69798" x2="83419" y2="65692"/>
                        <a14:foregroundMark x1="82169" y1="72234" x2="82624" y2="66458"/>
                        <a14:foregroundMark x1="82624" y1="66458" x2="82624" y2="70564"/>
                        <a14:foregroundMark x1="83419" y1="65275" x2="81885" y2="71468"/>
                        <a14:foregroundMark x1="81885" y1="71468" x2="81999" y2="72303"/>
                        <a14:foregroundMark x1="81885" y1="70355" x2="83589" y2="66180"/>
                        <a14:foregroundMark x1="83305" y1="65484" x2="82056" y2="69659"/>
                        <a14:foregroundMark x1="82680" y1="72234" x2="82340" y2="65484"/>
                        <a14:foregroundMark x1="82340" y1="65484" x2="87394" y2="64718"/>
                        <a14:foregroundMark x1="87394" y1="64718" x2="88870" y2="65901"/>
                        <a14:foregroundMark x1="87905" y1="64509" x2="82907" y2="66110"/>
                        <a14:foregroundMark x1="82907" y1="66110" x2="82340" y2="70424"/>
                        <a14:foregroundMark x1="88529" y1="64161" x2="83532" y2="65553"/>
                        <a14:foregroundMark x1="83532" y1="65553" x2="81829" y2="71538"/>
                        <a14:foregroundMark x1="81829" y1="71538" x2="82567" y2="65136"/>
                        <a14:foregroundMark x1="82567" y1="65136" x2="87734" y2="64857"/>
                        <a14:foregroundMark x1="87734" y1="64857" x2="88018" y2="65066"/>
                        <a14:foregroundMark x1="86826" y1="64301" x2="81317" y2="66319"/>
                        <a14:foregroundMark x1="81317" y1="66319" x2="81431" y2="72860"/>
                        <a14:foregroundMark x1="81431" y1="72860" x2="82396" y2="74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788" t="60221"/>
          <a:stretch/>
        </p:blipFill>
        <p:spPr>
          <a:xfrm>
            <a:off x="9482229" y="4246493"/>
            <a:ext cx="1935301" cy="2150472"/>
          </a:xfrm>
          <a:prstGeom prst="rect">
            <a:avLst/>
          </a:prstGeom>
        </p:spPr>
      </p:pic>
      <p:sp>
        <p:nvSpPr>
          <p:cNvPr id="35" name="TextovéPole 34">
            <a:extLst>
              <a:ext uri="{FF2B5EF4-FFF2-40B4-BE49-F238E27FC236}">
                <a16:creationId xmlns:a16="http://schemas.microsoft.com/office/drawing/2014/main" id="{27CF7A48-2BE7-447E-8FC6-182A8DE6924A}"/>
              </a:ext>
            </a:extLst>
          </p:cNvPr>
          <p:cNvSpPr txBox="1"/>
          <p:nvPr/>
        </p:nvSpPr>
        <p:spPr>
          <a:xfrm>
            <a:off x="101599" y="38100"/>
            <a:ext cx="4423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POLITICKÉ A PRÁVNÍ FAKTORY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30C93C90-7C0B-4799-9132-CA313107CAC0}"/>
              </a:ext>
            </a:extLst>
          </p:cNvPr>
          <p:cNvSpPr txBox="1"/>
          <p:nvPr/>
        </p:nvSpPr>
        <p:spPr>
          <a:xfrm>
            <a:off x="0" y="6396965"/>
            <a:ext cx="4423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TECHNOLOGICKÉ  FAKTORY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F8DB748B-6289-4FF8-9C43-601619344ABE}"/>
              </a:ext>
            </a:extLst>
          </p:cNvPr>
          <p:cNvSpPr txBox="1"/>
          <p:nvPr/>
        </p:nvSpPr>
        <p:spPr>
          <a:xfrm>
            <a:off x="8704245" y="108507"/>
            <a:ext cx="4423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EKONOMICKÉ FAKTORY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D0EDEB31-A0A3-442D-B18A-39EFA09DC2EA}"/>
              </a:ext>
            </a:extLst>
          </p:cNvPr>
          <p:cNvSpPr txBox="1"/>
          <p:nvPr/>
        </p:nvSpPr>
        <p:spPr>
          <a:xfrm>
            <a:off x="7887855" y="6396965"/>
            <a:ext cx="4423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SOCIÁLNĚ-KULTURNÍ  FAKTORY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4E84636E-1D8F-493A-AC45-596EC699F304}"/>
              </a:ext>
            </a:extLst>
          </p:cNvPr>
          <p:cNvSpPr txBox="1"/>
          <p:nvPr/>
        </p:nvSpPr>
        <p:spPr>
          <a:xfrm>
            <a:off x="4570974" y="2125657"/>
            <a:ext cx="3132605" cy="95410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PEST ANALÝZA</a:t>
            </a:r>
          </a:p>
        </p:txBody>
      </p:sp>
    </p:spTree>
    <p:extLst>
      <p:ext uri="{BB962C8B-B14F-4D97-AF65-F5344CB8AC3E}">
        <p14:creationId xmlns:p14="http://schemas.microsoft.com/office/powerpoint/2010/main" val="832666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720366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cs-CZ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MEZINÁRODNÍ POLITICKÉ A PRÁVNÍ PROSTŘEDÍ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Politické a právní faktory hrají v mezinárodním marketingu významnou roli.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Podnik musí zahrnout politické a právní aspekty do své obchodní strategie.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Sledují se tři oblasti:</a:t>
            </a:r>
          </a:p>
          <a:p>
            <a:pPr marL="514350" indent="-514350">
              <a:buAutoNum type="arabicPeriod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Politické a právní prostředí země.</a:t>
            </a:r>
          </a:p>
          <a:p>
            <a:pPr marL="514350" indent="-514350">
              <a:buAutoNum type="arabicPeriod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Politické a právní prostředí hostitelské země.</a:t>
            </a:r>
          </a:p>
          <a:p>
            <a:pPr marL="514350" indent="-514350">
              <a:buAutoNum type="arabicPeriod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Bilaterální a multilaterální dohody a smlouvy.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Pokud se podnik rozhodne působit na zahraničním trhu, musí respektovat právní systém dané země a její vládní politiku.</a:t>
            </a:r>
          </a:p>
        </p:txBody>
      </p:sp>
    </p:spTree>
    <p:extLst>
      <p:ext uri="{BB962C8B-B14F-4D97-AF65-F5344CB8AC3E}">
        <p14:creationId xmlns:p14="http://schemas.microsoft.com/office/powerpoint/2010/main" val="4100424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74650" y="193869"/>
            <a:ext cx="1172036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Stabilita politického a právního prostředí ovlivňuje rozhodování o vstupu a formě vstupu na daný zahraniční trh.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Analýza politického a právního prostředí se zaměřuje na politický systém, stabilitu prostředí, právní normy, zákony, nařízení a předpisy k zahraničněobchodní činnosti.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Důležitým prvkem mezinárodního prostředí je členství v integračních seskupeních, zájmových a profesních institucích (EU, Visegrádská čtyřka).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Mezinárodní marketing je ovlivněn i obchodními zvyklostmi vycházejícími z mezinárodního obchodu (dodací podmínky ICOTERMS).</a:t>
            </a:r>
          </a:p>
        </p:txBody>
      </p:sp>
    </p:spTree>
    <p:extLst>
      <p:ext uri="{BB962C8B-B14F-4D97-AF65-F5344CB8AC3E}">
        <p14:creationId xmlns:p14="http://schemas.microsoft.com/office/powerpoint/2010/main" val="3629858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74650" y="193869"/>
            <a:ext cx="1172036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Politické prostředí většiny zemí se snaží poskytovat obecnou podporu domácích firem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 využívání autonomních prostředků obchodní politiky (clo).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Mezinárodní obchod je často znesnadněn politickou situací (typické pro méně rozvinuté země).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Firmy preferují realizaci marketingových a obchodních aktivit v podmínkách stabilního trhu.</a:t>
            </a:r>
          </a:p>
          <a:p>
            <a:pPr marL="514350" indent="-514350">
              <a:buAutoNum type="alphaLcParenR"/>
            </a:pPr>
            <a:r>
              <a:rPr lang="cs-CZ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Makroriziko</a:t>
            </a:r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= negativní důsledky vůči všem zahraničním firmám, plošně pro všechny.</a:t>
            </a:r>
          </a:p>
          <a:p>
            <a:pPr marL="514350" indent="-514350">
              <a:buAutoNum type="alphaLcParenR"/>
            </a:pPr>
            <a:r>
              <a:rPr lang="cs-CZ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Mikroriziko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= negativní důsledky vůči některým firmám a některým oblastem podnikání.</a:t>
            </a:r>
          </a:p>
        </p:txBody>
      </p:sp>
    </p:spTree>
    <p:extLst>
      <p:ext uri="{BB962C8B-B14F-4D97-AF65-F5344CB8AC3E}">
        <p14:creationId xmlns:p14="http://schemas.microsoft.com/office/powerpoint/2010/main" val="614757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74650" y="193869"/>
            <a:ext cx="1172036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ZÁKLADNÍ FAKTORY POLITICKÉHO PROSTŘEDÍ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Statní obchodně-politická regulace 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(obchodní politika, celní politika),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regulace předmětu a formy podnikání,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normy 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(bezpečnostní, hygienické, technické),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cenová kontrola,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způsob distribuce,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způsob komunikace.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5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86467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720366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2. MEZINÁRODNÍ EKONOMICKÉ PROSTŘEDÍ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Zkoumání ekonomického prostředí je základním úkolem při výběru cílového mezinárodního trhu.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Analýza mezinárodního ekonomického prostředí slouží k identifikaci potenciálních cílových trhů, prognózovaní jejich vývoje a hodnocením demografických údajů.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Získané informace z analýzy prostředí souží podniku k nalezení příležitostí a hrozeb plynoucích ze vstupu do mezinárodního prostředí.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Zkoumání zahraničního prostředí probíhá hodnocením ekonomických veličin vztahujících se k velikosti a povaze mezinárodního trhu.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Trhy hodnotíme a klasifikujeme podle cíle, který si firma stanovila ve vztahu k danému trhu.</a:t>
            </a:r>
          </a:p>
        </p:txBody>
      </p:sp>
    </p:spTree>
    <p:extLst>
      <p:ext uri="{BB962C8B-B14F-4D97-AF65-F5344CB8AC3E}">
        <p14:creationId xmlns:p14="http://schemas.microsoft.com/office/powerpoint/2010/main" val="2983020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72036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NEJVÝZNAMNĚJŠÍ EKONOMIČTÍ UKAZATELÉ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HDP na obyvatele,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tempo růstu HDP,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bilance zahraničního obchodu,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míra nezaměstnanosti,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míra inflace,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spotřebitelské ceny,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produktivita práce,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vývoj platební bilance,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měnové kurzy,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vývoj investic,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daně a cla,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úroková míra,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výše úspor.</a:t>
            </a:r>
          </a:p>
          <a:p>
            <a:endParaRPr lang="cs-CZ" sz="30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610648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ED20F0DFCDE7045AA6BB4CF109D500E" ma:contentTypeVersion="2" ma:contentTypeDescription="Vytvoří nový dokument" ma:contentTypeScope="" ma:versionID="a06eed8ef81bd13b4710cdcc708b4ac5">
  <xsd:schema xmlns:xsd="http://www.w3.org/2001/XMLSchema" xmlns:xs="http://www.w3.org/2001/XMLSchema" xmlns:p="http://schemas.microsoft.com/office/2006/metadata/properties" xmlns:ns2="a9f35f07-9a28-4d2d-bdff-db8c95e03da5" targetNamespace="http://schemas.microsoft.com/office/2006/metadata/properties" ma:root="true" ma:fieldsID="c89108019f81febdb48767322a5fbdfa" ns2:_="">
    <xsd:import namespace="a9f35f07-9a28-4d2d-bdff-db8c95e03d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f35f07-9a28-4d2d-bdff-db8c95e03d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D311B7-C85A-4F31-A598-C396937F2635}">
  <ds:schemaRefs>
    <ds:schemaRef ds:uri="http://schemas.microsoft.com/office/2006/metadata/properties"/>
    <ds:schemaRef ds:uri="http://purl.org/dc/elements/1.1/"/>
    <ds:schemaRef ds:uri="http://www.w3.org/XML/1998/namespace"/>
    <ds:schemaRef ds:uri="http://purl.org/dc/terms/"/>
    <ds:schemaRef ds:uri="a9f35f07-9a28-4d2d-bdff-db8c95e03d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9B57644-5072-485E-9CBE-BDAC349815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f35f07-9a28-4d2d-bdff-db8c95e03d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3E36E6-E424-4E32-BCDB-137DB49673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13512</TotalTime>
  <Words>939</Words>
  <Application>Microsoft Office PowerPoint</Application>
  <PresentationFormat>Širokoúhlá obrazovka</PresentationFormat>
  <Paragraphs>136</Paragraphs>
  <Slides>18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Tkačíková Lenka</dc:creator>
  <cp:lastModifiedBy>PhDr. Ing. Renáta Pavlíčková</cp:lastModifiedBy>
  <cp:revision>290</cp:revision>
  <dcterms:created xsi:type="dcterms:W3CDTF">2021-02-11T08:32:21Z</dcterms:created>
  <dcterms:modified xsi:type="dcterms:W3CDTF">2026-02-17T09:29:56Z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0x010100AED20F0DFCDE7045AA6BB4CF109D500E</vt:lpwstr>
  </property>
</Properties>
</file>