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4" r:id="rId5"/>
    <p:sldId id="295" r:id="rId6"/>
    <p:sldId id="296" r:id="rId7"/>
    <p:sldId id="256" r:id="rId8"/>
    <p:sldId id="267" r:id="rId9"/>
    <p:sldId id="268" r:id="rId10"/>
    <p:sldId id="288" r:id="rId11"/>
    <p:sldId id="289" r:id="rId12"/>
    <p:sldId id="269" r:id="rId13"/>
    <p:sldId id="297" r:id="rId14"/>
    <p:sldId id="271" r:id="rId15"/>
    <p:sldId id="272" r:id="rId16"/>
    <p:sldId id="273" r:id="rId17"/>
    <p:sldId id="274" r:id="rId18"/>
    <p:sldId id="275" r:id="rId19"/>
    <p:sldId id="287" r:id="rId20"/>
    <p:sldId id="276" r:id="rId21"/>
    <p:sldId id="278" r:id="rId22"/>
    <p:sldId id="279" r:id="rId23"/>
    <p:sldId id="280" r:id="rId24"/>
    <p:sldId id="29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6EC34-D9A7-4F2A-9783-6C1D569DF381}" type="doc">
      <dgm:prSet loTypeId="urn:microsoft.com/office/officeart/2005/8/layout/radial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94D20A08-4FC5-43A4-B346-77C7F517D004}">
      <dgm:prSet phldrT="[Text]"/>
      <dgm:spPr/>
      <dgm:t>
        <a:bodyPr/>
        <a:lstStyle/>
        <a:p>
          <a:r>
            <a:rPr lang="cs-CZ" dirty="0" err="1"/>
            <a:t>Other</a:t>
          </a:r>
          <a:r>
            <a:rPr lang="cs-CZ" dirty="0"/>
            <a:t> </a:t>
          </a:r>
          <a:r>
            <a:rPr lang="cs-CZ" dirty="0" err="1"/>
            <a:t>characteristics</a:t>
          </a:r>
          <a:r>
            <a:rPr lang="cs-CZ" dirty="0"/>
            <a:t> </a:t>
          </a:r>
          <a:r>
            <a:rPr lang="cs-CZ" dirty="0" err="1"/>
            <a:t>include</a:t>
          </a:r>
          <a:r>
            <a:rPr lang="cs-CZ" dirty="0"/>
            <a:t>:</a:t>
          </a:r>
        </a:p>
      </dgm:t>
    </dgm:pt>
    <dgm:pt modelId="{604D7394-80CD-4592-8461-372F47BECEF6}" type="parTrans" cxnId="{80BC36F0-17BF-42D5-B1D6-491476EECED0}">
      <dgm:prSet/>
      <dgm:spPr/>
      <dgm:t>
        <a:bodyPr/>
        <a:lstStyle/>
        <a:p>
          <a:endParaRPr lang="cs-CZ"/>
        </a:p>
      </dgm:t>
    </dgm:pt>
    <dgm:pt modelId="{5A6D7137-48DC-4557-B505-3C24FB793956}" type="sibTrans" cxnId="{80BC36F0-17BF-42D5-B1D6-491476EECED0}">
      <dgm:prSet/>
      <dgm:spPr/>
      <dgm:t>
        <a:bodyPr/>
        <a:lstStyle/>
        <a:p>
          <a:endParaRPr lang="cs-CZ"/>
        </a:p>
      </dgm:t>
    </dgm:pt>
    <dgm:pt modelId="{BC8FAE19-C812-4B0F-9034-A239F0CA8536}">
      <dgm:prSet phldrT="[Text]" custT="1"/>
      <dgm:spPr/>
      <dgm:t>
        <a:bodyPr/>
        <a:lstStyle/>
        <a:p>
          <a:r>
            <a:rPr lang="cs-CZ" sz="1100" dirty="0" err="1"/>
            <a:t>aggresiveness</a:t>
          </a:r>
          <a:r>
            <a:rPr lang="cs-CZ" sz="1100" dirty="0"/>
            <a:t> </a:t>
          </a:r>
        </a:p>
      </dgm:t>
    </dgm:pt>
    <dgm:pt modelId="{80CF1421-6F39-44F2-B3A7-7F2163E2EF24}" type="parTrans" cxnId="{953535F2-BAAC-43EE-BB24-AABF7F68D2AC}">
      <dgm:prSet/>
      <dgm:spPr/>
      <dgm:t>
        <a:bodyPr/>
        <a:lstStyle/>
        <a:p>
          <a:endParaRPr lang="cs-CZ"/>
        </a:p>
      </dgm:t>
    </dgm:pt>
    <dgm:pt modelId="{09BF13E2-ABD1-4969-B2F8-AEA84137ACA4}" type="sibTrans" cxnId="{953535F2-BAAC-43EE-BB24-AABF7F68D2AC}">
      <dgm:prSet/>
      <dgm:spPr/>
      <dgm:t>
        <a:bodyPr/>
        <a:lstStyle/>
        <a:p>
          <a:endParaRPr lang="cs-CZ"/>
        </a:p>
      </dgm:t>
    </dgm:pt>
    <dgm:pt modelId="{AEAAF1CF-3F9C-455E-A3CB-2B4F9B35A4FA}">
      <dgm:prSet phldrT="[Text]" custT="1"/>
      <dgm:spPr/>
      <dgm:t>
        <a:bodyPr/>
        <a:lstStyle/>
        <a:p>
          <a:r>
            <a:rPr lang="cs-CZ" sz="1100" dirty="0" err="1"/>
            <a:t>confidence</a:t>
          </a:r>
          <a:r>
            <a:rPr lang="cs-CZ" sz="1100" dirty="0"/>
            <a:t> </a:t>
          </a:r>
        </a:p>
      </dgm:t>
    </dgm:pt>
    <dgm:pt modelId="{8D492348-62FB-40E5-8A7A-92FF02A5D30E}" type="parTrans" cxnId="{EB7AE385-8761-4C06-83B3-757AAB63137E}">
      <dgm:prSet/>
      <dgm:spPr/>
      <dgm:t>
        <a:bodyPr/>
        <a:lstStyle/>
        <a:p>
          <a:endParaRPr lang="cs-CZ"/>
        </a:p>
      </dgm:t>
    </dgm:pt>
    <dgm:pt modelId="{04C4CD62-93B2-425C-8546-ECA4A13AFB93}" type="sibTrans" cxnId="{EB7AE385-8761-4C06-83B3-757AAB63137E}">
      <dgm:prSet/>
      <dgm:spPr/>
      <dgm:t>
        <a:bodyPr/>
        <a:lstStyle/>
        <a:p>
          <a:endParaRPr lang="cs-CZ"/>
        </a:p>
      </dgm:t>
    </dgm:pt>
    <dgm:pt modelId="{2D1AC85B-17E7-45AA-BAAA-F488CE424BDD}">
      <dgm:prSet phldrT="[Text]"/>
      <dgm:spPr/>
      <dgm:t>
        <a:bodyPr/>
        <a:lstStyle/>
        <a:p>
          <a:r>
            <a:rPr lang="cs-CZ" dirty="0" err="1"/>
            <a:t>goal-oriented</a:t>
          </a:r>
          <a:r>
            <a:rPr lang="cs-CZ" dirty="0"/>
            <a:t> </a:t>
          </a:r>
          <a:r>
            <a:rPr lang="cs-CZ" dirty="0" err="1"/>
            <a:t>behavior</a:t>
          </a:r>
          <a:endParaRPr lang="cs-CZ" dirty="0"/>
        </a:p>
      </dgm:t>
    </dgm:pt>
    <dgm:pt modelId="{D122AF46-4BEA-4BA2-83FA-CF51EEC25914}" type="parTrans" cxnId="{9546DF3E-CD6E-4468-B2FF-6003CEEEB166}">
      <dgm:prSet/>
      <dgm:spPr/>
      <dgm:t>
        <a:bodyPr/>
        <a:lstStyle/>
        <a:p>
          <a:endParaRPr lang="cs-CZ"/>
        </a:p>
      </dgm:t>
    </dgm:pt>
    <dgm:pt modelId="{5F2A1228-32D5-4BAB-AF01-C8EFB474159A}" type="sibTrans" cxnId="{9546DF3E-CD6E-4468-B2FF-6003CEEEB166}">
      <dgm:prSet/>
      <dgm:spPr/>
      <dgm:t>
        <a:bodyPr/>
        <a:lstStyle/>
        <a:p>
          <a:endParaRPr lang="cs-CZ"/>
        </a:p>
      </dgm:t>
    </dgm:pt>
    <dgm:pt modelId="{2276D8AF-3D05-4B7C-98C8-082B7C6262AB}">
      <dgm:prSet phldrT="[Text]" custT="1"/>
      <dgm:spPr/>
      <dgm:t>
        <a:bodyPr/>
        <a:lstStyle/>
        <a:p>
          <a:r>
            <a:rPr lang="cs-CZ" sz="1000" dirty="0" err="1"/>
            <a:t>competitiveness</a:t>
          </a:r>
          <a:endParaRPr lang="cs-CZ" sz="1000" dirty="0"/>
        </a:p>
      </dgm:t>
    </dgm:pt>
    <dgm:pt modelId="{FEBB397F-C3D9-469A-89F2-81CEB9A294D9}" type="parTrans" cxnId="{BB1B6A1D-3983-44B0-A522-A4A570A01FC0}">
      <dgm:prSet/>
      <dgm:spPr/>
      <dgm:t>
        <a:bodyPr/>
        <a:lstStyle/>
        <a:p>
          <a:endParaRPr lang="cs-CZ"/>
        </a:p>
      </dgm:t>
    </dgm:pt>
    <dgm:pt modelId="{A2319F9B-334F-42E8-A610-935FF6A24679}" type="sibTrans" cxnId="{BB1B6A1D-3983-44B0-A522-A4A570A01FC0}">
      <dgm:prSet/>
      <dgm:spPr/>
      <dgm:t>
        <a:bodyPr/>
        <a:lstStyle/>
        <a:p>
          <a:endParaRPr lang="cs-CZ"/>
        </a:p>
      </dgm:t>
    </dgm:pt>
    <dgm:pt modelId="{045CFF6B-AF86-4C9E-8D75-7F6869BD7255}">
      <dgm:prSet phldrT="[Text]"/>
      <dgm:spPr/>
      <dgm:t>
        <a:bodyPr/>
        <a:lstStyle/>
        <a:p>
          <a:r>
            <a:rPr lang="cs-CZ" dirty="0" err="1"/>
            <a:t>opportunistic</a:t>
          </a:r>
          <a:r>
            <a:rPr lang="cs-CZ" dirty="0"/>
            <a:t> </a:t>
          </a:r>
          <a:r>
            <a:rPr lang="cs-CZ" dirty="0" err="1"/>
            <a:t>behavior</a:t>
          </a:r>
          <a:r>
            <a:rPr lang="cs-CZ" dirty="0"/>
            <a:t>, </a:t>
          </a:r>
        </a:p>
      </dgm:t>
    </dgm:pt>
    <dgm:pt modelId="{CF32FFCB-D42D-4E64-933D-3E60934182B7}" type="parTrans" cxnId="{36CBCDCE-9D8D-49BA-BF7F-7FD8C779F98C}">
      <dgm:prSet/>
      <dgm:spPr/>
      <dgm:t>
        <a:bodyPr/>
        <a:lstStyle/>
        <a:p>
          <a:endParaRPr lang="cs-CZ"/>
        </a:p>
      </dgm:t>
    </dgm:pt>
    <dgm:pt modelId="{843DBD87-C8E9-461C-A712-CEFCF51C91E5}" type="sibTrans" cxnId="{36CBCDCE-9D8D-49BA-BF7F-7FD8C779F98C}">
      <dgm:prSet/>
      <dgm:spPr/>
      <dgm:t>
        <a:bodyPr/>
        <a:lstStyle/>
        <a:p>
          <a:endParaRPr lang="cs-CZ"/>
        </a:p>
      </dgm:t>
    </dgm:pt>
    <dgm:pt modelId="{FD54C210-810D-477F-B671-5C5F01FF8A47}">
      <dgm:prSet phldrT="[Text]" custT="1"/>
      <dgm:spPr/>
      <dgm:t>
        <a:bodyPr/>
        <a:lstStyle/>
        <a:p>
          <a:r>
            <a:rPr lang="cs-CZ" sz="1200" dirty="0" err="1"/>
            <a:t>intuitivness</a:t>
          </a:r>
          <a:r>
            <a:rPr lang="cs-CZ" sz="1200" dirty="0"/>
            <a:t> </a:t>
          </a:r>
        </a:p>
      </dgm:t>
    </dgm:pt>
    <dgm:pt modelId="{9481A986-A7BF-49F6-8D95-1A2126B894CE}" type="parTrans" cxnId="{ACD83D41-C008-4D71-87C4-D3E170093426}">
      <dgm:prSet/>
      <dgm:spPr/>
      <dgm:t>
        <a:bodyPr/>
        <a:lstStyle/>
        <a:p>
          <a:endParaRPr lang="cs-CZ"/>
        </a:p>
      </dgm:t>
    </dgm:pt>
    <dgm:pt modelId="{C0E1CE77-6A21-4FF3-B8A6-81F7313F005E}" type="sibTrans" cxnId="{ACD83D41-C008-4D71-87C4-D3E170093426}">
      <dgm:prSet/>
      <dgm:spPr/>
      <dgm:t>
        <a:bodyPr/>
        <a:lstStyle/>
        <a:p>
          <a:endParaRPr lang="cs-CZ"/>
        </a:p>
      </dgm:t>
    </dgm:pt>
    <dgm:pt modelId="{FD34FCC0-FEB7-4B7E-B68F-74583194EE8A}">
      <dgm:prSet phldrT="[Text]"/>
      <dgm:spPr/>
      <dgm:t>
        <a:bodyPr/>
        <a:lstStyle/>
        <a:p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ability</a:t>
          </a:r>
          <a:r>
            <a:rPr lang="cs-CZ" dirty="0"/>
            <a:t> to </a:t>
          </a:r>
          <a:r>
            <a:rPr lang="cs-CZ" dirty="0" err="1"/>
            <a:t>learn</a:t>
          </a:r>
          <a:r>
            <a:rPr lang="cs-CZ" dirty="0"/>
            <a:t> </a:t>
          </a:r>
          <a:r>
            <a:rPr lang="cs-CZ" dirty="0" err="1"/>
            <a:t>from</a:t>
          </a:r>
          <a:r>
            <a:rPr lang="cs-CZ" dirty="0"/>
            <a:t> </a:t>
          </a:r>
          <a:r>
            <a:rPr lang="cs-CZ" dirty="0" err="1"/>
            <a:t>mistakes</a:t>
          </a:r>
          <a:r>
            <a:rPr lang="cs-CZ" dirty="0"/>
            <a:t>, </a:t>
          </a:r>
        </a:p>
      </dgm:t>
    </dgm:pt>
    <dgm:pt modelId="{EFE757D8-9631-4FE7-9F9D-8D1D30F4EE16}" type="parTrans" cxnId="{7D7D839F-87A7-4EE2-B497-031509ACDB56}">
      <dgm:prSet/>
      <dgm:spPr/>
      <dgm:t>
        <a:bodyPr/>
        <a:lstStyle/>
        <a:p>
          <a:endParaRPr lang="cs-CZ"/>
        </a:p>
      </dgm:t>
    </dgm:pt>
    <dgm:pt modelId="{1879DF2E-197B-4A98-85E5-3C93EDFDB0F3}" type="sibTrans" cxnId="{7D7D839F-87A7-4EE2-B497-031509ACDB56}">
      <dgm:prSet/>
      <dgm:spPr/>
      <dgm:t>
        <a:bodyPr/>
        <a:lstStyle/>
        <a:p>
          <a:endParaRPr lang="cs-CZ"/>
        </a:p>
      </dgm:t>
    </dgm:pt>
    <dgm:pt modelId="{CEA041FA-8D41-46D4-ADBE-DE8348C05674}">
      <dgm:prSet phldrT="[Text]"/>
      <dgm:spPr/>
      <dgm:t>
        <a:bodyPr/>
        <a:lstStyle/>
        <a:p>
          <a:r>
            <a:rPr lang="cs-CZ" dirty="0"/>
            <a:t>and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ability</a:t>
          </a:r>
          <a:r>
            <a:rPr lang="cs-CZ" dirty="0"/>
            <a:t> to </a:t>
          </a:r>
          <a:r>
            <a:rPr lang="cs-CZ" dirty="0" err="1"/>
            <a:t>employ</a:t>
          </a:r>
          <a:r>
            <a:rPr lang="cs-CZ" dirty="0"/>
            <a:t> </a:t>
          </a:r>
          <a:r>
            <a:rPr lang="cs-CZ" dirty="0" err="1"/>
            <a:t>human</a:t>
          </a:r>
          <a:r>
            <a:rPr lang="cs-CZ" dirty="0"/>
            <a:t> relations </a:t>
          </a:r>
          <a:r>
            <a:rPr lang="cs-CZ" dirty="0" err="1"/>
            <a:t>skills</a:t>
          </a:r>
          <a:endParaRPr lang="cs-CZ" dirty="0"/>
        </a:p>
      </dgm:t>
    </dgm:pt>
    <dgm:pt modelId="{62F76AF3-C9C9-4ECE-B6C3-9B89B80A58E1}" type="parTrans" cxnId="{FCD47784-531C-4B88-AC51-C8378B2A9682}">
      <dgm:prSet/>
      <dgm:spPr/>
      <dgm:t>
        <a:bodyPr/>
        <a:lstStyle/>
        <a:p>
          <a:endParaRPr lang="cs-CZ"/>
        </a:p>
      </dgm:t>
    </dgm:pt>
    <dgm:pt modelId="{B3BF7B67-20D2-44CB-8918-D9B9E1EC5ADD}" type="sibTrans" cxnId="{FCD47784-531C-4B88-AC51-C8378B2A9682}">
      <dgm:prSet/>
      <dgm:spPr/>
      <dgm:t>
        <a:bodyPr/>
        <a:lstStyle/>
        <a:p>
          <a:endParaRPr lang="cs-CZ"/>
        </a:p>
      </dgm:t>
    </dgm:pt>
    <dgm:pt modelId="{FA3B7404-E898-41F1-8AB4-44EBD5E5D61C}">
      <dgm:prSet custT="1"/>
      <dgm:spPr/>
      <dgm:t>
        <a:bodyPr/>
        <a:lstStyle/>
        <a:p>
          <a:r>
            <a:rPr lang="cs-CZ" sz="1100" dirty="0"/>
            <a:t>reality-</a:t>
          </a:r>
          <a:r>
            <a:rPr lang="cs-CZ" sz="1100" dirty="0" err="1"/>
            <a:t>based</a:t>
          </a:r>
          <a:r>
            <a:rPr lang="cs-CZ" sz="1100" dirty="0"/>
            <a:t> </a:t>
          </a:r>
          <a:r>
            <a:rPr lang="cs-CZ" sz="1100" dirty="0" err="1"/>
            <a:t>actions</a:t>
          </a:r>
          <a:r>
            <a:rPr lang="cs-CZ" sz="1100" dirty="0"/>
            <a:t>, </a:t>
          </a:r>
        </a:p>
      </dgm:t>
    </dgm:pt>
    <dgm:pt modelId="{F523979F-877F-469D-B961-AF999804D69B}" type="parTrans" cxnId="{6E9A4841-E90D-4E6D-B309-60F947368E3B}">
      <dgm:prSet/>
      <dgm:spPr/>
      <dgm:t>
        <a:bodyPr/>
        <a:lstStyle/>
        <a:p>
          <a:endParaRPr lang="cs-CZ"/>
        </a:p>
      </dgm:t>
    </dgm:pt>
    <dgm:pt modelId="{91C741CF-D7C8-434A-9707-692F8D51D795}" type="sibTrans" cxnId="{6E9A4841-E90D-4E6D-B309-60F947368E3B}">
      <dgm:prSet/>
      <dgm:spPr/>
      <dgm:t>
        <a:bodyPr/>
        <a:lstStyle/>
        <a:p>
          <a:endParaRPr lang="cs-CZ"/>
        </a:p>
      </dgm:t>
    </dgm:pt>
    <dgm:pt modelId="{A0096941-D62D-4214-A31D-639261E84AFA}" type="pres">
      <dgm:prSet presAssocID="{0686EC34-D9A7-4F2A-9783-6C1D569DF381}" presName="composite" presStyleCnt="0">
        <dgm:presLayoutVars>
          <dgm:chMax val="1"/>
          <dgm:dir/>
          <dgm:resizeHandles val="exact"/>
        </dgm:presLayoutVars>
      </dgm:prSet>
      <dgm:spPr/>
    </dgm:pt>
    <dgm:pt modelId="{F08D15EE-4D25-4482-85D2-0DA4C709418A}" type="pres">
      <dgm:prSet presAssocID="{0686EC34-D9A7-4F2A-9783-6C1D569DF381}" presName="radial" presStyleCnt="0">
        <dgm:presLayoutVars>
          <dgm:animLvl val="ctr"/>
        </dgm:presLayoutVars>
      </dgm:prSet>
      <dgm:spPr/>
    </dgm:pt>
    <dgm:pt modelId="{0BC93555-2450-4E9D-AFD2-BB4E35F2F9E6}" type="pres">
      <dgm:prSet presAssocID="{94D20A08-4FC5-43A4-B346-77C7F517D004}" presName="centerShape" presStyleLbl="vennNode1" presStyleIdx="0" presStyleCnt="10"/>
      <dgm:spPr/>
    </dgm:pt>
    <dgm:pt modelId="{A0708E79-14AD-4549-8FDC-954A8F32E8A5}" type="pres">
      <dgm:prSet presAssocID="{BC8FAE19-C812-4B0F-9034-A239F0CA8536}" presName="node" presStyleLbl="vennNode1" presStyleIdx="1" presStyleCnt="10">
        <dgm:presLayoutVars>
          <dgm:bulletEnabled val="1"/>
        </dgm:presLayoutVars>
      </dgm:prSet>
      <dgm:spPr/>
    </dgm:pt>
    <dgm:pt modelId="{CCC50A0E-094A-4D05-8398-832A47874AA2}" type="pres">
      <dgm:prSet presAssocID="{AEAAF1CF-3F9C-455E-A3CB-2B4F9B35A4FA}" presName="node" presStyleLbl="vennNode1" presStyleIdx="2" presStyleCnt="10">
        <dgm:presLayoutVars>
          <dgm:bulletEnabled val="1"/>
        </dgm:presLayoutVars>
      </dgm:prSet>
      <dgm:spPr/>
    </dgm:pt>
    <dgm:pt modelId="{C54F0E12-5BFC-4B0F-AD28-BAE9FB286898}" type="pres">
      <dgm:prSet presAssocID="{2D1AC85B-17E7-45AA-BAAA-F488CE424BDD}" presName="node" presStyleLbl="vennNode1" presStyleIdx="3" presStyleCnt="10">
        <dgm:presLayoutVars>
          <dgm:bulletEnabled val="1"/>
        </dgm:presLayoutVars>
      </dgm:prSet>
      <dgm:spPr/>
    </dgm:pt>
    <dgm:pt modelId="{6D76FBD1-B48A-40FC-A27E-0FC9425213F2}" type="pres">
      <dgm:prSet presAssocID="{2276D8AF-3D05-4B7C-98C8-082B7C6262AB}" presName="node" presStyleLbl="vennNode1" presStyleIdx="4" presStyleCnt="10">
        <dgm:presLayoutVars>
          <dgm:bulletEnabled val="1"/>
        </dgm:presLayoutVars>
      </dgm:prSet>
      <dgm:spPr/>
    </dgm:pt>
    <dgm:pt modelId="{C911A172-BA19-49EB-8650-3D9CF2EA2D78}" type="pres">
      <dgm:prSet presAssocID="{045CFF6B-AF86-4C9E-8D75-7F6869BD7255}" presName="node" presStyleLbl="vennNode1" presStyleIdx="5" presStyleCnt="10">
        <dgm:presLayoutVars>
          <dgm:bulletEnabled val="1"/>
        </dgm:presLayoutVars>
      </dgm:prSet>
      <dgm:spPr/>
    </dgm:pt>
    <dgm:pt modelId="{68B63B58-34F2-454B-BBD0-02F5117DE994}" type="pres">
      <dgm:prSet presAssocID="{FD34FCC0-FEB7-4B7E-B68F-74583194EE8A}" presName="node" presStyleLbl="vennNode1" presStyleIdx="6" presStyleCnt="10">
        <dgm:presLayoutVars>
          <dgm:bulletEnabled val="1"/>
        </dgm:presLayoutVars>
      </dgm:prSet>
      <dgm:spPr/>
    </dgm:pt>
    <dgm:pt modelId="{1BE55745-F867-4499-8715-D530C05EE8FD}" type="pres">
      <dgm:prSet presAssocID="{CEA041FA-8D41-46D4-ADBE-DE8348C05674}" presName="node" presStyleLbl="vennNode1" presStyleIdx="7" presStyleCnt="10">
        <dgm:presLayoutVars>
          <dgm:bulletEnabled val="1"/>
        </dgm:presLayoutVars>
      </dgm:prSet>
      <dgm:spPr/>
    </dgm:pt>
    <dgm:pt modelId="{58E4ABCA-2828-4337-9721-C9A86BBEB163}" type="pres">
      <dgm:prSet presAssocID="{FA3B7404-E898-41F1-8AB4-44EBD5E5D61C}" presName="node" presStyleLbl="vennNode1" presStyleIdx="8" presStyleCnt="10">
        <dgm:presLayoutVars>
          <dgm:bulletEnabled val="1"/>
        </dgm:presLayoutVars>
      </dgm:prSet>
      <dgm:spPr/>
    </dgm:pt>
    <dgm:pt modelId="{D88145BE-3F87-4CDC-BE49-A3B1B53473C6}" type="pres">
      <dgm:prSet presAssocID="{FD54C210-810D-477F-B671-5C5F01FF8A47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6AAB9015-DF83-401F-B2C1-076050782750}" type="presOf" srcId="{CEA041FA-8D41-46D4-ADBE-DE8348C05674}" destId="{1BE55745-F867-4499-8715-D530C05EE8FD}" srcOrd="0" destOrd="0" presId="urn:microsoft.com/office/officeart/2005/8/layout/radial3"/>
    <dgm:cxn modelId="{1A0B281C-C399-41AB-B308-8322DEC68ED4}" type="presOf" srcId="{AEAAF1CF-3F9C-455E-A3CB-2B4F9B35A4FA}" destId="{CCC50A0E-094A-4D05-8398-832A47874AA2}" srcOrd="0" destOrd="0" presId="urn:microsoft.com/office/officeart/2005/8/layout/radial3"/>
    <dgm:cxn modelId="{BB1B6A1D-3983-44B0-A522-A4A570A01FC0}" srcId="{94D20A08-4FC5-43A4-B346-77C7F517D004}" destId="{2276D8AF-3D05-4B7C-98C8-082B7C6262AB}" srcOrd="3" destOrd="0" parTransId="{FEBB397F-C3D9-469A-89F2-81CEB9A294D9}" sibTransId="{A2319F9B-334F-42E8-A610-935FF6A24679}"/>
    <dgm:cxn modelId="{8ACD0236-7003-4E14-925E-6CCD6C11ACD9}" type="presOf" srcId="{045CFF6B-AF86-4C9E-8D75-7F6869BD7255}" destId="{C911A172-BA19-49EB-8650-3D9CF2EA2D78}" srcOrd="0" destOrd="0" presId="urn:microsoft.com/office/officeart/2005/8/layout/radial3"/>
    <dgm:cxn modelId="{9546DF3E-CD6E-4468-B2FF-6003CEEEB166}" srcId="{94D20A08-4FC5-43A4-B346-77C7F517D004}" destId="{2D1AC85B-17E7-45AA-BAAA-F488CE424BDD}" srcOrd="2" destOrd="0" parTransId="{D122AF46-4BEA-4BA2-83FA-CF51EEC25914}" sibTransId="{5F2A1228-32D5-4BAB-AF01-C8EFB474159A}"/>
    <dgm:cxn modelId="{ACD83D41-C008-4D71-87C4-D3E170093426}" srcId="{94D20A08-4FC5-43A4-B346-77C7F517D004}" destId="{FD54C210-810D-477F-B671-5C5F01FF8A47}" srcOrd="8" destOrd="0" parTransId="{9481A986-A7BF-49F6-8D95-1A2126B894CE}" sibTransId="{C0E1CE77-6A21-4FF3-B8A6-81F7313F005E}"/>
    <dgm:cxn modelId="{6E9A4841-E90D-4E6D-B309-60F947368E3B}" srcId="{94D20A08-4FC5-43A4-B346-77C7F517D004}" destId="{FA3B7404-E898-41F1-8AB4-44EBD5E5D61C}" srcOrd="7" destOrd="0" parTransId="{F523979F-877F-469D-B961-AF999804D69B}" sibTransId="{91C741CF-D7C8-434A-9707-692F8D51D795}"/>
    <dgm:cxn modelId="{4C79B862-E527-4B84-AC08-6EC5C9B5C168}" type="presOf" srcId="{2276D8AF-3D05-4B7C-98C8-082B7C6262AB}" destId="{6D76FBD1-B48A-40FC-A27E-0FC9425213F2}" srcOrd="0" destOrd="0" presId="urn:microsoft.com/office/officeart/2005/8/layout/radial3"/>
    <dgm:cxn modelId="{3CC5014B-FD17-468C-92AA-7A968FD95C97}" type="presOf" srcId="{94D20A08-4FC5-43A4-B346-77C7F517D004}" destId="{0BC93555-2450-4E9D-AFD2-BB4E35F2F9E6}" srcOrd="0" destOrd="0" presId="urn:microsoft.com/office/officeart/2005/8/layout/radial3"/>
    <dgm:cxn modelId="{415B1D81-3670-4BE5-A2DF-6A566CF86FFE}" type="presOf" srcId="{FA3B7404-E898-41F1-8AB4-44EBD5E5D61C}" destId="{58E4ABCA-2828-4337-9721-C9A86BBEB163}" srcOrd="0" destOrd="0" presId="urn:microsoft.com/office/officeart/2005/8/layout/radial3"/>
    <dgm:cxn modelId="{FCD47784-531C-4B88-AC51-C8378B2A9682}" srcId="{94D20A08-4FC5-43A4-B346-77C7F517D004}" destId="{CEA041FA-8D41-46D4-ADBE-DE8348C05674}" srcOrd="6" destOrd="0" parTransId="{62F76AF3-C9C9-4ECE-B6C3-9B89B80A58E1}" sibTransId="{B3BF7B67-20D2-44CB-8918-D9B9E1EC5ADD}"/>
    <dgm:cxn modelId="{EB7AE385-8761-4C06-83B3-757AAB63137E}" srcId="{94D20A08-4FC5-43A4-B346-77C7F517D004}" destId="{AEAAF1CF-3F9C-455E-A3CB-2B4F9B35A4FA}" srcOrd="1" destOrd="0" parTransId="{8D492348-62FB-40E5-8A7A-92FF02A5D30E}" sibTransId="{04C4CD62-93B2-425C-8546-ECA4A13AFB93}"/>
    <dgm:cxn modelId="{CB284595-5774-4901-A3BF-64221DC2878C}" type="presOf" srcId="{FD34FCC0-FEB7-4B7E-B68F-74583194EE8A}" destId="{68B63B58-34F2-454B-BBD0-02F5117DE994}" srcOrd="0" destOrd="0" presId="urn:microsoft.com/office/officeart/2005/8/layout/radial3"/>
    <dgm:cxn modelId="{7D7D839F-87A7-4EE2-B497-031509ACDB56}" srcId="{94D20A08-4FC5-43A4-B346-77C7F517D004}" destId="{FD34FCC0-FEB7-4B7E-B68F-74583194EE8A}" srcOrd="5" destOrd="0" parTransId="{EFE757D8-9631-4FE7-9F9D-8D1D30F4EE16}" sibTransId="{1879DF2E-197B-4A98-85E5-3C93EDFDB0F3}"/>
    <dgm:cxn modelId="{F5CC57B1-3ADE-4D07-8882-7DA02D968824}" type="presOf" srcId="{FD54C210-810D-477F-B671-5C5F01FF8A47}" destId="{D88145BE-3F87-4CDC-BE49-A3B1B53473C6}" srcOrd="0" destOrd="0" presId="urn:microsoft.com/office/officeart/2005/8/layout/radial3"/>
    <dgm:cxn modelId="{AA227FBA-D8E6-407D-897F-D4F3436FA042}" type="presOf" srcId="{2D1AC85B-17E7-45AA-BAAA-F488CE424BDD}" destId="{C54F0E12-5BFC-4B0F-AD28-BAE9FB286898}" srcOrd="0" destOrd="0" presId="urn:microsoft.com/office/officeart/2005/8/layout/radial3"/>
    <dgm:cxn modelId="{36CBCDCE-9D8D-49BA-BF7F-7FD8C779F98C}" srcId="{94D20A08-4FC5-43A4-B346-77C7F517D004}" destId="{045CFF6B-AF86-4C9E-8D75-7F6869BD7255}" srcOrd="4" destOrd="0" parTransId="{CF32FFCB-D42D-4E64-933D-3E60934182B7}" sibTransId="{843DBD87-C8E9-461C-A712-CEFCF51C91E5}"/>
    <dgm:cxn modelId="{563224DB-3BCA-4143-AAD6-5C368FD70081}" type="presOf" srcId="{0686EC34-D9A7-4F2A-9783-6C1D569DF381}" destId="{A0096941-D62D-4214-A31D-639261E84AFA}" srcOrd="0" destOrd="0" presId="urn:microsoft.com/office/officeart/2005/8/layout/radial3"/>
    <dgm:cxn modelId="{80BC36F0-17BF-42D5-B1D6-491476EECED0}" srcId="{0686EC34-D9A7-4F2A-9783-6C1D569DF381}" destId="{94D20A08-4FC5-43A4-B346-77C7F517D004}" srcOrd="0" destOrd="0" parTransId="{604D7394-80CD-4592-8461-372F47BECEF6}" sibTransId="{5A6D7137-48DC-4557-B505-3C24FB793956}"/>
    <dgm:cxn modelId="{953535F2-BAAC-43EE-BB24-AABF7F68D2AC}" srcId="{94D20A08-4FC5-43A4-B346-77C7F517D004}" destId="{BC8FAE19-C812-4B0F-9034-A239F0CA8536}" srcOrd="0" destOrd="0" parTransId="{80CF1421-6F39-44F2-B3A7-7F2163E2EF24}" sibTransId="{09BF13E2-ABD1-4969-B2F8-AEA84137ACA4}"/>
    <dgm:cxn modelId="{6CA50EF7-B124-407A-892B-0CE7BFF8BB3C}" type="presOf" srcId="{BC8FAE19-C812-4B0F-9034-A239F0CA8536}" destId="{A0708E79-14AD-4549-8FDC-954A8F32E8A5}" srcOrd="0" destOrd="0" presId="urn:microsoft.com/office/officeart/2005/8/layout/radial3"/>
    <dgm:cxn modelId="{2A036B5E-09F6-44CB-AC0B-AE410D01C88F}" type="presParOf" srcId="{A0096941-D62D-4214-A31D-639261E84AFA}" destId="{F08D15EE-4D25-4482-85D2-0DA4C709418A}" srcOrd="0" destOrd="0" presId="urn:microsoft.com/office/officeart/2005/8/layout/radial3"/>
    <dgm:cxn modelId="{0681D655-428F-440C-9C6E-8BB0F1F7A92E}" type="presParOf" srcId="{F08D15EE-4D25-4482-85D2-0DA4C709418A}" destId="{0BC93555-2450-4E9D-AFD2-BB4E35F2F9E6}" srcOrd="0" destOrd="0" presId="urn:microsoft.com/office/officeart/2005/8/layout/radial3"/>
    <dgm:cxn modelId="{289BA0D3-AE22-45A9-A774-A2979BAFCCF7}" type="presParOf" srcId="{F08D15EE-4D25-4482-85D2-0DA4C709418A}" destId="{A0708E79-14AD-4549-8FDC-954A8F32E8A5}" srcOrd="1" destOrd="0" presId="urn:microsoft.com/office/officeart/2005/8/layout/radial3"/>
    <dgm:cxn modelId="{E582DAD6-BA10-47AE-BAB0-AB2D2050A14E}" type="presParOf" srcId="{F08D15EE-4D25-4482-85D2-0DA4C709418A}" destId="{CCC50A0E-094A-4D05-8398-832A47874AA2}" srcOrd="2" destOrd="0" presId="urn:microsoft.com/office/officeart/2005/8/layout/radial3"/>
    <dgm:cxn modelId="{B41FC96B-C8AF-49A7-A675-42E41D306116}" type="presParOf" srcId="{F08D15EE-4D25-4482-85D2-0DA4C709418A}" destId="{C54F0E12-5BFC-4B0F-AD28-BAE9FB286898}" srcOrd="3" destOrd="0" presId="urn:microsoft.com/office/officeart/2005/8/layout/radial3"/>
    <dgm:cxn modelId="{92E66EA8-C8A6-45D1-B37F-F9AD7B148D44}" type="presParOf" srcId="{F08D15EE-4D25-4482-85D2-0DA4C709418A}" destId="{6D76FBD1-B48A-40FC-A27E-0FC9425213F2}" srcOrd="4" destOrd="0" presId="urn:microsoft.com/office/officeart/2005/8/layout/radial3"/>
    <dgm:cxn modelId="{FF0BD2EF-B625-41E8-BB0B-943BF031D062}" type="presParOf" srcId="{F08D15EE-4D25-4482-85D2-0DA4C709418A}" destId="{C911A172-BA19-49EB-8650-3D9CF2EA2D78}" srcOrd="5" destOrd="0" presId="urn:microsoft.com/office/officeart/2005/8/layout/radial3"/>
    <dgm:cxn modelId="{22833733-BB3A-4156-A752-CF39155B6314}" type="presParOf" srcId="{F08D15EE-4D25-4482-85D2-0DA4C709418A}" destId="{68B63B58-34F2-454B-BBD0-02F5117DE994}" srcOrd="6" destOrd="0" presId="urn:microsoft.com/office/officeart/2005/8/layout/radial3"/>
    <dgm:cxn modelId="{12BD54D4-2C7E-40D9-879E-963C39425C93}" type="presParOf" srcId="{F08D15EE-4D25-4482-85D2-0DA4C709418A}" destId="{1BE55745-F867-4499-8715-D530C05EE8FD}" srcOrd="7" destOrd="0" presId="urn:microsoft.com/office/officeart/2005/8/layout/radial3"/>
    <dgm:cxn modelId="{5B8977C9-6F8E-4319-A81E-76BFD059848C}" type="presParOf" srcId="{F08D15EE-4D25-4482-85D2-0DA4C709418A}" destId="{58E4ABCA-2828-4337-9721-C9A86BBEB163}" srcOrd="8" destOrd="0" presId="urn:microsoft.com/office/officeart/2005/8/layout/radial3"/>
    <dgm:cxn modelId="{2B93718B-108D-458C-A852-0C0F55674072}" type="presParOf" srcId="{F08D15EE-4D25-4482-85D2-0DA4C709418A}" destId="{D88145BE-3F87-4CDC-BE49-A3B1B53473C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93555-2450-4E9D-AFD2-BB4E35F2F9E6}">
      <dsp:nvSpPr>
        <dsp:cNvPr id="0" name=""/>
        <dsp:cNvSpPr/>
      </dsp:nvSpPr>
      <dsp:spPr>
        <a:xfrm>
          <a:off x="2254416" y="1018385"/>
          <a:ext cx="2473978" cy="247397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/>
            <a:t>Other</a:t>
          </a:r>
          <a:r>
            <a:rPr lang="cs-CZ" sz="2200" kern="1200" dirty="0"/>
            <a:t> </a:t>
          </a:r>
          <a:r>
            <a:rPr lang="cs-CZ" sz="2200" kern="1200" dirty="0" err="1"/>
            <a:t>characteristics</a:t>
          </a:r>
          <a:r>
            <a:rPr lang="cs-CZ" sz="2200" kern="1200" dirty="0"/>
            <a:t> </a:t>
          </a:r>
          <a:r>
            <a:rPr lang="cs-CZ" sz="2200" kern="1200" dirty="0" err="1"/>
            <a:t>include</a:t>
          </a:r>
          <a:r>
            <a:rPr lang="cs-CZ" sz="2200" kern="1200" dirty="0"/>
            <a:t>:</a:t>
          </a:r>
        </a:p>
      </dsp:txBody>
      <dsp:txXfrm>
        <a:off x="2616722" y="1380691"/>
        <a:ext cx="1749366" cy="1749366"/>
      </dsp:txXfrm>
    </dsp:sp>
    <dsp:sp modelId="{A0708E79-14AD-4549-8FDC-954A8F32E8A5}">
      <dsp:nvSpPr>
        <dsp:cNvPr id="0" name=""/>
        <dsp:cNvSpPr/>
      </dsp:nvSpPr>
      <dsp:spPr>
        <a:xfrm>
          <a:off x="2872910" y="24462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155077"/>
                <a:satOff val="-5330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155077"/>
                <a:satOff val="-5330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155077"/>
                <a:satOff val="-5330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aggresiveness</a:t>
          </a:r>
          <a:r>
            <a:rPr lang="cs-CZ" sz="1100" kern="1200" dirty="0"/>
            <a:t> </a:t>
          </a:r>
        </a:p>
      </dsp:txBody>
      <dsp:txXfrm>
        <a:off x="3054063" y="205615"/>
        <a:ext cx="874683" cy="874683"/>
      </dsp:txXfrm>
    </dsp:sp>
    <dsp:sp modelId="{CCC50A0E-094A-4D05-8398-832A47874AA2}">
      <dsp:nvSpPr>
        <dsp:cNvPr id="0" name=""/>
        <dsp:cNvSpPr/>
      </dsp:nvSpPr>
      <dsp:spPr>
        <a:xfrm>
          <a:off x="3909353" y="401696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310154"/>
                <a:satOff val="-10660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310154"/>
                <a:satOff val="-10660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310154"/>
                <a:satOff val="-10660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confidence</a:t>
          </a:r>
          <a:r>
            <a:rPr lang="cs-CZ" sz="1100" kern="1200" dirty="0"/>
            <a:t> </a:t>
          </a:r>
        </a:p>
      </dsp:txBody>
      <dsp:txXfrm>
        <a:off x="4090506" y="582849"/>
        <a:ext cx="874683" cy="874683"/>
      </dsp:txXfrm>
    </dsp:sp>
    <dsp:sp modelId="{C54F0E12-5BFC-4B0F-AD28-BAE9FB286898}">
      <dsp:nvSpPr>
        <dsp:cNvPr id="0" name=""/>
        <dsp:cNvSpPr/>
      </dsp:nvSpPr>
      <dsp:spPr>
        <a:xfrm>
          <a:off x="4460832" y="1356886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goal-oriented</a:t>
          </a:r>
          <a:r>
            <a:rPr lang="cs-CZ" sz="1100" kern="1200" dirty="0"/>
            <a:t> </a:t>
          </a:r>
          <a:r>
            <a:rPr lang="cs-CZ" sz="1100" kern="1200" dirty="0" err="1"/>
            <a:t>behavior</a:t>
          </a:r>
          <a:endParaRPr lang="cs-CZ" sz="1100" kern="1200" dirty="0"/>
        </a:p>
      </dsp:txBody>
      <dsp:txXfrm>
        <a:off x="4641985" y="1538039"/>
        <a:ext cx="874683" cy="874683"/>
      </dsp:txXfrm>
    </dsp:sp>
    <dsp:sp modelId="{6D76FBD1-B48A-40FC-A27E-0FC9425213F2}">
      <dsp:nvSpPr>
        <dsp:cNvPr id="0" name=""/>
        <dsp:cNvSpPr/>
      </dsp:nvSpPr>
      <dsp:spPr>
        <a:xfrm>
          <a:off x="4269305" y="2443089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620308"/>
                <a:satOff val="-21319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620308"/>
                <a:satOff val="-21319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620308"/>
                <a:satOff val="-21319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competitiveness</a:t>
          </a:r>
          <a:endParaRPr lang="cs-CZ" sz="1000" kern="1200" dirty="0"/>
        </a:p>
      </dsp:txBody>
      <dsp:txXfrm>
        <a:off x="4450458" y="2624242"/>
        <a:ext cx="874683" cy="874683"/>
      </dsp:txXfrm>
    </dsp:sp>
    <dsp:sp modelId="{C911A172-BA19-49EB-8650-3D9CF2EA2D78}">
      <dsp:nvSpPr>
        <dsp:cNvPr id="0" name=""/>
        <dsp:cNvSpPr/>
      </dsp:nvSpPr>
      <dsp:spPr>
        <a:xfrm>
          <a:off x="3424390" y="3152057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775385"/>
                <a:satOff val="-26649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775385"/>
                <a:satOff val="-26649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775385"/>
                <a:satOff val="-26649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opportunistic</a:t>
          </a:r>
          <a:r>
            <a:rPr lang="cs-CZ" sz="1100" kern="1200" dirty="0"/>
            <a:t> </a:t>
          </a:r>
          <a:r>
            <a:rPr lang="cs-CZ" sz="1100" kern="1200" dirty="0" err="1"/>
            <a:t>behavior</a:t>
          </a:r>
          <a:r>
            <a:rPr lang="cs-CZ" sz="1100" kern="1200" dirty="0"/>
            <a:t>, </a:t>
          </a:r>
        </a:p>
      </dsp:txBody>
      <dsp:txXfrm>
        <a:off x="3605543" y="3333210"/>
        <a:ext cx="874683" cy="874683"/>
      </dsp:txXfrm>
    </dsp:sp>
    <dsp:sp modelId="{68B63B58-34F2-454B-BBD0-02F5117DE994}">
      <dsp:nvSpPr>
        <dsp:cNvPr id="0" name=""/>
        <dsp:cNvSpPr/>
      </dsp:nvSpPr>
      <dsp:spPr>
        <a:xfrm>
          <a:off x="2321431" y="3152057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ability</a:t>
          </a:r>
          <a:r>
            <a:rPr lang="cs-CZ" sz="1100" kern="1200" dirty="0"/>
            <a:t> to </a:t>
          </a:r>
          <a:r>
            <a:rPr lang="cs-CZ" sz="1100" kern="1200" dirty="0" err="1"/>
            <a:t>learn</a:t>
          </a:r>
          <a:r>
            <a:rPr lang="cs-CZ" sz="1100" kern="1200" dirty="0"/>
            <a:t> </a:t>
          </a:r>
          <a:r>
            <a:rPr lang="cs-CZ" sz="1100" kern="1200" dirty="0" err="1"/>
            <a:t>from</a:t>
          </a:r>
          <a:r>
            <a:rPr lang="cs-CZ" sz="1100" kern="1200" dirty="0"/>
            <a:t> </a:t>
          </a:r>
          <a:r>
            <a:rPr lang="cs-CZ" sz="1100" kern="1200" dirty="0" err="1"/>
            <a:t>mistakes</a:t>
          </a:r>
          <a:r>
            <a:rPr lang="cs-CZ" sz="1100" kern="1200" dirty="0"/>
            <a:t>, </a:t>
          </a:r>
        </a:p>
      </dsp:txBody>
      <dsp:txXfrm>
        <a:off x="2502584" y="3333210"/>
        <a:ext cx="874683" cy="874683"/>
      </dsp:txXfrm>
    </dsp:sp>
    <dsp:sp modelId="{1BE55745-F867-4499-8715-D530C05EE8FD}">
      <dsp:nvSpPr>
        <dsp:cNvPr id="0" name=""/>
        <dsp:cNvSpPr/>
      </dsp:nvSpPr>
      <dsp:spPr>
        <a:xfrm>
          <a:off x="1476515" y="2443089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8085538"/>
                <a:satOff val="-37308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8085538"/>
                <a:satOff val="-37308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8085538"/>
                <a:satOff val="-37308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and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ability</a:t>
          </a:r>
          <a:r>
            <a:rPr lang="cs-CZ" sz="1100" kern="1200" dirty="0"/>
            <a:t> to </a:t>
          </a:r>
          <a:r>
            <a:rPr lang="cs-CZ" sz="1100" kern="1200" dirty="0" err="1"/>
            <a:t>employ</a:t>
          </a:r>
          <a:r>
            <a:rPr lang="cs-CZ" sz="1100" kern="1200" dirty="0"/>
            <a:t> </a:t>
          </a:r>
          <a:r>
            <a:rPr lang="cs-CZ" sz="1100" kern="1200" dirty="0" err="1"/>
            <a:t>human</a:t>
          </a:r>
          <a:r>
            <a:rPr lang="cs-CZ" sz="1100" kern="1200" dirty="0"/>
            <a:t> relations </a:t>
          </a:r>
          <a:r>
            <a:rPr lang="cs-CZ" sz="1100" kern="1200" dirty="0" err="1"/>
            <a:t>skills</a:t>
          </a:r>
          <a:endParaRPr lang="cs-CZ" sz="1100" kern="1200" dirty="0"/>
        </a:p>
      </dsp:txBody>
      <dsp:txXfrm>
        <a:off x="1657668" y="2624242"/>
        <a:ext cx="874683" cy="874683"/>
      </dsp:txXfrm>
    </dsp:sp>
    <dsp:sp modelId="{58E4ABCA-2828-4337-9721-C9A86BBEB163}">
      <dsp:nvSpPr>
        <dsp:cNvPr id="0" name=""/>
        <dsp:cNvSpPr/>
      </dsp:nvSpPr>
      <dsp:spPr>
        <a:xfrm>
          <a:off x="1284988" y="1356886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240615"/>
                <a:satOff val="-42638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240615"/>
                <a:satOff val="-42638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240615"/>
                <a:satOff val="-42638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reality-</a:t>
          </a:r>
          <a:r>
            <a:rPr lang="cs-CZ" sz="1100" kern="1200" dirty="0" err="1"/>
            <a:t>based</a:t>
          </a:r>
          <a:r>
            <a:rPr lang="cs-CZ" sz="1100" kern="1200" dirty="0"/>
            <a:t> </a:t>
          </a:r>
          <a:r>
            <a:rPr lang="cs-CZ" sz="1100" kern="1200" dirty="0" err="1"/>
            <a:t>actions</a:t>
          </a:r>
          <a:r>
            <a:rPr lang="cs-CZ" sz="1100" kern="1200" dirty="0"/>
            <a:t>, </a:t>
          </a:r>
        </a:p>
      </dsp:txBody>
      <dsp:txXfrm>
        <a:off x="1466141" y="1538039"/>
        <a:ext cx="874683" cy="874683"/>
      </dsp:txXfrm>
    </dsp:sp>
    <dsp:sp modelId="{D88145BE-3F87-4CDC-BE49-A3B1B53473C6}">
      <dsp:nvSpPr>
        <dsp:cNvPr id="0" name=""/>
        <dsp:cNvSpPr/>
      </dsp:nvSpPr>
      <dsp:spPr>
        <a:xfrm>
          <a:off x="1836468" y="401696"/>
          <a:ext cx="1236989" cy="123698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intuitivness</a:t>
          </a:r>
          <a:r>
            <a:rPr lang="cs-CZ" sz="1200" kern="1200" dirty="0"/>
            <a:t> </a:t>
          </a:r>
        </a:p>
      </dsp:txBody>
      <dsp:txXfrm>
        <a:off x="2017621" y="582849"/>
        <a:ext cx="874683" cy="874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9C04-9676-453C-89AD-69E5E104D74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634A-6866-4D4C-A341-5A8EFDE01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9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will be a shorter presentation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3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0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0E713-3BAF-38D0-8CC4-44BF95B2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Entrepreneurship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83C31-D3F0-AEB2-07EA-5DE36ABF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About</a:t>
            </a:r>
            <a:r>
              <a:rPr lang="cs-CZ" b="1" dirty="0"/>
              <a:t> </a:t>
            </a:r>
            <a:r>
              <a:rPr lang="cs-CZ" b="1" dirty="0" err="1"/>
              <a:t>subject</a:t>
            </a:r>
            <a:r>
              <a:rPr lang="cs-CZ" b="1" dirty="0"/>
              <a:t>: </a:t>
            </a:r>
          </a:p>
          <a:p>
            <a:pPr algn="just"/>
            <a:r>
              <a:rPr lang="en-US" dirty="0">
                <a:solidFill>
                  <a:srgbClr val="0A0A0A"/>
                </a:solidFill>
              </a:rPr>
              <a:t>The aim of this course is to provide a complete overview of Entrepreneurship</a:t>
            </a:r>
            <a:r>
              <a:rPr lang="cs-CZ" dirty="0">
                <a:solidFill>
                  <a:srgbClr val="0A0A0A"/>
                </a:solidFill>
              </a:rPr>
              <a:t> (</a:t>
            </a:r>
            <a:r>
              <a:rPr lang="en-US" dirty="0">
                <a:solidFill>
                  <a:srgbClr val="0A0A0A"/>
                </a:solidFill>
              </a:rPr>
              <a:t>historical development</a:t>
            </a:r>
            <a:r>
              <a:rPr lang="cs-CZ" dirty="0">
                <a:solidFill>
                  <a:srgbClr val="0A0A0A"/>
                </a:solidFill>
              </a:rPr>
              <a:t>, </a:t>
            </a:r>
            <a:r>
              <a:rPr lang="en-US" dirty="0">
                <a:solidFill>
                  <a:srgbClr val="0A0A0A"/>
                </a:solidFill>
              </a:rPr>
              <a:t>trends and challenges</a:t>
            </a:r>
            <a:r>
              <a:rPr lang="cs-CZ" dirty="0">
                <a:solidFill>
                  <a:srgbClr val="0A0A0A"/>
                </a:solidFill>
              </a:rPr>
              <a:t>, </a:t>
            </a:r>
            <a:r>
              <a:rPr lang="en-US" dirty="0">
                <a:solidFill>
                  <a:srgbClr val="0A0A0A"/>
                </a:solidFill>
              </a:rPr>
              <a:t>approaches to entrepreneurship, legal forms</a:t>
            </a:r>
            <a:r>
              <a:rPr lang="cs-CZ" dirty="0">
                <a:solidFill>
                  <a:srgbClr val="0A0A0A"/>
                </a:solidFill>
              </a:rPr>
              <a:t>, </a:t>
            </a:r>
            <a:r>
              <a:rPr lang="en-US" dirty="0">
                <a:solidFill>
                  <a:srgbClr val="0A0A0A"/>
                </a:solidFill>
              </a:rPr>
              <a:t>organizational structures</a:t>
            </a:r>
            <a:r>
              <a:rPr lang="cs-CZ" dirty="0">
                <a:solidFill>
                  <a:srgbClr val="0A0A0A"/>
                </a:solidFill>
              </a:rPr>
              <a:t>, </a:t>
            </a:r>
            <a:r>
              <a:rPr lang="cs-CZ" dirty="0" err="1">
                <a:solidFill>
                  <a:srgbClr val="0A0A0A"/>
                </a:solidFill>
              </a:rPr>
              <a:t>etc</a:t>
            </a:r>
            <a:r>
              <a:rPr lang="cs-CZ" dirty="0">
                <a:solidFill>
                  <a:srgbClr val="0A0A0A"/>
                </a:solidFill>
              </a:rPr>
              <a:t>.).</a:t>
            </a:r>
          </a:p>
          <a:p>
            <a:pPr algn="just"/>
            <a:r>
              <a:rPr lang="cs-CZ" dirty="0" err="1">
                <a:solidFill>
                  <a:srgbClr val="0A0A0A"/>
                </a:solidFill>
              </a:rPr>
              <a:t>You</a:t>
            </a:r>
            <a:r>
              <a:rPr lang="en-US" dirty="0">
                <a:solidFill>
                  <a:srgbClr val="0A0A0A"/>
                </a:solidFill>
              </a:rPr>
              <a:t> will be introduced to concepts such as the entrepreneurial ecosystem, incubators, accelerators, and will explore the ethical aspects of entrepreneurship. </a:t>
            </a:r>
            <a:endParaRPr lang="cs-CZ" dirty="0">
              <a:solidFill>
                <a:srgbClr val="0A0A0A"/>
              </a:solidFill>
            </a:endParaRPr>
          </a:p>
          <a:p>
            <a:pPr algn="just"/>
            <a:r>
              <a:rPr lang="en-US" dirty="0">
                <a:solidFill>
                  <a:srgbClr val="0A0A0A"/>
                </a:solidFill>
              </a:rPr>
              <a:t>The course also provides an overview of support for entrepreneurship from European Union funds and a comparison of the entrepreneurial in Europe and beyond.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97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81DDE-26DA-84E6-EE7D-A386CECB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5A4E3-C0D2-1DB3-A195-23A5F7E0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know any famous entrepreneurs?</a:t>
            </a:r>
            <a:endParaRPr lang="cs-CZ" dirty="0"/>
          </a:p>
          <a:p>
            <a:endParaRPr lang="cs-CZ" dirty="0"/>
          </a:p>
          <a:p>
            <a:r>
              <a:rPr lang="en-US" dirty="0"/>
              <a:t>What main characteristics does this entrepreneur have?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97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B6298-A95C-C978-C424-A424F67C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sz="3200" dirty="0" err="1"/>
              <a:t>Examine</a:t>
            </a:r>
            <a:r>
              <a:rPr lang="cs-CZ" sz="3200" dirty="0"/>
              <a:t> 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historical</a:t>
            </a:r>
            <a:r>
              <a:rPr lang="cs-CZ" sz="3200" dirty="0"/>
              <a:t> development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entrepreneurship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A0261-96FC-77ED-AAFC-ABA957665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5661791" cy="4351338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entrepreneurs</a:t>
            </a:r>
            <a:r>
              <a:rPr lang="cs-CZ" dirty="0"/>
              <a:t> </a:t>
            </a:r>
            <a:r>
              <a:rPr lang="cs-CZ" dirty="0" err="1"/>
              <a:t>dates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to </a:t>
            </a:r>
            <a:r>
              <a:rPr lang="cs-CZ" dirty="0" err="1"/>
              <a:t>eighteenth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 France,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economist</a:t>
            </a:r>
            <a:r>
              <a:rPr lang="cs-CZ" dirty="0"/>
              <a:t> </a:t>
            </a:r>
            <a:r>
              <a:rPr lang="cs-CZ" b="1" dirty="0"/>
              <a:t>Richard </a:t>
            </a:r>
            <a:r>
              <a:rPr lang="cs-CZ" b="1" dirty="0" err="1"/>
              <a:t>Cantillon</a:t>
            </a:r>
            <a:r>
              <a:rPr lang="cs-CZ" b="1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„risk-</a:t>
            </a:r>
            <a:r>
              <a:rPr lang="cs-CZ" dirty="0" err="1"/>
              <a:t>bearing</a:t>
            </a:r>
            <a:r>
              <a:rPr lang="cs-CZ" dirty="0"/>
              <a:t>“  </a:t>
            </a:r>
            <a:r>
              <a:rPr lang="cs-CZ" dirty="0" err="1"/>
              <a:t>activity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enterpreneur</a:t>
            </a:r>
            <a:r>
              <a:rPr lang="cs-CZ" dirty="0"/>
              <a:t>. 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envolving</a:t>
            </a:r>
            <a:r>
              <a:rPr lang="cs-CZ" dirty="0"/>
              <a:t> in </a:t>
            </a:r>
            <a:r>
              <a:rPr lang="cs-CZ" dirty="0" err="1"/>
              <a:t>England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period,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enrepreneur</a:t>
            </a:r>
            <a:r>
              <a:rPr lang="cs-CZ" dirty="0"/>
              <a:t> </a:t>
            </a:r>
            <a:r>
              <a:rPr lang="cs-CZ" dirty="0" err="1"/>
              <a:t>playing</a:t>
            </a:r>
            <a:r>
              <a:rPr lang="cs-CZ" dirty="0"/>
              <a:t> a </a:t>
            </a:r>
            <a:r>
              <a:rPr lang="cs-CZ" dirty="0" err="1"/>
              <a:t>visible</a:t>
            </a:r>
            <a:r>
              <a:rPr lang="cs-CZ" dirty="0"/>
              <a:t> role in </a:t>
            </a:r>
            <a:r>
              <a:rPr lang="cs-CZ" dirty="0" err="1"/>
              <a:t>risks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. </a:t>
            </a:r>
          </a:p>
        </p:txBody>
      </p:sp>
      <p:pic>
        <p:nvPicPr>
          <p:cNvPr id="4" name="Obrázek 3" descr="Obsah obrázku text, portrét, skica, Lidská tvář&#10;&#10;Popis byl vytvořen automaticky">
            <a:extLst>
              <a:ext uri="{FF2B5EF4-FFF2-40B4-BE49-F238E27FC236}">
                <a16:creationId xmlns:a16="http://schemas.microsoft.com/office/drawing/2014/main" id="{4205D30C-3DAE-0C0B-E937-BA9E033D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88" b="-1"/>
          <a:stretch/>
        </p:blipFill>
        <p:spPr>
          <a:xfrm>
            <a:off x="6724322" y="2998596"/>
            <a:ext cx="1791029" cy="2005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55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6B154-3EBA-E63A-67B3-093C35A7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Examine</a:t>
            </a:r>
            <a:r>
              <a:rPr lang="cs-CZ" sz="3200" dirty="0"/>
              <a:t> 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historical</a:t>
            </a:r>
            <a:r>
              <a:rPr lang="cs-CZ" sz="3200" dirty="0"/>
              <a:t> development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entrepreneurship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E484F-6D81-FFAB-AAF0-CB9AD363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researchers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continued</a:t>
            </a:r>
            <a:r>
              <a:rPr lang="cs-CZ" dirty="0"/>
              <a:t> to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entrepreneurship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FB9A26A-6DF7-858E-1668-DBF040719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48370"/>
              </p:ext>
            </p:extLst>
          </p:nvPr>
        </p:nvGraphicFramePr>
        <p:xfrm>
          <a:off x="759372" y="2432597"/>
          <a:ext cx="6096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0224401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31593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1725 Richard </a:t>
                      </a:r>
                      <a:r>
                        <a:rPr lang="cs-CZ" sz="1800" dirty="0" err="1"/>
                        <a:t>Cantillon</a:t>
                      </a:r>
                      <a:endParaRPr lang="cs-CZ" sz="1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sz="1800" dirty="0"/>
                        <a:t>All </a:t>
                      </a:r>
                      <a:r>
                        <a:rPr lang="cs-CZ" sz="1800" dirty="0" err="1"/>
                        <a:t>wrote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about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entrepreneurship</a:t>
                      </a:r>
                      <a:r>
                        <a:rPr lang="cs-CZ" sz="1800" dirty="0"/>
                        <a:t> and </a:t>
                      </a:r>
                      <a:r>
                        <a:rPr lang="cs-CZ" sz="1800" dirty="0" err="1"/>
                        <a:t>its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impact</a:t>
                      </a:r>
                      <a:r>
                        <a:rPr lang="cs-CZ" sz="1800" dirty="0"/>
                        <a:t> on </a:t>
                      </a:r>
                      <a:r>
                        <a:rPr lang="cs-CZ" sz="1800" dirty="0" err="1"/>
                        <a:t>economic</a:t>
                      </a:r>
                      <a:r>
                        <a:rPr lang="cs-CZ" sz="1800" dirty="0"/>
                        <a:t> development.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74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1803 Jean </a:t>
                      </a:r>
                      <a:r>
                        <a:rPr lang="cs-CZ" sz="1800" dirty="0" err="1"/>
                        <a:t>Baptiste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Say</a:t>
                      </a:r>
                      <a:endParaRPr lang="cs-CZ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1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1934 Joseph </a:t>
                      </a:r>
                      <a:r>
                        <a:rPr lang="cs-CZ" sz="1800" dirty="0" err="1"/>
                        <a:t>Schumpeter</a:t>
                      </a:r>
                      <a:r>
                        <a:rPr lang="cs-CZ" sz="1800" dirty="0"/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929281"/>
                  </a:ext>
                </a:extLst>
              </a:tr>
            </a:tbl>
          </a:graphicData>
        </a:graphic>
      </p:graphicFrame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E9FD60C-E7A4-B5FD-D87F-E06402574BC0}"/>
              </a:ext>
            </a:extLst>
          </p:cNvPr>
          <p:cNvSpPr/>
          <p:nvPr/>
        </p:nvSpPr>
        <p:spPr>
          <a:xfrm>
            <a:off x="3807372" y="5241507"/>
            <a:ext cx="449317" cy="203897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28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253401-984E-AF3A-09EB-D2014179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06E6C-73C0-C3E8-2F76-DAE5BB8DE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5496253" cy="4351338"/>
          </a:xfrm>
        </p:spPr>
        <p:txBody>
          <a:bodyPr anchor="t">
            <a:normAutofit/>
          </a:bodyPr>
          <a:lstStyle/>
          <a:p>
            <a:pPr algn="just"/>
            <a:endParaRPr lang="cs-CZ" i="1" dirty="0"/>
          </a:p>
          <a:p>
            <a:pPr algn="just"/>
            <a:endParaRPr lang="cs-CZ" i="1" dirty="0"/>
          </a:p>
          <a:p>
            <a:pPr algn="just"/>
            <a:r>
              <a:rPr lang="cs-CZ" i="1" dirty="0"/>
              <a:t>„</a:t>
            </a:r>
            <a:r>
              <a:rPr lang="cs-CZ" i="1" dirty="0" err="1"/>
              <a:t>Entrepreneurship</a:t>
            </a:r>
            <a:r>
              <a:rPr lang="cs-CZ" i="1" dirty="0"/>
              <a:t> </a:t>
            </a:r>
            <a:r>
              <a:rPr lang="cs-CZ" i="1" dirty="0" err="1"/>
              <a:t>consits</a:t>
            </a:r>
            <a:r>
              <a:rPr lang="cs-CZ" i="1" dirty="0"/>
              <a:t> in </a:t>
            </a:r>
            <a:r>
              <a:rPr lang="cs-CZ" i="1" dirty="0" err="1"/>
              <a:t>doing</a:t>
            </a:r>
            <a:r>
              <a:rPr lang="cs-CZ" i="1" dirty="0"/>
              <a:t> </a:t>
            </a:r>
            <a:r>
              <a:rPr lang="cs-CZ" i="1" dirty="0" err="1"/>
              <a:t>things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are not </a:t>
            </a:r>
            <a:r>
              <a:rPr lang="cs-CZ" i="1" dirty="0" err="1"/>
              <a:t>generally</a:t>
            </a:r>
            <a:r>
              <a:rPr lang="cs-CZ" i="1" dirty="0"/>
              <a:t> done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ordinary</a:t>
            </a:r>
            <a:r>
              <a:rPr lang="cs-CZ" i="1" dirty="0"/>
              <a:t> </a:t>
            </a:r>
            <a:r>
              <a:rPr lang="cs-CZ" i="1" dirty="0" err="1"/>
              <a:t>course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business </a:t>
            </a:r>
            <a:r>
              <a:rPr lang="cs-CZ" i="1" dirty="0" err="1"/>
              <a:t>routine</a:t>
            </a:r>
            <a:r>
              <a:rPr lang="cs-CZ" i="1" dirty="0"/>
              <a:t>;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essentially</a:t>
            </a:r>
            <a:r>
              <a:rPr lang="cs-CZ" i="1" dirty="0"/>
              <a:t> a </a:t>
            </a:r>
            <a:r>
              <a:rPr lang="cs-CZ" i="1" dirty="0" err="1"/>
              <a:t>phenomen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comes</a:t>
            </a:r>
            <a:r>
              <a:rPr lang="cs-CZ" i="1" dirty="0"/>
              <a:t> </a:t>
            </a:r>
            <a:r>
              <a:rPr lang="cs-CZ" i="1" dirty="0" err="1"/>
              <a:t>under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wider</a:t>
            </a:r>
            <a:r>
              <a:rPr lang="cs-CZ" i="1" dirty="0"/>
              <a:t> </a:t>
            </a:r>
            <a:r>
              <a:rPr lang="cs-CZ" i="1" dirty="0" err="1"/>
              <a:t>aspect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leadership.“ </a:t>
            </a:r>
            <a:r>
              <a:rPr lang="cs-CZ" dirty="0"/>
              <a:t>Joseph </a:t>
            </a:r>
            <a:r>
              <a:rPr lang="cs-CZ" dirty="0" err="1"/>
              <a:t>Schumpeter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CA576B-FDE8-C3D9-9361-6936C424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837"/>
          <a:stretch/>
        </p:blipFill>
        <p:spPr>
          <a:xfrm>
            <a:off x="6379091" y="2755690"/>
            <a:ext cx="2224909" cy="249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55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6C233-9EA4-9690-96D9-DB423F16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06E6C-73C0-C3E8-2F76-DAE5BB8D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i="1" dirty="0"/>
              <a:t>„</a:t>
            </a:r>
            <a:r>
              <a:rPr lang="cs-CZ" i="1" dirty="0" err="1"/>
              <a:t>Entrepreneurship</a:t>
            </a:r>
            <a:r>
              <a:rPr lang="cs-CZ" i="1" dirty="0"/>
              <a:t>, </a:t>
            </a:r>
            <a:r>
              <a:rPr lang="cs-CZ" i="1" dirty="0" err="1"/>
              <a:t>at</a:t>
            </a:r>
            <a:r>
              <a:rPr lang="cs-CZ" i="1" dirty="0"/>
              <a:t> least in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nonautoritarian</a:t>
            </a:r>
            <a:r>
              <a:rPr lang="cs-CZ" i="1" dirty="0"/>
              <a:t> </a:t>
            </a:r>
            <a:r>
              <a:rPr lang="cs-CZ" i="1" dirty="0" err="1"/>
              <a:t>societies</a:t>
            </a:r>
            <a:r>
              <a:rPr lang="cs-CZ" i="1" dirty="0"/>
              <a:t>, </a:t>
            </a:r>
            <a:r>
              <a:rPr lang="cs-CZ" i="1" dirty="0" err="1"/>
              <a:t>constituties</a:t>
            </a:r>
            <a:r>
              <a:rPr lang="cs-CZ" i="1" dirty="0"/>
              <a:t> a </a:t>
            </a:r>
            <a:r>
              <a:rPr lang="cs-CZ" i="1" dirty="0" err="1"/>
              <a:t>bridge</a:t>
            </a:r>
            <a:r>
              <a:rPr lang="cs-CZ" i="1" dirty="0"/>
              <a:t> </a:t>
            </a:r>
            <a:r>
              <a:rPr lang="cs-CZ" i="1" dirty="0" err="1"/>
              <a:t>between</a:t>
            </a:r>
            <a:r>
              <a:rPr lang="cs-CZ" i="1" dirty="0"/>
              <a:t> society as a </a:t>
            </a:r>
            <a:r>
              <a:rPr lang="cs-CZ" i="1" dirty="0" err="1"/>
              <a:t>whole</a:t>
            </a:r>
            <a:r>
              <a:rPr lang="cs-CZ" i="1" dirty="0"/>
              <a:t>, </a:t>
            </a:r>
            <a:r>
              <a:rPr lang="cs-CZ" i="1" dirty="0" err="1"/>
              <a:t>aspecially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noneconomic</a:t>
            </a:r>
            <a:r>
              <a:rPr lang="cs-CZ" i="1" dirty="0"/>
              <a:t> </a:t>
            </a:r>
            <a:r>
              <a:rPr lang="cs-CZ" i="1" dirty="0" err="1"/>
              <a:t>aspects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society, and </a:t>
            </a:r>
            <a:r>
              <a:rPr lang="cs-CZ" i="1" dirty="0" err="1"/>
              <a:t>the</a:t>
            </a:r>
            <a:r>
              <a:rPr lang="cs-CZ" i="1" dirty="0"/>
              <a:t> profit-</a:t>
            </a:r>
            <a:r>
              <a:rPr lang="cs-CZ" i="1" dirty="0" err="1"/>
              <a:t>oriented</a:t>
            </a:r>
            <a:r>
              <a:rPr lang="cs-CZ" i="1" dirty="0"/>
              <a:t> </a:t>
            </a:r>
            <a:r>
              <a:rPr lang="cs-CZ" i="1" dirty="0" err="1"/>
              <a:t>institutions</a:t>
            </a:r>
            <a:r>
              <a:rPr lang="cs-CZ" i="1" dirty="0"/>
              <a:t> </a:t>
            </a:r>
            <a:r>
              <a:rPr lang="cs-CZ" i="1" dirty="0" err="1"/>
              <a:t>established</a:t>
            </a:r>
            <a:r>
              <a:rPr lang="cs-CZ" i="1" dirty="0"/>
              <a:t> to </a:t>
            </a:r>
            <a:r>
              <a:rPr lang="cs-CZ" i="1" dirty="0" err="1"/>
              <a:t>take</a:t>
            </a:r>
            <a:r>
              <a:rPr lang="cs-CZ" i="1" dirty="0"/>
              <a:t> </a:t>
            </a:r>
            <a:r>
              <a:rPr lang="cs-CZ" i="1" dirty="0" err="1"/>
              <a:t>advantage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desires</a:t>
            </a:r>
            <a:r>
              <a:rPr lang="cs-CZ" i="1" dirty="0"/>
              <a:t>.“ </a:t>
            </a:r>
            <a:r>
              <a:rPr lang="cs-CZ" dirty="0"/>
              <a:t>Arthur Cole</a:t>
            </a:r>
          </a:p>
        </p:txBody>
      </p:sp>
    </p:spTree>
    <p:extLst>
      <p:ext uri="{BB962C8B-B14F-4D97-AF65-F5344CB8AC3E}">
        <p14:creationId xmlns:p14="http://schemas.microsoft.com/office/powerpoint/2010/main" val="13297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6C233-9EA4-9690-96D9-DB423F16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06E6C-73C0-C3E8-2F76-DAE5BB8DE0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cs-CZ" i="1" dirty="0"/>
              <a:t>„In </a:t>
            </a:r>
            <a:r>
              <a:rPr lang="cs-CZ" i="1" dirty="0" err="1"/>
              <a:t>entrepreneuship</a:t>
            </a:r>
            <a:r>
              <a:rPr lang="cs-CZ" i="1" dirty="0"/>
              <a:t>, </a:t>
            </a:r>
            <a:r>
              <a:rPr lang="cs-CZ" i="1" dirty="0" err="1"/>
              <a:t>there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agreement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are </a:t>
            </a:r>
            <a:r>
              <a:rPr lang="cs-CZ" i="1" dirty="0" err="1"/>
              <a:t>talking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a </a:t>
            </a:r>
            <a:r>
              <a:rPr lang="cs-CZ" i="1" dirty="0" err="1"/>
              <a:t>kind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icludes</a:t>
            </a:r>
            <a:r>
              <a:rPr lang="cs-CZ" i="1" dirty="0"/>
              <a:t>: 1) </a:t>
            </a:r>
            <a:r>
              <a:rPr lang="cs-CZ" i="1" dirty="0" err="1"/>
              <a:t>initiative</a:t>
            </a:r>
            <a:r>
              <a:rPr lang="cs-CZ" i="1" dirty="0"/>
              <a:t> </a:t>
            </a:r>
            <a:r>
              <a:rPr lang="cs-CZ" i="1" dirty="0" err="1"/>
              <a:t>taking</a:t>
            </a:r>
            <a:r>
              <a:rPr lang="cs-CZ" i="1" dirty="0"/>
              <a:t> 2)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organizing</a:t>
            </a:r>
            <a:r>
              <a:rPr lang="cs-CZ" i="1" dirty="0"/>
              <a:t>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reorganizing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mechanisms</a:t>
            </a:r>
            <a:r>
              <a:rPr lang="cs-CZ" i="1" dirty="0"/>
              <a:t> to </a:t>
            </a:r>
            <a:r>
              <a:rPr lang="cs-CZ" i="1" dirty="0" err="1"/>
              <a:t>turn</a:t>
            </a:r>
            <a:r>
              <a:rPr lang="cs-CZ" i="1" dirty="0"/>
              <a:t> </a:t>
            </a:r>
            <a:r>
              <a:rPr lang="cs-CZ" i="1" dirty="0" err="1"/>
              <a:t>resources</a:t>
            </a:r>
            <a:r>
              <a:rPr lang="cs-CZ" i="1" dirty="0"/>
              <a:t> and </a:t>
            </a:r>
            <a:r>
              <a:rPr lang="cs-CZ" i="1" dirty="0" err="1"/>
              <a:t>situations</a:t>
            </a:r>
            <a:r>
              <a:rPr lang="cs-CZ" i="1" dirty="0"/>
              <a:t> to </a:t>
            </a:r>
            <a:r>
              <a:rPr lang="cs-CZ" i="1" dirty="0" err="1"/>
              <a:t>practical</a:t>
            </a:r>
            <a:r>
              <a:rPr lang="cs-CZ" i="1" dirty="0"/>
              <a:t> </a:t>
            </a:r>
            <a:r>
              <a:rPr lang="cs-CZ" i="1" dirty="0" err="1"/>
              <a:t>account</a:t>
            </a:r>
            <a:r>
              <a:rPr lang="cs-CZ" i="1" dirty="0"/>
              <a:t>, and 3)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acceptance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risks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failure</a:t>
            </a:r>
            <a:r>
              <a:rPr lang="cs-CZ" i="1" dirty="0"/>
              <a:t>.“ </a:t>
            </a:r>
            <a:r>
              <a:rPr lang="cs-CZ" dirty="0"/>
              <a:t>Albert </a:t>
            </a:r>
            <a:r>
              <a:rPr lang="cs-CZ" dirty="0" err="1"/>
              <a:t>Shapero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03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D2BA9-A739-E01C-DB6F-E95E89C3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Task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4BAC5-E9FE-5FB1-EA0C-720B3B34A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/>
              <a:t>Tell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entrepreneurship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411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FFB4F-A538-1B43-2636-17950752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Entrepreneurship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09070-FE9E-B76E-E61F-0FCA39B527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dynamic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incremental</a:t>
            </a:r>
            <a:r>
              <a:rPr lang="cs-CZ" dirty="0"/>
              <a:t> </a:t>
            </a:r>
            <a:r>
              <a:rPr lang="cs-CZ" dirty="0" err="1"/>
              <a:t>wealth</a:t>
            </a:r>
            <a:r>
              <a:rPr lang="cs-CZ" dirty="0"/>
              <a:t> by </a:t>
            </a:r>
            <a:r>
              <a:rPr lang="cs-CZ" dirty="0" err="1"/>
              <a:t>individuals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assume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major </a:t>
            </a:r>
            <a:r>
              <a:rPr lang="cs-CZ" dirty="0" err="1"/>
              <a:t>risks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equity</a:t>
            </a:r>
            <a:r>
              <a:rPr lang="cs-CZ" dirty="0"/>
              <a:t>, </a:t>
            </a:r>
            <a:r>
              <a:rPr lang="cs-CZ" dirty="0" err="1"/>
              <a:t>time</a:t>
            </a:r>
            <a:r>
              <a:rPr lang="cs-CZ" dirty="0"/>
              <a:t>, and/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careers</a:t>
            </a:r>
            <a:r>
              <a:rPr lang="cs-CZ" dirty="0"/>
              <a:t> to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itself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unique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entrepreneur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deliver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by </a:t>
            </a:r>
            <a:r>
              <a:rPr lang="cs-CZ" dirty="0" err="1"/>
              <a:t>securing</a:t>
            </a:r>
            <a:r>
              <a:rPr lang="cs-CZ" dirty="0"/>
              <a:t> and </a:t>
            </a:r>
            <a:r>
              <a:rPr lang="cs-CZ" dirty="0" err="1"/>
              <a:t>allocating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and </a:t>
            </a:r>
            <a:r>
              <a:rPr lang="cs-CZ" dirty="0" err="1"/>
              <a:t>resources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658F9F-8FFE-6EBD-FC28-C461D7AF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1" b="39523"/>
          <a:stretch/>
        </p:blipFill>
        <p:spPr>
          <a:xfrm>
            <a:off x="0" y="4288221"/>
            <a:ext cx="9144000" cy="2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5F24576-A003-B508-941F-47880967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sz="3200" dirty="0" err="1"/>
              <a:t>Entrepreneurship</a:t>
            </a:r>
            <a:endParaRPr lang="en-US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D0F63F-939B-217A-76C8-3BA66C6D3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5953453" cy="4351338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2000" dirty="0" err="1"/>
              <a:t>Entrepreneurship</a:t>
            </a:r>
            <a:r>
              <a:rPr lang="cs-CZ" sz="2000" dirty="0"/>
              <a:t> as a </a:t>
            </a:r>
            <a:r>
              <a:rPr lang="cs-CZ" sz="2000" dirty="0" err="1"/>
              <a:t>topic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discussion</a:t>
            </a:r>
            <a:r>
              <a:rPr lang="cs-CZ" sz="2000" dirty="0"/>
              <a:t> and </a:t>
            </a:r>
            <a:r>
              <a:rPr lang="cs-CZ" sz="2000" dirty="0" err="1"/>
              <a:t>analysis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introduced</a:t>
            </a:r>
            <a:r>
              <a:rPr lang="cs-CZ" sz="2000" dirty="0"/>
              <a:t> to </a:t>
            </a:r>
            <a:r>
              <a:rPr lang="cs-CZ" sz="2000" dirty="0" err="1"/>
              <a:t>attract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interest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economists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nineteenth</a:t>
            </a:r>
            <a:r>
              <a:rPr lang="cs-CZ" sz="2000" dirty="0"/>
              <a:t> </a:t>
            </a:r>
            <a:r>
              <a:rPr lang="cs-CZ" sz="2000" dirty="0" err="1"/>
              <a:t>century</a:t>
            </a:r>
            <a:r>
              <a:rPr lang="cs-CZ" sz="2000" dirty="0"/>
              <a:t>. 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twentieth</a:t>
            </a:r>
            <a:r>
              <a:rPr lang="cs-CZ" sz="2000" dirty="0"/>
              <a:t> </a:t>
            </a:r>
            <a:r>
              <a:rPr lang="cs-CZ" sz="2000" dirty="0" err="1"/>
              <a:t>century</a:t>
            </a:r>
            <a:r>
              <a:rPr lang="cs-CZ" sz="2000" dirty="0"/>
              <a:t>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word</a:t>
            </a:r>
            <a:r>
              <a:rPr lang="cs-CZ" sz="2000" dirty="0"/>
              <a:t> </a:t>
            </a:r>
            <a:r>
              <a:rPr lang="cs-CZ" sz="2000" i="1" dirty="0"/>
              <a:t>„</a:t>
            </a:r>
            <a:r>
              <a:rPr lang="cs-CZ" sz="2000" i="1" dirty="0" err="1"/>
              <a:t>entrepreneurship</a:t>
            </a:r>
            <a:r>
              <a:rPr lang="cs-CZ" sz="2000" i="1" dirty="0"/>
              <a:t>“ </a:t>
            </a:r>
            <a:r>
              <a:rPr lang="cs-CZ" sz="2000" dirty="0" err="1"/>
              <a:t>became</a:t>
            </a:r>
            <a:r>
              <a:rPr lang="cs-CZ" sz="2000" dirty="0"/>
              <a:t> </a:t>
            </a:r>
            <a:r>
              <a:rPr lang="cs-CZ" sz="2000" dirty="0" err="1"/>
              <a:t>synonymous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free </a:t>
            </a:r>
            <a:r>
              <a:rPr lang="cs-CZ" sz="2000" i="1" dirty="0" err="1"/>
              <a:t>éntreprise</a:t>
            </a:r>
            <a:r>
              <a:rPr lang="cs-CZ" sz="2000" dirty="0"/>
              <a:t> and </a:t>
            </a:r>
            <a:r>
              <a:rPr lang="cs-CZ" sz="2000" i="1" dirty="0" err="1"/>
              <a:t>capitalism</a:t>
            </a:r>
            <a:r>
              <a:rPr lang="cs-CZ" sz="2000" dirty="0"/>
              <a:t>. 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 err="1"/>
              <a:t>Also</a:t>
            </a:r>
            <a:r>
              <a:rPr lang="cs-CZ" sz="2000" dirty="0"/>
              <a:t>,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generally</a:t>
            </a:r>
            <a:r>
              <a:rPr lang="cs-CZ" sz="2000" dirty="0"/>
              <a:t> </a:t>
            </a:r>
            <a:r>
              <a:rPr lang="cs-CZ" sz="2000" dirty="0" err="1"/>
              <a:t>recognized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enrepreneurs</a:t>
            </a:r>
            <a:r>
              <a:rPr lang="cs-CZ" sz="2000" dirty="0"/>
              <a:t> serve as </a:t>
            </a:r>
            <a:r>
              <a:rPr lang="cs-CZ" sz="2000" dirty="0" err="1"/>
              <a:t>agents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change</a:t>
            </a:r>
            <a:r>
              <a:rPr lang="cs-CZ" sz="2000" dirty="0"/>
              <a:t>; </a:t>
            </a:r>
            <a:r>
              <a:rPr lang="cs-CZ" sz="2000" dirty="0" err="1"/>
              <a:t>provide</a:t>
            </a:r>
            <a:r>
              <a:rPr lang="cs-CZ" sz="2000" dirty="0"/>
              <a:t> </a:t>
            </a:r>
            <a:r>
              <a:rPr lang="cs-CZ" sz="2000" dirty="0" err="1"/>
              <a:t>creative</a:t>
            </a:r>
            <a:r>
              <a:rPr lang="cs-CZ" sz="2000" dirty="0"/>
              <a:t>, </a:t>
            </a:r>
            <a:r>
              <a:rPr lang="cs-CZ" sz="2000" dirty="0" err="1"/>
              <a:t>innovative</a:t>
            </a:r>
            <a:r>
              <a:rPr lang="cs-CZ" sz="2000" dirty="0"/>
              <a:t> </a:t>
            </a:r>
            <a:r>
              <a:rPr lang="cs-CZ" sz="2000" dirty="0" err="1"/>
              <a:t>ideas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business </a:t>
            </a:r>
            <a:r>
              <a:rPr lang="cs-CZ" sz="2000" dirty="0" err="1"/>
              <a:t>enterprises</a:t>
            </a:r>
            <a:r>
              <a:rPr lang="cs-CZ" sz="2000" dirty="0"/>
              <a:t>, and </a:t>
            </a:r>
            <a:r>
              <a:rPr lang="cs-CZ" sz="2000" dirty="0" err="1"/>
              <a:t>help</a:t>
            </a:r>
            <a:r>
              <a:rPr lang="cs-CZ" sz="2000" dirty="0"/>
              <a:t> </a:t>
            </a:r>
            <a:r>
              <a:rPr lang="cs-CZ" sz="2000" dirty="0" err="1"/>
              <a:t>businesses</a:t>
            </a:r>
            <a:r>
              <a:rPr lang="cs-CZ" sz="2000" dirty="0"/>
              <a:t> </a:t>
            </a:r>
            <a:r>
              <a:rPr lang="cs-CZ" sz="2000" dirty="0" err="1"/>
              <a:t>grow</a:t>
            </a:r>
            <a:r>
              <a:rPr lang="cs-CZ" sz="2000" dirty="0"/>
              <a:t> and </a:t>
            </a:r>
            <a:r>
              <a:rPr lang="cs-CZ" sz="2000" dirty="0" err="1"/>
              <a:t>become</a:t>
            </a:r>
            <a:r>
              <a:rPr lang="cs-CZ" sz="2000" dirty="0"/>
              <a:t> </a:t>
            </a:r>
            <a:r>
              <a:rPr lang="cs-CZ" sz="2000" dirty="0" err="1"/>
              <a:t>profitable</a:t>
            </a:r>
            <a:r>
              <a:rPr lang="cs-CZ" sz="2000" dirty="0"/>
              <a:t>. </a:t>
            </a:r>
          </a:p>
        </p:txBody>
      </p:sp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1B26395A-47BA-E936-1112-B8C6FDB6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429" y="1573377"/>
            <a:ext cx="3078571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2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reslené, silueta, umění&#10;&#10;Popis byl vytvořen automaticky">
            <a:extLst>
              <a:ext uri="{FF2B5EF4-FFF2-40B4-BE49-F238E27FC236}">
                <a16:creationId xmlns:a16="http://schemas.microsoft.com/office/drawing/2014/main" id="{B73A1E3F-CAEF-8B07-2C0C-02C0DDB1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04" r="25019" b="1"/>
          <a:stretch/>
        </p:blipFill>
        <p:spPr>
          <a:xfrm>
            <a:off x="5257800" y="1439370"/>
            <a:ext cx="3886200" cy="4351338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28C40-A8B0-7359-1A3D-1E29C702C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590847" cy="4351338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1800" dirty="0" err="1"/>
              <a:t>Whatever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specific</a:t>
            </a:r>
            <a:r>
              <a:rPr lang="cs-CZ" sz="1800" dirty="0"/>
              <a:t> </a:t>
            </a:r>
            <a:r>
              <a:rPr lang="cs-CZ" sz="1800" dirty="0" err="1"/>
              <a:t>they</a:t>
            </a:r>
            <a:r>
              <a:rPr lang="cs-CZ" sz="1800" dirty="0"/>
              <a:t> </a:t>
            </a:r>
            <a:r>
              <a:rPr lang="cs-CZ" sz="1800" dirty="0" err="1"/>
              <a:t>engage</a:t>
            </a:r>
            <a:r>
              <a:rPr lang="cs-CZ" sz="1800" dirty="0"/>
              <a:t> in, </a:t>
            </a:r>
            <a:r>
              <a:rPr lang="cs-CZ" sz="1800" dirty="0" err="1"/>
              <a:t>entrepreneurs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twenty-first</a:t>
            </a:r>
            <a:r>
              <a:rPr lang="cs-CZ" sz="1800" dirty="0"/>
              <a:t> </a:t>
            </a:r>
            <a:r>
              <a:rPr lang="cs-CZ" sz="1800" dirty="0" err="1"/>
              <a:t>century</a:t>
            </a:r>
            <a:r>
              <a:rPr lang="cs-CZ" sz="1800" dirty="0"/>
              <a:t> are </a:t>
            </a:r>
            <a:r>
              <a:rPr lang="cs-CZ" sz="1800" dirty="0" err="1"/>
              <a:t>considered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heroes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free </a:t>
            </a:r>
            <a:r>
              <a:rPr lang="cs-CZ" sz="1800" dirty="0" err="1"/>
              <a:t>enterprise</a:t>
            </a:r>
            <a:r>
              <a:rPr lang="cs-CZ" sz="1800" dirty="0"/>
              <a:t>. </a:t>
            </a:r>
          </a:p>
          <a:p>
            <a:pPr algn="just">
              <a:lnSpc>
                <a:spcPct val="90000"/>
              </a:lnSpc>
            </a:pPr>
            <a:endParaRPr lang="cs-CZ" sz="1800" dirty="0"/>
          </a:p>
          <a:p>
            <a:pPr algn="just">
              <a:lnSpc>
                <a:spcPct val="90000"/>
              </a:lnSpc>
            </a:pPr>
            <a:r>
              <a:rPr lang="cs-CZ" sz="1800" dirty="0"/>
              <a:t>Many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them</a:t>
            </a:r>
            <a:r>
              <a:rPr lang="cs-CZ" sz="1800" dirty="0"/>
              <a:t> </a:t>
            </a:r>
            <a:r>
              <a:rPr lang="cs-CZ" sz="1800" dirty="0" err="1"/>
              <a:t>have</a:t>
            </a:r>
            <a:r>
              <a:rPr lang="cs-CZ" sz="1800" dirty="0"/>
              <a:t> </a:t>
            </a:r>
            <a:r>
              <a:rPr lang="cs-CZ" sz="1800" dirty="0" err="1"/>
              <a:t>used</a:t>
            </a:r>
            <a:r>
              <a:rPr lang="cs-CZ" sz="1800" dirty="0"/>
              <a:t> </a:t>
            </a:r>
            <a:r>
              <a:rPr lang="cs-CZ" sz="1800" dirty="0" err="1"/>
              <a:t>innovation</a:t>
            </a:r>
            <a:r>
              <a:rPr lang="cs-CZ" sz="1800" dirty="0"/>
              <a:t> and </a:t>
            </a:r>
            <a:r>
              <a:rPr lang="cs-CZ" sz="1800" dirty="0" err="1"/>
              <a:t>creativity</a:t>
            </a:r>
            <a:r>
              <a:rPr lang="cs-CZ" sz="1800" dirty="0"/>
              <a:t> to </a:t>
            </a:r>
            <a:r>
              <a:rPr lang="cs-CZ" sz="1800" dirty="0" err="1"/>
              <a:t>built</a:t>
            </a:r>
            <a:r>
              <a:rPr lang="cs-CZ" sz="1800" dirty="0"/>
              <a:t> </a:t>
            </a:r>
            <a:r>
              <a:rPr lang="cs-CZ" sz="1800" dirty="0" err="1"/>
              <a:t>multi-million-dollar</a:t>
            </a:r>
            <a:r>
              <a:rPr lang="cs-CZ" sz="1800" dirty="0"/>
              <a:t> </a:t>
            </a:r>
            <a:r>
              <a:rPr lang="cs-CZ" sz="1800" dirty="0" err="1"/>
              <a:t>enterprises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fledgling</a:t>
            </a:r>
            <a:r>
              <a:rPr lang="cs-CZ" sz="1800" dirty="0"/>
              <a:t> </a:t>
            </a:r>
            <a:r>
              <a:rPr lang="cs-CZ" sz="1800" dirty="0" err="1"/>
              <a:t>businesses</a:t>
            </a:r>
            <a:r>
              <a:rPr lang="cs-CZ" sz="1800" dirty="0"/>
              <a:t>.</a:t>
            </a:r>
          </a:p>
          <a:p>
            <a:pPr algn="just">
              <a:lnSpc>
                <a:spcPct val="90000"/>
              </a:lnSpc>
            </a:pPr>
            <a:endParaRPr lang="cs-CZ" sz="1800" dirty="0"/>
          </a:p>
          <a:p>
            <a:pPr algn="just">
              <a:lnSpc>
                <a:spcPct val="90000"/>
              </a:lnSpc>
            </a:pPr>
            <a:r>
              <a:rPr lang="cs-CZ" sz="1800" dirty="0"/>
              <a:t>These </a:t>
            </a:r>
            <a:r>
              <a:rPr lang="cs-CZ" sz="1800" dirty="0" err="1"/>
              <a:t>individuals</a:t>
            </a:r>
            <a:r>
              <a:rPr lang="cs-CZ" sz="1800" dirty="0"/>
              <a:t> </a:t>
            </a:r>
            <a:r>
              <a:rPr lang="cs-CZ" sz="1800" dirty="0" err="1"/>
              <a:t>have</a:t>
            </a:r>
            <a:r>
              <a:rPr lang="cs-CZ" sz="1800" dirty="0"/>
              <a:t> </a:t>
            </a:r>
            <a:r>
              <a:rPr lang="cs-CZ" sz="1800" dirty="0" err="1"/>
              <a:t>created</a:t>
            </a:r>
            <a:r>
              <a:rPr lang="cs-CZ" sz="1800" dirty="0"/>
              <a:t> </a:t>
            </a:r>
            <a:r>
              <a:rPr lang="cs-CZ" sz="1800" dirty="0" err="1"/>
              <a:t>new</a:t>
            </a:r>
            <a:r>
              <a:rPr lang="cs-CZ" sz="1800" dirty="0"/>
              <a:t> </a:t>
            </a:r>
            <a:r>
              <a:rPr lang="cs-CZ" sz="1800" dirty="0" err="1"/>
              <a:t>products</a:t>
            </a:r>
            <a:r>
              <a:rPr lang="cs-CZ" sz="1800" dirty="0"/>
              <a:t> and </a:t>
            </a:r>
            <a:r>
              <a:rPr lang="cs-CZ" sz="1800" dirty="0" err="1"/>
              <a:t>services</a:t>
            </a:r>
            <a:r>
              <a:rPr lang="cs-CZ" sz="1800" dirty="0"/>
              <a:t> and </a:t>
            </a:r>
            <a:r>
              <a:rPr lang="cs-CZ" sz="1800" dirty="0" err="1"/>
              <a:t>have</a:t>
            </a:r>
            <a:r>
              <a:rPr lang="cs-CZ" sz="1800" dirty="0"/>
              <a:t> </a:t>
            </a:r>
            <a:r>
              <a:rPr lang="cs-CZ" sz="1800" dirty="0" err="1"/>
              <a:t>assumed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risks</a:t>
            </a:r>
            <a:r>
              <a:rPr lang="cs-CZ" sz="1800" dirty="0"/>
              <a:t> </a:t>
            </a:r>
            <a:r>
              <a:rPr lang="cs-CZ" sz="1800" dirty="0" err="1"/>
              <a:t>associated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these </a:t>
            </a:r>
            <a:r>
              <a:rPr lang="cs-CZ" sz="1800" dirty="0" err="1"/>
              <a:t>ventures</a:t>
            </a:r>
            <a:r>
              <a:rPr lang="cs-CZ" sz="1800" dirty="0"/>
              <a:t>. </a:t>
            </a:r>
          </a:p>
          <a:p>
            <a:pPr algn="just">
              <a:lnSpc>
                <a:spcPct val="90000"/>
              </a:lnSpc>
            </a:pPr>
            <a:endParaRPr lang="cs-CZ" sz="1800" dirty="0"/>
          </a:p>
          <a:p>
            <a:pPr algn="just">
              <a:lnSpc>
                <a:spcPct val="90000"/>
              </a:lnSpc>
            </a:pPr>
            <a:r>
              <a:rPr lang="cs-CZ" sz="1800" dirty="0"/>
              <a:t>Many </a:t>
            </a:r>
            <a:r>
              <a:rPr lang="cs-CZ" sz="1800" dirty="0" err="1"/>
              <a:t>people</a:t>
            </a:r>
            <a:r>
              <a:rPr lang="cs-CZ" sz="1800" dirty="0"/>
              <a:t> </a:t>
            </a:r>
            <a:r>
              <a:rPr lang="cs-CZ" sz="1800" dirty="0" err="1"/>
              <a:t>now</a:t>
            </a:r>
            <a:r>
              <a:rPr lang="cs-CZ" sz="1800" dirty="0"/>
              <a:t> </a:t>
            </a:r>
            <a:r>
              <a:rPr lang="cs-CZ" sz="1800" dirty="0" err="1"/>
              <a:t>regard</a:t>
            </a:r>
            <a:r>
              <a:rPr lang="cs-CZ" sz="1800" dirty="0"/>
              <a:t> </a:t>
            </a:r>
            <a:r>
              <a:rPr lang="cs-CZ" sz="1800" dirty="0" err="1"/>
              <a:t>entrepreneurship</a:t>
            </a:r>
            <a:r>
              <a:rPr lang="cs-CZ" sz="1800" dirty="0"/>
              <a:t> as „</a:t>
            </a:r>
            <a:r>
              <a:rPr lang="cs-CZ" sz="1800" dirty="0" err="1"/>
              <a:t>pioneership</a:t>
            </a:r>
            <a:r>
              <a:rPr lang="cs-CZ" sz="1800" dirty="0"/>
              <a:t>“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frontier</a:t>
            </a:r>
            <a:r>
              <a:rPr lang="cs-CZ" sz="1800" dirty="0"/>
              <a:t> business.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104B1B-B542-8A51-6704-7C4557D3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sz="3200" dirty="0" err="1"/>
              <a:t>Entrepreneurship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8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3B316-704C-F1F7-37B1-6D0B3D21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completing the course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8D559-D2AF-6834-B5B6-3EC7166FE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Attendance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seminars</a:t>
            </a:r>
            <a:r>
              <a:rPr lang="cs-CZ" dirty="0"/>
              <a:t> min. 80 % = 2 </a:t>
            </a:r>
            <a:r>
              <a:rPr lang="cs-CZ" dirty="0" err="1"/>
              <a:t>absences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Credit</a:t>
            </a:r>
            <a:r>
              <a:rPr lang="cs-CZ" dirty="0"/>
              <a:t>: </a:t>
            </a:r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–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business </a:t>
            </a:r>
            <a:r>
              <a:rPr lang="cs-CZ" dirty="0" err="1"/>
              <a:t>plan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en-US" dirty="0"/>
              <a:t>will be processed as part of the seminars</a:t>
            </a:r>
            <a:endParaRPr lang="cs-CZ" dirty="0"/>
          </a:p>
          <a:p>
            <a:pPr lvl="1"/>
            <a:r>
              <a:rPr lang="en-US" dirty="0"/>
              <a:t>The submission date is April 21, 2026 to the submission folder in the information system.</a:t>
            </a:r>
            <a:endParaRPr lang="cs-CZ" dirty="0"/>
          </a:p>
          <a:p>
            <a:pPr lvl="1"/>
            <a:r>
              <a:rPr lang="en-US" dirty="0"/>
              <a:t>You will present your business plan on April 28, 2026.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Examination</a:t>
            </a:r>
            <a:r>
              <a:rPr lang="cs-CZ" dirty="0"/>
              <a:t>: oral </a:t>
            </a:r>
            <a:r>
              <a:rPr lang="cs-CZ" dirty="0" err="1"/>
              <a:t>examination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07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C6E55-9123-B5C6-6AC9-6E5CCA17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Summary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E67E7A-5763-DCDC-996E-4F9E82FF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Entrepreneurship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dynamic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vision, </a:t>
            </a:r>
            <a:r>
              <a:rPr lang="cs-CZ" dirty="0" err="1"/>
              <a:t>change</a:t>
            </a:r>
            <a:r>
              <a:rPr lang="cs-CZ" dirty="0"/>
              <a:t>, and </a:t>
            </a:r>
            <a:r>
              <a:rPr lang="cs-CZ" dirty="0" err="1"/>
              <a:t>creation</a:t>
            </a:r>
            <a:r>
              <a:rPr lang="cs-CZ" dirty="0"/>
              <a:t>. It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and </a:t>
            </a:r>
            <a:r>
              <a:rPr lang="cs-CZ" dirty="0" err="1"/>
              <a:t>passion</a:t>
            </a:r>
            <a:r>
              <a:rPr lang="cs-CZ" dirty="0"/>
              <a:t> </a:t>
            </a:r>
            <a:r>
              <a:rPr lang="cs-CZ" dirty="0" err="1"/>
              <a:t>toward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and </a:t>
            </a:r>
            <a:r>
              <a:rPr lang="cs-CZ" dirty="0" err="1"/>
              <a:t>implementation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innovative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 and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Essential</a:t>
            </a:r>
            <a:r>
              <a:rPr lang="cs-CZ" dirty="0"/>
              <a:t> </a:t>
            </a:r>
            <a:r>
              <a:rPr lang="cs-CZ" dirty="0" err="1"/>
              <a:t>ingredients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willingness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calculated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–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equity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career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to </a:t>
            </a:r>
            <a:r>
              <a:rPr lang="cs-CZ" dirty="0" err="1"/>
              <a:t>formulate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venture team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skill</a:t>
            </a:r>
            <a:r>
              <a:rPr lang="cs-CZ" dirty="0"/>
              <a:t> to </a:t>
            </a:r>
            <a:r>
              <a:rPr lang="cs-CZ" dirty="0" err="1"/>
              <a:t>marshal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fundamental</a:t>
            </a:r>
            <a:r>
              <a:rPr lang="cs-CZ" dirty="0"/>
              <a:t> </a:t>
            </a:r>
            <a:r>
              <a:rPr lang="cs-CZ" dirty="0" err="1"/>
              <a:t>skill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 a solid business </a:t>
            </a:r>
            <a:r>
              <a:rPr lang="cs-CZ" dirty="0" err="1"/>
              <a:t>plan</a:t>
            </a:r>
            <a:r>
              <a:rPr lang="cs-CZ" dirty="0"/>
              <a:t>; and </a:t>
            </a:r>
            <a:r>
              <a:rPr lang="cs-CZ" dirty="0" err="1"/>
              <a:t>finally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vision to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chaos, </a:t>
            </a:r>
            <a:r>
              <a:rPr lang="cs-CZ" dirty="0" err="1"/>
              <a:t>contradiction</a:t>
            </a:r>
            <a:r>
              <a:rPr lang="cs-CZ" dirty="0"/>
              <a:t>, and </a:t>
            </a:r>
            <a:r>
              <a:rPr lang="cs-CZ" dirty="0" err="1"/>
              <a:t>confusion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375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02271-F002-94D3-6BA5-E36A7E0A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Source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6F3A8-C4B6-0977-F241-01B127336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/>
              <a:t>Kuratko</a:t>
            </a:r>
            <a:r>
              <a:rPr lang="cs-CZ" dirty="0"/>
              <a:t>, F. Donald. </a:t>
            </a:r>
            <a:r>
              <a:rPr lang="cs-CZ" i="1" dirty="0" err="1"/>
              <a:t>Entrepreneurship</a:t>
            </a:r>
            <a:r>
              <a:rPr lang="cs-CZ" i="1" dirty="0"/>
              <a:t>: </a:t>
            </a:r>
            <a:r>
              <a:rPr lang="cs-CZ" i="1" dirty="0" err="1"/>
              <a:t>Theory</a:t>
            </a:r>
            <a:r>
              <a:rPr lang="cs-CZ" i="1" dirty="0"/>
              <a:t>, </a:t>
            </a:r>
            <a:r>
              <a:rPr lang="cs-CZ" i="1" dirty="0" err="1"/>
              <a:t>Process</a:t>
            </a:r>
            <a:r>
              <a:rPr lang="cs-CZ" i="1" dirty="0"/>
              <a:t>, </a:t>
            </a:r>
            <a:r>
              <a:rPr lang="cs-CZ" i="1" dirty="0" err="1"/>
              <a:t>Practice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Cengage</a:t>
            </a:r>
            <a:r>
              <a:rPr lang="cs-CZ" dirty="0"/>
              <a:t> Learning, 2023. ISBN	9780357899502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1246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05AB0-24AE-86BB-87DC-8E94F6FD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Topics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1B808-0CDD-3C90-2585-01109E86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1.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Evolution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Entrepreneurship</a:t>
            </a:r>
            <a:r>
              <a:rPr lang="cs-CZ" b="1" dirty="0"/>
              <a:t>. </a:t>
            </a:r>
          </a:p>
          <a:p>
            <a:r>
              <a:rPr lang="cs-CZ" dirty="0"/>
              <a:t>2.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Myths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Entrepreneurship</a:t>
            </a:r>
            <a:r>
              <a:rPr lang="cs-CZ" b="1" dirty="0"/>
              <a:t>. </a:t>
            </a:r>
            <a:r>
              <a:rPr lang="cs-CZ" b="1" dirty="0" err="1"/>
              <a:t>Approaches</a:t>
            </a:r>
            <a:r>
              <a:rPr lang="cs-CZ" b="1" dirty="0"/>
              <a:t> to </a:t>
            </a:r>
            <a:r>
              <a:rPr lang="cs-CZ" b="1" dirty="0" err="1"/>
              <a:t>Entrepreneurship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Schools-of-Thought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</a:t>
            </a:r>
            <a:r>
              <a:rPr lang="cs-CZ" dirty="0" err="1"/>
              <a:t>Entrepreneurship</a:t>
            </a:r>
            <a:r>
              <a:rPr lang="cs-CZ" dirty="0"/>
              <a:t>,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</a:t>
            </a:r>
            <a:r>
              <a:rPr lang="cs-CZ" dirty="0" err="1"/>
              <a:t>Entrepreneurship</a:t>
            </a:r>
            <a:r>
              <a:rPr lang="cs-CZ" dirty="0"/>
              <a:t>).</a:t>
            </a:r>
          </a:p>
          <a:p>
            <a:r>
              <a:rPr lang="cs-CZ" dirty="0"/>
              <a:t>3. </a:t>
            </a:r>
            <a:r>
              <a:rPr lang="cs-CZ" b="1" dirty="0" err="1"/>
              <a:t>Key</a:t>
            </a:r>
            <a:r>
              <a:rPr lang="cs-CZ" b="1" dirty="0"/>
              <a:t> </a:t>
            </a:r>
            <a:r>
              <a:rPr lang="cs-CZ" b="1" dirty="0" err="1"/>
              <a:t>Entrepreneurship</a:t>
            </a:r>
            <a:r>
              <a:rPr lang="cs-CZ" b="1" dirty="0"/>
              <a:t> </a:t>
            </a:r>
            <a:r>
              <a:rPr lang="cs-CZ" b="1" dirty="0" err="1"/>
              <a:t>Concepts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Entrepreneurship</a:t>
            </a:r>
            <a:r>
              <a:rPr lang="cs-CZ" dirty="0"/>
              <a:t>, </a:t>
            </a:r>
            <a:r>
              <a:rPr lang="cs-CZ" dirty="0" err="1"/>
              <a:t>Entrepreneur</a:t>
            </a:r>
            <a:r>
              <a:rPr lang="cs-CZ" dirty="0"/>
              <a:t>, </a:t>
            </a:r>
            <a:r>
              <a:rPr lang="cs-CZ" dirty="0" err="1"/>
              <a:t>Entrepreneurial</a:t>
            </a:r>
            <a:r>
              <a:rPr lang="cs-CZ" dirty="0"/>
              <a:t> </a:t>
            </a:r>
            <a:r>
              <a:rPr lang="cs-CZ" dirty="0" err="1"/>
              <a:t>Discipline</a:t>
            </a:r>
            <a:r>
              <a:rPr lang="cs-CZ" dirty="0"/>
              <a:t>, </a:t>
            </a:r>
            <a:r>
              <a:rPr lang="cs-CZ" dirty="0" err="1"/>
              <a:t>Entrepreneurial</a:t>
            </a:r>
            <a:r>
              <a:rPr lang="cs-CZ" dirty="0"/>
              <a:t> Leadership).</a:t>
            </a:r>
          </a:p>
          <a:p>
            <a:r>
              <a:rPr lang="cs-CZ" dirty="0"/>
              <a:t>4.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Forms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Entrepreneurial</a:t>
            </a:r>
            <a:r>
              <a:rPr lang="cs-CZ" b="1" dirty="0"/>
              <a:t> </a:t>
            </a:r>
            <a:r>
              <a:rPr lang="cs-CZ" b="1" dirty="0" err="1"/>
              <a:t>Ventures</a:t>
            </a:r>
            <a:r>
              <a:rPr lang="cs-CZ" b="1" dirty="0"/>
              <a:t> </a:t>
            </a:r>
            <a:r>
              <a:rPr lang="cs-CZ" dirty="0"/>
              <a:t>(Sole </a:t>
            </a:r>
            <a:r>
              <a:rPr lang="cs-CZ" dirty="0" err="1"/>
              <a:t>Proprietorships</a:t>
            </a:r>
            <a:r>
              <a:rPr lang="cs-CZ" dirty="0"/>
              <a:t>, </a:t>
            </a:r>
            <a:r>
              <a:rPr lang="cs-CZ" dirty="0" err="1"/>
              <a:t>Partnerships</a:t>
            </a:r>
            <a:r>
              <a:rPr lang="cs-CZ" dirty="0"/>
              <a:t>, </a:t>
            </a:r>
            <a:r>
              <a:rPr lang="cs-CZ" dirty="0" err="1"/>
              <a:t>Corporations</a:t>
            </a:r>
            <a:r>
              <a:rPr lang="cs-CZ" dirty="0"/>
              <a:t>, Limited </a:t>
            </a:r>
            <a:r>
              <a:rPr lang="cs-CZ" dirty="0" err="1"/>
              <a:t>Partnerships</a:t>
            </a:r>
            <a:r>
              <a:rPr lang="cs-CZ" dirty="0"/>
              <a:t>, Limited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Partnerships</a:t>
            </a:r>
            <a:r>
              <a:rPr lang="cs-CZ" dirty="0"/>
              <a:t>, S </a:t>
            </a:r>
            <a:r>
              <a:rPr lang="cs-CZ" dirty="0" err="1"/>
              <a:t>Corporations</a:t>
            </a:r>
            <a:r>
              <a:rPr lang="cs-CZ" dirty="0"/>
              <a:t>, Limited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, B </a:t>
            </a:r>
            <a:r>
              <a:rPr lang="cs-CZ" dirty="0" err="1"/>
              <a:t>Corporations</a:t>
            </a:r>
            <a:r>
              <a:rPr lang="cs-CZ" dirty="0"/>
              <a:t>, L3C).</a:t>
            </a:r>
          </a:p>
          <a:p>
            <a:r>
              <a:rPr lang="cs-CZ" dirty="0"/>
              <a:t>5. </a:t>
            </a:r>
            <a:r>
              <a:rPr lang="cs-CZ" b="1" dirty="0" err="1"/>
              <a:t>Organizational</a:t>
            </a:r>
            <a:r>
              <a:rPr lang="cs-CZ" b="1" dirty="0"/>
              <a:t> design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enterprises</a:t>
            </a:r>
            <a:r>
              <a:rPr lang="cs-CZ" dirty="0"/>
              <a:t>.</a:t>
            </a:r>
          </a:p>
          <a:p>
            <a:r>
              <a:rPr lang="cs-CZ" dirty="0"/>
              <a:t>6. </a:t>
            </a:r>
            <a:r>
              <a:rPr lang="cs-CZ" b="1" dirty="0" err="1"/>
              <a:t>The</a:t>
            </a:r>
            <a:r>
              <a:rPr lang="cs-CZ" b="1" dirty="0"/>
              <a:t> Business Environment.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Future</a:t>
            </a:r>
            <a:r>
              <a:rPr lang="cs-CZ" b="1" dirty="0"/>
              <a:t> </a:t>
            </a:r>
            <a:r>
              <a:rPr lang="cs-CZ" b="1" dirty="0" err="1"/>
              <a:t>Trajectory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Entrepreneurship</a:t>
            </a:r>
            <a:r>
              <a:rPr lang="cs-CZ" b="1" dirty="0"/>
              <a:t>.</a:t>
            </a:r>
          </a:p>
          <a:p>
            <a:r>
              <a:rPr lang="cs-CZ" dirty="0"/>
              <a:t>7. </a:t>
            </a:r>
            <a:r>
              <a:rPr lang="cs-CZ" b="1" dirty="0" err="1"/>
              <a:t>Incubators</a:t>
            </a:r>
            <a:r>
              <a:rPr lang="cs-CZ" b="1" dirty="0"/>
              <a:t>, </a:t>
            </a:r>
            <a:r>
              <a:rPr lang="cs-CZ" b="1" dirty="0" err="1"/>
              <a:t>Accelerators</a:t>
            </a:r>
            <a:r>
              <a:rPr lang="cs-CZ" b="1" dirty="0"/>
              <a:t>, and </a:t>
            </a:r>
            <a:r>
              <a:rPr lang="cs-CZ" b="1" dirty="0" err="1"/>
              <a:t>Entrepreneurial</a:t>
            </a:r>
            <a:r>
              <a:rPr lang="cs-CZ" b="1" dirty="0"/>
              <a:t> </a:t>
            </a:r>
            <a:r>
              <a:rPr lang="cs-CZ" b="1" dirty="0" err="1"/>
              <a:t>Ecosystems</a:t>
            </a:r>
            <a:r>
              <a:rPr lang="cs-CZ" dirty="0"/>
              <a:t>.</a:t>
            </a:r>
          </a:p>
          <a:p>
            <a:r>
              <a:rPr lang="cs-CZ" dirty="0"/>
              <a:t>8. </a:t>
            </a:r>
            <a:r>
              <a:rPr lang="cs-CZ" b="1" dirty="0" err="1"/>
              <a:t>Characteristics</a:t>
            </a:r>
            <a:r>
              <a:rPr lang="cs-CZ" b="1" dirty="0"/>
              <a:t> and </a:t>
            </a:r>
            <a:r>
              <a:rPr lang="cs-CZ" b="1" dirty="0" err="1"/>
              <a:t>Skills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Entrepreneurial</a:t>
            </a:r>
            <a:r>
              <a:rPr lang="cs-CZ" b="1" dirty="0"/>
              <a:t>. </a:t>
            </a:r>
            <a:r>
              <a:rPr lang="cs-CZ" b="1" dirty="0" err="1"/>
              <a:t>Entrepreneurial</a:t>
            </a:r>
            <a:r>
              <a:rPr lang="cs-CZ" b="1" dirty="0"/>
              <a:t> </a:t>
            </a:r>
            <a:r>
              <a:rPr lang="cs-CZ" b="1" dirty="0" err="1"/>
              <a:t>Ethics</a:t>
            </a:r>
            <a:r>
              <a:rPr lang="cs-CZ" b="1" dirty="0"/>
              <a:t>.</a:t>
            </a:r>
          </a:p>
          <a:p>
            <a:r>
              <a:rPr lang="cs-CZ" dirty="0"/>
              <a:t>9. </a:t>
            </a:r>
            <a:r>
              <a:rPr lang="cs-CZ" b="1" dirty="0" err="1"/>
              <a:t>Building</a:t>
            </a:r>
            <a:r>
              <a:rPr lang="cs-CZ" b="1" dirty="0"/>
              <a:t> </a:t>
            </a:r>
            <a:r>
              <a:rPr lang="cs-CZ" b="1" dirty="0" err="1"/>
              <a:t>an</a:t>
            </a:r>
            <a:r>
              <a:rPr lang="cs-CZ" b="1" dirty="0"/>
              <a:t> </a:t>
            </a:r>
            <a:r>
              <a:rPr lang="cs-CZ" b="1" dirty="0" err="1"/>
              <a:t>Entrepreneurial</a:t>
            </a:r>
            <a:r>
              <a:rPr lang="cs-CZ" b="1" dirty="0"/>
              <a:t> </a:t>
            </a:r>
            <a:r>
              <a:rPr lang="cs-CZ" b="1" dirty="0" err="1"/>
              <a:t>Company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Twenty-First</a:t>
            </a:r>
            <a:r>
              <a:rPr lang="cs-CZ" b="1" dirty="0"/>
              <a:t> </a:t>
            </a:r>
            <a:r>
              <a:rPr lang="cs-CZ" b="1" dirty="0" err="1"/>
              <a:t>Century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Entrepreneurial</a:t>
            </a:r>
            <a:r>
              <a:rPr lang="cs-CZ" dirty="0"/>
              <a:t> </a:t>
            </a:r>
            <a:r>
              <a:rPr lang="cs-CZ" dirty="0" err="1"/>
              <a:t>Mindset</a:t>
            </a:r>
            <a:r>
              <a:rPr lang="cs-CZ" dirty="0"/>
              <a:t>.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Entrepreneurial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).</a:t>
            </a:r>
          </a:p>
          <a:p>
            <a:r>
              <a:rPr lang="cs-CZ" dirty="0"/>
              <a:t>10. </a:t>
            </a:r>
            <a:r>
              <a:rPr lang="cs-CZ" b="1" dirty="0" err="1"/>
              <a:t>Sources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Entrepreneurs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Bootstrapping</a:t>
            </a:r>
            <a:r>
              <a:rPr lang="cs-CZ" dirty="0"/>
              <a:t>, </a:t>
            </a:r>
            <a:r>
              <a:rPr lang="cs-CZ" dirty="0" err="1"/>
              <a:t>Debt</a:t>
            </a:r>
            <a:r>
              <a:rPr lang="cs-CZ" dirty="0"/>
              <a:t> versus </a:t>
            </a:r>
            <a:r>
              <a:rPr lang="cs-CZ" dirty="0" err="1"/>
              <a:t>Equity</a:t>
            </a:r>
            <a:r>
              <a:rPr lang="cs-CZ" dirty="0"/>
              <a:t> </a:t>
            </a:r>
            <a:r>
              <a:rPr lang="cs-CZ" dirty="0" err="1"/>
              <a:t>Financing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.</a:t>
            </a:r>
          </a:p>
          <a:p>
            <a:r>
              <a:rPr lang="cs-CZ" dirty="0" err="1"/>
              <a:t>Acquisition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,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Placements</a:t>
            </a:r>
            <a:r>
              <a:rPr lang="cs-CZ" dirty="0"/>
              <a:t>, Crowdfunding, </a:t>
            </a:r>
            <a:r>
              <a:rPr lang="cs-CZ" dirty="0" err="1"/>
              <a:t>The</a:t>
            </a:r>
            <a:r>
              <a:rPr lang="cs-CZ" dirty="0"/>
              <a:t> Venture </a:t>
            </a:r>
            <a:r>
              <a:rPr lang="cs-CZ" dirty="0" err="1"/>
              <a:t>Capital</a:t>
            </a:r>
            <a:r>
              <a:rPr lang="cs-CZ" dirty="0"/>
              <a:t> Market).</a:t>
            </a:r>
          </a:p>
          <a:p>
            <a:r>
              <a:rPr lang="cs-CZ" dirty="0"/>
              <a:t>11. </a:t>
            </a:r>
            <a:r>
              <a:rPr lang="cs-CZ" b="1" dirty="0" err="1"/>
              <a:t>Entrepreneurship</a:t>
            </a:r>
            <a:r>
              <a:rPr lang="cs-CZ" b="1" dirty="0"/>
              <a:t> in </a:t>
            </a:r>
            <a:r>
              <a:rPr lang="cs-CZ" b="1" dirty="0" err="1"/>
              <a:t>Europe</a:t>
            </a:r>
            <a:r>
              <a:rPr lang="cs-CZ" b="1" dirty="0"/>
              <a:t> and </a:t>
            </a:r>
            <a:r>
              <a:rPr lang="cs-CZ" b="1" dirty="0" err="1"/>
              <a:t>Beyond</a:t>
            </a:r>
            <a:r>
              <a:rPr lang="cs-CZ" b="1" dirty="0"/>
              <a:t>.</a:t>
            </a:r>
          </a:p>
          <a:p>
            <a:r>
              <a:rPr lang="cs-CZ" dirty="0"/>
              <a:t>12. </a:t>
            </a:r>
            <a:r>
              <a:rPr lang="cs-CZ" b="1" dirty="0" err="1"/>
              <a:t>Entrepreneurship</a:t>
            </a:r>
            <a:r>
              <a:rPr lang="cs-CZ" b="1" dirty="0"/>
              <a:t> Support </a:t>
            </a:r>
            <a:r>
              <a:rPr lang="cs-CZ" b="1" dirty="0" err="1"/>
              <a:t>from</a:t>
            </a:r>
            <a:r>
              <a:rPr lang="cs-CZ" b="1" dirty="0"/>
              <a:t> </a:t>
            </a:r>
            <a:r>
              <a:rPr lang="cs-CZ" b="1" dirty="0" err="1"/>
              <a:t>European</a:t>
            </a:r>
            <a:r>
              <a:rPr lang="cs-CZ" b="1" dirty="0"/>
              <a:t> Union </a:t>
            </a:r>
            <a:r>
              <a:rPr lang="cs-CZ" b="1" dirty="0" err="1"/>
              <a:t>Funds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04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E39258-309D-D664-B722-0D608B957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cs-CZ" sz="3600" dirty="0" err="1">
                <a:cs typeface="Times New Roman" panose="02020603050405020304" pitchFamily="18" charset="0"/>
              </a:rPr>
              <a:t>the</a:t>
            </a:r>
            <a:r>
              <a:rPr lang="cs-CZ" sz="3600" dirty="0"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cs typeface="Times New Roman" panose="02020603050405020304" pitchFamily="18" charset="0"/>
              </a:rPr>
              <a:t>evolution</a:t>
            </a:r>
            <a:r>
              <a:rPr lang="cs-CZ" sz="3600" dirty="0"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cs typeface="Times New Roman" panose="02020603050405020304" pitchFamily="18" charset="0"/>
              </a:rPr>
              <a:t>of</a:t>
            </a:r>
            <a:r>
              <a:rPr lang="cs-CZ" sz="3600" dirty="0"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cs typeface="Times New Roman" panose="02020603050405020304" pitchFamily="18" charset="0"/>
              </a:rPr>
              <a:t>entrepreneurship</a:t>
            </a:r>
            <a:r>
              <a:rPr lang="cs-CZ" sz="36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Veronika Volfová</a:t>
            </a:r>
          </a:p>
        </p:txBody>
      </p:sp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B3DC4-4912-4B37-A33B-6D328EA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evolution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entrepreneurhsip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BA4A3-69C6-F6F3-1255-21C2AFEF4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5109999" cy="43513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/>
              <a:t>Word </a:t>
            </a:r>
            <a:r>
              <a:rPr lang="cs-CZ" b="1" dirty="0" err="1"/>
              <a:t>entrepreneur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French</a:t>
            </a:r>
            <a:r>
              <a:rPr lang="cs-CZ" dirty="0"/>
              <a:t> </a:t>
            </a:r>
            <a:r>
              <a:rPr lang="cs-CZ" i="1" dirty="0"/>
              <a:t>„</a:t>
            </a:r>
            <a:r>
              <a:rPr lang="cs-CZ" i="1" dirty="0" err="1"/>
              <a:t>entreprendre</a:t>
            </a:r>
            <a:r>
              <a:rPr lang="cs-CZ" i="1" dirty="0"/>
              <a:t>“, </a:t>
            </a:r>
            <a:r>
              <a:rPr lang="cs-CZ" dirty="0" err="1"/>
              <a:t>meaning</a:t>
            </a:r>
            <a:r>
              <a:rPr lang="cs-CZ" dirty="0"/>
              <a:t> </a:t>
            </a:r>
            <a:r>
              <a:rPr lang="cs-CZ" i="1" dirty="0"/>
              <a:t>„to </a:t>
            </a:r>
            <a:r>
              <a:rPr lang="cs-CZ" i="1" dirty="0" err="1"/>
              <a:t>undertake</a:t>
            </a:r>
            <a:r>
              <a:rPr lang="cs-CZ" i="1" dirty="0"/>
              <a:t>“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entrepreneur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undertakes</a:t>
            </a:r>
            <a:r>
              <a:rPr lang="cs-CZ" dirty="0"/>
              <a:t> to </a:t>
            </a:r>
            <a:r>
              <a:rPr lang="cs-CZ" b="1" dirty="0" err="1"/>
              <a:t>organize</a:t>
            </a:r>
            <a:r>
              <a:rPr lang="cs-CZ" b="1" dirty="0"/>
              <a:t>, </a:t>
            </a:r>
            <a:r>
              <a:rPr lang="cs-CZ" b="1" dirty="0" err="1"/>
              <a:t>manage</a:t>
            </a:r>
            <a:r>
              <a:rPr lang="cs-CZ" dirty="0"/>
              <a:t>, and </a:t>
            </a:r>
            <a:r>
              <a:rPr lang="cs-CZ" b="1" dirty="0" err="1"/>
              <a:t>assume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risks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a business. 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In </a:t>
            </a:r>
            <a:r>
              <a:rPr lang="cs-CZ" dirty="0" err="1"/>
              <a:t>recent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entrepreneurs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so many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expand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4" name="Obrázek 3" descr="Obsah obrázku hračka, kreslené&#10;&#10;Popis byl vytvořen automaticky">
            <a:extLst>
              <a:ext uri="{FF2B5EF4-FFF2-40B4-BE49-F238E27FC236}">
                <a16:creationId xmlns:a16="http://schemas.microsoft.com/office/drawing/2014/main" id="{2DAE40F7-AB83-B6A8-3C71-BC327DDC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90" r="-3" b="-3"/>
          <a:stretch/>
        </p:blipFill>
        <p:spPr>
          <a:xfrm>
            <a:off x="5846385" y="1825625"/>
            <a:ext cx="3297615" cy="369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6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B3DC4-4912-4B37-A33B-6D328EA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evolution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entrepreneurhsip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BA4A3-69C6-F6F3-1255-21C2AFEF4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299991" cy="4351338"/>
          </a:xfrm>
        </p:spPr>
        <p:txBody>
          <a:bodyPr>
            <a:normAutofit/>
          </a:bodyPr>
          <a:lstStyle/>
          <a:p>
            <a:pPr algn="just"/>
            <a:r>
              <a:rPr lang="cs-CZ" sz="1900" dirty="0" err="1"/>
              <a:t>Today</a:t>
            </a:r>
            <a:r>
              <a:rPr lang="cs-CZ" sz="1900" dirty="0"/>
              <a:t>, </a:t>
            </a:r>
            <a:r>
              <a:rPr lang="cs-CZ" sz="1900" dirty="0" err="1"/>
              <a:t>an</a:t>
            </a:r>
            <a:r>
              <a:rPr lang="cs-CZ" sz="1900" dirty="0"/>
              <a:t> </a:t>
            </a:r>
            <a:r>
              <a:rPr lang="cs-CZ" sz="1900" dirty="0" err="1"/>
              <a:t>entrepreneur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an</a:t>
            </a:r>
            <a:r>
              <a:rPr lang="cs-CZ" sz="1900" dirty="0"/>
              <a:t> </a:t>
            </a:r>
            <a:r>
              <a:rPr lang="cs-CZ" sz="1900" dirty="0" err="1"/>
              <a:t>inovator</a:t>
            </a:r>
            <a:r>
              <a:rPr lang="cs-CZ" sz="1900" dirty="0"/>
              <a:t> </a:t>
            </a:r>
            <a:r>
              <a:rPr lang="cs-CZ" sz="1900" dirty="0" err="1"/>
              <a:t>or</a:t>
            </a:r>
            <a:r>
              <a:rPr lang="cs-CZ" sz="1900" dirty="0"/>
              <a:t> developer, </a:t>
            </a:r>
            <a:r>
              <a:rPr lang="cs-CZ" sz="1900" dirty="0" err="1"/>
              <a:t>who</a:t>
            </a:r>
            <a:r>
              <a:rPr lang="cs-CZ" sz="1900" dirty="0"/>
              <a:t>:</a:t>
            </a:r>
          </a:p>
          <a:p>
            <a:pPr lvl="1" algn="just"/>
            <a:r>
              <a:rPr lang="cs-CZ" sz="1900" dirty="0" err="1"/>
              <a:t>recognizes</a:t>
            </a:r>
            <a:r>
              <a:rPr lang="cs-CZ" sz="1900" dirty="0"/>
              <a:t> and </a:t>
            </a:r>
            <a:r>
              <a:rPr lang="cs-CZ" sz="1900" dirty="0" err="1"/>
              <a:t>seizes</a:t>
            </a:r>
            <a:r>
              <a:rPr lang="cs-CZ" sz="1900" dirty="0"/>
              <a:t> </a:t>
            </a:r>
            <a:r>
              <a:rPr lang="cs-CZ" sz="1900" dirty="0" err="1"/>
              <a:t>opportunities</a:t>
            </a:r>
            <a:r>
              <a:rPr lang="cs-CZ" sz="1900" dirty="0"/>
              <a:t>; </a:t>
            </a:r>
          </a:p>
          <a:p>
            <a:pPr lvl="1" algn="just"/>
            <a:r>
              <a:rPr lang="cs-CZ" sz="1900" dirty="0" err="1"/>
              <a:t>converts</a:t>
            </a:r>
            <a:r>
              <a:rPr lang="cs-CZ" sz="1900" dirty="0"/>
              <a:t> </a:t>
            </a:r>
            <a:r>
              <a:rPr lang="cs-CZ" sz="1900" dirty="0" err="1"/>
              <a:t>those</a:t>
            </a:r>
            <a:r>
              <a:rPr lang="cs-CZ" sz="1900" dirty="0"/>
              <a:t> </a:t>
            </a:r>
            <a:r>
              <a:rPr lang="cs-CZ" sz="1900" dirty="0" err="1"/>
              <a:t>opportunities</a:t>
            </a:r>
            <a:r>
              <a:rPr lang="cs-CZ" sz="1900" dirty="0"/>
              <a:t> </a:t>
            </a:r>
            <a:r>
              <a:rPr lang="cs-CZ" sz="1900" dirty="0" err="1"/>
              <a:t>into</a:t>
            </a:r>
            <a:r>
              <a:rPr lang="cs-CZ" sz="1900" dirty="0"/>
              <a:t> </a:t>
            </a:r>
            <a:r>
              <a:rPr lang="cs-CZ" sz="1900" dirty="0" err="1"/>
              <a:t>workable</a:t>
            </a:r>
            <a:r>
              <a:rPr lang="cs-CZ" sz="1900" dirty="0"/>
              <a:t>/ </a:t>
            </a:r>
            <a:r>
              <a:rPr lang="cs-CZ" sz="1900" dirty="0" err="1"/>
              <a:t>markable</a:t>
            </a:r>
            <a:r>
              <a:rPr lang="cs-CZ" sz="1900" dirty="0"/>
              <a:t> </a:t>
            </a:r>
            <a:r>
              <a:rPr lang="cs-CZ" sz="1900" dirty="0" err="1"/>
              <a:t>ideas</a:t>
            </a:r>
            <a:r>
              <a:rPr lang="cs-CZ" sz="1900" dirty="0"/>
              <a:t>;</a:t>
            </a:r>
          </a:p>
          <a:p>
            <a:pPr lvl="1" algn="just"/>
            <a:r>
              <a:rPr lang="cs-CZ" sz="1900" dirty="0" err="1"/>
              <a:t>adds</a:t>
            </a:r>
            <a:r>
              <a:rPr lang="cs-CZ" sz="1900" dirty="0"/>
              <a:t> </a:t>
            </a:r>
            <a:r>
              <a:rPr lang="cs-CZ" sz="1900" dirty="0" err="1"/>
              <a:t>value</a:t>
            </a:r>
            <a:r>
              <a:rPr lang="cs-CZ" sz="1900" dirty="0"/>
              <a:t> </a:t>
            </a:r>
            <a:r>
              <a:rPr lang="cs-CZ" sz="1900" dirty="0" err="1"/>
              <a:t>through</a:t>
            </a:r>
            <a:r>
              <a:rPr lang="cs-CZ" sz="1900" dirty="0"/>
              <a:t> </a:t>
            </a:r>
            <a:r>
              <a:rPr lang="cs-CZ" sz="1900" dirty="0" err="1"/>
              <a:t>time</a:t>
            </a:r>
            <a:r>
              <a:rPr lang="cs-CZ" sz="1900" dirty="0"/>
              <a:t>, </a:t>
            </a:r>
            <a:r>
              <a:rPr lang="cs-CZ" sz="1900" dirty="0" err="1"/>
              <a:t>effort</a:t>
            </a:r>
            <a:r>
              <a:rPr lang="cs-CZ" sz="1900" dirty="0"/>
              <a:t>, </a:t>
            </a:r>
            <a:r>
              <a:rPr lang="cs-CZ" sz="1900" dirty="0" err="1"/>
              <a:t>money</a:t>
            </a:r>
            <a:r>
              <a:rPr lang="cs-CZ" sz="1900" dirty="0"/>
              <a:t>,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skills</a:t>
            </a:r>
            <a:r>
              <a:rPr lang="cs-CZ" sz="1900" dirty="0"/>
              <a:t>, </a:t>
            </a:r>
            <a:r>
              <a:rPr lang="cs-CZ" sz="1900" dirty="0" err="1"/>
              <a:t>assumes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risks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competitive</a:t>
            </a:r>
            <a:r>
              <a:rPr lang="cs-CZ" sz="1900" dirty="0"/>
              <a:t> </a:t>
            </a:r>
            <a:r>
              <a:rPr lang="cs-CZ" sz="1900" dirty="0" err="1"/>
              <a:t>markplace</a:t>
            </a:r>
            <a:r>
              <a:rPr lang="cs-CZ" sz="1900" dirty="0"/>
              <a:t> to </a:t>
            </a:r>
            <a:r>
              <a:rPr lang="cs-CZ" sz="1900" dirty="0" err="1"/>
              <a:t>implement</a:t>
            </a:r>
            <a:r>
              <a:rPr lang="cs-CZ" sz="1900" dirty="0"/>
              <a:t> these </a:t>
            </a:r>
            <a:r>
              <a:rPr lang="cs-CZ" sz="1900" dirty="0" err="1"/>
              <a:t>ideas</a:t>
            </a:r>
            <a:r>
              <a:rPr lang="cs-CZ" sz="1900" dirty="0"/>
              <a:t>; </a:t>
            </a:r>
          </a:p>
          <a:p>
            <a:pPr lvl="1" algn="just"/>
            <a:r>
              <a:rPr lang="cs-CZ" sz="1900" dirty="0"/>
              <a:t>and </a:t>
            </a:r>
            <a:r>
              <a:rPr lang="cs-CZ" sz="1900" dirty="0" err="1"/>
              <a:t>realizes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rewards</a:t>
            </a:r>
            <a:r>
              <a:rPr lang="cs-CZ" sz="1900" dirty="0"/>
              <a:t> </a:t>
            </a:r>
            <a:r>
              <a:rPr lang="cs-CZ" sz="1900" dirty="0" err="1"/>
              <a:t>from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efforts</a:t>
            </a:r>
            <a:r>
              <a:rPr lang="cs-CZ" sz="1900" dirty="0"/>
              <a:t>. </a:t>
            </a:r>
          </a:p>
          <a:p>
            <a:endParaRPr lang="cs-CZ" sz="1900" dirty="0"/>
          </a:p>
          <a:p>
            <a:endParaRPr lang="cs-CZ" sz="1900" dirty="0"/>
          </a:p>
        </p:txBody>
      </p:sp>
      <p:pic>
        <p:nvPicPr>
          <p:cNvPr id="4" name="Obrázek 3" descr="Obsah obrázku prasátko na spoření, prase, klipart, Postavička zvířete&#10;&#10;Popis byl vytvořen automaticky">
            <a:extLst>
              <a:ext uri="{FF2B5EF4-FFF2-40B4-BE49-F238E27FC236}">
                <a16:creationId xmlns:a16="http://schemas.microsoft.com/office/drawing/2014/main" id="{C3B4E4A4-CAF9-8FE9-E888-FB8BF5E1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641" y="2279509"/>
            <a:ext cx="3215359" cy="2298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3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B3DC4-4912-4B37-A33B-6D328EA5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evolution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entrepreneurhsip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BA4A3-69C6-F6F3-1255-21C2AFEF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entrepreneurial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reveals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similiraties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a </a:t>
            </a:r>
            <a:r>
              <a:rPr lang="cs-CZ" dirty="0" err="1"/>
              <a:t>great</a:t>
            </a:r>
            <a:r>
              <a:rPr lang="cs-CZ" dirty="0"/>
              <a:t> many </a:t>
            </a:r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entrepreneurs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these </a:t>
            </a:r>
            <a:r>
              <a:rPr lang="cs-CZ" dirty="0" err="1"/>
              <a:t>characteristics</a:t>
            </a:r>
            <a:r>
              <a:rPr lang="cs-CZ" dirty="0"/>
              <a:t> are:</a:t>
            </a:r>
          </a:p>
          <a:p>
            <a:pPr lvl="1" algn="just"/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, </a:t>
            </a:r>
          </a:p>
          <a:p>
            <a:pPr lvl="1"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to autonomy, </a:t>
            </a:r>
          </a:p>
          <a:p>
            <a:pPr lvl="1" algn="just"/>
            <a:r>
              <a:rPr lang="cs-CZ" dirty="0"/>
              <a:t>and </a:t>
            </a:r>
            <a:r>
              <a:rPr lang="cs-CZ" dirty="0" err="1"/>
              <a:t>risks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ABAA7-341B-69DA-65B2-F4E63563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sz="3200" dirty="0" err="1"/>
              <a:t>Task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F9DCF-3A1D-2A1E-A405-65904694B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353253" cy="4351338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characteristics</a:t>
            </a:r>
            <a:r>
              <a:rPr lang="cs-CZ" sz="2400" dirty="0"/>
              <a:t> </a:t>
            </a:r>
            <a:r>
              <a:rPr lang="cs-CZ" sz="2400" dirty="0" err="1"/>
              <a:t>should</a:t>
            </a:r>
            <a:r>
              <a:rPr lang="cs-CZ" sz="2400" dirty="0"/>
              <a:t>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entrepreneur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and </a:t>
            </a:r>
            <a:r>
              <a:rPr lang="cs-CZ" sz="2400" dirty="0" err="1"/>
              <a:t>why</a:t>
            </a:r>
            <a:r>
              <a:rPr lang="cs-CZ" sz="2400" dirty="0"/>
              <a:t>?</a:t>
            </a:r>
          </a:p>
        </p:txBody>
      </p:sp>
      <p:pic>
        <p:nvPicPr>
          <p:cNvPr id="5" name="Obrázek 4" descr="Obsah obrázku interiér, bowling&#10;&#10;Popis byl vytvořen automaticky">
            <a:extLst>
              <a:ext uri="{FF2B5EF4-FFF2-40B4-BE49-F238E27FC236}">
                <a16:creationId xmlns:a16="http://schemas.microsoft.com/office/drawing/2014/main" id="{8AA9DC6A-200B-35AE-B521-371628A2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63" r="40259"/>
          <a:stretch/>
        </p:blipFill>
        <p:spPr>
          <a:xfrm>
            <a:off x="5801710" y="1690692"/>
            <a:ext cx="2802290" cy="384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09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B3DC4-4912-4B37-A33B-6D328EA5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Do </a:t>
            </a:r>
            <a:r>
              <a:rPr lang="cs-CZ" sz="3200" dirty="0" err="1"/>
              <a:t>you</a:t>
            </a:r>
            <a:r>
              <a:rPr lang="cs-CZ" sz="3200" dirty="0"/>
              <a:t> </a:t>
            </a:r>
            <a:r>
              <a:rPr lang="cs-CZ" sz="3200" dirty="0" err="1"/>
              <a:t>agree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this</a:t>
            </a:r>
            <a:r>
              <a:rPr lang="cs-CZ" sz="3200" dirty="0"/>
              <a:t> </a:t>
            </a:r>
            <a:r>
              <a:rPr lang="cs-CZ" sz="3200" dirty="0" err="1"/>
              <a:t>characteristics</a:t>
            </a:r>
            <a:r>
              <a:rPr lang="cs-CZ" sz="3200" dirty="0"/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F90CAD-0ABB-6E71-0A94-805DF52CC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519915"/>
              </p:ext>
            </p:extLst>
          </p:nvPr>
        </p:nvGraphicFramePr>
        <p:xfrm>
          <a:off x="1080594" y="1690692"/>
          <a:ext cx="6982811" cy="441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629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E3DCFD5F21B041B3AE0717B9A9367B" ma:contentTypeVersion="7" ma:contentTypeDescription="Vytvoří nový dokument" ma:contentTypeScope="" ma:versionID="56ca39c7ee08788db9c992f6ef8241aa">
  <xsd:schema xmlns:xsd="http://www.w3.org/2001/XMLSchema" xmlns:xs="http://www.w3.org/2001/XMLSchema" xmlns:p="http://schemas.microsoft.com/office/2006/metadata/properties" xmlns:ns2="e5af2723-ed53-4308-af2e-df55c807cb65" xmlns:ns3="8ecbcb86-b731-4611-b369-1887ab3d3c8c" targetNamespace="http://schemas.microsoft.com/office/2006/metadata/properties" ma:root="true" ma:fieldsID="de78ee9b524b3e3be75fd4b4ac60358f" ns2:_="" ns3:_="">
    <xsd:import namespace="e5af2723-ed53-4308-af2e-df55c807cb65"/>
    <xsd:import namespace="8ecbcb86-b731-4611-b369-1887ab3d3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f2723-ed53-4308-af2e-df55c807c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internalName="SharingHintHash" ma:readOnly="true">
      <xsd:simpleType>
        <xsd:restriction base="dms:Text"/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bcb86-b731-4611-b369-1887ab3d3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46FA2-5009-4FCE-A567-A7AC97053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af2723-ed53-4308-af2e-df55c807cb65"/>
    <ds:schemaRef ds:uri="8ecbcb86-b731-4611-b369-1887ab3d3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E2964-7F69-4E72-92D7-96CA5FB750D3}">
  <ds:schemaRefs>
    <ds:schemaRef ds:uri="http://schemas.microsoft.com/office/2006/documentManagement/types"/>
    <ds:schemaRef ds:uri="http://purl.org/dc/elements/1.1/"/>
    <ds:schemaRef ds:uri="8ecbcb86-b731-4611-b369-1887ab3d3c8c"/>
    <ds:schemaRef ds:uri="http://schemas.microsoft.com/office/2006/metadata/properties"/>
    <ds:schemaRef ds:uri="http://schemas.microsoft.com/office/infopath/2007/PartnerControls"/>
    <ds:schemaRef ds:uri="http://purl.org/dc/dcmitype/"/>
    <ds:schemaRef ds:uri="e5af2723-ed53-4308-af2e-df55c807cb6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A52299-0A53-4721-B31F-8FA30F2179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MVŠO_sablona_ prezentace_4-3-CZ</Template>
  <TotalTime>16945</TotalTime>
  <Words>1173</Words>
  <Application>Microsoft Office PowerPoint</Application>
  <PresentationFormat>Předvádění na obrazovce (4:3)</PresentationFormat>
  <Paragraphs>118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Entrepreneurship</vt:lpstr>
      <vt:lpstr>Conditions for completing the course</vt:lpstr>
      <vt:lpstr>Topics</vt:lpstr>
      <vt:lpstr>the evolution of entrepreneurship. </vt:lpstr>
      <vt:lpstr>The evolution of entrepreneurhsip</vt:lpstr>
      <vt:lpstr>The evolution of entrepreneurhsip</vt:lpstr>
      <vt:lpstr>The evolution of entrepreneurhsip</vt:lpstr>
      <vt:lpstr>Task</vt:lpstr>
      <vt:lpstr>Do you agree with this characteristics?</vt:lpstr>
      <vt:lpstr>Task</vt:lpstr>
      <vt:lpstr>Examine  the historical development of entrepreneurship</vt:lpstr>
      <vt:lpstr>Examine  the historical development of entrepreneurship</vt:lpstr>
      <vt:lpstr>Prezentace aplikace PowerPoint</vt:lpstr>
      <vt:lpstr>Prezentace aplikace PowerPoint</vt:lpstr>
      <vt:lpstr>Prezentace aplikace PowerPoint</vt:lpstr>
      <vt:lpstr>Task</vt:lpstr>
      <vt:lpstr>Entrepreneurship</vt:lpstr>
      <vt:lpstr>Entrepreneurship</vt:lpstr>
      <vt:lpstr>Entrepreneurship</vt:lpstr>
      <vt:lpstr>Summary</vt:lpstr>
      <vt:lpstr>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finance II</dc:title>
  <dc:creator>Peterková Jindra</dc:creator>
  <cp:lastModifiedBy>Volfová Veronika</cp:lastModifiedBy>
  <cp:revision>209</cp:revision>
  <dcterms:created xsi:type="dcterms:W3CDTF">2020-09-10T07:22:32Z</dcterms:created>
  <dcterms:modified xsi:type="dcterms:W3CDTF">2026-02-16T08:32:24Z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0x01010050E3DCFD5F21B041B3AE0717B9A9367B</vt:lpwstr>
  </property>
</Properties>
</file>