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381" r:id="rId3"/>
    <p:sldId id="585" r:id="rId4"/>
    <p:sldId id="693" r:id="rId5"/>
    <p:sldId id="698" r:id="rId6"/>
    <p:sldId id="694" r:id="rId7"/>
    <p:sldId id="695" r:id="rId8"/>
    <p:sldId id="697" r:id="rId9"/>
    <p:sldId id="690" r:id="rId10"/>
    <p:sldId id="294" r:id="rId11"/>
    <p:sldId id="699" r:id="rId12"/>
    <p:sldId id="672" r:id="rId13"/>
    <p:sldId id="288" r:id="rId14"/>
    <p:sldId id="289" r:id="rId15"/>
    <p:sldId id="291" r:id="rId16"/>
    <p:sldId id="299" r:id="rId17"/>
    <p:sldId id="700" r:id="rId18"/>
    <p:sldId id="701" r:id="rId19"/>
    <p:sldId id="681" r:id="rId20"/>
    <p:sldId id="423" r:id="rId21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202"/>
    <a:srgbClr val="D5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46" autoAdjust="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103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63C9E-6383-4CC2-8393-47C4D1E8A408}" type="datetimeFigureOut">
              <a:rPr lang="cs-CZ" smtClean="0"/>
              <a:pPr/>
              <a:t>17.02.2026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3E3B7-5112-44D2-8974-0B2B09F277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0920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21575-1A18-4F31-B419-6CFD2CA7F6F7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42923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5634A-6866-4D4C-A341-5A8EFDE012B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20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5634A-6866-4D4C-A341-5A8EFDE012BE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5457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5634A-6866-4D4C-A341-5A8EFDE012BE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1628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5634A-6866-4D4C-A341-5A8EFDE012BE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8318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5634A-6866-4D4C-A341-5A8EFDE012BE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2586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8C2E-F009-48C1-A9D5-BD8138DD0C43}" type="datetime1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4470-3496-491C-BB08-6D197B9D992C}" type="datetime1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A2FA-0F8C-4E93-AC58-35F3555D8626}" type="datetime1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7752-E2DF-42A6-8776-7CDFDAFD7BAA}" type="datetime1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507FE-F7DC-4D39-84E9-D2CD29A380B3}" type="datetime1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AA47-31D6-4113-9E05-DA8DF59C36DC}" type="datetime1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771D-FFE9-4F71-AA35-13D2F9EC7C30}" type="datetime1">
              <a:rPr lang="en-US" smtClean="0"/>
              <a:pPr/>
              <a:t>2/17/2026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94A1-5020-46E9-A1BF-422FB284EBE6}" type="datetime1">
              <a:rPr lang="en-US" smtClean="0"/>
              <a:pPr/>
              <a:t>2/17/2026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DEA6-8B40-40AA-BCEA-D6AC68BDA77D}" type="datetime1">
              <a:rPr lang="en-US" smtClean="0"/>
              <a:pPr/>
              <a:t>2/17/2026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933B-0BF3-4558-A471-8706287D015B}" type="datetime1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51CA-5E91-4CB9-9377-2D38485B4A94}" type="datetime1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F5725-7AFD-478C-9B86-2174530E63E6}" type="datetime1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Management 2 - cvičení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usinessinfo.cz/nastroje/vyhledavac-rodinnych-fire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mag.cz/walmart-ikea-i-ppf-nejlepsich-750-rodinnych-podnik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839" y="2690189"/>
            <a:ext cx="8128322" cy="1071686"/>
          </a:xfrm>
        </p:spPr>
        <p:txBody>
          <a:bodyPr lIns="0" tIns="0" rIns="0" bIns="0" anchor="t" anchorCtr="0">
            <a:no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Rodinné podnikání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sz="3200" dirty="0"/>
              <a:t>Úvod do rodinného podnikání</a:t>
            </a:r>
            <a:endParaRPr lang="en-US" sz="32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5010" y="4326053"/>
            <a:ext cx="7472244" cy="46513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400" b="1" dirty="0">
                <a:solidFill>
                  <a:schemeClr val="tx1"/>
                </a:solidFill>
              </a:rPr>
              <a:t>doc. Ing. Jindra Peterková, Ph.D.</a:t>
            </a: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ACB306-CFE2-4849-5099-EE1303515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215356"/>
            <a:ext cx="8064000" cy="1325563"/>
          </a:xfrm>
        </p:spPr>
        <p:txBody>
          <a:bodyPr/>
          <a:lstStyle/>
          <a:p>
            <a:r>
              <a:rPr lang="cs-CZ" sz="3200" dirty="0"/>
              <a:t>20 nejstarších rodinných podniků na světě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BCC4BD48-C0A2-C235-E9BF-5A1501AB35EC}"/>
              </a:ext>
            </a:extLst>
          </p:cNvPr>
          <p:cNvGraphicFramePr>
            <a:graphicFrameLocks noGrp="1"/>
          </p:cNvGraphicFramePr>
          <p:nvPr/>
        </p:nvGraphicFramePr>
        <p:xfrm>
          <a:off x="643757" y="1147708"/>
          <a:ext cx="7856485" cy="51206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78222">
                  <a:extLst>
                    <a:ext uri="{9D8B030D-6E8A-4147-A177-3AD203B41FA5}">
                      <a16:colId xmlns:a16="http://schemas.microsoft.com/office/drawing/2014/main" val="1074635196"/>
                    </a:ext>
                  </a:extLst>
                </a:gridCol>
                <a:gridCol w="2664372">
                  <a:extLst>
                    <a:ext uri="{9D8B030D-6E8A-4147-A177-3AD203B41FA5}">
                      <a16:colId xmlns:a16="http://schemas.microsoft.com/office/drawing/2014/main" val="4130308123"/>
                    </a:ext>
                  </a:extLst>
                </a:gridCol>
                <a:gridCol w="953814">
                  <a:extLst>
                    <a:ext uri="{9D8B030D-6E8A-4147-A177-3AD203B41FA5}">
                      <a16:colId xmlns:a16="http://schemas.microsoft.com/office/drawing/2014/main" val="1914409389"/>
                    </a:ext>
                  </a:extLst>
                </a:gridCol>
                <a:gridCol w="1174531">
                  <a:extLst>
                    <a:ext uri="{9D8B030D-6E8A-4147-A177-3AD203B41FA5}">
                      <a16:colId xmlns:a16="http://schemas.microsoft.com/office/drawing/2014/main" val="865705678"/>
                    </a:ext>
                  </a:extLst>
                </a:gridCol>
                <a:gridCol w="2585546">
                  <a:extLst>
                    <a:ext uri="{9D8B030D-6E8A-4147-A177-3AD203B41FA5}">
                      <a16:colId xmlns:a16="http://schemas.microsoft.com/office/drawing/2014/main" val="453781754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endParaRPr lang="cs-CZ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000" dirty="0"/>
                        <a:t>Název podniku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Stát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Rok založení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Obor působení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29957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cs-CZ" sz="1000" dirty="0"/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000" dirty="0" err="1"/>
                        <a:t>Hoshi</a:t>
                      </a:r>
                      <a:r>
                        <a:rPr lang="cs-CZ" sz="1000" dirty="0"/>
                        <a:t> </a:t>
                      </a:r>
                      <a:r>
                        <a:rPr lang="cs-CZ" sz="1000" dirty="0" err="1"/>
                        <a:t>Ryokan</a:t>
                      </a:r>
                      <a:endParaRPr lang="cs-CZ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Japonsko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718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Hotelnictví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070359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cs-CZ" sz="1000" dirty="0"/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000" dirty="0"/>
                        <a:t>Chateau de </a:t>
                      </a:r>
                      <a:r>
                        <a:rPr lang="cs-CZ" sz="1000" dirty="0" err="1"/>
                        <a:t>Goulaine</a:t>
                      </a:r>
                      <a:endParaRPr lang="cs-CZ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Francie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1 000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Vinařství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993792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cs-CZ" sz="1000" dirty="0"/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000" dirty="0" err="1"/>
                        <a:t>Fonderia</a:t>
                      </a:r>
                      <a:r>
                        <a:rPr lang="cs-CZ" sz="1000" dirty="0"/>
                        <a:t> </a:t>
                      </a:r>
                      <a:r>
                        <a:rPr lang="cs-CZ" sz="1000" dirty="0" err="1"/>
                        <a:t>Pontificia</a:t>
                      </a:r>
                      <a:endParaRPr lang="cs-CZ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Itálie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1 040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Zvonařství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188648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cs-CZ" sz="1000" dirty="0"/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000" dirty="0"/>
                        <a:t>Barone </a:t>
                      </a:r>
                      <a:r>
                        <a:rPr lang="cs-CZ" sz="1000" dirty="0" err="1"/>
                        <a:t>Ricasoli</a:t>
                      </a:r>
                      <a:endParaRPr lang="cs-CZ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Itálie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1 041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Vinařství a výroba olivového oleje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020905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cs-CZ" sz="1000" dirty="0"/>
                        <a:t>5.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000" dirty="0" err="1"/>
                        <a:t>Barovier</a:t>
                      </a:r>
                      <a:r>
                        <a:rPr lang="cs-CZ" sz="1000" dirty="0"/>
                        <a:t> &amp; </a:t>
                      </a:r>
                      <a:r>
                        <a:rPr lang="cs-CZ" sz="1000" dirty="0" err="1"/>
                        <a:t>Toso</a:t>
                      </a:r>
                      <a:endParaRPr lang="cs-CZ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Itálie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1 295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Sklářství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27489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cs-CZ" sz="1000" dirty="0"/>
                        <a:t>6.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000" dirty="0"/>
                        <a:t>Hotel </a:t>
                      </a:r>
                      <a:r>
                        <a:rPr lang="cs-CZ" sz="1000" dirty="0" err="1"/>
                        <a:t>Pilgrim</a:t>
                      </a:r>
                      <a:r>
                        <a:rPr lang="cs-CZ" sz="1000" dirty="0"/>
                        <a:t> </a:t>
                      </a:r>
                      <a:r>
                        <a:rPr lang="cs-CZ" sz="1000" dirty="0" err="1"/>
                        <a:t>Haus</a:t>
                      </a:r>
                      <a:endParaRPr lang="cs-CZ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Německo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1 304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Hotelnictví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40824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cs-CZ" sz="1000" dirty="0"/>
                        <a:t>7.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000" dirty="0"/>
                        <a:t>Richard de Bas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Francie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1 326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Papírnictví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47443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cs-CZ" sz="1000" dirty="0"/>
                        <a:t>8.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000" dirty="0" err="1"/>
                        <a:t>Torrini</a:t>
                      </a:r>
                      <a:r>
                        <a:rPr lang="cs-CZ" sz="1000" dirty="0"/>
                        <a:t> </a:t>
                      </a:r>
                      <a:r>
                        <a:rPr lang="cs-CZ" sz="1000" dirty="0" err="1"/>
                        <a:t>Firenze</a:t>
                      </a:r>
                      <a:endParaRPr lang="cs-CZ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Itálie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1 369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Šperkařství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294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cs-CZ" sz="1000" dirty="0"/>
                        <a:t>9.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000" dirty="0" err="1"/>
                        <a:t>Antinory</a:t>
                      </a:r>
                      <a:endParaRPr lang="cs-CZ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Itálie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1 385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Vinařství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741767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cs-CZ" sz="1000" dirty="0"/>
                        <a:t>10.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000" dirty="0" err="1"/>
                        <a:t>Camuffo</a:t>
                      </a:r>
                      <a:endParaRPr lang="cs-CZ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Itálie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1 438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Loďařství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20066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cs-CZ" sz="1000" dirty="0"/>
                        <a:t>11.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dirty="0" err="1"/>
                        <a:t>Barronie</a:t>
                      </a:r>
                      <a:r>
                        <a:rPr lang="cs-CZ" sz="1000" dirty="0"/>
                        <a:t> de </a:t>
                      </a:r>
                      <a:r>
                        <a:rPr lang="cs-CZ" sz="1000" dirty="0" err="1"/>
                        <a:t>Couser</a:t>
                      </a:r>
                      <a:endParaRPr lang="cs-CZ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Francie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1 495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Vinařství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545672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cs-CZ" sz="1000" dirty="0"/>
                        <a:t>12.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dirty="0" err="1"/>
                        <a:t>Grazia</a:t>
                      </a:r>
                      <a:r>
                        <a:rPr lang="cs-CZ" sz="1000" dirty="0"/>
                        <a:t> Deruta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Itálie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1 500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Keramický průmysl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5471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cs-CZ" sz="1000" dirty="0"/>
                        <a:t>13.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D´ </a:t>
                      </a:r>
                      <a:r>
                        <a:rPr lang="cs-CZ" sz="1000" dirty="0" err="1"/>
                        <a:t>Armi</a:t>
                      </a:r>
                      <a:r>
                        <a:rPr lang="cs-CZ" sz="1000" dirty="0"/>
                        <a:t> Pietro </a:t>
                      </a:r>
                      <a:r>
                        <a:rPr lang="cs-CZ" sz="1000" dirty="0" err="1"/>
                        <a:t>Beretta</a:t>
                      </a:r>
                      <a:endParaRPr lang="cs-CZ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Itálie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1 526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Zbrojnický průmysl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036571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cs-CZ" sz="1000" dirty="0"/>
                        <a:t>14.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W. </a:t>
                      </a:r>
                      <a:r>
                        <a:rPr lang="cs-CZ" sz="1000" dirty="0" err="1"/>
                        <a:t>Prym</a:t>
                      </a:r>
                      <a:r>
                        <a:rPr lang="cs-CZ" sz="1000" dirty="0"/>
                        <a:t> </a:t>
                      </a:r>
                      <a:r>
                        <a:rPr lang="cs-CZ" sz="1000" dirty="0" err="1"/>
                        <a:t>GmbH</a:t>
                      </a:r>
                      <a:endParaRPr lang="cs-CZ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Německo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1 530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Papírnictví (lepenkové trubky)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268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cs-CZ" sz="1000" dirty="0"/>
                        <a:t>15.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John </a:t>
                      </a:r>
                      <a:r>
                        <a:rPr lang="cs-CZ" sz="1000" dirty="0" err="1"/>
                        <a:t>Brook</a:t>
                      </a:r>
                      <a:r>
                        <a:rPr lang="cs-CZ" sz="1000" dirty="0"/>
                        <a:t> &amp; </a:t>
                      </a:r>
                      <a:r>
                        <a:rPr lang="cs-CZ" sz="1000" dirty="0" err="1"/>
                        <a:t>Sons</a:t>
                      </a:r>
                      <a:endParaRPr lang="cs-CZ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VB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1 541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Textilní průmysl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37530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cs-CZ" sz="1000" dirty="0"/>
                        <a:t>16.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dirty="0" err="1"/>
                        <a:t>Codorniu</a:t>
                      </a:r>
                      <a:endParaRPr lang="cs-CZ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Španělsko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1 551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Vinařství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630304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cs-CZ" sz="1000" dirty="0"/>
                        <a:t>17.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dirty="0" err="1"/>
                        <a:t>Fonjallaz</a:t>
                      </a:r>
                      <a:endParaRPr lang="cs-CZ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Švýcarsko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1 552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/>
                        <a:t>Vinařství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171098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cs-CZ" sz="1000" dirty="0"/>
                        <a:t>18.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Von </a:t>
                      </a:r>
                      <a:r>
                        <a:rPr lang="cs-CZ" sz="1000" dirty="0" err="1"/>
                        <a:t>Poschinger</a:t>
                      </a:r>
                      <a:endParaRPr lang="cs-CZ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Německo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1 568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/>
                        <a:t>Sklářství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297872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cs-CZ" sz="1000" dirty="0"/>
                        <a:t>19.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Hacienda los </a:t>
                      </a:r>
                      <a:r>
                        <a:rPr lang="cs-CZ" sz="1000" dirty="0" err="1"/>
                        <a:t>Lingues</a:t>
                      </a:r>
                      <a:endParaRPr lang="cs-CZ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err="1"/>
                        <a:t>Chille</a:t>
                      </a:r>
                      <a:endParaRPr lang="cs-CZ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1 575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Hotelnictví (ranč)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92436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cs-CZ" sz="1000" dirty="0"/>
                        <a:t>20.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dirty="0" err="1"/>
                        <a:t>Waschsindustrie</a:t>
                      </a:r>
                      <a:r>
                        <a:rPr lang="cs-CZ" sz="1000" dirty="0"/>
                        <a:t> </a:t>
                      </a:r>
                      <a:r>
                        <a:rPr lang="cs-CZ" sz="1000" dirty="0" err="1"/>
                        <a:t>Fulda</a:t>
                      </a:r>
                      <a:r>
                        <a:rPr lang="cs-CZ" sz="1000" dirty="0"/>
                        <a:t> Adam </a:t>
                      </a:r>
                      <a:r>
                        <a:rPr lang="cs-CZ" sz="1000" dirty="0" err="1"/>
                        <a:t>Gies</a:t>
                      </a:r>
                      <a:endParaRPr lang="cs-CZ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Německo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1 589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Výroba svíček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211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675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FE736-E98E-2750-EBA0-282C5E3A0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5169F6-D73E-4F4B-C812-62794773B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C00000"/>
                </a:solidFill>
              </a:rPr>
              <a:t>2. Rodinné podniky - ČR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ECCB89-CB25-68FE-6535-5A7775FD8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sz="2000" dirty="0"/>
              <a:t>Mezi nejstarší rodinné podniky v České republice, patří zejména kamenosochařství, pivovary a tradiční řemeslné výroby.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000" dirty="0"/>
              <a:t>V České republice s ohledem na politicko-ekonomický vývoj rodinné podnikání nemá velkou tradici.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000" dirty="0"/>
              <a:t>Rodinné podniky tvoří zhruba 40 % tuzemského HDP a jejich podíl a význam na trhu roste.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000" dirty="0"/>
              <a:t>Většina rodinných podniků začíná jako podnikatel – fyzická osoba, později dojde k transformaci na osobu právnickou.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000" dirty="0"/>
              <a:t>Nejoblíbenější právní formou mezi rodinnými podniky je společnost s ručením omezeným (jedná se o minimalizaci finančních dopadů případného podnikatelského neúspěchu na svoji rodinu).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000" dirty="0"/>
              <a:t>V ČR jsou rodinné podniky součástí především kategorie malých a středních podniků, jejichž obrat nepřesahuje 10 mil. EUR.</a:t>
            </a:r>
          </a:p>
        </p:txBody>
      </p:sp>
    </p:spTree>
    <p:extLst>
      <p:ext uri="{BB962C8B-B14F-4D97-AF65-F5344CB8AC3E}">
        <p14:creationId xmlns:p14="http://schemas.microsoft.com/office/powerpoint/2010/main" val="328863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A35313-4DD1-41F6-8DA2-5D576FF27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5774"/>
            <a:ext cx="8229600" cy="71186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cs-CZ" sz="2400" b="1" dirty="0">
                <a:solidFill>
                  <a:srgbClr val="C00000"/>
                </a:solidFill>
                <a:effectLst/>
              </a:rPr>
              <a:t>Typy rodinných podniků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294C14-B9AE-4948-804F-1206FCDCA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9808"/>
            <a:ext cx="8229600" cy="463241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82550" indent="0" algn="just">
              <a:buNone/>
            </a:pPr>
            <a:r>
              <a:rPr lang="cs-CZ" sz="2200" dirty="0"/>
              <a:t>S ohledem na velikost a stáří podniků lze podle Korába (2008) identifikovat v ČR  typy rodinných podniků: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C00000"/>
                </a:solidFill>
              </a:rPr>
              <a:t>Podniky velké, popř. střední velikosti s dlouhou historií </a:t>
            </a:r>
            <a:r>
              <a:rPr lang="cs-CZ" sz="2200" dirty="0"/>
              <a:t>(podniky, které byly vlastnickým rodinám zcizeny po roce 1948 v rámci znárodňovacího procesu a posléze vráceny v restitucích v průběhu devadesátých let),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C00000"/>
                </a:solidFill>
              </a:rPr>
              <a:t>Restituované malé podniky, resp. mikropodniky </a:t>
            </a:r>
            <a:r>
              <a:rPr lang="cs-CZ" sz="2000" dirty="0"/>
              <a:t>(tradiční řemeslné výroby, místní hotely, obchody, řeznictví pekařství vinařství apod., kde s podnikáním vypomáhají další členové rodiny),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C00000"/>
                </a:solidFill>
              </a:rPr>
              <a:t>Malé, střední a velké podniky založené nově po roce 1989.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800" dirty="0"/>
              <a:t>Objevují se zde i </a:t>
            </a:r>
            <a:r>
              <a:rPr lang="cs-CZ" sz="1800" dirty="0">
                <a:solidFill>
                  <a:srgbClr val="C00000"/>
                </a:solidFill>
              </a:rPr>
              <a:t>specifické formy rodinného podnikání </a:t>
            </a:r>
            <a:r>
              <a:rPr lang="cs-CZ" sz="1800" dirty="0"/>
              <a:t>jako jsou restituované zemědělské farmy a panství bývalých aristokratických rodin.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1860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D31FF6-D1EE-A4D5-230C-FB2E57E1B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České rodinné podniky s dlouhou tradicí</a:t>
            </a:r>
          </a:p>
        </p:txBody>
      </p:sp>
      <p:pic>
        <p:nvPicPr>
          <p:cNvPr id="1026" name="Picture 2" descr="BAŤA dobová reklama vydáno 1936 Baťa | Aukro">
            <a:extLst>
              <a:ext uri="{FF2B5EF4-FFF2-40B4-BE49-F238E27FC236}">
                <a16:creationId xmlns:a16="http://schemas.microsoft.com/office/drawing/2014/main" id="{F7F9D04C-00CD-A49F-DED8-E5E54F2AA0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986047"/>
            <a:ext cx="2720975" cy="408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9B0B28E-0A95-011B-41A8-91B6237EC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025" y="1996648"/>
            <a:ext cx="2720975" cy="407086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E2A3BA3-C9AB-D9D9-6744-9106E173B7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550" y="3619585"/>
            <a:ext cx="1866900" cy="244792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ACA342D-D01C-D26B-4654-7086A48103A9}"/>
              </a:ext>
            </a:extLst>
          </p:cNvPr>
          <p:cNvSpPr txBox="1"/>
          <p:nvPr/>
        </p:nvSpPr>
        <p:spPr>
          <a:xfrm>
            <a:off x="4022014" y="2369686"/>
            <a:ext cx="111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1894</a:t>
            </a:r>
          </a:p>
        </p:txBody>
      </p:sp>
    </p:spTree>
    <p:extLst>
      <p:ext uri="{BB962C8B-B14F-4D97-AF65-F5344CB8AC3E}">
        <p14:creationId xmlns:p14="http://schemas.microsoft.com/office/powerpoint/2010/main" val="1257893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3E39B6-43F4-1592-DAEF-187A1963F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České rodinné podniky s dlouhou tradicí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4269A1F7-8A78-76EF-619E-2F144FBA7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0125" y="1690690"/>
            <a:ext cx="3061097" cy="408146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08E3B0E-1F86-F8FE-528E-BEF453206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8345" y="1690691"/>
            <a:ext cx="5775655" cy="408146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AA9547C-0485-F43B-759C-F7855586F175}"/>
              </a:ext>
            </a:extLst>
          </p:cNvPr>
          <p:cNvSpPr txBox="1"/>
          <p:nvPr/>
        </p:nvSpPr>
        <p:spPr>
          <a:xfrm>
            <a:off x="193002" y="1302707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1839</a:t>
            </a:r>
          </a:p>
        </p:txBody>
      </p:sp>
    </p:spTree>
    <p:extLst>
      <p:ext uri="{BB962C8B-B14F-4D97-AF65-F5344CB8AC3E}">
        <p14:creationId xmlns:p14="http://schemas.microsoft.com/office/powerpoint/2010/main" val="4098195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1D18EF-0852-4FCD-6489-99C882A7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České rodinné podniky s dlouhou tradicí</a:t>
            </a:r>
          </a:p>
        </p:txBody>
      </p:sp>
      <p:pic>
        <p:nvPicPr>
          <p:cNvPr id="1026" name="Picture 2" descr="Osudy skuhrovské firmy Porkert, vyhlášené svými kuchyňskými strojky">
            <a:extLst>
              <a:ext uri="{FF2B5EF4-FFF2-40B4-BE49-F238E27FC236}">
                <a16:creationId xmlns:a16="http://schemas.microsoft.com/office/drawing/2014/main" id="{A65D8E68-8A56-AB45-4FDF-B3C7DF3A32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78" y="1951505"/>
            <a:ext cx="4411660" cy="354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s historický | NazdarBazar">
            <a:extLst>
              <a:ext uri="{FF2B5EF4-FFF2-40B4-BE49-F238E27FC236}">
                <a16:creationId xmlns:a16="http://schemas.microsoft.com/office/drawing/2014/main" id="{4E6A7B44-48D2-45D4-287F-53E59FAA14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5"/>
          <a:stretch/>
        </p:blipFill>
        <p:spPr bwMode="auto">
          <a:xfrm>
            <a:off x="5115410" y="1951505"/>
            <a:ext cx="3121939" cy="354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FE12412-805A-8626-6541-80B5F32AA869}"/>
              </a:ext>
            </a:extLst>
          </p:cNvPr>
          <p:cNvSpPr txBox="1"/>
          <p:nvPr/>
        </p:nvSpPr>
        <p:spPr>
          <a:xfrm>
            <a:off x="611678" y="5493230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1863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C82A9E2-6493-0AC8-1640-9E56BEEAAC47}"/>
              </a:ext>
            </a:extLst>
          </p:cNvPr>
          <p:cNvSpPr txBox="1"/>
          <p:nvPr/>
        </p:nvSpPr>
        <p:spPr>
          <a:xfrm>
            <a:off x="5115410" y="1398304"/>
            <a:ext cx="2330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Josef </a:t>
            </a:r>
            <a:r>
              <a:rPr lang="cs-CZ" sz="3200" dirty="0" err="1"/>
              <a:t>Porkert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089033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7E593C-74D4-FF7B-9FE4-8E47FA4E8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České rodinné podniky s dlouhou tradicí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AF2DEDC9-B359-0E64-DB23-34DF540845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690692"/>
            <a:ext cx="5193802" cy="408146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5F47BCC-3A67-78F2-F81A-8B9E990E1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767" y="1690692"/>
            <a:ext cx="3823282" cy="408146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5EB090A-4387-95B8-08E9-1E10BBC81F8F}"/>
              </a:ext>
            </a:extLst>
          </p:cNvPr>
          <p:cNvSpPr txBox="1"/>
          <p:nvPr/>
        </p:nvSpPr>
        <p:spPr>
          <a:xfrm>
            <a:off x="5641779" y="1250914"/>
            <a:ext cx="2962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Ferdinand Kubeš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82C7178-BB6A-BD6D-86F7-45373A290DEC}"/>
              </a:ext>
            </a:extLst>
          </p:cNvPr>
          <p:cNvSpPr txBox="1"/>
          <p:nvPr/>
        </p:nvSpPr>
        <p:spPr>
          <a:xfrm>
            <a:off x="457199" y="5860543"/>
            <a:ext cx="27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1879</a:t>
            </a:r>
          </a:p>
        </p:txBody>
      </p:sp>
    </p:spTree>
    <p:extLst>
      <p:ext uri="{BB962C8B-B14F-4D97-AF65-F5344CB8AC3E}">
        <p14:creationId xmlns:p14="http://schemas.microsoft.com/office/powerpoint/2010/main" val="2805677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18F6397-82EF-0580-D425-7FC642B1FA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77761"/>
            <a:ext cx="7287208" cy="562454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384FD62-1169-1B59-C957-83C60427CF0D}"/>
              </a:ext>
            </a:extLst>
          </p:cNvPr>
          <p:cNvSpPr txBox="1"/>
          <p:nvPr/>
        </p:nvSpPr>
        <p:spPr>
          <a:xfrm>
            <a:off x="457200" y="718457"/>
            <a:ext cx="7427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3. Silné a slabé stránky rodinného podniku (Machová a </a:t>
            </a:r>
            <a:r>
              <a:rPr lang="cs-CZ" b="1" dirty="0" err="1">
                <a:solidFill>
                  <a:srgbClr val="C00000"/>
                </a:solidFill>
              </a:rPr>
              <a:t>Taušl</a:t>
            </a:r>
            <a:r>
              <a:rPr lang="cs-CZ" b="1" dirty="0">
                <a:solidFill>
                  <a:srgbClr val="C00000"/>
                </a:solidFill>
              </a:rPr>
              <a:t> Procházková, 2017)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0961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61B17CF-76A6-BA22-5816-F952A372AE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6203" y="1293224"/>
            <a:ext cx="6251511" cy="538084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E908904-FB62-DD7C-B288-08AD0A8A9285}"/>
              </a:ext>
            </a:extLst>
          </p:cNvPr>
          <p:cNvSpPr txBox="1"/>
          <p:nvPr/>
        </p:nvSpPr>
        <p:spPr>
          <a:xfrm>
            <a:off x="457200" y="718457"/>
            <a:ext cx="7427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3. Silné a slabé stránky rodinného podniku (Machová a </a:t>
            </a:r>
            <a:r>
              <a:rPr lang="cs-CZ" b="1" dirty="0" err="1">
                <a:solidFill>
                  <a:srgbClr val="C00000"/>
                </a:solidFill>
              </a:rPr>
              <a:t>Taušl</a:t>
            </a:r>
            <a:r>
              <a:rPr lang="cs-CZ" b="1" dirty="0">
                <a:solidFill>
                  <a:srgbClr val="C00000"/>
                </a:solidFill>
              </a:rPr>
              <a:t> Procházková, 2017)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808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23E9F6-9063-4163-8576-74A8C0123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9192"/>
            <a:ext cx="7994342" cy="77844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C00000"/>
                </a:solidFill>
                <a:effectLst/>
              </a:rPr>
              <a:t>Osm praktik úspěšných rodinných podniků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B1B1C0-2B6F-4683-B838-A2EBEF774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38" y="1553592"/>
            <a:ext cx="7910004" cy="453649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cs-CZ" sz="2200" dirty="0"/>
              <a:t>Jasná a silná vize, postavení na sadě hodnot.</a:t>
            </a:r>
          </a:p>
          <a:p>
            <a:r>
              <a:rPr lang="cs-CZ" sz="2200" dirty="0"/>
              <a:t>Pozornost zaměřená na trvalé podnikání bez vyhýbání se oportunistickému růstu, změnám nebo rizikům.</a:t>
            </a:r>
          </a:p>
          <a:p>
            <a:r>
              <a:rPr lang="cs-CZ" sz="2200" dirty="0"/>
              <a:t>Strategie, která je pravidelně přehodnocována, případně zcela změněna.</a:t>
            </a:r>
          </a:p>
          <a:p>
            <a:r>
              <a:rPr lang="cs-CZ" sz="2200" dirty="0"/>
              <a:t>Vstřícnost strukturám řízení a správy se silným vedením firmy, které zvažuje dlouhodobé možnosti.</a:t>
            </a:r>
          </a:p>
          <a:p>
            <a:r>
              <a:rPr lang="cs-CZ" sz="2200" dirty="0"/>
              <a:t>Jasné rozdělení rolí mezi hráči v rodinném podniku, a to jak aktivními, tak i pasivními.</a:t>
            </a:r>
          </a:p>
          <a:p>
            <a:r>
              <a:rPr lang="cs-CZ" sz="2200" dirty="0"/>
              <a:t>Transparentnost a interní komunikace.</a:t>
            </a:r>
          </a:p>
          <a:p>
            <a:r>
              <a:rPr lang="cs-CZ" sz="2200" dirty="0"/>
              <a:t>Úniková strategie pro podílníky prostřednictví koupe jejich podílu v podniku nebo jiným způsobem.</a:t>
            </a:r>
          </a:p>
          <a:p>
            <a:pPr marL="82550" indent="0">
              <a:buNone/>
            </a:pPr>
            <a:r>
              <a:rPr lang="cs-CZ" sz="2200" dirty="0"/>
              <a:t>   (www.fortis-business.com)</a:t>
            </a:r>
          </a:p>
        </p:txBody>
      </p:sp>
    </p:spTree>
    <p:extLst>
      <p:ext uri="{BB962C8B-B14F-4D97-AF65-F5344CB8AC3E}">
        <p14:creationId xmlns:p14="http://schemas.microsoft.com/office/powerpoint/2010/main" val="1377050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615EB84-C2D9-4E42-B785-C5ABC0D03C39}"/>
              </a:ext>
            </a:extLst>
          </p:cNvPr>
          <p:cNvSpPr txBox="1"/>
          <p:nvPr/>
        </p:nvSpPr>
        <p:spPr>
          <a:xfrm>
            <a:off x="829926" y="1394161"/>
            <a:ext cx="6642124" cy="4811331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Nadpis 1"/>
          <p:cNvSpPr>
            <a:spLocks noGrp="1" noChangeArrowheads="1"/>
          </p:cNvSpPr>
          <p:nvPr>
            <p:ph type="title"/>
          </p:nvPr>
        </p:nvSpPr>
        <p:spPr bwMode="auto">
          <a:xfrm>
            <a:off x="-2426686" y="533776"/>
            <a:ext cx="7499350" cy="778098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cs-CZ" altLang="cs-CZ" sz="3600" dirty="0">
                <a:solidFill>
                  <a:schemeClr val="tx1"/>
                </a:solidFill>
                <a:effectLst/>
              </a:rPr>
              <a:t>Obsah</a:t>
            </a:r>
          </a:p>
        </p:txBody>
      </p:sp>
      <p:sp>
        <p:nvSpPr>
          <p:cNvPr id="12292" name="Zástupný symbol pro obsah 2"/>
          <p:cNvSpPr>
            <a:spLocks noGrp="1"/>
          </p:cNvSpPr>
          <p:nvPr>
            <p:ph idx="1"/>
          </p:nvPr>
        </p:nvSpPr>
        <p:spPr>
          <a:xfrm>
            <a:off x="606631" y="1266511"/>
            <a:ext cx="8066852" cy="481133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96900" indent="-514350" algn="just">
              <a:buClrTx/>
              <a:buFont typeface="+mj-lt"/>
              <a:buAutoNum type="arabicPeriod"/>
            </a:pPr>
            <a:r>
              <a:rPr lang="cs-CZ" cap="all" dirty="0"/>
              <a:t>Definice rodinného podnikání</a:t>
            </a:r>
          </a:p>
          <a:p>
            <a:pPr marL="596900" indent="-514350" algn="just">
              <a:buClrTx/>
              <a:buFont typeface="+mj-lt"/>
              <a:buAutoNum type="arabicPeriod"/>
            </a:pPr>
            <a:r>
              <a:rPr lang="cs-CZ" cap="all" dirty="0"/>
              <a:t>Rodinné podniky v zahraničí a v ČR</a:t>
            </a:r>
          </a:p>
          <a:p>
            <a:pPr marL="596900" indent="-514350" algn="just">
              <a:buClrTx/>
              <a:buFont typeface="+mj-lt"/>
              <a:buAutoNum type="arabicPeriod"/>
            </a:pPr>
            <a:r>
              <a:rPr lang="cs-CZ" cap="all" dirty="0"/>
              <a:t>Silné a slabé stránky rodinného podniku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615EB84-C2D9-4E42-B785-C5ABC0D03C39}"/>
              </a:ext>
            </a:extLst>
          </p:cNvPr>
          <p:cNvSpPr txBox="1"/>
          <p:nvPr/>
        </p:nvSpPr>
        <p:spPr>
          <a:xfrm>
            <a:off x="1042988" y="816746"/>
            <a:ext cx="7115591" cy="887767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3" name="Nadpis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0314"/>
            <a:ext cx="8229600" cy="787323"/>
          </a:xfrm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cs-CZ" altLang="cs-CZ" sz="3600" b="1" dirty="0">
                <a:solidFill>
                  <a:srgbClr val="C00000"/>
                </a:solidFill>
                <a:effectLst/>
              </a:rPr>
              <a:t>Literatura</a:t>
            </a:r>
          </a:p>
        </p:txBody>
      </p:sp>
      <p:sp>
        <p:nvSpPr>
          <p:cNvPr id="51204" name="Zástupný symbol pro obsah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marL="82550" indent="0" algn="just">
              <a:buNone/>
            </a:pPr>
            <a:r>
              <a:rPr lang="cs-CZ" sz="2400" dirty="0"/>
              <a:t>Koráb, V., Hanzelková, A., </a:t>
            </a:r>
            <a:r>
              <a:rPr lang="cs-CZ" sz="2400" dirty="0" err="1"/>
              <a:t>Mihalisko</a:t>
            </a:r>
            <a:r>
              <a:rPr lang="cs-CZ" sz="2400" dirty="0"/>
              <a:t>, M. (2008). Rodinné podnikání. Brno: </a:t>
            </a:r>
            <a:r>
              <a:rPr lang="cs-CZ" sz="2400" dirty="0" err="1"/>
              <a:t>Computer</a:t>
            </a:r>
            <a:r>
              <a:rPr lang="cs-CZ" sz="2400" dirty="0"/>
              <a:t> </a:t>
            </a:r>
            <a:r>
              <a:rPr lang="cs-CZ" sz="2400" dirty="0" err="1"/>
              <a:t>Press</a:t>
            </a:r>
            <a:r>
              <a:rPr lang="cs-CZ" sz="2400" dirty="0"/>
              <a:t>, a. s. ISBN 978-80-251-1843-6.</a:t>
            </a:r>
          </a:p>
          <a:p>
            <a:pPr marL="82550" indent="0" algn="just">
              <a:buNone/>
            </a:pPr>
            <a:r>
              <a:rPr lang="cs-CZ" sz="2400" dirty="0" err="1"/>
              <a:t>Martel</a:t>
            </a:r>
            <a:r>
              <a:rPr lang="cs-CZ" sz="2400" dirty="0"/>
              <a:t>. J. (2017). Rodinné firmy na rozcestí. Jak postupovat při nástupnictví, dědictví a udržení rodinné soudržnosti. Praha: Grada. ISBN 978-80-271-0332-4.</a:t>
            </a:r>
          </a:p>
          <a:p>
            <a:pPr marL="82550" indent="0" algn="just">
              <a:buNone/>
            </a:pPr>
            <a:endParaRPr lang="cs-CZ" sz="2400" dirty="0"/>
          </a:p>
          <a:p>
            <a:pPr marL="82550" indent="0" algn="just">
              <a:buNone/>
            </a:pPr>
            <a:endParaRPr lang="cs-CZ" sz="2400" dirty="0">
              <a:solidFill>
                <a:schemeClr val="bg1"/>
              </a:solidFill>
            </a:endParaRPr>
          </a:p>
          <a:p>
            <a:pPr marL="82550" indent="0" algn="just">
              <a:buNone/>
            </a:pPr>
            <a:endParaRPr lang="cs-CZ" sz="2400" dirty="0"/>
          </a:p>
          <a:p>
            <a:pPr marL="82550" indent="0" algn="just"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541" y="663687"/>
            <a:ext cx="7499350" cy="778098"/>
          </a:xfrm>
          <a:ln>
            <a:noFill/>
          </a:ln>
        </p:spPr>
        <p:txBody>
          <a:bodyPr>
            <a:noAutofit/>
          </a:bodyPr>
          <a:lstStyle/>
          <a:p>
            <a:pPr algn="l"/>
            <a:br>
              <a:rPr lang="cs-CZ" sz="3200" b="1" dirty="0">
                <a:solidFill>
                  <a:srgbClr val="0070C0"/>
                </a:solidFill>
                <a:effectLst/>
              </a:rPr>
            </a:br>
            <a:r>
              <a:rPr lang="cs-CZ" sz="3200" b="1" dirty="0">
                <a:solidFill>
                  <a:srgbClr val="C00000"/>
                </a:solidFill>
                <a:effectLst/>
              </a:rPr>
              <a:t>1. Definice rodinného podniku</a:t>
            </a:r>
            <a:br>
              <a:rPr lang="cs-CZ" sz="2400" b="1" dirty="0">
                <a:solidFill>
                  <a:srgbClr val="0070C0"/>
                </a:solidFill>
                <a:effectLst/>
              </a:rPr>
            </a:br>
            <a:r>
              <a:rPr lang="cs-CZ" sz="2400" b="1" dirty="0">
                <a:effectLst/>
              </a:rPr>
              <a:t>1.1 Vymezení dle literatury</a:t>
            </a:r>
            <a:br>
              <a:rPr lang="cs-CZ" sz="3200" b="1" dirty="0">
                <a:solidFill>
                  <a:schemeClr val="bg1">
                    <a:lumMod val="65000"/>
                  </a:schemeClr>
                </a:solidFill>
                <a:effectLst/>
              </a:rPr>
            </a:br>
            <a:endParaRPr lang="cs-CZ" sz="3200" b="1" dirty="0">
              <a:solidFill>
                <a:schemeClr val="bg1">
                  <a:lumMod val="65000"/>
                </a:schemeClr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541" y="1633491"/>
            <a:ext cx="7499350" cy="4474346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cs-CZ" sz="2000" b="1" dirty="0">
                <a:solidFill>
                  <a:srgbClr val="C00000"/>
                </a:solidFill>
              </a:rPr>
              <a:t>Přístup založený na třech úrovních definic</a:t>
            </a:r>
          </a:p>
          <a:p>
            <a:pPr marL="0" indent="0" algn="just">
              <a:buNone/>
            </a:pPr>
            <a:r>
              <a:rPr lang="cs-CZ" sz="2000" dirty="0" err="1"/>
              <a:t>Shanker</a:t>
            </a:r>
            <a:r>
              <a:rPr lang="cs-CZ" sz="2000" dirty="0"/>
              <a:t> a </a:t>
            </a:r>
            <a:r>
              <a:rPr lang="cs-CZ" sz="2000" dirty="0" err="1"/>
              <a:t>Astrachan</a:t>
            </a:r>
            <a:r>
              <a:rPr lang="cs-CZ" sz="2000" dirty="0"/>
              <a:t> (2004) vymezili tři definice rodinných podniků, které se liší mírou zapojení rodiny do podnikání:</a:t>
            </a:r>
          </a:p>
          <a:p>
            <a:pPr marL="0" indent="0" algn="just">
              <a:buNone/>
            </a:pPr>
            <a:r>
              <a:rPr lang="cs-CZ" sz="2000" b="1" dirty="0">
                <a:solidFill>
                  <a:srgbClr val="C00000"/>
                </a:solidFill>
              </a:rPr>
              <a:t>Široká definice: </a:t>
            </a:r>
            <a:r>
              <a:rPr lang="cs-CZ" sz="2000" dirty="0"/>
              <a:t>rodina má strategický vliv na další směřování podniku (nikoli však nutně strategickou většinou ve smyslu akcií) a kde existuje záměr stávajících vlastníků udržet podnik v rodině.</a:t>
            </a:r>
          </a:p>
          <a:p>
            <a:pPr marL="0" indent="0" algn="just">
              <a:buNone/>
            </a:pPr>
            <a:r>
              <a:rPr lang="cs-CZ" sz="2000" b="1" dirty="0">
                <a:solidFill>
                  <a:srgbClr val="C00000"/>
                </a:solidFill>
              </a:rPr>
              <a:t>Středně široká definice: </a:t>
            </a:r>
            <a:r>
              <a:rPr lang="cs-CZ" sz="2000" dirty="0"/>
              <a:t>zakladatel či jeho potomci podnik řídí a mají nad ním vlastnickou kontrolu.</a:t>
            </a:r>
          </a:p>
          <a:p>
            <a:pPr marL="0" indent="0" algn="just">
              <a:buNone/>
            </a:pPr>
            <a:r>
              <a:rPr lang="cs-CZ" sz="2000" b="1" dirty="0">
                <a:solidFill>
                  <a:srgbClr val="C00000"/>
                </a:solidFill>
              </a:rPr>
              <a:t>Úzká definice: </a:t>
            </a:r>
            <a:r>
              <a:rPr lang="cs-CZ" sz="2000" dirty="0"/>
              <a:t>angažuje se více rodinných generací, rodina podnik přímo řídí a také vlastní a více než jeden člen rodiny v něm má významné manažerské postavení.</a:t>
            </a:r>
          </a:p>
        </p:txBody>
      </p:sp>
    </p:spTree>
    <p:extLst>
      <p:ext uri="{BB962C8B-B14F-4D97-AF65-F5344CB8AC3E}">
        <p14:creationId xmlns:p14="http://schemas.microsoft.com/office/powerpoint/2010/main" val="3001004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1D5D58-44F0-3DCD-B9E4-AE425E9C9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86582"/>
            <a:ext cx="8229600" cy="53395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b="1" dirty="0">
                <a:solidFill>
                  <a:srgbClr val="C00000"/>
                </a:solidFill>
              </a:rPr>
              <a:t>Přístup zohledňující dvě úrovně definic</a:t>
            </a:r>
          </a:p>
          <a:p>
            <a:pPr marL="0" indent="0" algn="just">
              <a:buNone/>
            </a:pPr>
            <a:r>
              <a:rPr lang="cs-CZ" sz="2000" dirty="0"/>
              <a:t>Definice RP jsou rozdělovány na měkké definice, které volně vyjadřují charakteristiku rodiny a podniku a tvrdé definice, které měří podíl rodiny na základním kapitálu podniku a počet členů rodiny ve statutárních orgánech rodinného podniku.</a:t>
            </a:r>
          </a:p>
          <a:p>
            <a:pPr marL="0" indent="0" algn="just">
              <a:buNone/>
            </a:pPr>
            <a:r>
              <a:rPr lang="cs-CZ" sz="2000" dirty="0" err="1">
                <a:solidFill>
                  <a:srgbClr val="C00000"/>
                </a:solidFill>
              </a:rPr>
              <a:t>Měká</a:t>
            </a:r>
            <a:r>
              <a:rPr lang="cs-CZ" sz="2000" dirty="0">
                <a:solidFill>
                  <a:srgbClr val="C00000"/>
                </a:solidFill>
              </a:rPr>
              <a:t> definice:</a:t>
            </a:r>
            <a:r>
              <a:rPr lang="cs-CZ" sz="2000" dirty="0"/>
              <a:t> Rodinné podniky jsou takové podniky, které jsou drženy v rukou skupiny lidí, které mají mezi sebou nějaké </a:t>
            </a:r>
            <a:r>
              <a:rPr lang="cs-CZ" sz="2000" dirty="0" err="1"/>
              <a:t>vrodinné</a:t>
            </a:r>
            <a:r>
              <a:rPr lang="cs-CZ" sz="2000" dirty="0"/>
              <a:t> vztahy. (</a:t>
            </a:r>
            <a:r>
              <a:rPr lang="cs-CZ" sz="2000" dirty="0" err="1"/>
              <a:t>Arquer</a:t>
            </a:r>
            <a:r>
              <a:rPr lang="cs-CZ" sz="2000" dirty="0"/>
              <a:t>, 1979)</a:t>
            </a:r>
          </a:p>
          <a:p>
            <a:pPr marL="0" indent="0" algn="just">
              <a:buNone/>
            </a:pPr>
            <a:r>
              <a:rPr lang="cs-CZ" sz="2000" dirty="0">
                <a:solidFill>
                  <a:srgbClr val="C00000"/>
                </a:solidFill>
              </a:rPr>
              <a:t>Tvrdá definice:</a:t>
            </a:r>
            <a:r>
              <a:rPr lang="cs-CZ" sz="2000" dirty="0"/>
              <a:t> Koncept tzv. F-PEC škály, která měří míru tzv. rodinnosti. Zakládá se na třech pilířích vlivu rodiny na podnik: moc či síla, zkušenosti a kultuře. (</a:t>
            </a:r>
            <a:r>
              <a:rPr lang="cs-CZ" sz="2000" dirty="0" err="1"/>
              <a:t>Astrachan</a:t>
            </a:r>
            <a:r>
              <a:rPr lang="cs-CZ" sz="2000" dirty="0"/>
              <a:t>, Klein a </a:t>
            </a:r>
            <a:r>
              <a:rPr lang="cs-CZ" sz="2000" dirty="0" err="1"/>
              <a:t>Smyrnious</a:t>
            </a:r>
            <a:r>
              <a:rPr lang="cs-CZ" sz="2000" dirty="0"/>
              <a:t>, 2002)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6933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054E3B-EAD8-32AB-05B8-9D45C341E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02434"/>
            <a:ext cx="8229600" cy="532373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cs-CZ" sz="7400" b="1" dirty="0">
                <a:solidFill>
                  <a:srgbClr val="C00000"/>
                </a:solidFill>
              </a:rPr>
              <a:t>Rodinné podniky jsou vymezeny z různých úhlů pohledu:</a:t>
            </a:r>
          </a:p>
          <a:p>
            <a:pPr marL="0" indent="0" algn="just">
              <a:buNone/>
            </a:pPr>
            <a:r>
              <a:rPr lang="cs-CZ" sz="7400" b="1" dirty="0">
                <a:solidFill>
                  <a:srgbClr val="C00000"/>
                </a:solidFill>
              </a:rPr>
              <a:t>Jednorozměrné definice:</a:t>
            </a:r>
          </a:p>
          <a:p>
            <a:pPr marL="0" lvl="0" indent="0" algn="just">
              <a:buNone/>
            </a:pPr>
            <a:r>
              <a:rPr lang="cs-CZ" sz="7400" b="1" dirty="0"/>
              <a:t>Z pohledu sebevnímání:</a:t>
            </a:r>
          </a:p>
          <a:p>
            <a:pPr marL="0" lvl="0" indent="0" algn="just">
              <a:buNone/>
            </a:pPr>
            <a:r>
              <a:rPr lang="cs-CZ" sz="7400" i="1" dirty="0"/>
              <a:t>„Rodinná firma je taková, kterou její majitel identifikuje jako rodinnou firmu.“ </a:t>
            </a:r>
            <a:endParaRPr lang="cs-CZ" sz="7400" dirty="0"/>
          </a:p>
          <a:p>
            <a:pPr marL="0" lvl="0" indent="0" algn="just">
              <a:buNone/>
            </a:pPr>
            <a:r>
              <a:rPr lang="cs-CZ" sz="7400" b="1" dirty="0"/>
              <a:t>Z pohledu vlastnictví:</a:t>
            </a:r>
          </a:p>
          <a:p>
            <a:pPr marL="0" indent="0" algn="just">
              <a:buNone/>
            </a:pPr>
            <a:r>
              <a:rPr lang="cs-CZ" sz="7400" i="1" dirty="0"/>
              <a:t>„Rodinná firma je taková, ve které vlastnictví osob mimo rodinu nepřesahuje 49 %.</a:t>
            </a:r>
          </a:p>
          <a:p>
            <a:pPr marL="0" indent="0" algn="just">
              <a:buNone/>
            </a:pPr>
            <a:r>
              <a:rPr lang="cs-CZ" sz="7400" b="1" dirty="0">
                <a:solidFill>
                  <a:srgbClr val="C00000"/>
                </a:solidFill>
              </a:rPr>
              <a:t>Dvourozměrné definice:</a:t>
            </a:r>
          </a:p>
          <a:p>
            <a:pPr marL="0" lvl="0" indent="0" algn="just">
              <a:buNone/>
            </a:pPr>
            <a:r>
              <a:rPr lang="cs-CZ" sz="7400" b="1" dirty="0"/>
              <a:t>Z pohledu sebevnímání a vlastnictví:</a:t>
            </a:r>
          </a:p>
          <a:p>
            <a:pPr marL="0" lvl="0" indent="0" algn="just">
              <a:buNone/>
            </a:pPr>
            <a:r>
              <a:rPr lang="cs-CZ" sz="7400" i="1" dirty="0"/>
              <a:t>„Rodinná firma je firma označená jako taková generálním ředitelem, generálním ředitelem nebo předsedou představenstva a ve které je více než 50 % společnosti pod kontrolní skupinou, jejíž členové jsou pokrevní nebo manželští příbuzní.“ </a:t>
            </a:r>
          </a:p>
          <a:p>
            <a:pPr marL="0" indent="0" algn="just">
              <a:buNone/>
            </a:pPr>
            <a:r>
              <a:rPr lang="cs-CZ" sz="7400" b="1" dirty="0">
                <a:solidFill>
                  <a:srgbClr val="C00000"/>
                </a:solidFill>
              </a:rPr>
              <a:t>Třírozměrné definice:</a:t>
            </a:r>
          </a:p>
          <a:p>
            <a:pPr marL="0" lvl="0" indent="0" algn="just">
              <a:buNone/>
            </a:pPr>
            <a:r>
              <a:rPr lang="cs-CZ" sz="7400" b="1" dirty="0"/>
              <a:t>Z pohledu sebevnímání, vlastnictví a řízení:</a:t>
            </a:r>
          </a:p>
          <a:p>
            <a:pPr marL="0" lvl="0" indent="0" algn="just">
              <a:buNone/>
            </a:pPr>
            <a:r>
              <a:rPr lang="cs-CZ" sz="7400" i="1" dirty="0"/>
              <a:t>„Rodinná firma je firma, která patří do rodiny s jedním nebo více členy na manažerských pozicích a která je majiteli a/nebo manažery vnímána jako rodinný podnik“.</a:t>
            </a:r>
          </a:p>
          <a:p>
            <a:pPr marL="0" lvl="0" indent="0" algn="just">
              <a:buNone/>
            </a:pPr>
            <a:r>
              <a:rPr lang="cs-CZ" sz="7400" b="1" dirty="0">
                <a:solidFill>
                  <a:srgbClr val="C00000"/>
                </a:solidFill>
              </a:rPr>
              <a:t>Vícerozměrné definice</a:t>
            </a:r>
          </a:p>
          <a:p>
            <a:pPr marL="0" lvl="0" indent="0">
              <a:buNone/>
            </a:pPr>
            <a:endParaRPr lang="cs-CZ" dirty="0"/>
          </a:p>
          <a:p>
            <a:pPr marL="0" indent="0"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000354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7E8274-395A-CE3F-F60F-13D4AA4BC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11763"/>
            <a:ext cx="8229600" cy="5314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C00000"/>
                </a:solidFill>
              </a:rPr>
              <a:t>Definice rodinného podniku ve vybraných zemích</a:t>
            </a:r>
          </a:p>
          <a:p>
            <a:pPr marL="0" indent="0" algn="just">
              <a:buNone/>
            </a:pPr>
            <a:r>
              <a:rPr lang="cs-CZ" sz="2000" b="1" dirty="0">
                <a:solidFill>
                  <a:srgbClr val="C00000"/>
                </a:solidFill>
              </a:rPr>
              <a:t>Švýcarsko</a:t>
            </a:r>
            <a:r>
              <a:rPr lang="cs-CZ" sz="2000" dirty="0"/>
              <a:t> – podnik, na který vyvíjí rozhodující a určující vliv rodina. O rozhodujícím vlivu rodiny se dá hovořit tehdy, pokud rodina zcela dominuje v jednom z určujících </a:t>
            </a:r>
            <a:r>
              <a:rPr lang="cs-CZ" sz="2000" dirty="0" err="1"/>
              <a:t>fajtorů</a:t>
            </a:r>
            <a:r>
              <a:rPr lang="cs-CZ" sz="2000" dirty="0"/>
              <a:t>, kterými jsou vlastní kapitál nebo členství ve statutárním orgánu, nebo pokud je menší vliv jednoho faktoru vyrovnán odpovídajícím vlivem faktoru druhého. Nutnou podmínkou je podíl rodiny na vlastním kapitálu.</a:t>
            </a:r>
          </a:p>
          <a:p>
            <a:pPr marL="0" indent="0" algn="just">
              <a:buNone/>
            </a:pPr>
            <a:r>
              <a:rPr lang="cs-CZ" sz="2000" b="1" dirty="0">
                <a:solidFill>
                  <a:srgbClr val="C00000"/>
                </a:solidFill>
              </a:rPr>
              <a:t>Německo</a:t>
            </a:r>
            <a:r>
              <a:rPr lang="cs-CZ" sz="2000" dirty="0"/>
              <a:t> – alespoň dvě fyzické osoby se přímo podílí na řízení tohoto podniku a tyto osoby dohromady nebo jejich rodiny vlastní minimálně 50procentní podíl na dotyčném podniku.</a:t>
            </a:r>
          </a:p>
          <a:p>
            <a:pPr marL="0" indent="0" algn="just">
              <a:buNone/>
            </a:pPr>
            <a:r>
              <a:rPr lang="cs-CZ" sz="2000" b="1" dirty="0">
                <a:solidFill>
                  <a:srgbClr val="C00000"/>
                </a:solidFill>
              </a:rPr>
              <a:t>Rakousko</a:t>
            </a:r>
            <a:r>
              <a:rPr lang="cs-CZ" sz="2000" dirty="0">
                <a:solidFill>
                  <a:srgbClr val="C00000"/>
                </a:solidFill>
              </a:rPr>
              <a:t> </a:t>
            </a:r>
            <a:r>
              <a:rPr lang="cs-CZ" sz="2000" dirty="0"/>
              <a:t>– osoby majetkově zainteresované na daném podniku musí být členy jedné rodiny. Jednotliví členové rodiny nebo celá rodina musí být v takové pozici, že daný podnik ovládají (je to spojeno s většinou hlasovacích práv). Management rodinného podniku se rekrutuje z členů rodiny, kteří musí mít pevnou vůli řídit daný podnik tak, aby sloužil dané rodině k zajištění živobytí.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119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99B77B-DE31-2F32-55D1-20168BEDE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723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>
                <a:solidFill>
                  <a:srgbClr val="C00000"/>
                </a:solidFill>
              </a:rPr>
              <a:t>1. Definice rodinného podniku</a:t>
            </a:r>
            <a:br>
              <a:rPr lang="cs-CZ" sz="2400" b="1" dirty="0">
                <a:solidFill>
                  <a:srgbClr val="C00000"/>
                </a:solidFill>
              </a:rPr>
            </a:br>
            <a:r>
              <a:rPr lang="cs-CZ" sz="2400" b="1" dirty="0"/>
              <a:t>1.2 Vymezení dle legislativy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0E557E23-7D2F-DBC6-68E7-5EC6CE8A6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7541"/>
            <a:ext cx="8229600" cy="51931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b="1" dirty="0">
                <a:solidFill>
                  <a:srgbClr val="C00000"/>
                </a:solidFill>
              </a:rPr>
              <a:t>Zákon č. 89/2012 Sb., občanský zákoník</a:t>
            </a:r>
          </a:p>
          <a:p>
            <a:pPr marL="0" indent="0" algn="just">
              <a:buNone/>
            </a:pPr>
            <a:r>
              <a:rPr lang="cs-CZ" sz="2000" dirty="0"/>
              <a:t>Dle Občanského zákoníku § 700 se za rodinný považuje závod, ve kterém společně pracují manželé nebo alespoň s jedním z manželů i jejich příbuzní až do třetího stupně nebo osoby s manžely </a:t>
            </a:r>
            <a:r>
              <a:rPr lang="cs-CZ" sz="2000" dirty="0" err="1"/>
              <a:t>sešvagřené</a:t>
            </a:r>
            <a:r>
              <a:rPr lang="cs-CZ" sz="2000" dirty="0"/>
              <a:t> až do druhého stupně a který je ve vlastnictví některé z těchto osob. Na ty z nich, kteří trvale pracují pro rodinu nebo pro rodinný závod, se hledí jako na členy rodiny zúčastněné na provozu rodinného závodu.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341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9C8CD-C9FD-AD14-4FCA-2C877A902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B86BFC-DE08-C55E-F628-95A5E6A2E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>
                <a:solidFill>
                  <a:srgbClr val="C00000"/>
                </a:solidFill>
              </a:rPr>
              <a:t>1. Definice rodinného podniku</a:t>
            </a:r>
            <a:br>
              <a:rPr lang="cs-CZ" sz="2400" b="1" dirty="0">
                <a:solidFill>
                  <a:srgbClr val="C00000"/>
                </a:solidFill>
              </a:rPr>
            </a:br>
            <a:r>
              <a:rPr lang="cs-CZ" sz="2400" b="1" dirty="0"/>
              <a:t>1.1 Vymezení dle legislativy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CD001D-D921-9181-8B0D-7E20D1B0E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cs-CZ" sz="3400" b="1" dirty="0">
                <a:solidFill>
                  <a:srgbClr val="C00000"/>
                </a:solidFill>
              </a:rPr>
              <a:t>Usnesení vlády</a:t>
            </a:r>
          </a:p>
          <a:p>
            <a:pPr marL="0" indent="0" algn="just">
              <a:buNone/>
            </a:pPr>
            <a:r>
              <a:rPr lang="cs-CZ" sz="3400" dirty="0"/>
              <a:t>Definice rodinného podniku je ukotvena formou nelegislativní úpravy, a to usnesením vlády č. 899 ze dne 18. října 2021. </a:t>
            </a:r>
          </a:p>
          <a:p>
            <a:pPr marL="0" indent="0" algn="just">
              <a:buNone/>
            </a:pPr>
            <a:r>
              <a:rPr lang="cs-CZ" sz="3400" dirty="0"/>
              <a:t>Rodinným podnikem je rodinná obchodní korporace nebo rodinná živnost.</a:t>
            </a:r>
          </a:p>
          <a:p>
            <a:pPr marL="0" indent="0" algn="just">
              <a:buNone/>
            </a:pPr>
            <a:r>
              <a:rPr lang="cs-CZ" sz="3400" b="1" dirty="0">
                <a:solidFill>
                  <a:srgbClr val="C00000"/>
                </a:solidFill>
              </a:rPr>
              <a:t>1)  Rodinnou obchodní korporací </a:t>
            </a:r>
            <a:r>
              <a:rPr lang="cs-CZ" sz="3400" dirty="0"/>
              <a:t>je obchodní korporace, ve které členové jedné rodiny přímo nebo nepřímo vykonávají většinu hlasovacích práv a alespoň jeden člen této rodiny je členem statutárního orgánu této obchodní korporace.</a:t>
            </a:r>
          </a:p>
          <a:p>
            <a:pPr marL="0" indent="0" algn="just">
              <a:buNone/>
            </a:pPr>
            <a:r>
              <a:rPr lang="cs-CZ" sz="3400" b="1" dirty="0">
                <a:solidFill>
                  <a:srgbClr val="C00000"/>
                </a:solidFill>
              </a:rPr>
              <a:t>2)  Rodinná živnost je podnikání</a:t>
            </a:r>
            <a:r>
              <a:rPr lang="cs-CZ" sz="3400" dirty="0"/>
              <a:t>, na kterém se svojí prací anebo majetkem podílejí nejméně dva členové jedné rodiny a nejméně jeden z členů této rodiny je držitelem živnostenského nebo jiného obdobného oprávnění nebo je oprávněn k podnikání z jiného důvodu.</a:t>
            </a:r>
          </a:p>
          <a:p>
            <a:pPr marL="0" indent="0" algn="just">
              <a:buNone/>
            </a:pPr>
            <a:r>
              <a:rPr lang="cs-CZ" sz="3400" dirty="0"/>
              <a:t>Za členy jedné rodiny se pro účely rodinného podniku považují společně pracující manželé nebo partneři*)</a:t>
            </a:r>
            <a:r>
              <a:rPr lang="cs-CZ" sz="3400" b="1" dirty="0"/>
              <a:t> </a:t>
            </a:r>
            <a:r>
              <a:rPr lang="cs-CZ" sz="3400" dirty="0"/>
              <a:t>nebo alespoň s jedním z manželů nebo partnerů i jejich příbuzní až do čtvrtého stupně, osoby s manžely nebo partnery </a:t>
            </a:r>
            <a:r>
              <a:rPr lang="cs-CZ" sz="3400" dirty="0" err="1"/>
              <a:t>sešvagřené</a:t>
            </a:r>
            <a:r>
              <a:rPr lang="cs-CZ" sz="3400" dirty="0"/>
              <a:t> až do třetího stupně, dále osoby příbuzné v přímé linii, nebo sourozenci.</a:t>
            </a:r>
          </a:p>
          <a:p>
            <a:pPr marL="0" indent="0" algn="just">
              <a:buNone/>
            </a:pPr>
            <a:r>
              <a:rPr lang="cs-CZ" dirty="0"/>
              <a:t>Registr rodinných podniků ČR: </a:t>
            </a:r>
            <a:r>
              <a:rPr lang="cs-CZ" sz="3600" dirty="0">
                <a:hlinkClick r:id="rId2"/>
              </a:rPr>
              <a:t>Vyhledávač rodinných firem | BusinessInfo.cz</a:t>
            </a:r>
            <a:endParaRPr lang="cs-CZ" sz="34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5177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EB9934-E5DD-C9EE-1B98-9116B82B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C00000"/>
                </a:solidFill>
              </a:rPr>
              <a:t>2. Rodinné podniky v zahraničí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DE04BA-C416-F5E1-3EA3-43C9FF513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cs-CZ" dirty="0">
                <a:latin typeface="+mj-lt"/>
              </a:rPr>
              <a:t>Nejstarší rodinný podnik je japonský podnik provozující hotel </a:t>
            </a:r>
            <a:r>
              <a:rPr lang="cs-CZ" dirty="0" err="1">
                <a:latin typeface="+mj-lt"/>
              </a:rPr>
              <a:t>Hoshi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Ryokan</a:t>
            </a:r>
            <a:r>
              <a:rPr lang="cs-CZ" dirty="0">
                <a:latin typeface="+mj-lt"/>
              </a:rPr>
              <a:t>, jehož rok založení spadá do roku 718 a je spravován již 46. generací. (Forbes, 2024)</a:t>
            </a:r>
          </a:p>
          <a:p>
            <a:pPr algn="just"/>
            <a:r>
              <a:rPr lang="cs-CZ" dirty="0">
                <a:latin typeface="+mj-lt"/>
              </a:rPr>
              <a:t>Největší počet nejstarších rodinných podniků je v Evropě, přičemž v Itálii má rodinné podnikání nejsilnější tradici včetně tradičních oborů, ve kterých tyto firmy dodnes působí. </a:t>
            </a:r>
          </a:p>
          <a:p>
            <a:pPr algn="just"/>
            <a:r>
              <a:rPr lang="cs-CZ" dirty="0">
                <a:latin typeface="+mj-lt"/>
              </a:rPr>
              <a:t>Rodinné podniky tvoří přibližně 70 až 90 % každoročního světového bohatství. </a:t>
            </a:r>
          </a:p>
          <a:p>
            <a:pPr algn="just"/>
            <a:r>
              <a:rPr lang="cs-CZ" dirty="0">
                <a:latin typeface="+mj-lt"/>
              </a:rPr>
              <a:t>Deset nejbohatších rodinných podniků ve světě mají veřejně obchodovatelné akcie, tržní kapitalizace dosahuje nejméně miliardy dolarů ročně a rodině patří nejméně 20 % podíl na základním kapitálu podniku. </a:t>
            </a:r>
          </a:p>
          <a:p>
            <a:pPr algn="just"/>
            <a:r>
              <a:rPr lang="cs-CZ" dirty="0">
                <a:latin typeface="+mj-lt"/>
              </a:rPr>
              <a:t>Nejbohatší rodinou světa </a:t>
            </a:r>
            <a:r>
              <a:rPr lang="cs-CZ" dirty="0" err="1">
                <a:latin typeface="+mj-lt"/>
              </a:rPr>
              <a:t>Waltonovi</a:t>
            </a:r>
            <a:r>
              <a:rPr lang="cs-CZ" dirty="0">
                <a:latin typeface="+mj-lt"/>
              </a:rPr>
              <a:t>, vlastníci obchodního řetězce </a:t>
            </a:r>
            <a:r>
              <a:rPr lang="cs-CZ" u="sng" dirty="0" err="1">
                <a:latin typeface="+mj-lt"/>
                <a:hlinkClick r:id="rId2"/>
              </a:rPr>
              <a:t>Walmart</a:t>
            </a:r>
            <a:r>
              <a:rPr lang="cs-CZ" dirty="0">
                <a:latin typeface="+mj-lt"/>
              </a:rPr>
              <a:t> (rodinné jmění 215 mld. USD), druhou nejbohatší podnikající rodinou jsou </a:t>
            </a:r>
            <a:r>
              <a:rPr lang="cs-CZ" dirty="0" err="1">
                <a:latin typeface="+mj-lt"/>
              </a:rPr>
              <a:t>Marsovi</a:t>
            </a:r>
            <a:r>
              <a:rPr lang="cs-CZ" dirty="0">
                <a:latin typeface="+mj-lt"/>
              </a:rPr>
              <a:t> se svou firmou Mars vyrábějící čokoládové tyčinky (rodinné jmění 120 mld. USD) a na třetím místě jsou Kochovi a jejich ropná firma Koch </a:t>
            </a:r>
            <a:r>
              <a:rPr lang="cs-CZ" dirty="0" err="1">
                <a:latin typeface="+mj-lt"/>
              </a:rPr>
              <a:t>Industries</a:t>
            </a:r>
            <a:r>
              <a:rPr lang="cs-CZ" dirty="0">
                <a:latin typeface="+mj-lt"/>
              </a:rPr>
              <a:t> (109,7 mld. USD). (</a:t>
            </a:r>
            <a:r>
              <a:rPr lang="cs-CZ" dirty="0" err="1"/>
              <a:t>Bloomberg</a:t>
            </a:r>
            <a:r>
              <a:rPr lang="cs-CZ" dirty="0"/>
              <a:t>, 2024) 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135833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 MVŠ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MVŠO</Template>
  <TotalTime>378</TotalTime>
  <Words>1687</Words>
  <Application>Microsoft Office PowerPoint</Application>
  <PresentationFormat>Předvádění na obrazovce (4:3)</PresentationFormat>
  <Paragraphs>200</Paragraphs>
  <Slides>20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Arial</vt:lpstr>
      <vt:lpstr>Calibri</vt:lpstr>
      <vt:lpstr>Prezentace MVŠO</vt:lpstr>
      <vt:lpstr>Rodinné podnikání Úvod do rodinného podnikání</vt:lpstr>
      <vt:lpstr>Obsah</vt:lpstr>
      <vt:lpstr> 1. Definice rodinného podniku 1.1 Vymezení dle literatury </vt:lpstr>
      <vt:lpstr>Prezentace aplikace PowerPoint</vt:lpstr>
      <vt:lpstr>Prezentace aplikace PowerPoint</vt:lpstr>
      <vt:lpstr>Prezentace aplikace PowerPoint</vt:lpstr>
      <vt:lpstr>1. Definice rodinného podniku 1.2 Vymezení dle legislativy</vt:lpstr>
      <vt:lpstr>1. Definice rodinného podniku 1.1 Vymezení dle legislativy</vt:lpstr>
      <vt:lpstr>2. Rodinné podniky v zahraničí</vt:lpstr>
      <vt:lpstr>20 nejstarších rodinných podniků na světě</vt:lpstr>
      <vt:lpstr>2. Rodinné podniky - ČR</vt:lpstr>
      <vt:lpstr>Typy rodinných podniků</vt:lpstr>
      <vt:lpstr>České rodinné podniky s dlouhou tradicí</vt:lpstr>
      <vt:lpstr>České rodinné podniky s dlouhou tradicí</vt:lpstr>
      <vt:lpstr>České rodinné podniky s dlouhou tradicí</vt:lpstr>
      <vt:lpstr>České rodinné podniky s dlouhou tradicí</vt:lpstr>
      <vt:lpstr>Prezentace aplikace PowerPoint</vt:lpstr>
      <vt:lpstr>Prezentace aplikace PowerPoint</vt:lpstr>
      <vt:lpstr>Osm praktik úspěšných rodinných podniků</vt:lpstr>
      <vt:lpstr>Literatura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Jindra Peterkova</dc:creator>
  <cp:lastModifiedBy>Peterková Jindra</cp:lastModifiedBy>
  <cp:revision>4</cp:revision>
  <dcterms:created xsi:type="dcterms:W3CDTF">2022-11-29T08:34:15Z</dcterms:created>
  <dcterms:modified xsi:type="dcterms:W3CDTF">2026-02-17T07:51:34Z</dcterms:modified>
</cp:coreProperties>
</file>