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3"/>
  </p:notesMasterIdLst>
  <p:sldIdLst>
    <p:sldId id="256" r:id="rId5"/>
    <p:sldId id="275" r:id="rId6"/>
    <p:sldId id="263" r:id="rId7"/>
    <p:sldId id="257" r:id="rId8"/>
    <p:sldId id="258" r:id="rId9"/>
    <p:sldId id="259" r:id="rId10"/>
    <p:sldId id="264" r:id="rId11"/>
    <p:sldId id="260" r:id="rId12"/>
    <p:sldId id="265" r:id="rId13"/>
    <p:sldId id="266" r:id="rId14"/>
    <p:sldId id="267" r:id="rId15"/>
    <p:sldId id="268" r:id="rId16"/>
    <p:sldId id="269" r:id="rId17"/>
    <p:sldId id="270" r:id="rId18"/>
    <p:sldId id="272" r:id="rId19"/>
    <p:sldId id="271" r:id="rId20"/>
    <p:sldId id="273" r:id="rId21"/>
    <p:sldId id="274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Světlý styl 1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 showGuides="1">
      <p:cViewPr varScale="1">
        <p:scale>
          <a:sx n="121" d="100"/>
          <a:sy n="121" d="100"/>
        </p:scale>
        <p:origin x="117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379C04-9676-453C-89AD-69E5E104D743}" type="datetimeFigureOut">
              <a:rPr lang="cs-CZ" smtClean="0"/>
              <a:t>25.02.2025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5634A-6866-4D4C-A341-5A8EFDE012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3948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msp.cz/pruzkumy-a-analyzy/109-pruzkum-amsp-cr-vyzkum-rodinnych-firem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6DE39258-309D-D664-B722-0D608B9574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r>
              <a:rPr lang="cs-CZ" sz="4400" dirty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Rodinné firmy a jejich postoj k vlastnictví</a:t>
            </a:r>
            <a:br>
              <a:rPr lang="cs-CZ" sz="4000" dirty="0">
                <a:cs typeface="Times New Roman" panose="02020603050405020304" pitchFamily="18" charset="0"/>
              </a:rPr>
            </a:br>
            <a:endParaRPr lang="cs-CZ" sz="1800" dirty="0">
              <a:solidFill>
                <a:srgbClr val="00B0F0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1800" b="1" dirty="0">
                <a:solidFill>
                  <a:srgbClr val="00B0F0"/>
                </a:solidFill>
                <a:cs typeface="Times New Roman" panose="02020603050405020304" pitchFamily="18" charset="0"/>
              </a:rPr>
              <a:t>Vybrané výsledky z výzkumu AMSP (květen 2024)</a:t>
            </a:r>
            <a:endParaRPr 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C18073-B3A0-7449-8962-0562A6BEAA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000" dirty="0">
                <a:solidFill>
                  <a:srgbClr val="00B0F0"/>
                </a:solidFill>
              </a:rPr>
              <a:t>GENERAČNÍ ZMĚNY VE FIRMĚ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AD3A7DD-3DC3-A333-5D20-00FF146078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74152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8772C3-ADBE-4781-7EDD-B1DBD8AA7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B0F0"/>
                </a:solidFill>
              </a:rPr>
              <a:t>Generační obměna v rámci firmy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8D8A95-9EC9-F3CD-8EDD-1E2FA85C8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1">
                  <a:lumMod val="50000"/>
                </a:schemeClr>
              </a:buClr>
            </a:pPr>
            <a:r>
              <a:rPr lang="cs-CZ" dirty="0"/>
              <a:t>Alespoň jednou proběhla generační obměna v 6 z 10 firem. 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EB800C86-BAB5-A01F-2DEA-5F52F88D3C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86380"/>
            <a:ext cx="9144000" cy="3012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6225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8772C3-ADBE-4781-7EDD-B1DBD8AA7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B0F0"/>
                </a:solidFill>
              </a:rPr>
              <a:t>Změny ve firmě vlivem generační obměny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8D8A95-9EC9-F3CD-8EDD-1E2FA85C8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1">
                  <a:lumMod val="50000"/>
                </a:schemeClr>
              </a:buClr>
            </a:pPr>
            <a:r>
              <a:rPr lang="cs-CZ" dirty="0"/>
              <a:t>Ke změně druhu vlastnických podílů na základě generační obměny došlo u poloviny rodinných firem. </a:t>
            </a:r>
          </a:p>
          <a:p>
            <a:pPr>
              <a:buClr>
                <a:schemeClr val="accent1">
                  <a:lumMod val="50000"/>
                </a:schemeClr>
              </a:buClr>
            </a:pPr>
            <a:r>
              <a:rPr lang="cs-CZ" dirty="0"/>
              <a:t>Nejčastěji došlo k odkoupení podílů v rámci firmy nebo rozdělení mezi více nástupců. </a:t>
            </a:r>
          </a:p>
          <a:p>
            <a:pPr>
              <a:buClr>
                <a:schemeClr val="accent1">
                  <a:lumMod val="50000"/>
                </a:schemeClr>
              </a:buClr>
            </a:pPr>
            <a:r>
              <a:rPr lang="cs-CZ" dirty="0"/>
              <a:t>Do 18 % firem vstoupili noví vlastníci mimo rodinu.</a:t>
            </a:r>
          </a:p>
        </p:txBody>
      </p:sp>
      <p:pic>
        <p:nvPicPr>
          <p:cNvPr id="5" name="Obrázek 4" descr="Obsah obrázku text, snímek obrazovky, Písmo, číslo&#10;&#10;Obsah vygenerovaný umělou inteligencí může být nesprávný.">
            <a:extLst>
              <a:ext uri="{FF2B5EF4-FFF2-40B4-BE49-F238E27FC236}">
                <a16:creationId xmlns:a16="http://schemas.microsoft.com/office/drawing/2014/main" id="{7B77DF4E-7FEA-7651-B9A8-00F32F12FD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66227"/>
            <a:ext cx="9144000" cy="2748064"/>
          </a:xfrm>
          <a:prstGeom prst="rect">
            <a:avLst/>
          </a:prstGeo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id="{AED693C6-3B48-976D-0FB7-ED41248E7F1A}"/>
              </a:ext>
            </a:extLst>
          </p:cNvPr>
          <p:cNvSpPr/>
          <p:nvPr/>
        </p:nvSpPr>
        <p:spPr>
          <a:xfrm>
            <a:off x="2818356" y="6181869"/>
            <a:ext cx="2981195" cy="5010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47180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8772C3-ADBE-4781-7EDD-B1DBD8AA7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B0F0"/>
                </a:solidFill>
              </a:rPr>
              <a:t>Rozdělení podílů ve firmě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8D8A95-9EC9-F3CD-8EDD-1E2FA85C8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1">
                  <a:lumMod val="50000"/>
                </a:schemeClr>
              </a:buClr>
            </a:pPr>
            <a:r>
              <a:rPr lang="cs-CZ" dirty="0"/>
              <a:t>Ve většině firem dostali po generační obměně všichni nástupci určitý podíl ve firmě.</a:t>
            </a:r>
          </a:p>
        </p:txBody>
      </p:sp>
      <p:pic>
        <p:nvPicPr>
          <p:cNvPr id="5" name="Obrázek 4" descr="Obsah obrázku text, snímek obrazovky, Písmo, design&#10;&#10;Obsah vygenerovaný umělou inteligencí může být nesprávný.">
            <a:extLst>
              <a:ext uri="{FF2B5EF4-FFF2-40B4-BE49-F238E27FC236}">
                <a16:creationId xmlns:a16="http://schemas.microsoft.com/office/drawing/2014/main" id="{ED5F2B32-4E1D-C33E-8634-B5187F78CE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92017"/>
            <a:ext cx="9144000" cy="2677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4209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80F5CE-C293-11C3-9B27-DF7FF052D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B0F0"/>
                </a:solidFill>
              </a:rPr>
              <a:t>Změny v oblasti vlastnictví firmy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E5AAF1-F6FB-47E6-458E-E3840E5DA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1">
                  <a:lumMod val="50000"/>
                </a:schemeClr>
              </a:buClr>
            </a:pPr>
            <a:r>
              <a:rPr lang="cs-CZ" dirty="0"/>
              <a:t>V blízké budoucnosti neplánuje žádné zásadní změny polovina rodinných firem. </a:t>
            </a:r>
          </a:p>
          <a:p>
            <a:pPr>
              <a:buClr>
                <a:schemeClr val="accent1">
                  <a:lumMod val="50000"/>
                </a:schemeClr>
              </a:buClr>
            </a:pPr>
            <a:r>
              <a:rPr lang="cs-CZ" dirty="0"/>
              <a:t>Nejvíce změn se chystají firmy udělat v dlouhodobějším horizontu 20 let, nejčastěji se jedná o předání firmy další generaci. </a:t>
            </a:r>
          </a:p>
        </p:txBody>
      </p:sp>
      <p:pic>
        <p:nvPicPr>
          <p:cNvPr id="5" name="Obrázek 4" descr="Obsah obrázku text, Písmo, číslo, snímek obrazovky&#10;&#10;Obsah vygenerovaný umělou inteligencí může být nesprávný.">
            <a:extLst>
              <a:ext uri="{FF2B5EF4-FFF2-40B4-BE49-F238E27FC236}">
                <a16:creationId xmlns:a16="http://schemas.microsoft.com/office/drawing/2014/main" id="{C2561910-3D74-0107-CF69-3FA4CD859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29000"/>
            <a:ext cx="9144000" cy="2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887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8635C7-02EC-D07C-A8E7-877CF30172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000" dirty="0">
                <a:solidFill>
                  <a:srgbClr val="00B0F0"/>
                </a:solidFill>
              </a:rPr>
              <a:t>Rodinné vztahy ve firmě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FB645AE-0777-C0AD-C044-FDE488F564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17321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8163E9-40E0-41AF-949B-176969D03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B0F0"/>
                </a:solidFill>
              </a:rPr>
              <a:t>Plánované předání firmy rodinnému příslušníkovi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42794D6-028C-C278-C2E1-7DB51F619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1">
                  <a:lumMod val="50000"/>
                </a:schemeClr>
              </a:buClr>
            </a:pPr>
            <a:r>
              <a:rPr lang="cs-CZ" dirty="0"/>
              <a:t>Snaha o předání firmy některému z rodinných příslušníků je největší za poslední 4 roky, směřují k tomu dvě třetiny rodinných firem. </a:t>
            </a:r>
          </a:p>
          <a:p>
            <a:pPr>
              <a:buClr>
                <a:schemeClr val="accent1">
                  <a:lumMod val="50000"/>
                </a:schemeClr>
              </a:buClr>
            </a:pPr>
            <a:r>
              <a:rPr lang="cs-CZ" dirty="0"/>
              <a:t>U 4 % firem ale nejsou tito příslušníci schopni a nebo ochotni ji převzít. 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73CBAB1-726A-56B5-75BC-D16A383978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66774"/>
            <a:ext cx="9144000" cy="2574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3735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AC1A37-176E-CF39-CF15-DB5AF7D65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5980B0-51C9-EFCD-9354-DB3A12C8A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cs-CZ" dirty="0"/>
              <a:t>AMSP, 2024. 109. Průzkum AMSP ČR: Výzkum rodinných firem. </a:t>
            </a:r>
            <a:r>
              <a:rPr lang="cs-CZ" dirty="0">
                <a:hlinkClick r:id="rId2"/>
              </a:rPr>
              <a:t>https://www.amsp.cz/pruzkumy-a-analyzy/109-pruzkum-amsp-cr-vyzkum-rodinnych-firem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50075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5660D5-C993-31B7-6C00-69421CF8F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D91910F-340A-D775-6C33-D408AC1CF8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Téma 1 – zaměřte se na popis rodinné firmy – základní informace, zaměření, trh, doba existence, prvek rodinnosti, organizační struktura, počet členů aktivně zapojených do podniku. </a:t>
            </a:r>
          </a:p>
          <a:p>
            <a:endParaRPr lang="cs-CZ" dirty="0"/>
          </a:p>
          <a:p>
            <a:r>
              <a:rPr lang="cs-CZ" dirty="0"/>
              <a:t>Téma 2 – zaměřte se na rešerši článků a literatury týkajících se českých rodinných podniků a podniků ve vybrané zemi. </a:t>
            </a:r>
          </a:p>
        </p:txBody>
      </p:sp>
    </p:spTree>
    <p:extLst>
      <p:ext uri="{BB962C8B-B14F-4D97-AF65-F5344CB8AC3E}">
        <p14:creationId xmlns:p14="http://schemas.microsoft.com/office/powerpoint/2010/main" val="779047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574482-F8BF-6169-FCE8-2A1B5820F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B0F0"/>
                </a:solidFill>
              </a:rPr>
              <a:t>Metodologie a pozadí výzkumu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898644-84F4-B0F9-4524-91B601994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just">
              <a:buClr>
                <a:schemeClr val="accent1">
                  <a:lumMod val="50000"/>
                </a:schemeClr>
              </a:buClr>
            </a:pPr>
            <a:r>
              <a:rPr lang="cs-CZ" sz="2400" dirty="0"/>
              <a:t>Termín sběru dat: od 16. 4. do 30. 4. 2024</a:t>
            </a:r>
          </a:p>
          <a:p>
            <a:pPr algn="just">
              <a:buClr>
                <a:schemeClr val="accent1">
                  <a:lumMod val="50000"/>
                </a:schemeClr>
              </a:buClr>
            </a:pPr>
            <a:r>
              <a:rPr lang="cs-CZ" sz="2400" dirty="0"/>
              <a:t>Cílová skupina: zástupci rodinných firem v ČR, celkem n = 200</a:t>
            </a:r>
          </a:p>
          <a:p>
            <a:pPr algn="just">
              <a:buClr>
                <a:schemeClr val="accent1">
                  <a:lumMod val="50000"/>
                </a:schemeClr>
              </a:buClr>
            </a:pPr>
            <a:r>
              <a:rPr lang="cs-CZ" sz="2400" dirty="0"/>
              <a:t>Výzkumný nástroj: strukturovaný dotazník o délce 10 minut</a:t>
            </a:r>
          </a:p>
          <a:p>
            <a:pPr algn="just">
              <a:buClr>
                <a:schemeClr val="accent1">
                  <a:lumMod val="50000"/>
                </a:schemeClr>
              </a:buClr>
            </a:pPr>
            <a:r>
              <a:rPr lang="cs-CZ" sz="2400" dirty="0"/>
              <a:t>Metodika: telefonické dotazování rodinných firem s vyplňováním online dotazníků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6663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054441-0BA8-E294-0621-0E970403C4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000" dirty="0">
                <a:solidFill>
                  <a:srgbClr val="00B0F0"/>
                </a:solidFill>
              </a:rPr>
              <a:t>Vlastnictví v rodinných firmách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1D36E02-F8CC-7BC2-62CF-BDA5BE75A9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6968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66CB07-23F5-2F2C-DEC3-17BF937DD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B0F0"/>
                </a:solidFill>
              </a:rPr>
              <a:t>Vlastnictví firmy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8E9D845-3E30-A3B1-D91F-502487559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1">
                  <a:lumMod val="50000"/>
                </a:schemeClr>
              </a:buClr>
            </a:pPr>
            <a:r>
              <a:rPr lang="cs-CZ" dirty="0"/>
              <a:t>Více než polovinu firem vlastní jejich zakladatelé. </a:t>
            </a:r>
          </a:p>
          <a:p>
            <a:pPr>
              <a:buClr>
                <a:schemeClr val="accent1">
                  <a:lumMod val="50000"/>
                </a:schemeClr>
              </a:buClr>
            </a:pPr>
            <a:r>
              <a:rPr lang="cs-CZ" dirty="0"/>
              <a:t>Ve vlastnictví více společníků je aktuálně 28 % rodinných firem. </a:t>
            </a:r>
          </a:p>
          <a:p>
            <a:pPr>
              <a:buClr>
                <a:schemeClr val="accent1">
                  <a:lumMod val="50000"/>
                </a:schemeClr>
              </a:buClr>
            </a:pPr>
            <a:r>
              <a:rPr lang="cs-CZ" dirty="0"/>
              <a:t>4 z 10 rodinných firem mají historii delší než 20 let. </a:t>
            </a:r>
          </a:p>
        </p:txBody>
      </p:sp>
      <p:pic>
        <p:nvPicPr>
          <p:cNvPr id="5" name="Obrázek 4" descr="Obsah obrázku text, snímek obrazovky, Písmo, číslo&#10;&#10;Obsah vygenerovaný umělou inteligencí může být nesprávný.">
            <a:extLst>
              <a:ext uri="{FF2B5EF4-FFF2-40B4-BE49-F238E27FC236}">
                <a16:creationId xmlns:a16="http://schemas.microsoft.com/office/drawing/2014/main" id="{83184677-FBDD-E7F6-1D66-26DD61EC1A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3557300"/>
            <a:ext cx="8342455" cy="2935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69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3CBF41-B9E8-BD16-3E05-7EE6035D9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B0F0"/>
                </a:solidFill>
              </a:rPr>
              <a:t>Právní forma firmy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A37505-6274-2F62-1DFB-BC7AFEC4D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1">
                  <a:lumMod val="50000"/>
                </a:schemeClr>
              </a:buClr>
            </a:pPr>
            <a:r>
              <a:rPr lang="cs-CZ" dirty="0"/>
              <a:t>Dvě třetiny rodinných firem jsou založeny jako společnost s ručením omezeným, čtvrtina firem, především těch menších, podnikají jako OSVČ. </a:t>
            </a:r>
          </a:p>
        </p:txBody>
      </p:sp>
      <p:pic>
        <p:nvPicPr>
          <p:cNvPr id="5" name="Obrázek 4" descr="Obsah obrázku text, snímek obrazovky, Písmo, logo&#10;&#10;Obsah vygenerovaný umělou inteligencí může být nesprávný.">
            <a:extLst>
              <a:ext uri="{FF2B5EF4-FFF2-40B4-BE49-F238E27FC236}">
                <a16:creationId xmlns:a16="http://schemas.microsoft.com/office/drawing/2014/main" id="{A66AAEBB-29C8-E439-BDA6-81DA71E0D2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15290"/>
            <a:ext cx="9144000" cy="2577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017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6CC3C3-CB18-8D51-7061-DFF7F0992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B0F0"/>
                </a:solidFill>
              </a:rPr>
              <a:t>Zapojení rodiny do firmy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B84F719-56CA-2177-ABA0-045FA03236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1">
                  <a:lumMod val="50000"/>
                </a:schemeClr>
              </a:buClr>
            </a:pPr>
            <a:r>
              <a:rPr lang="cs-CZ" dirty="0"/>
              <a:t>V průměru jsou do práce v rodinných firmách zapojeni 4 členové rodiny. </a:t>
            </a:r>
          </a:p>
          <a:p>
            <a:pPr>
              <a:buClr>
                <a:schemeClr val="accent1">
                  <a:lumMod val="50000"/>
                </a:schemeClr>
              </a:buClr>
            </a:pPr>
            <a:r>
              <a:rPr lang="cs-CZ" dirty="0"/>
              <a:t>Významný vliv na celkové směřování firmy má většina dotázaných. </a:t>
            </a:r>
          </a:p>
        </p:txBody>
      </p:sp>
      <p:pic>
        <p:nvPicPr>
          <p:cNvPr id="5" name="Obrázek 4" descr="Obsah obrázku text, snímek obrazovky, Písmo, design&#10;&#10;Obsah vygenerovaný umělou inteligencí může být nesprávný.">
            <a:extLst>
              <a:ext uri="{FF2B5EF4-FFF2-40B4-BE49-F238E27FC236}">
                <a16:creationId xmlns:a16="http://schemas.microsoft.com/office/drawing/2014/main" id="{4C46B3F2-41E6-5253-6F41-939918CE72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73650"/>
            <a:ext cx="9144000" cy="2665624"/>
          </a:xfrm>
          <a:prstGeom prst="rect">
            <a:avLst/>
          </a:prstGeo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id="{82C8099F-FC77-1345-0F78-929A786CF0F6}"/>
              </a:ext>
            </a:extLst>
          </p:cNvPr>
          <p:cNvSpPr/>
          <p:nvPr/>
        </p:nvSpPr>
        <p:spPr>
          <a:xfrm>
            <a:off x="283842" y="5619711"/>
            <a:ext cx="283779" cy="2391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6744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7909C6-30E8-1F0D-4FBC-17F608F70A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000" dirty="0">
                <a:solidFill>
                  <a:srgbClr val="00B0F0"/>
                </a:solidFill>
              </a:rPr>
              <a:t>Konflikty a spory v rodině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F1F697B-6A6A-D096-4978-C78C741D32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338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8F4EE0-4BE7-7CBD-E2AE-9805980EB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B0F0"/>
                </a:solidFill>
              </a:rPr>
              <a:t>Scénář pro případ neschopnosti řídit firmu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DD0EDD9-9204-3B78-589D-2894E3F82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1">
                  <a:lumMod val="50000"/>
                </a:schemeClr>
              </a:buClr>
            </a:pPr>
            <a:r>
              <a:rPr lang="cs-CZ" dirty="0"/>
              <a:t>Na situaci, že vlastník nebo vlastníci nebudou nadále schopni řídit firmu, je připraveno 58 % rodinných firem, více než polovina z nich ale bez právních dokumentů. </a:t>
            </a:r>
          </a:p>
          <a:p>
            <a:pPr>
              <a:buClr>
                <a:schemeClr val="accent1">
                  <a:lumMod val="50000"/>
                </a:schemeClr>
              </a:buClr>
            </a:pPr>
            <a:r>
              <a:rPr lang="cs-CZ" dirty="0"/>
              <a:t>Čtvrtina firem scénář pro podobnou situaci zatím nemá, ale zvažuje jej. </a:t>
            </a:r>
          </a:p>
        </p:txBody>
      </p:sp>
      <p:pic>
        <p:nvPicPr>
          <p:cNvPr id="7" name="Obrázek 6" descr="Obsah obrázku text, snímek obrazovky, Písmo, design&#10;&#10;Obsah vygenerovaný umělou inteligencí může být nesprávný.">
            <a:extLst>
              <a:ext uri="{FF2B5EF4-FFF2-40B4-BE49-F238E27FC236}">
                <a16:creationId xmlns:a16="http://schemas.microsoft.com/office/drawing/2014/main" id="{2777AFDF-6078-850D-5891-302074E2B2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33333"/>
            <a:ext cx="9144000" cy="2408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743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1B863A-1B98-3E41-7109-A1A931B0E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B0F0"/>
                </a:solidFill>
              </a:rPr>
              <a:t>Firemní rodinná ústava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F6F038E-90BD-9B32-4538-019461D9DC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1">
                  <a:lumMod val="50000"/>
                </a:schemeClr>
              </a:buClr>
            </a:pPr>
            <a:r>
              <a:rPr lang="cs-CZ" dirty="0"/>
              <a:t>Podíl rodinných firem, které mají vypracovanou tzv. rodinnou ústavu v čase roste. V letošním roce ji má 13 % firem, což je výrazně více než před 6 lety. </a:t>
            </a:r>
          </a:p>
        </p:txBody>
      </p:sp>
      <p:pic>
        <p:nvPicPr>
          <p:cNvPr id="5" name="Obrázek 4" descr="Obsah obrázku snímek obrazovky, text, řada/pruh, design&#10;&#10;Obsah vygenerovaný umělou inteligencí může být nesprávný.">
            <a:extLst>
              <a:ext uri="{FF2B5EF4-FFF2-40B4-BE49-F238E27FC236}">
                <a16:creationId xmlns:a16="http://schemas.microsoft.com/office/drawing/2014/main" id="{1D3BD5EF-6B7E-2941-DA91-85F407FB82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42593"/>
            <a:ext cx="9144000" cy="2451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43202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0E3DCFD5F21B041B3AE0717B9A9367B" ma:contentTypeVersion="7" ma:contentTypeDescription="Vytvoří nový dokument" ma:contentTypeScope="" ma:versionID="56ca39c7ee08788db9c992f6ef8241aa">
  <xsd:schema xmlns:xsd="http://www.w3.org/2001/XMLSchema" xmlns:xs="http://www.w3.org/2001/XMLSchema" xmlns:p="http://schemas.microsoft.com/office/2006/metadata/properties" xmlns:ns2="e5af2723-ed53-4308-af2e-df55c807cb65" xmlns:ns3="8ecbcb86-b731-4611-b369-1887ab3d3c8c" targetNamespace="http://schemas.microsoft.com/office/2006/metadata/properties" ma:root="true" ma:fieldsID="de78ee9b524b3e3be75fd4b4ac60358f" ns2:_="" ns3:_="">
    <xsd:import namespace="e5af2723-ed53-4308-af2e-df55c807cb65"/>
    <xsd:import namespace="8ecbcb86-b731-4611-b369-1887ab3d3c8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SharingHintHash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af2723-ed53-4308-af2e-df55c807cb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description="" ma:internalName="SharingHintHash" ma:readOnly="true">
      <xsd:simpleType>
        <xsd:restriction base="dms:Text"/>
      </xsd:simpleType>
    </xsd:element>
    <xsd:element name="LastSharedByUser" ma:index="11" nillable="true" ma:displayName="Naposledy sdílel(a)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Čas posledního sdílení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cbcb86-b731-4611-b369-1887ab3d3c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3746FA2-5009-4FCE-A567-A7AC970534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af2723-ed53-4308-af2e-df55c807cb65"/>
    <ds:schemaRef ds:uri="8ecbcb86-b731-4611-b369-1887ab3d3c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1A52299-0A53-4721-B31F-8FA30F2179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3CE2964-7F69-4E72-92D7-96CA5FB750D3}">
  <ds:schemaRefs>
    <ds:schemaRef ds:uri="http://schemas.microsoft.com/office/2006/documentManagement/types"/>
    <ds:schemaRef ds:uri="http://purl.org/dc/elements/1.1/"/>
    <ds:schemaRef ds:uri="8ecbcb86-b731-4611-b369-1887ab3d3c8c"/>
    <ds:schemaRef ds:uri="http://schemas.microsoft.com/office/2006/metadata/properties"/>
    <ds:schemaRef ds:uri="http://schemas.microsoft.com/office/infopath/2007/PartnerControls"/>
    <ds:schemaRef ds:uri="http://purl.org/dc/dcmitype/"/>
    <ds:schemaRef ds:uri="e5af2723-ed53-4308-af2e-df55c807cb65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MVŠO_sablona_ prezentace_4-3-CZ</Template>
  <TotalTime>15252</TotalTime>
  <Words>495</Words>
  <Application>Microsoft Office PowerPoint</Application>
  <PresentationFormat>Předvádění na obrazovce (4:3)</PresentationFormat>
  <Paragraphs>44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Motiv Office</vt:lpstr>
      <vt:lpstr>Rodinné firmy a jejich postoj k vlastnictví </vt:lpstr>
      <vt:lpstr>Metodologie a pozadí výzkumu</vt:lpstr>
      <vt:lpstr>Vlastnictví v rodinných firmách</vt:lpstr>
      <vt:lpstr>Vlastnictví firmy</vt:lpstr>
      <vt:lpstr>Právní forma firmy</vt:lpstr>
      <vt:lpstr>Zapojení rodiny do firmy</vt:lpstr>
      <vt:lpstr>Konflikty a spory v rodině </vt:lpstr>
      <vt:lpstr>Scénář pro případ neschopnosti řídit firmu</vt:lpstr>
      <vt:lpstr>Firemní rodinná ústava</vt:lpstr>
      <vt:lpstr>GENERAČNÍ ZMĚNY VE FIRMĚ</vt:lpstr>
      <vt:lpstr>Generační obměna v rámci firmy</vt:lpstr>
      <vt:lpstr>Změny ve firmě vlivem generační obměny</vt:lpstr>
      <vt:lpstr>Rozdělení podílů ve firmě </vt:lpstr>
      <vt:lpstr>Změny v oblasti vlastnictví firmy</vt:lpstr>
      <vt:lpstr>Rodinné vztahy ve firmě</vt:lpstr>
      <vt:lpstr>Plánované předání firmy rodinnému příslušníkovi</vt:lpstr>
      <vt:lpstr>Zdroje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Podnikové finance II</dc:title>
  <dc:creator>Peterková Jindra</dc:creator>
  <cp:lastModifiedBy>Volfová Veronika</cp:lastModifiedBy>
  <cp:revision>169</cp:revision>
  <dcterms:created xsi:type="dcterms:W3CDTF">2020-09-10T07:22:32Z</dcterms:created>
  <dcterms:modified xsi:type="dcterms:W3CDTF">2025-02-25T13:27:07Z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0x01010050E3DCFD5F21B041B3AE0717B9A9367B</vt:lpwstr>
  </property>
</Properties>
</file>